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30"/>
  </p:notesMasterIdLst>
  <p:handoutMasterIdLst>
    <p:handoutMasterId r:id="rId31"/>
  </p:handoutMasterIdLst>
  <p:sldIdLst>
    <p:sldId id="554" r:id="rId3"/>
    <p:sldId id="480" r:id="rId4"/>
    <p:sldId id="570" r:id="rId5"/>
    <p:sldId id="555" r:id="rId6"/>
    <p:sldId id="556" r:id="rId7"/>
    <p:sldId id="559" r:id="rId8"/>
    <p:sldId id="558" r:id="rId9"/>
    <p:sldId id="560" r:id="rId10"/>
    <p:sldId id="561" r:id="rId11"/>
    <p:sldId id="563" r:id="rId12"/>
    <p:sldId id="564" r:id="rId13"/>
    <p:sldId id="565" r:id="rId14"/>
    <p:sldId id="566" r:id="rId15"/>
    <p:sldId id="569" r:id="rId16"/>
    <p:sldId id="571" r:id="rId17"/>
    <p:sldId id="573" r:id="rId18"/>
    <p:sldId id="572" r:id="rId19"/>
    <p:sldId id="574" r:id="rId20"/>
    <p:sldId id="575" r:id="rId21"/>
    <p:sldId id="576" r:id="rId22"/>
    <p:sldId id="577" r:id="rId23"/>
    <p:sldId id="578" r:id="rId24"/>
    <p:sldId id="579" r:id="rId25"/>
    <p:sldId id="588" r:id="rId26"/>
    <p:sldId id="586" r:id="rId27"/>
    <p:sldId id="587" r:id="rId28"/>
    <p:sldId id="506" r:id="rId29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26" y="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GCC &amp; make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smtClean="0"/>
              <a:t>2018. </a:t>
            </a:r>
            <a:r>
              <a:rPr lang="en-US" altLang="ko-KR" dirty="0" smtClean="0"/>
              <a:t>09</a:t>
            </a:r>
            <a:r>
              <a:rPr lang="en-US" altLang="ko-KR" smtClean="0"/>
              <a:t>. 17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030175" y="4381746"/>
            <a:ext cx="7079183" cy="775446"/>
          </a:xfrm>
        </p:spPr>
        <p:txBody>
          <a:bodyPr/>
          <a:lstStyle/>
          <a:p>
            <a:r>
              <a:rPr lang="ko-KR" altLang="en-US" smtClean="0"/>
              <a:t>장혁수</a:t>
            </a:r>
            <a:endParaRPr lang="en-US" altLang="ko-KR" dirty="0" smtClean="0"/>
          </a:p>
          <a:p>
            <a:r>
              <a:rPr lang="en-US" altLang="ko-KR" smtClean="0"/>
              <a:t>janggurtn@naver.com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 </a:t>
            </a:r>
            <a:r>
              <a:rPr lang="ko-KR" altLang="en-US" dirty="0"/>
              <a:t>옵션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-v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컴파일러의 버전과 각 단계에서 실행하는 자세한 사항을 출력 </a:t>
            </a:r>
            <a:r>
              <a:rPr lang="en-US" altLang="ko-KR" dirty="0" smtClean="0"/>
              <a:t>(verbose)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--save-temp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과정 </a:t>
            </a:r>
            <a:r>
              <a:rPr lang="ko-KR" altLang="en-US" dirty="0"/>
              <a:t>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발생하는 모든 중간 파일을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-W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합법적이지만 모호한 코딩에 대해 부가적인 정보 제공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-Wall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모호한 문법에 대한 경고 메시지 출력</a:t>
            </a:r>
            <a:endParaRPr lang="en-US" altLang="ko-KR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45" y="5451264"/>
            <a:ext cx="6974164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84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60851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여러 개의 파일을 함께 컴파일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–o [</a:t>
            </a:r>
            <a:r>
              <a:rPr lang="ko-KR" altLang="en-US" dirty="0" err="1" smtClean="0"/>
              <a:t>실행파일명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1.c] [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2.c] …</a:t>
            </a: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r>
              <a:rPr lang="ko-KR" altLang="en-US" dirty="0" smtClean="0">
                <a:solidFill>
                  <a:srgbClr val="000000"/>
                </a:solidFill>
              </a:rPr>
              <a:t>필요한 소스만 컴파일</a:t>
            </a:r>
            <a:r>
              <a:rPr lang="en-US" altLang="ko-KR" dirty="0" smtClean="0">
                <a:solidFill>
                  <a:srgbClr val="000000"/>
                </a:solidFill>
              </a:rPr>
              <a:t>(1)</a:t>
            </a:r>
          </a:p>
          <a:p>
            <a:pPr lvl="1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arenR"/>
            </a:pPr>
            <a:r>
              <a:rPr lang="en-US" altLang="ko-KR" dirty="0" err="1" smtClean="0">
                <a:solidFill>
                  <a:srgbClr val="000000"/>
                </a:solidFill>
              </a:rPr>
              <a:t>gcc</a:t>
            </a:r>
            <a:r>
              <a:rPr lang="en-US" altLang="ko-KR" dirty="0" smtClean="0">
                <a:solidFill>
                  <a:srgbClr val="000000"/>
                </a:solidFill>
              </a:rPr>
              <a:t> –c [</a:t>
            </a:r>
            <a:r>
              <a:rPr lang="ko-KR" altLang="en-US" dirty="0" err="1" smtClean="0">
                <a:solidFill>
                  <a:srgbClr val="000000"/>
                </a:solidFill>
              </a:rPr>
              <a:t>소스파일명</a:t>
            </a:r>
            <a:r>
              <a:rPr lang="en-US" altLang="ko-KR" dirty="0" smtClean="0">
                <a:solidFill>
                  <a:srgbClr val="000000"/>
                </a:solidFill>
              </a:rPr>
              <a:t>1]</a:t>
            </a:r>
          </a:p>
          <a:p>
            <a:pPr lvl="1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arenR"/>
            </a:pPr>
            <a:r>
              <a:rPr lang="en-US" altLang="ko-KR" dirty="0" err="1" smtClean="0">
                <a:solidFill>
                  <a:srgbClr val="000000"/>
                </a:solidFill>
              </a:rPr>
              <a:t>gcc</a:t>
            </a:r>
            <a:r>
              <a:rPr lang="en-US" altLang="ko-KR" dirty="0" smtClean="0">
                <a:solidFill>
                  <a:srgbClr val="000000"/>
                </a:solidFill>
              </a:rPr>
              <a:t> –c [</a:t>
            </a:r>
            <a:r>
              <a:rPr lang="ko-KR" altLang="en-US" dirty="0" err="1" smtClean="0">
                <a:solidFill>
                  <a:srgbClr val="000000"/>
                </a:solidFill>
              </a:rPr>
              <a:t>소스파일명</a:t>
            </a:r>
            <a:r>
              <a:rPr lang="en-US" altLang="ko-KR" dirty="0" smtClean="0">
                <a:solidFill>
                  <a:srgbClr val="000000"/>
                </a:solidFill>
              </a:rPr>
              <a:t>2]</a:t>
            </a:r>
          </a:p>
          <a:p>
            <a:pPr lvl="1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arenR"/>
            </a:pPr>
            <a:r>
              <a:rPr lang="en-US" altLang="ko-KR" dirty="0" err="1" smtClean="0">
                <a:solidFill>
                  <a:srgbClr val="000000"/>
                </a:solidFill>
              </a:rPr>
              <a:t>gcc</a:t>
            </a:r>
            <a:r>
              <a:rPr lang="en-US" altLang="ko-KR" dirty="0" smtClean="0">
                <a:solidFill>
                  <a:srgbClr val="000000"/>
                </a:solidFill>
              </a:rPr>
              <a:t> –o [</a:t>
            </a:r>
            <a:r>
              <a:rPr lang="ko-KR" altLang="en-US" dirty="0" err="1" smtClean="0">
                <a:solidFill>
                  <a:srgbClr val="000000"/>
                </a:solidFill>
              </a:rPr>
              <a:t>실행파일명</a:t>
            </a:r>
            <a:r>
              <a:rPr lang="en-US" altLang="ko-KR" dirty="0" smtClean="0">
                <a:solidFill>
                  <a:srgbClr val="000000"/>
                </a:solidFill>
              </a:rPr>
              <a:t>] [</a:t>
            </a:r>
            <a:r>
              <a:rPr lang="ko-KR" altLang="en-US" dirty="0" err="1" smtClean="0">
                <a:solidFill>
                  <a:srgbClr val="000000"/>
                </a:solidFill>
              </a:rPr>
              <a:t>소스파일명</a:t>
            </a:r>
            <a:r>
              <a:rPr lang="en-US" altLang="ko-KR" dirty="0" smtClean="0">
                <a:solidFill>
                  <a:srgbClr val="000000"/>
                </a:solidFill>
              </a:rPr>
              <a:t>1.o] [</a:t>
            </a:r>
            <a:r>
              <a:rPr lang="ko-KR" altLang="en-US" dirty="0" err="1" smtClean="0">
                <a:solidFill>
                  <a:srgbClr val="000000"/>
                </a:solidFill>
              </a:rPr>
              <a:t>소스파일명</a:t>
            </a:r>
            <a:r>
              <a:rPr lang="en-US" altLang="ko-KR" dirty="0" smtClean="0">
                <a:solidFill>
                  <a:srgbClr val="000000"/>
                </a:solidFill>
              </a:rPr>
              <a:t>2.o]</a:t>
            </a:r>
          </a:p>
          <a:p>
            <a:pPr lvl="2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000000"/>
                </a:solidFill>
              </a:rPr>
              <a:t>-c </a:t>
            </a:r>
            <a:r>
              <a:rPr lang="ko-KR" altLang="en-US" dirty="0" smtClean="0">
                <a:solidFill>
                  <a:srgbClr val="000000"/>
                </a:solidFill>
              </a:rPr>
              <a:t>옵션은 컴파일은 하지만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링크는 하지 않음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 lvl="2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00000"/>
                </a:solidFill>
              </a:rPr>
              <a:t>소스코드가 매우 많은 파일로 분리되어 있는 경우 효과적임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 lvl="3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267325" cy="1222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9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필요한 소스만 컴파일 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467476" cy="234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08534" y="2577056"/>
            <a:ext cx="700089" cy="2248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1584" y="2577056"/>
            <a:ext cx="700089" cy="2248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39864" y="2577056"/>
            <a:ext cx="700089" cy="2248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51610" y="2986631"/>
            <a:ext cx="1457325" cy="520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161333" y="2958234"/>
            <a:ext cx="4267202" cy="54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+mj-ea"/>
                <a:ea typeface="+mj-ea"/>
              </a:rPr>
              <a:t>f</a:t>
            </a:r>
            <a:r>
              <a:rPr lang="en-US" altLang="ko-KR" sz="1600" b="1" dirty="0" smtClean="0">
                <a:latin typeface="+mj-ea"/>
                <a:ea typeface="+mj-ea"/>
              </a:rPr>
              <a:t>ile1.c, file3.c, like.c</a:t>
            </a:r>
            <a:r>
              <a:rPr lang="ko-KR" altLang="en-US" sz="1600" b="1" dirty="0" smtClean="0">
                <a:latin typeface="+mj-ea"/>
                <a:ea typeface="+mj-ea"/>
              </a:rPr>
              <a:t>를 </a:t>
            </a:r>
            <a:r>
              <a:rPr lang="en-US" altLang="ko-KR" sz="1600" b="1" dirty="0" smtClean="0">
                <a:latin typeface="+mj-ea"/>
                <a:ea typeface="+mj-ea"/>
              </a:rPr>
              <a:t>–c </a:t>
            </a:r>
            <a:r>
              <a:rPr lang="ko-KR" altLang="en-US" sz="1600" b="1" dirty="0" smtClean="0">
                <a:latin typeface="+mj-ea"/>
                <a:ea typeface="+mj-ea"/>
              </a:rPr>
              <a:t>옵션을 사용해서 각각 오브젝트 파일로 변환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51610" y="4062956"/>
            <a:ext cx="3133725" cy="1867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5669460" y="3859299"/>
            <a:ext cx="3562349" cy="54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>
                <a:latin typeface="+mj-ea"/>
                <a:ea typeface="+mj-ea"/>
              </a:rPr>
              <a:t>생성된 </a:t>
            </a:r>
            <a:r>
              <a:rPr lang="en-US" altLang="ko-KR" sz="1600" b="1" dirty="0" smtClean="0">
                <a:latin typeface="+mj-ea"/>
                <a:ea typeface="+mj-ea"/>
              </a:rPr>
              <a:t>*.o </a:t>
            </a:r>
            <a:r>
              <a:rPr lang="ko-KR" altLang="en-US" sz="1600" b="1" dirty="0" smtClean="0">
                <a:latin typeface="+mj-ea"/>
                <a:ea typeface="+mj-ea"/>
              </a:rPr>
              <a:t>파일 들을 </a:t>
            </a:r>
            <a:r>
              <a:rPr lang="en-US" altLang="ko-KR" sz="1600" b="1" dirty="0" smtClean="0">
                <a:latin typeface="+mj-ea"/>
                <a:ea typeface="+mj-ea"/>
              </a:rPr>
              <a:t>–o </a:t>
            </a:r>
            <a:r>
              <a:rPr lang="ko-KR" altLang="en-US" sz="1600" b="1" dirty="0" smtClean="0">
                <a:latin typeface="+mj-ea"/>
                <a:ea typeface="+mj-ea"/>
              </a:rPr>
              <a:t>옵션을 사용해 실행 파일로 컴파일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0210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 </a:t>
            </a:r>
            <a:r>
              <a:rPr lang="ko-KR" altLang="en-US" dirty="0" smtClean="0"/>
              <a:t>컴파일 과정 </a:t>
            </a: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따라하기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395536" y="1548187"/>
            <a:ext cx="8281167" cy="4824536"/>
          </a:xfrm>
        </p:spPr>
        <p:txBody>
          <a:bodyPr/>
          <a:lstStyle/>
          <a:p>
            <a:r>
              <a:rPr lang="ko-KR" altLang="en-US" dirty="0" smtClean="0"/>
              <a:t>아래의 소스를 작성하고</a:t>
            </a:r>
            <a:r>
              <a:rPr lang="en-US" altLang="ko-KR" dirty="0"/>
              <a:t>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968570" y="1929744"/>
            <a:ext cx="5295832" cy="2969636"/>
            <a:chOff x="1040578" y="1938349"/>
            <a:chExt cx="5295832" cy="2969636"/>
          </a:xfrm>
        </p:grpSpPr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1040579" y="4612693"/>
              <a:ext cx="997775" cy="2952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65000"/>
                  </a:schemeClr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8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컴파</a:t>
              </a:r>
              <a:r>
                <a:rPr lang="ko-KR" altLang="en-US" sz="1600" b="1" dirty="0">
                  <a:solidFill>
                    <a:srgbClr val="C00000"/>
                  </a:solidFill>
                  <a:latin typeface="+mj-ea"/>
                  <a:ea typeface="+mj-ea"/>
                </a:rPr>
                <a:t>일</a:t>
              </a:r>
              <a:endParaRPr lang="en-US" altLang="ko-KR" sz="1600" b="1" dirty="0" smtClean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1040578" y="1938349"/>
              <a:ext cx="997775" cy="2952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65000"/>
                  </a:schemeClr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8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rgbClr val="C00000"/>
                  </a:solidFill>
                  <a:latin typeface="+mj-ea"/>
                  <a:ea typeface="+mj-ea"/>
                </a:rPr>
                <a:t>e</a:t>
              </a:r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x01.c</a:t>
              </a:r>
            </a:p>
          </p:txBody>
        </p:sp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5338635" y="2212879"/>
              <a:ext cx="997775" cy="2952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65000"/>
                  </a:schemeClr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8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sub.c</a:t>
              </a:r>
            </a:p>
          </p:txBody>
        </p:sp>
        <p:sp>
          <p:nvSpPr>
            <p:cNvPr id="25" name="내용 개체 틀 2"/>
            <p:cNvSpPr txBox="1">
              <a:spLocks/>
            </p:cNvSpPr>
            <p:nvPr/>
          </p:nvSpPr>
          <p:spPr>
            <a:xfrm>
              <a:off x="5338634" y="3562460"/>
              <a:ext cx="997775" cy="2952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65000"/>
                  </a:schemeClr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8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add.c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922208"/>
            <a:ext cx="5856023" cy="15103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92720"/>
            <a:ext cx="4176463" cy="23288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8046"/>
          <a:stretch/>
        </p:blipFill>
        <p:spPr>
          <a:xfrm>
            <a:off x="5383211" y="2531540"/>
            <a:ext cx="3293245" cy="857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211" y="3789443"/>
            <a:ext cx="3305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3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smtClean="0">
                <a:solidFill>
                  <a:srgbClr val="C00000"/>
                </a:solidFill>
              </a:rPr>
              <a:t>빌드 자동화 도구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여러 파일들 간의 </a:t>
            </a:r>
            <a:r>
              <a:rPr lang="ko-KR" altLang="en-US" dirty="0" smtClean="0">
                <a:solidFill>
                  <a:srgbClr val="C00000"/>
                </a:solidFill>
              </a:rPr>
              <a:t>의존성</a:t>
            </a:r>
            <a:r>
              <a:rPr lang="ko-KR" altLang="en-US" dirty="0" smtClean="0"/>
              <a:t>과 각 파일에 </a:t>
            </a:r>
            <a:r>
              <a:rPr lang="ko-KR" altLang="en-US" dirty="0" smtClean="0">
                <a:solidFill>
                  <a:srgbClr val="C00000"/>
                </a:solidFill>
              </a:rPr>
              <a:t>필요한 명령</a:t>
            </a:r>
            <a:r>
              <a:rPr lang="ko-KR" altLang="en-US" dirty="0" smtClean="0"/>
              <a:t>을 정의함으로써 프로그램을 자동으로 컴파일 해주는 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의존성과 필요한 명령을 서술할 수 있는 </a:t>
            </a:r>
            <a:r>
              <a:rPr lang="ko-KR" altLang="en-US" dirty="0" smtClean="0">
                <a:solidFill>
                  <a:srgbClr val="C00000"/>
                </a:solidFill>
              </a:rPr>
              <a:t>표준적인 문법</a:t>
            </a:r>
            <a:r>
              <a:rPr lang="ko-KR" altLang="en-US" dirty="0" smtClean="0"/>
              <a:t>을 가지고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위의 문법으로 기술된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make</a:t>
            </a:r>
            <a:r>
              <a:rPr lang="ko-KR" altLang="en-US" dirty="0" smtClean="0"/>
              <a:t>프로그램이 해석하여 프로그램 빌드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복잡하고 </a:t>
            </a:r>
            <a:r>
              <a:rPr lang="ko-KR" altLang="en-US" dirty="0"/>
              <a:t>방대한 프로그램을 개발할 때 </a:t>
            </a:r>
            <a:r>
              <a:rPr lang="ko-KR" altLang="en-US" dirty="0" smtClean="0"/>
              <a:t>단순 반복 작업과 재 작성을 최소화 시켜 생산성을 </a:t>
            </a:r>
            <a:r>
              <a:rPr lang="ko-KR" altLang="en-US" dirty="0"/>
              <a:t>높이는데 도움을 주는 </a:t>
            </a:r>
            <a:r>
              <a:rPr lang="ko-KR" altLang="en-US" dirty="0" smtClean="0"/>
              <a:t>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186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file </a:t>
            </a:r>
            <a:r>
              <a:rPr lang="ko-KR" altLang="en-US" dirty="0" smtClean="0"/>
              <a:t>작성법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기본 구조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987824" y="1895539"/>
            <a:ext cx="5472608" cy="4485789"/>
            <a:chOff x="1518047" y="1785937"/>
            <a:chExt cx="5893592" cy="470211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292" y="1785937"/>
              <a:ext cx="5534286" cy="1938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1622292" y="3533775"/>
              <a:ext cx="80803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22292" y="3802730"/>
              <a:ext cx="2670308" cy="4616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주의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) command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는 항상 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tab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키를 사용해서 작성해야 한다</a:t>
              </a:r>
              <a:endParaRPr lang="ko-KR" altLang="en-US" sz="12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1941729" y="3546000"/>
              <a:ext cx="162153" cy="244505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518047" y="4492706"/>
              <a:ext cx="5893592" cy="1995342"/>
              <a:chOff x="1055688" y="4143375"/>
              <a:chExt cx="5357811" cy="1813947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765549" y="5646171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dependency5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055688" y="5652522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dependency3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365373" y="4919097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dependency1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836985" y="4143375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target1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370138" y="5646171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dependency4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308599" y="4912746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dependency2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0" name="직선 연결선 19"/>
              <p:cNvCxnSpPr>
                <a:stCxn id="17" idx="2"/>
              </p:cNvCxnSpPr>
              <p:nvPr/>
            </p:nvCxnSpPr>
            <p:spPr>
              <a:xfrm>
                <a:off x="4389435" y="4448175"/>
                <a:ext cx="0" cy="232359"/>
              </a:xfrm>
              <a:prstGeom prst="line">
                <a:avLst/>
              </a:prstGeom>
              <a:ln w="19050">
                <a:solidFill>
                  <a:srgbClr val="3030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꺾인 연결선 20"/>
              <p:cNvCxnSpPr>
                <a:stCxn id="16" idx="0"/>
                <a:endCxn id="19" idx="0"/>
              </p:cNvCxnSpPr>
              <p:nvPr/>
            </p:nvCxnSpPr>
            <p:spPr>
              <a:xfrm rot="5400000" flipH="1" flipV="1">
                <a:off x="4386261" y="3444309"/>
                <a:ext cx="6351" cy="2943226"/>
              </a:xfrm>
              <a:prstGeom prst="bentConnector3">
                <a:avLst>
                  <a:gd name="adj1" fmla="val 3699433"/>
                </a:avLst>
              </a:prstGeom>
              <a:ln w="19050">
                <a:solidFill>
                  <a:srgbClr val="30303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꺾인 연결선 21"/>
              <p:cNvCxnSpPr>
                <a:stCxn id="15" idx="0"/>
                <a:endCxn id="14" idx="0"/>
              </p:cNvCxnSpPr>
              <p:nvPr/>
            </p:nvCxnSpPr>
            <p:spPr>
              <a:xfrm rot="5400000" flipH="1" flipV="1">
                <a:off x="2959893" y="4294417"/>
                <a:ext cx="6351" cy="2709861"/>
              </a:xfrm>
              <a:prstGeom prst="bentConnector3">
                <a:avLst>
                  <a:gd name="adj1" fmla="val 3699433"/>
                </a:avLst>
              </a:prstGeom>
              <a:ln w="19050">
                <a:solidFill>
                  <a:srgbClr val="30303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6" idx="2"/>
                <a:endCxn id="18" idx="0"/>
              </p:cNvCxnSpPr>
              <p:nvPr/>
            </p:nvCxnSpPr>
            <p:spPr>
              <a:xfrm>
                <a:off x="2917823" y="5223897"/>
                <a:ext cx="4765" cy="422274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196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ko-KR" altLang="en-US" dirty="0" smtClean="0"/>
              <a:t>의 작성법 이해를 돕기 위한 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/home/sys01/sys01/lab02/make_example.tar.gz</a:t>
            </a:r>
            <a:r>
              <a:rPr lang="ko-KR" altLang="en-US" dirty="0" smtClean="0"/>
              <a:t>를 자신의 홈 디렉토리에 복사 후 압축 해제</a:t>
            </a:r>
            <a:endParaRPr lang="en-US" altLang="ko-KR" dirty="0" smtClean="0"/>
          </a:p>
          <a:p>
            <a:pPr lvl="1"/>
            <a:r>
              <a:rPr lang="en-US" altLang="ko-KR" dirty="0" err="1"/>
              <a:t>m</a:t>
            </a:r>
            <a:r>
              <a:rPr lang="en-US" altLang="ko-KR" dirty="0" err="1" smtClean="0"/>
              <a:t>aketest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디렉토리에 들어있는 소스를 컴파일 하여 실행 파일 </a:t>
            </a:r>
            <a:r>
              <a:rPr lang="en-US" altLang="ko-KR" dirty="0" smtClean="0"/>
              <a:t>“diary”</a:t>
            </a:r>
            <a:r>
              <a:rPr lang="ko-KR" altLang="en-US" dirty="0" smtClean="0"/>
              <a:t>를 만든다고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파일의 종속 구조는 다음과 같다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다음 페이지의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예는 해당 종속 관계에 맞추어 작성된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45530" y="3140968"/>
            <a:ext cx="4452939" cy="2710668"/>
            <a:chOff x="2956850" y="2857665"/>
            <a:chExt cx="4452939" cy="2710668"/>
          </a:xfrm>
        </p:grpSpPr>
        <p:sp>
          <p:nvSpPr>
            <p:cNvPr id="7" name="직사각형 6"/>
            <p:cNvSpPr/>
            <p:nvPr/>
          </p:nvSpPr>
          <p:spPr>
            <a:xfrm>
              <a:off x="6194399" y="4419926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main.o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56850" y="4419926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memo.o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56850" y="3710959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memo.c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75624" y="2857665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diary.h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78106" y="4419926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calendar.o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94399" y="3703973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main.c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꺾인 연결선 12"/>
            <p:cNvCxnSpPr>
              <a:stCxn id="9" idx="0"/>
              <a:endCxn id="12" idx="0"/>
            </p:cNvCxnSpPr>
            <p:nvPr/>
          </p:nvCxnSpPr>
          <p:spPr>
            <a:xfrm rot="5400000" flipH="1" flipV="1">
              <a:off x="5179827" y="2088693"/>
              <a:ext cx="6986" cy="3237549"/>
            </a:xfrm>
            <a:prstGeom prst="bentConnector3">
              <a:avLst>
                <a:gd name="adj1" fmla="val 3699433"/>
              </a:avLst>
            </a:prstGeom>
            <a:ln w="19050">
              <a:solidFill>
                <a:srgbClr val="303030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7" idx="2"/>
              <a:endCxn id="8" idx="2"/>
            </p:cNvCxnSpPr>
            <p:nvPr/>
          </p:nvCxnSpPr>
          <p:spPr>
            <a:xfrm rot="5400000">
              <a:off x="5183320" y="3136432"/>
              <a:ext cx="12700" cy="323754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30303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7" idx="2"/>
              <a:endCxn id="11" idx="0"/>
            </p:cNvCxnSpPr>
            <p:nvPr/>
          </p:nvCxnSpPr>
          <p:spPr>
            <a:xfrm>
              <a:off x="5185801" y="4051255"/>
              <a:ext cx="0" cy="368671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2"/>
            </p:cNvCxnSpPr>
            <p:nvPr/>
          </p:nvCxnSpPr>
          <p:spPr>
            <a:xfrm>
              <a:off x="5183319" y="3192945"/>
              <a:ext cx="2483" cy="518016"/>
            </a:xfrm>
            <a:prstGeom prst="straightConnector1">
              <a:avLst/>
            </a:prstGeom>
            <a:ln w="19050">
              <a:solidFill>
                <a:srgbClr val="30303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4578106" y="3715975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calendar.c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화살표 연결선 17"/>
            <p:cNvCxnSpPr>
              <a:stCxn id="9" idx="2"/>
              <a:endCxn id="8" idx="0"/>
            </p:cNvCxnSpPr>
            <p:nvPr/>
          </p:nvCxnSpPr>
          <p:spPr>
            <a:xfrm>
              <a:off x="3564545" y="4046239"/>
              <a:ext cx="0" cy="373687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2" idx="2"/>
              <a:endCxn id="7" idx="0"/>
            </p:cNvCxnSpPr>
            <p:nvPr/>
          </p:nvCxnSpPr>
          <p:spPr>
            <a:xfrm>
              <a:off x="6802094" y="4039253"/>
              <a:ext cx="0" cy="380673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1" idx="2"/>
              <a:endCxn id="21" idx="0"/>
            </p:cNvCxnSpPr>
            <p:nvPr/>
          </p:nvCxnSpPr>
          <p:spPr>
            <a:xfrm>
              <a:off x="5185801" y="4755206"/>
              <a:ext cx="0" cy="477847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578106" y="5233053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diary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235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/>
              <a:t>작성법 </a:t>
            </a:r>
            <a:r>
              <a:rPr lang="en-US" altLang="ko-KR" dirty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539552" y="1520937"/>
            <a:ext cx="8281167" cy="4356335"/>
          </a:xfrm>
        </p:spPr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ko-KR" altLang="en-US" dirty="0" smtClean="0"/>
              <a:t>의 작성법 이해를 돕기 위한 예제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위와 같이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작성한 후</a:t>
            </a:r>
            <a:r>
              <a:rPr lang="en-US" altLang="ko-KR" dirty="0" smtClean="0"/>
              <a:t>, “make” </a:t>
            </a:r>
            <a:r>
              <a:rPr lang="ko-KR" altLang="en-US" dirty="0" smtClean="0"/>
              <a:t>명령을 입력하면 종속 관계를 만족하도록 각 오브젝트에 대한 컴파일 과정을 수행하여 </a:t>
            </a:r>
            <a:r>
              <a:rPr lang="en-US" altLang="ko-KR" dirty="0" smtClean="0"/>
              <a:t>diary </a:t>
            </a:r>
            <a:r>
              <a:rPr lang="ko-KR" altLang="en-US" dirty="0" smtClean="0"/>
              <a:t>실행 파일을 생성한다</a:t>
            </a:r>
            <a:r>
              <a:rPr lang="en-US" altLang="ko-KR" dirty="0" smtClean="0"/>
              <a:t>.	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2348880"/>
            <a:ext cx="5191125" cy="239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7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/>
              <a:t>작성법 </a:t>
            </a:r>
            <a:r>
              <a:rPr lang="en-US" altLang="ko-KR" dirty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실행 결과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smtClean="0"/>
              <a:t>make </a:t>
            </a:r>
            <a:r>
              <a:rPr lang="ko-KR" altLang="en-US" dirty="0" smtClean="0"/>
              <a:t>명령을 수행해보면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동작하지 않는다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make </a:t>
            </a:r>
            <a:r>
              <a:rPr lang="ko-KR" altLang="en-US" dirty="0" smtClean="0"/>
              <a:t>명령은 소스코드의 변경이 있을 때만 실행 할 수 있기 때문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main.c</a:t>
            </a:r>
            <a:r>
              <a:rPr lang="ko-KR" altLang="en-US" dirty="0" smtClean="0"/>
              <a:t>의 코드에서 </a:t>
            </a:r>
            <a:r>
              <a:rPr lang="en-US" altLang="ko-KR" dirty="0" smtClean="0"/>
              <a:t>memo() </a:t>
            </a:r>
            <a:r>
              <a:rPr lang="ko-KR" altLang="en-US" dirty="0" smtClean="0"/>
              <a:t>함수의 호출을 두 개로 수정하면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가 정상 동작함을 볼 수 있다</a:t>
            </a:r>
            <a:r>
              <a:rPr lang="en-US" altLang="ko-KR" dirty="0" smtClean="0"/>
              <a:t>.	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06183"/>
            <a:ext cx="4855588" cy="1927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87879"/>
            <a:ext cx="3946592" cy="446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36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매크로</a:t>
            </a:r>
            <a:r>
              <a:rPr lang="ko-KR" altLang="en-US" dirty="0" smtClean="0"/>
              <a:t>를 이용한 작성법</a:t>
            </a:r>
            <a:endParaRPr lang="en-US" altLang="ko-KR" dirty="0"/>
          </a:p>
          <a:p>
            <a:pPr lvl="1"/>
            <a:r>
              <a:rPr lang="ko-KR" altLang="en-US" dirty="0" smtClean="0"/>
              <a:t>매크로를 사용하여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작성하는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</a:t>
            </a:r>
            <a:r>
              <a:rPr lang="ko-KR" altLang="en-US" dirty="0" err="1" smtClean="0"/>
              <a:t>수정후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make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매크로는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사용자 정의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특정한 문자열을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치환하여 사용하는 것</a:t>
            </a:r>
            <a:endParaRPr lang="en-US" altLang="ko-KR" dirty="0"/>
          </a:p>
          <a:p>
            <a:pPr lvl="2"/>
            <a:r>
              <a:rPr lang="ko-KR" altLang="en-US" dirty="0" smtClean="0"/>
              <a:t>매크로를 참조할 때는 아래와 같이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CC -&gt; $(CC)</a:t>
            </a:r>
          </a:p>
          <a:p>
            <a:pPr lvl="2"/>
            <a:r>
              <a:rPr lang="en-US" altLang="ko-KR" dirty="0" smtClean="0"/>
              <a:t>CFLAGS -&gt; $(CFLAGS)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384503"/>
            <a:ext cx="5562600" cy="310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9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mtClean="0"/>
              <a:t>장혁수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janggurtn@naver.com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제목은 </a:t>
            </a:r>
            <a:r>
              <a:rPr lang="en-US" altLang="ko-KR" smtClean="0">
                <a:solidFill>
                  <a:srgbClr val="FF0000"/>
                </a:solidFill>
              </a:rPr>
              <a:t>[sys00]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시작하도록 작성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실습 서버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Putty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133.186.153.97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자동 매크로 리스트</a:t>
            </a:r>
            <a:r>
              <a:rPr lang="ko-KR" altLang="en-US" dirty="0" smtClean="0"/>
              <a:t>를 이용한 작성법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매크로 리스트를 사용하여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작성하는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</a:t>
            </a:r>
            <a:r>
              <a:rPr lang="ko-KR" altLang="en-US" dirty="0" err="1" smtClean="0"/>
              <a:t>수정후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make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06" y="2780928"/>
            <a:ext cx="3862387" cy="330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602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자동 매크로 리스트</a:t>
            </a:r>
            <a:r>
              <a:rPr lang="ko-KR" altLang="en-US" dirty="0" smtClean="0"/>
              <a:t>를 이용한 작성법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매크로는 </a:t>
            </a:r>
            <a:r>
              <a:rPr lang="ko-KR" altLang="en-US" dirty="0" smtClean="0">
                <a:solidFill>
                  <a:srgbClr val="C00000"/>
                </a:solidFill>
              </a:rPr>
              <a:t>내부적으로 정의</a:t>
            </a:r>
            <a:r>
              <a:rPr lang="ko-KR" altLang="en-US" dirty="0" smtClean="0"/>
              <a:t>되어 있는 매크로이다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자동 매크로들은 아래의 표와 같다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55703"/>
              </p:ext>
            </p:extLst>
          </p:nvPr>
        </p:nvGraphicFramePr>
        <p:xfrm>
          <a:off x="1121847" y="2924944"/>
          <a:ext cx="69003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98">
                  <a:extLst>
                    <a:ext uri="{9D8B030D-6E8A-4147-A177-3AD203B41FA5}">
                      <a16:colId xmlns:a16="http://schemas.microsoft.com/office/drawing/2014/main" val="73555920"/>
                    </a:ext>
                  </a:extLst>
                </a:gridCol>
                <a:gridCol w="5936307">
                  <a:extLst>
                    <a:ext uri="{9D8B030D-6E8A-4147-A177-3AD203B41FA5}">
                      <a16:colId xmlns:a16="http://schemas.microsoft.com/office/drawing/2014/main" val="2273111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6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$?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현재의 타겟보다 최근에 변경된 종속 항목 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01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$^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현재 타겟의 종속 항목 리스트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62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$@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현재 타겟의 이름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38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$&lt;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현재 타겟보다 최근에 변경된 종속 항목 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54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$*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현재 타겟보다 최근에 변경된 현재 종속 항목의 이름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07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$%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현재의 타겟이 라이브러리 모듈일 때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*.o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파일에 대응되는 이름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19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2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.SUFFIXES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매크로를 이용한 작성법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 smtClean="0"/>
              <a:t>Make</a:t>
            </a:r>
            <a:r>
              <a:rPr lang="ko-KR" altLang="en-US" dirty="0" smtClean="0"/>
              <a:t>가 중요하게 여길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리스트를 등록해 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.SUFFIXES: .o .c</a:t>
            </a:r>
          </a:p>
          <a:p>
            <a:pPr lvl="2"/>
            <a:r>
              <a:rPr lang="ko-KR" altLang="en-US" dirty="0" smtClean="0"/>
              <a:t>미리 정의된 </a:t>
            </a:r>
            <a:r>
              <a:rPr lang="en-US" altLang="ko-KR" dirty="0" smtClean="0"/>
              <a:t>.c (</a:t>
            </a:r>
            <a:r>
              <a:rPr lang="ko-KR" altLang="en-US" dirty="0" smtClean="0"/>
              <a:t>소스파일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컴파일 해서</a:t>
            </a:r>
            <a:r>
              <a:rPr lang="en-US" altLang="ko-KR" dirty="0" smtClean="0"/>
              <a:t>, .o (</a:t>
            </a:r>
            <a:r>
              <a:rPr lang="ko-KR" altLang="en-US" dirty="0" err="1" smtClean="0"/>
              <a:t>목적파일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만들어내는 루틴이 자동적으로 동작하도록 되어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31640" y="3068960"/>
            <a:ext cx="3587811" cy="3080700"/>
            <a:chOff x="2778095" y="3285650"/>
            <a:chExt cx="3587811" cy="30807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095" y="3285650"/>
              <a:ext cx="3587811" cy="308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2778095" y="4368800"/>
              <a:ext cx="2092411" cy="32525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489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Clean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 smtClean="0"/>
              <a:t>Clean </a:t>
            </a:r>
            <a:r>
              <a:rPr lang="ko-KR" altLang="en-US" dirty="0" smtClean="0"/>
              <a:t>명령어를 이용하여 불필요한 파일을 삭제할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아래와 같이 입력하고 </a:t>
            </a:r>
            <a:r>
              <a:rPr lang="en-US" altLang="ko-KR" dirty="0" smtClean="0"/>
              <a:t>“make clean” </a:t>
            </a:r>
            <a:r>
              <a:rPr lang="ko-KR" altLang="en-US" dirty="0" smtClean="0"/>
              <a:t>명령어를 치면 불필요한 파일을 삭제하도록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331640" y="2852936"/>
            <a:ext cx="5184576" cy="3468147"/>
            <a:chOff x="1171489" y="2283195"/>
            <a:chExt cx="5673811" cy="4044211"/>
          </a:xfrm>
        </p:grpSpPr>
        <p:grpSp>
          <p:nvGrpSpPr>
            <p:cNvPr id="11" name="그룹 10"/>
            <p:cNvGrpSpPr/>
            <p:nvPr/>
          </p:nvGrpSpPr>
          <p:grpSpPr>
            <a:xfrm>
              <a:off x="1171489" y="2283195"/>
              <a:ext cx="3549822" cy="4044211"/>
              <a:chOff x="2784389" y="2194295"/>
              <a:chExt cx="3549822" cy="4044211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789" y="2194295"/>
                <a:ext cx="3524422" cy="4044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2784389" y="5588000"/>
                <a:ext cx="2092411" cy="650506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390900" y="5740543"/>
              <a:ext cx="345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make clean </a:t>
              </a:r>
              <a:r>
                <a:rPr lang="ko-KR" altLang="en-US" sz="1400" b="1" dirty="0" smtClean="0">
                  <a:latin typeface="+mj-ea"/>
                  <a:ea typeface="+mj-ea"/>
                </a:rPr>
                <a:t>명령어를 수행하면</a:t>
              </a:r>
              <a:endParaRPr lang="en-US" altLang="ko-KR" sz="1400" b="1" dirty="0" smtClean="0">
                <a:latin typeface="+mj-ea"/>
                <a:ea typeface="+mj-ea"/>
              </a:endParaRPr>
            </a:p>
            <a:p>
              <a:r>
                <a:rPr lang="ko-KR" altLang="en-US" sz="1400" b="1" dirty="0" smtClean="0">
                  <a:latin typeface="+mj-ea"/>
                  <a:ea typeface="+mj-ea"/>
                </a:rPr>
                <a:t>모든 </a:t>
              </a:r>
              <a:r>
                <a:rPr lang="en-US" altLang="ko-KR" sz="1400" b="1" dirty="0" smtClean="0">
                  <a:latin typeface="+mj-ea"/>
                  <a:ea typeface="+mj-ea"/>
                </a:rPr>
                <a:t>.o </a:t>
              </a:r>
              <a:r>
                <a:rPr lang="ko-KR" altLang="en-US" sz="1400" b="1" dirty="0" smtClean="0">
                  <a:latin typeface="+mj-ea"/>
                  <a:ea typeface="+mj-ea"/>
                </a:rPr>
                <a:t>와 </a:t>
              </a:r>
              <a:r>
                <a:rPr lang="en-US" altLang="ko-KR" sz="1400" b="1" dirty="0" smtClean="0">
                  <a:latin typeface="+mj-ea"/>
                  <a:ea typeface="+mj-ea"/>
                </a:rPr>
                <a:t>.out </a:t>
              </a:r>
              <a:r>
                <a:rPr lang="ko-KR" altLang="en-US" sz="1400" b="1" dirty="0" smtClean="0">
                  <a:latin typeface="+mj-ea"/>
                  <a:ea typeface="+mj-ea"/>
                </a:rPr>
                <a:t>파일을 삭제한다</a:t>
              </a:r>
              <a:r>
                <a:rPr lang="en-US" altLang="ko-KR" sz="1400" b="1" dirty="0" smtClean="0">
                  <a:latin typeface="+mj-ea"/>
                  <a:ea typeface="+mj-ea"/>
                </a:rPr>
                <a:t>.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525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600" dirty="0" smtClean="0"/>
              <a:t>곱셈과 나눗셈 연산을 하는 코드를 아래의 조건에 맞게 작성하고 컴파일 </a:t>
            </a:r>
            <a:r>
              <a:rPr lang="ko-KR" altLang="en-US" sz="1600" smtClean="0"/>
              <a:t>후 실행</a:t>
            </a:r>
            <a:endParaRPr lang="en-US" altLang="ko-KR" sz="1600" smtClean="0"/>
          </a:p>
          <a:p>
            <a:pPr marL="514350" lvl="1" indent="-514350">
              <a:buSzPct val="80000"/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rgbClr val="FF0000"/>
                </a:solidFill>
              </a:rPr>
              <a:t>함수 </a:t>
            </a:r>
            <a:r>
              <a:rPr lang="ko-KR" altLang="en-US">
                <a:solidFill>
                  <a:srgbClr val="FF0000"/>
                </a:solidFill>
              </a:rPr>
              <a:t>위에 학번이름 주석으로 표기 </a:t>
            </a:r>
            <a:r>
              <a:rPr lang="ko-KR" altLang="en-US" smtClean="0">
                <a:solidFill>
                  <a:srgbClr val="FF0000"/>
                </a:solidFill>
              </a:rPr>
              <a:t>  </a:t>
            </a:r>
            <a:r>
              <a:rPr lang="en-US" altLang="ko-KR" smtClean="0">
                <a:solidFill>
                  <a:srgbClr val="FF0000"/>
                </a:solidFill>
              </a:rPr>
              <a:t>//</a:t>
            </a:r>
            <a:r>
              <a:rPr lang="ko-KR" altLang="en-US">
                <a:solidFill>
                  <a:srgbClr val="FF0000"/>
                </a:solidFill>
              </a:rPr>
              <a:t>학번 </a:t>
            </a:r>
            <a:r>
              <a:rPr lang="ko-KR" altLang="en-US" smtClean="0">
                <a:solidFill>
                  <a:srgbClr val="FF0000"/>
                </a:solidFill>
              </a:rPr>
              <a:t>이름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조건</a:t>
            </a:r>
            <a:r>
              <a:rPr lang="en-US" altLang="ko-KR" sz="1600" dirty="0" smtClean="0"/>
              <a:t>1: </a:t>
            </a:r>
            <a:r>
              <a:rPr lang="ko-KR" altLang="en-US" sz="1600" dirty="0" smtClean="0"/>
              <a:t>곱셈의 기능을 하는 함수를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mul.c</a:t>
            </a:r>
            <a:r>
              <a:rPr lang="ko-KR" altLang="en-US" sz="1600" smtClean="0"/>
              <a:t>에 작성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조건</a:t>
            </a:r>
            <a:r>
              <a:rPr lang="en-US" altLang="ko-KR" sz="1600" dirty="0" smtClean="0"/>
              <a:t>2: </a:t>
            </a:r>
            <a:r>
              <a:rPr lang="ko-KR" altLang="en-US" sz="1600" dirty="0" smtClean="0"/>
              <a:t>나눗셈의 기능을 하는 함수를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div.c</a:t>
            </a:r>
            <a:r>
              <a:rPr lang="ko-KR" altLang="en-US" sz="1600" smtClean="0"/>
              <a:t>에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조건</a:t>
            </a:r>
            <a:r>
              <a:rPr lang="en-US" altLang="ko-KR" sz="1600" dirty="0" smtClean="0"/>
              <a:t>3: </a:t>
            </a:r>
            <a:r>
              <a:rPr lang="en-US" altLang="ko-KR" sz="1600" dirty="0" smtClean="0">
                <a:solidFill>
                  <a:srgbClr val="C00000"/>
                </a:solidFill>
              </a:rPr>
              <a:t>main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함수는 </a:t>
            </a:r>
            <a:r>
              <a:rPr lang="en-US" altLang="ko-KR" sz="1600" dirty="0" smtClean="0">
                <a:solidFill>
                  <a:srgbClr val="C00000"/>
                </a:solidFill>
              </a:rPr>
              <a:t>ex01.c</a:t>
            </a:r>
            <a:r>
              <a:rPr lang="ko-KR" altLang="en-US" sz="1600" dirty="0" smtClean="0"/>
              <a:t>에 작성하고 내용은 아래의 실행 결과 처럼 나오도록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조건</a:t>
            </a:r>
            <a:r>
              <a:rPr lang="en-US" altLang="ko-KR" sz="1600" dirty="0" smtClean="0"/>
              <a:t>4: </a:t>
            </a:r>
            <a:r>
              <a:rPr lang="ko-KR" altLang="en-US" sz="1600" dirty="0" smtClean="0"/>
              <a:t>컴파일 한 후 실행하여 다음과 같이 출력되어야 함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r>
              <a:rPr lang="ko-KR" altLang="en-US" sz="1600" dirty="0" smtClean="0"/>
              <a:t>실행 결과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768136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39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2000" dirty="0" smtClean="0"/>
              <a:t>다음 </a:t>
            </a:r>
            <a:r>
              <a:rPr lang="ko-KR" altLang="en-US" sz="2000" dirty="0"/>
              <a:t>조건들을 만족하는 코드를 작성하고 </a:t>
            </a:r>
            <a:r>
              <a:rPr lang="en-US" altLang="ko-KR" sz="2000" dirty="0" err="1"/>
              <a:t>Makefile</a:t>
            </a:r>
            <a:r>
              <a:rPr lang="ko-KR" altLang="en-US" sz="2000" dirty="0"/>
              <a:t>을 만들어서 컴파일 후 실행 파일을 실행시켜 </a:t>
            </a:r>
            <a:r>
              <a:rPr lang="ko-KR" altLang="en-US" sz="2000"/>
              <a:t>결과를 </a:t>
            </a:r>
            <a:r>
              <a:rPr lang="ko-KR" altLang="en-US" sz="2000" smtClean="0"/>
              <a:t>확인</a:t>
            </a:r>
            <a:endParaRPr lang="en-US" altLang="ko-KR" dirty="0"/>
          </a:p>
          <a:p>
            <a:pPr lvl="1"/>
            <a:r>
              <a:rPr lang="ko-KR" altLang="en-US" sz="1600" dirty="0" smtClean="0"/>
              <a:t>조건 </a:t>
            </a:r>
            <a:r>
              <a:rPr lang="en-US" altLang="ko-KR" sz="1600" dirty="0" smtClean="0"/>
              <a:t>1: </a:t>
            </a:r>
            <a:r>
              <a:rPr lang="en-US" altLang="ko-KR" sz="1600" smtClean="0"/>
              <a:t>/home/sys00/sys00/practice02_2.tar.gz </a:t>
            </a:r>
            <a:r>
              <a:rPr lang="ko-KR" altLang="en-US" sz="1600" dirty="0" smtClean="0"/>
              <a:t>를 자신의 홈 </a:t>
            </a:r>
            <a:r>
              <a:rPr lang="ko-KR" altLang="en-US" sz="1600" smtClean="0"/>
              <a:t>디렉토리로 복사</a:t>
            </a:r>
            <a:endParaRPr lang="en-US" altLang="ko-KR" sz="1600" smtClean="0"/>
          </a:p>
          <a:p>
            <a:pPr lvl="2"/>
            <a:r>
              <a:rPr lang="en-US" altLang="ko-KR" sz="1100"/>
              <a:t>practice02_2.tar.gz </a:t>
            </a:r>
            <a:r>
              <a:rPr lang="ko-KR" altLang="en-US" sz="1100"/>
              <a:t>에 </a:t>
            </a:r>
            <a:r>
              <a:rPr lang="en-US" altLang="ko-KR" sz="1100"/>
              <a:t>main.c, add.c, sub.c, mul.c div.c, memo.c, calendar.c, Makefile</a:t>
            </a:r>
            <a:r>
              <a:rPr lang="ko-KR" altLang="en-US" sz="1100"/>
              <a:t>이 포함되어 있음</a:t>
            </a:r>
            <a:endParaRPr lang="en-US" altLang="ko-KR" sz="1100" smtClean="0"/>
          </a:p>
          <a:p>
            <a:pPr lvl="1"/>
            <a:r>
              <a:rPr lang="ko-KR" altLang="en-US" sz="1600" smtClean="0"/>
              <a:t>조건 </a:t>
            </a:r>
            <a:r>
              <a:rPr lang="en-US" altLang="ko-KR" sz="1600" dirty="0" smtClean="0"/>
              <a:t>2</a:t>
            </a:r>
            <a:r>
              <a:rPr lang="en-US" altLang="ko-KR" sz="1600" smtClean="0"/>
              <a:t>: main.c</a:t>
            </a:r>
            <a:r>
              <a:rPr lang="ko-KR" altLang="en-US" sz="1600" smtClean="0"/>
              <a:t>에 소스코드 작성 </a:t>
            </a:r>
            <a:endParaRPr lang="en-US" altLang="ko-KR" sz="1200" smtClean="0"/>
          </a:p>
          <a:p>
            <a:pPr lvl="1"/>
            <a:r>
              <a:rPr lang="ko-KR" altLang="en-US" sz="1600" smtClean="0"/>
              <a:t>조건 </a:t>
            </a:r>
            <a:r>
              <a:rPr lang="en-US" altLang="ko-KR" sz="1600" dirty="0" smtClean="0"/>
              <a:t>3: </a:t>
            </a:r>
            <a:r>
              <a:rPr lang="en-US" altLang="ko-KR" sz="1600" dirty="0" err="1" smtClean="0"/>
              <a:t>Makefile</a:t>
            </a:r>
            <a:r>
              <a:rPr lang="ko-KR" altLang="en-US" sz="1600" dirty="0" smtClean="0"/>
              <a:t>을 </a:t>
            </a:r>
            <a:r>
              <a:rPr lang="ko-KR" altLang="en-US" sz="1600" smtClean="0"/>
              <a:t>이용하여 컴파일</a:t>
            </a:r>
            <a:r>
              <a:rPr lang="en-US" altLang="ko-KR" sz="1600"/>
              <a:t> </a:t>
            </a:r>
            <a:r>
              <a:rPr lang="en-US" altLang="ko-KR" sz="1600" smtClean="0"/>
              <a:t>(※ 19, 20 slide </a:t>
            </a:r>
            <a:r>
              <a:rPr lang="ko-KR" altLang="en-US" sz="1600" smtClean="0"/>
              <a:t>참고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두가지 중 하나 이용</a:t>
            </a:r>
            <a:r>
              <a:rPr lang="en-US" altLang="ko-KR" sz="1600" smtClean="0"/>
              <a:t>)</a:t>
            </a:r>
          </a:p>
          <a:p>
            <a:pPr marL="457200" lvl="1" indent="0">
              <a:buNone/>
            </a:pPr>
            <a:r>
              <a:rPr lang="en-US" altLang="ko-KR" sz="1600" smtClean="0"/>
              <a:t>	</a:t>
            </a:r>
            <a:r>
              <a:rPr lang="en-US" altLang="ko-KR" sz="1400" smtClean="0">
                <a:solidFill>
                  <a:srgbClr val="FF0000"/>
                </a:solidFill>
              </a:rPr>
              <a:t>(hint : gcc –o diary main.c add.c sub.c mul.c div.c memo.c calendar.c </a:t>
            </a:r>
            <a:r>
              <a:rPr lang="ko-KR" altLang="en-US" sz="1400" smtClean="0">
                <a:solidFill>
                  <a:srgbClr val="FF0000"/>
                </a:solidFill>
              </a:rPr>
              <a:t>와 같은 기능</a:t>
            </a:r>
            <a:r>
              <a:rPr lang="en-US" altLang="ko-KR" sz="1400" smtClean="0">
                <a:solidFill>
                  <a:srgbClr val="FF0000"/>
                </a:solidFill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smtClean="0"/>
              <a:t>조건 </a:t>
            </a:r>
            <a:r>
              <a:rPr lang="en-US" altLang="ko-KR" sz="1600" smtClean="0"/>
              <a:t>4: ./ </a:t>
            </a:r>
            <a:r>
              <a:rPr lang="ko-KR" altLang="en-US" sz="1600" smtClean="0"/>
              <a:t>명령어 이용하여 실행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조건 </a:t>
            </a:r>
            <a:r>
              <a:rPr lang="en-US" altLang="ko-KR" sz="1600" dirty="0"/>
              <a:t>5</a:t>
            </a:r>
            <a:r>
              <a:rPr lang="en-US" altLang="ko-KR" sz="1600" smtClean="0"/>
              <a:t>: Makefile</a:t>
            </a:r>
            <a:r>
              <a:rPr lang="ko-KR" altLang="en-US" sz="1600" smtClean="0"/>
              <a:t>에</a:t>
            </a:r>
            <a:r>
              <a:rPr lang="en-US" altLang="ko-KR" sz="1600"/>
              <a:t> </a:t>
            </a:r>
            <a:r>
              <a:rPr lang="en-US" altLang="ko-KR" sz="1600" smtClean="0"/>
              <a:t>clean </a:t>
            </a:r>
            <a:r>
              <a:rPr lang="ko-KR" altLang="en-US" sz="1600" dirty="0" smtClean="0"/>
              <a:t>명령어를 작성하여 </a:t>
            </a:r>
            <a:r>
              <a:rPr lang="en-US" altLang="ko-KR" sz="1600" dirty="0" smtClean="0"/>
              <a:t>make clean</a:t>
            </a:r>
            <a:r>
              <a:rPr lang="ko-KR" altLang="en-US" sz="1600" dirty="0" smtClean="0"/>
              <a:t>입력으로 </a:t>
            </a:r>
            <a:r>
              <a:rPr lang="en-US" altLang="ko-KR" sz="1600" dirty="0" smtClean="0"/>
              <a:t>*.o </a:t>
            </a:r>
            <a:r>
              <a:rPr lang="ko-KR" altLang="en-US" sz="1600" dirty="0" smtClean="0"/>
              <a:t>파일과 </a:t>
            </a:r>
            <a:r>
              <a:rPr lang="en-US" altLang="ko-KR" sz="1600" dirty="0" smtClean="0"/>
              <a:t>*.out </a:t>
            </a:r>
            <a:r>
              <a:rPr lang="ko-KR" altLang="en-US" sz="1600" smtClean="0"/>
              <a:t>파일을 삭제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42826" y="5192650"/>
            <a:ext cx="12953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1050" kern="0" smtClean="0">
                <a:solidFill>
                  <a:schemeClr val="tx1"/>
                </a:solidFill>
              </a:rPr>
              <a:t>조건 </a:t>
            </a:r>
            <a:r>
              <a:rPr lang="en-US" altLang="ko-KR" sz="1050" kern="0" smtClean="0">
                <a:solidFill>
                  <a:schemeClr val="tx1"/>
                </a:solidFill>
              </a:rPr>
              <a:t>4</a:t>
            </a:r>
          </a:p>
          <a:p>
            <a:pPr algn="ctr" latinLnBrk="0">
              <a:lnSpc>
                <a:spcPct val="150000"/>
              </a:lnSpc>
            </a:pPr>
            <a:r>
              <a:rPr lang="ko-KR" altLang="en-US" sz="1050" kern="0" smtClean="0">
                <a:solidFill>
                  <a:schemeClr val="tx1"/>
                </a:solidFill>
              </a:rPr>
              <a:t>결과화면 예시</a:t>
            </a:r>
            <a:r>
              <a:rPr lang="en-US" altLang="ko-KR" sz="1050" kern="0" smtClean="0">
                <a:solidFill>
                  <a:schemeClr val="tx1"/>
                </a:solidFill>
              </a:rPr>
              <a:t>=&gt;</a:t>
            </a:r>
            <a:endParaRPr lang="ko-KR" altLang="en-US" sz="1050" kern="0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1" y="4581054"/>
            <a:ext cx="6912891" cy="20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파일 종속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36220" y="2132856"/>
            <a:ext cx="8671560" cy="2285371"/>
            <a:chOff x="189484" y="1654300"/>
            <a:chExt cx="9538716" cy="2765299"/>
          </a:xfrm>
        </p:grpSpPr>
        <p:sp>
          <p:nvSpPr>
            <p:cNvPr id="7" name="직사각형 6"/>
            <p:cNvSpPr/>
            <p:nvPr/>
          </p:nvSpPr>
          <p:spPr>
            <a:xfrm>
              <a:off x="4354525" y="1654300"/>
              <a:ext cx="1168400" cy="431799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diary.h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483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calendar.c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326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a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dd.c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423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s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ub.c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520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ul.c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490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div.c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94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memo.c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559800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ain.c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15" name="꺾인 연결선 14"/>
            <p:cNvCxnSpPr>
              <a:endCxn id="14" idx="0"/>
            </p:cNvCxnSpPr>
            <p:nvPr/>
          </p:nvCxnSpPr>
          <p:spPr>
            <a:xfrm>
              <a:off x="773684" y="2282951"/>
              <a:ext cx="8370316" cy="196850"/>
            </a:xfrm>
            <a:prstGeom prst="bentConnector2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8" idx="0"/>
            </p:cNvCxnSpPr>
            <p:nvPr/>
          </p:nvCxnSpPr>
          <p:spPr>
            <a:xfrm>
              <a:off x="2132584" y="2282951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516884" y="2282951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939284" y="2281046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336284" y="2281046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366006" y="3987800"/>
              <a:ext cx="1168400" cy="4317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ex02_2.out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순서도: 수행의 시작/종료 20"/>
            <p:cNvSpPr/>
            <p:nvPr/>
          </p:nvSpPr>
          <p:spPr>
            <a:xfrm>
              <a:off x="189484" y="3150106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emo.o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순서도: 수행의 시작/종료 21"/>
            <p:cNvSpPr/>
            <p:nvPr/>
          </p:nvSpPr>
          <p:spPr>
            <a:xfrm>
              <a:off x="1548384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calendar.o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순서도: 수행의 시작/종료 22"/>
            <p:cNvSpPr/>
            <p:nvPr/>
          </p:nvSpPr>
          <p:spPr>
            <a:xfrm>
              <a:off x="2932684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add.o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순서도: 수행의 시작/종료 23"/>
            <p:cNvSpPr/>
            <p:nvPr/>
          </p:nvSpPr>
          <p:spPr>
            <a:xfrm>
              <a:off x="4342384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sub.o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순서도: 수행의 시작/종료 24"/>
            <p:cNvSpPr/>
            <p:nvPr/>
          </p:nvSpPr>
          <p:spPr>
            <a:xfrm>
              <a:off x="5750052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ul.o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순서도: 수행의 시작/종료 25"/>
            <p:cNvSpPr/>
            <p:nvPr/>
          </p:nvSpPr>
          <p:spPr>
            <a:xfrm>
              <a:off x="7149084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div.o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순서도: 수행의 시작/종료 26"/>
            <p:cNvSpPr/>
            <p:nvPr/>
          </p:nvSpPr>
          <p:spPr>
            <a:xfrm>
              <a:off x="8557768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ain.o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꺾인 연결선 27"/>
            <p:cNvCxnSpPr>
              <a:stCxn id="21" idx="2"/>
              <a:endCxn id="27" idx="2"/>
            </p:cNvCxnSpPr>
            <p:nvPr/>
          </p:nvCxnSpPr>
          <p:spPr>
            <a:xfrm rot="16200000" flipH="1">
              <a:off x="4955667" y="-599061"/>
              <a:ext cx="6351" cy="8368284"/>
            </a:xfrm>
            <a:prstGeom prst="bentConnector3">
              <a:avLst>
                <a:gd name="adj1" fmla="val 3699433"/>
              </a:avLst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4" idx="2"/>
              <a:endCxn id="27" idx="0"/>
            </p:cNvCxnSpPr>
            <p:nvPr/>
          </p:nvCxnSpPr>
          <p:spPr>
            <a:xfrm flipH="1">
              <a:off x="91429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942332" y="3811269"/>
              <a:ext cx="7874" cy="176531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3" idx="2"/>
              <a:endCxn id="21" idx="0"/>
            </p:cNvCxnSpPr>
            <p:nvPr/>
          </p:nvCxnSpPr>
          <p:spPr>
            <a:xfrm>
              <a:off x="773684" y="2911601"/>
              <a:ext cx="1016" cy="238505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8" idx="2"/>
              <a:endCxn id="22" idx="0"/>
            </p:cNvCxnSpPr>
            <p:nvPr/>
          </p:nvCxnSpPr>
          <p:spPr>
            <a:xfrm>
              <a:off x="21325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9" idx="2"/>
              <a:endCxn id="23" idx="0"/>
            </p:cNvCxnSpPr>
            <p:nvPr/>
          </p:nvCxnSpPr>
          <p:spPr>
            <a:xfrm>
              <a:off x="35168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0" idx="2"/>
              <a:endCxn id="24" idx="0"/>
            </p:cNvCxnSpPr>
            <p:nvPr/>
          </p:nvCxnSpPr>
          <p:spPr>
            <a:xfrm>
              <a:off x="49265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1" idx="2"/>
              <a:endCxn id="25" idx="0"/>
            </p:cNvCxnSpPr>
            <p:nvPr/>
          </p:nvCxnSpPr>
          <p:spPr>
            <a:xfrm flipH="1">
              <a:off x="6335268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2" idx="2"/>
              <a:endCxn id="26" idx="0"/>
            </p:cNvCxnSpPr>
            <p:nvPr/>
          </p:nvCxnSpPr>
          <p:spPr>
            <a:xfrm>
              <a:off x="77332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2"/>
            </p:cNvCxnSpPr>
            <p:nvPr/>
          </p:nvCxnSpPr>
          <p:spPr>
            <a:xfrm>
              <a:off x="2133600" y="3588257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535680" y="3584955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941824" y="3584955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336792" y="3585081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7" idx="2"/>
            </p:cNvCxnSpPr>
            <p:nvPr/>
          </p:nvCxnSpPr>
          <p:spPr>
            <a:xfrm>
              <a:off x="4938725" y="2086099"/>
              <a:ext cx="0" cy="196850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13" idx="0"/>
            </p:cNvCxnSpPr>
            <p:nvPr/>
          </p:nvCxnSpPr>
          <p:spPr>
            <a:xfrm>
              <a:off x="773684" y="2282951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12" idx="0"/>
            </p:cNvCxnSpPr>
            <p:nvPr/>
          </p:nvCxnSpPr>
          <p:spPr>
            <a:xfrm>
              <a:off x="7733284" y="2281046"/>
              <a:ext cx="0" cy="198755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7733792" y="3610481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52" y="4919608"/>
            <a:ext cx="3991930" cy="132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22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ko-KR" altLang="en-US" dirty="0"/>
              <a:t> 내에 검사를 맡을 경우 보고서 제외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오늘 수업에서 진행된 </a:t>
            </a:r>
            <a:r>
              <a:rPr lang="ko-KR" altLang="en-US" b="1" dirty="0" smtClean="0">
                <a:solidFill>
                  <a:srgbClr val="FF0000"/>
                </a:solidFill>
              </a:rPr>
              <a:t>실습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과 실습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를 문서로 작성하여 </a:t>
            </a:r>
            <a:r>
              <a:rPr lang="ko-KR" altLang="en-US" u="sng" dirty="0" err="1" smtClean="0"/>
              <a:t>사이버캠퍼에</a:t>
            </a:r>
            <a:r>
              <a:rPr lang="ko-KR" altLang="en-US" u="sng" dirty="0" smtClean="0"/>
              <a:t> 제출</a:t>
            </a:r>
            <a:endParaRPr lang="en-US" altLang="ko-KR" u="sng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한글과 </a:t>
            </a:r>
            <a:r>
              <a:rPr lang="en-US" altLang="ko-KR" dirty="0" smtClean="0"/>
              <a:t>MS word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다른이름으로</a:t>
            </a:r>
            <a:r>
              <a:rPr lang="ko-KR" altLang="en-US" dirty="0" smtClean="0"/>
              <a:t> 저장 기능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dirty="0" smtClean="0"/>
              <a:t>: </a:t>
            </a:r>
            <a:r>
              <a:rPr lang="en-US" altLang="ko-KR" smtClean="0"/>
              <a:t>[sys00]HW02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smtClean="0"/>
              <a:t>_</a:t>
            </a:r>
            <a:r>
              <a:rPr lang="ko-KR" altLang="en-US" smtClean="0"/>
              <a:t>이름     </a:t>
            </a:r>
            <a:r>
              <a:rPr lang="en-US" altLang="ko-KR" smtClean="0"/>
              <a:t>ex)[sys00]HW02_201700000_</a:t>
            </a:r>
            <a:r>
              <a:rPr lang="ko-KR" altLang="en-US" smtClean="0"/>
              <a:t>홍길동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위의 양식을 지켜야 함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위반 시 감점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보고서는 제공된 양식 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u="sng" dirty="0" smtClean="0"/>
          </a:p>
          <a:p>
            <a:r>
              <a:rPr lang="ko-KR" altLang="en-US" dirty="0" smtClean="0"/>
              <a:t>자신이 실습한 내용을 증명할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자신의 학번이 항상 보이도록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smtClean="0">
                <a:solidFill>
                  <a:srgbClr val="FF0000"/>
                </a:solidFill>
              </a:rPr>
              <a:t>: 2018</a:t>
            </a:r>
            <a:r>
              <a:rPr lang="ko-KR" altLang="en-US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smtClean="0">
                <a:solidFill>
                  <a:srgbClr val="FF0000"/>
                </a:solidFill>
              </a:rPr>
              <a:t>월 </a:t>
            </a:r>
            <a:r>
              <a:rPr lang="en-US" altLang="ko-KR" smtClean="0">
                <a:solidFill>
                  <a:srgbClr val="FF0000"/>
                </a:solidFill>
              </a:rPr>
              <a:t>24</a:t>
            </a:r>
            <a:r>
              <a:rPr lang="ko-KR" altLang="en-US" smtClean="0">
                <a:solidFill>
                  <a:srgbClr val="FF0000"/>
                </a:solidFill>
              </a:rPr>
              <a:t>일 월요일 </a:t>
            </a:r>
            <a:r>
              <a:rPr lang="en-US" altLang="ko-KR" smtClean="0">
                <a:solidFill>
                  <a:srgbClr val="FF0000"/>
                </a:solidFill>
              </a:rPr>
              <a:t>08</a:t>
            </a:r>
            <a:r>
              <a:rPr lang="ko-KR" altLang="en-US" smtClean="0">
                <a:solidFill>
                  <a:srgbClr val="FF0000"/>
                </a:solidFill>
              </a:rPr>
              <a:t>시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초까지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GCC</a:t>
            </a:r>
          </a:p>
          <a:p>
            <a:pPr lvl="1"/>
            <a:r>
              <a:rPr lang="en-US" altLang="ko-KR" dirty="0" smtClean="0"/>
              <a:t>GCC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GCC </a:t>
            </a:r>
            <a:r>
              <a:rPr lang="ko-KR" altLang="en-US" dirty="0" smtClean="0"/>
              <a:t>컴파일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make</a:t>
            </a:r>
            <a:endParaRPr lang="en-US" altLang="ko-KR" dirty="0"/>
          </a:p>
          <a:p>
            <a:pPr lvl="1"/>
            <a:r>
              <a:rPr lang="en-US" altLang="ko-KR" dirty="0" smtClean="0"/>
              <a:t>make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작성법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062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/>
          <a:p>
            <a:r>
              <a:rPr lang="ko-KR" altLang="en-US" dirty="0" smtClean="0"/>
              <a:t>실습 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GCC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를 통한 컴파일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GCC</a:t>
            </a:r>
            <a:r>
              <a:rPr lang="ko-KR" altLang="en-US" dirty="0" smtClean="0"/>
              <a:t>를 통해 컴파일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Makefile</a:t>
            </a:r>
            <a:r>
              <a:rPr lang="ko-KR" altLang="en-US" dirty="0" smtClean="0"/>
              <a:t>을 작성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GCC</a:t>
            </a:r>
          </a:p>
          <a:p>
            <a:pPr lvl="1"/>
            <a:r>
              <a:rPr lang="en-US" altLang="ko-KR" dirty="0" smtClean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367651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GCC</a:t>
            </a:r>
          </a:p>
          <a:p>
            <a:pPr lvl="1"/>
            <a:r>
              <a:rPr lang="en-US" altLang="ko-KR" dirty="0" smtClean="0"/>
              <a:t>GNU Compiler Collection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GNU(GNU is Not Unix) </a:t>
            </a:r>
            <a:r>
              <a:rPr lang="ko-KR" altLang="en-US" dirty="0" smtClean="0"/>
              <a:t>프로젝트의 일환으로 개발되어 널리 쓰이고 있는 </a:t>
            </a:r>
            <a:r>
              <a:rPr lang="ko-KR" altLang="en-US" dirty="0" smtClean="0">
                <a:solidFill>
                  <a:srgbClr val="C00000"/>
                </a:solidFill>
              </a:rPr>
              <a:t>컴파일러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원래 </a:t>
            </a:r>
            <a:r>
              <a:rPr lang="en-US" altLang="ko-KR" dirty="0" smtClean="0"/>
              <a:t>C</a:t>
            </a:r>
            <a:r>
              <a:rPr lang="ko-KR" altLang="en-US" dirty="0" smtClean="0"/>
              <a:t>만을 지원했던 컴파일러로 </a:t>
            </a:r>
            <a:r>
              <a:rPr lang="en-US" altLang="ko-KR" dirty="0" smtClean="0"/>
              <a:t>“GNU C Compiler” </a:t>
            </a:r>
            <a:r>
              <a:rPr lang="ko-KR" altLang="en-US" dirty="0" smtClean="0"/>
              <a:t>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en-US" altLang="ko-KR" dirty="0" smtClean="0"/>
              <a:t>C++, JAVA, PORTRAN</a:t>
            </a:r>
            <a:r>
              <a:rPr lang="ko-KR" altLang="en-US" dirty="0"/>
              <a:t> </a:t>
            </a:r>
            <a:r>
              <a:rPr lang="ko-KR" altLang="en-US" dirty="0" smtClean="0"/>
              <a:t>등의 프로그래밍 언어를 지원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GCC</a:t>
            </a:r>
            <a:r>
              <a:rPr lang="ko-KR" altLang="en-US" dirty="0" smtClean="0"/>
              <a:t>는 실제 컴파일 과정을 담당하는 것이 아니라 </a:t>
            </a:r>
            <a:r>
              <a:rPr lang="ko-KR" altLang="en-US" dirty="0" smtClean="0">
                <a:solidFill>
                  <a:srgbClr val="C00000"/>
                </a:solidFill>
              </a:rPr>
              <a:t>전 처리기</a:t>
            </a:r>
            <a:r>
              <a:rPr lang="ko-KR" altLang="en-US" dirty="0" smtClean="0"/>
              <a:t>와 </a:t>
            </a:r>
            <a:r>
              <a:rPr lang="en-US" altLang="ko-KR" dirty="0" smtClean="0">
                <a:solidFill>
                  <a:srgbClr val="C00000"/>
                </a:solidFill>
              </a:rPr>
              <a:t>C </a:t>
            </a:r>
            <a:r>
              <a:rPr lang="ko-KR" altLang="en-US" dirty="0" smtClean="0">
                <a:solidFill>
                  <a:srgbClr val="C00000"/>
                </a:solidFill>
              </a:rPr>
              <a:t>컴파일러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어셈블러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링커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각각 </a:t>
            </a:r>
            <a:r>
              <a:rPr lang="ko-KR" altLang="en-US" dirty="0" smtClean="0">
                <a:solidFill>
                  <a:srgbClr val="C00000"/>
                </a:solidFill>
              </a:rPr>
              <a:t>호출하는 역할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38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36986" y="1970200"/>
            <a:ext cx="8041923" cy="4323127"/>
            <a:chOff x="536986" y="1970200"/>
            <a:chExt cx="8041923" cy="4323127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536986" y="1970200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 </a:t>
              </a:r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소스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28959" y="2390549"/>
              <a:ext cx="7949950" cy="3528226"/>
              <a:chOff x="762777" y="1706910"/>
              <a:chExt cx="7043140" cy="3162250"/>
            </a:xfrm>
          </p:grpSpPr>
          <p:cxnSp>
            <p:nvCxnSpPr>
              <p:cNvPr id="16" name="직선 화살표 연결선 15"/>
              <p:cNvCxnSpPr/>
              <p:nvPr/>
            </p:nvCxnSpPr>
            <p:spPr>
              <a:xfrm>
                <a:off x="1763689" y="1712911"/>
                <a:ext cx="927386" cy="1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773469" y="1706910"/>
                <a:ext cx="798531" cy="6001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5796136" y="1706910"/>
                <a:ext cx="927387" cy="6001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꺾인 연결선 18"/>
              <p:cNvCxnSpPr/>
              <p:nvPr/>
            </p:nvCxnSpPr>
            <p:spPr>
              <a:xfrm flipH="1">
                <a:off x="762777" y="1712911"/>
                <a:ext cx="7043140" cy="1608077"/>
              </a:xfrm>
              <a:prstGeom prst="bentConnector5">
                <a:avLst>
                  <a:gd name="adj1" fmla="val -3246"/>
                  <a:gd name="adj2" fmla="val 49067"/>
                  <a:gd name="adj3" fmla="val 103246"/>
                </a:avLst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 flipV="1">
                <a:off x="1993356" y="3393085"/>
                <a:ext cx="783371" cy="1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3852678" y="3401648"/>
                <a:ext cx="796258" cy="0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꺾인 연결선 21"/>
              <p:cNvCxnSpPr>
                <a:stCxn id="44" idx="3"/>
              </p:cNvCxnSpPr>
              <p:nvPr/>
            </p:nvCxnSpPr>
            <p:spPr>
              <a:xfrm flipH="1">
                <a:off x="762777" y="3401648"/>
                <a:ext cx="6991219" cy="1467512"/>
              </a:xfrm>
              <a:prstGeom prst="bentConnector5">
                <a:avLst>
                  <a:gd name="adj1" fmla="val -2897"/>
                  <a:gd name="adj2" fmla="val 46422"/>
                  <a:gd name="adj3" fmla="val 102897"/>
                </a:avLst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순서도: 문서 7"/>
            <p:cNvSpPr/>
            <p:nvPr/>
          </p:nvSpPr>
          <p:spPr>
            <a:xfrm>
              <a:off x="539552" y="2191227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test.c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2805527" y="1975203"/>
              <a:ext cx="122175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전 처리기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805527" y="2191227"/>
              <a:ext cx="1221752" cy="5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rgbClr val="303030"/>
                  </a:solidFill>
                  <a:latin typeface="+mj-ea"/>
                  <a:ea typeface="+mj-ea"/>
                </a:rPr>
                <a:t>c</a:t>
              </a:r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pp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 0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7357156" y="1975203"/>
              <a:ext cx="122175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컴파일러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7357156" y="2191227"/>
              <a:ext cx="1221752" cy="5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cc1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926057" y="1970200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전처리 결과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순서도: 문서 37"/>
            <p:cNvSpPr/>
            <p:nvPr/>
          </p:nvSpPr>
          <p:spPr>
            <a:xfrm>
              <a:off x="4928623" y="2191227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test.i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626393" y="3775839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어셈블리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순서도: 문서 39"/>
            <p:cNvSpPr/>
            <p:nvPr/>
          </p:nvSpPr>
          <p:spPr>
            <a:xfrm>
              <a:off x="628959" y="3996866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test.s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894934" y="3780842"/>
              <a:ext cx="122175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어셈블러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894934" y="3996866"/>
              <a:ext cx="1221752" cy="5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as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7298551" y="3780842"/>
              <a:ext cx="122175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링커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7298551" y="3996866"/>
              <a:ext cx="1221752" cy="5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rgbClr val="303030"/>
                  </a:solidFill>
                  <a:latin typeface="+mj-ea"/>
                </a:rPr>
                <a:t>ld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 or correct2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5015464" y="3775839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오브젝트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순서도: 문서 45"/>
            <p:cNvSpPr/>
            <p:nvPr/>
          </p:nvSpPr>
          <p:spPr>
            <a:xfrm>
              <a:off x="5018030" y="3996866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test.o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6399774" y="4283235"/>
              <a:ext cx="898777" cy="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 bwMode="auto">
            <a:xfrm>
              <a:off x="626393" y="5503185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실행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순서도: 문서 55"/>
            <p:cNvSpPr/>
            <p:nvPr/>
          </p:nvSpPr>
          <p:spPr>
            <a:xfrm>
              <a:off x="628959" y="5724212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test.out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64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 </a:t>
            </a:r>
            <a:r>
              <a:rPr lang="ko-KR" altLang="en-US" dirty="0" smtClean="0"/>
              <a:t>컴파일 과정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소스 코드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홈 디렉토리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+mj-ea"/>
                <a:ea typeface="+mj-ea"/>
              </a:rPr>
              <a:t>~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를 이용해 소스코드를 작성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ko-KR" altLang="en-US" dirty="0" smtClean="0"/>
              <a:t>소스 파일명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like.c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ko-KR" dirty="0" smtClean="0"/>
              <a:t>vi</a:t>
            </a:r>
            <a:r>
              <a:rPr lang="ko-KR" altLang="en-US" dirty="0" smtClean="0"/>
              <a:t>편집기에서 소스코드 작성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모드에서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shift + </a:t>
            </a:r>
            <a:r>
              <a:rPr lang="en-US" altLang="ko-KR" dirty="0" err="1" smtClean="0"/>
              <a:t>zz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통해 저장하고 종료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실습자료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52936"/>
            <a:ext cx="3384376" cy="13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1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129663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GCC</a:t>
            </a:r>
            <a:r>
              <a:rPr lang="ko-KR" altLang="en-US" dirty="0" smtClean="0"/>
              <a:t>를 이용하여 소스코드 컴파일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err="1" smtClean="0"/>
              <a:t>소스파일명</a:t>
            </a:r>
            <a:r>
              <a:rPr lang="en-US" altLang="ko-KR" dirty="0" smtClean="0"/>
              <a:t>]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dirty="0" smtClean="0"/>
              <a:t>옵션을 따로 지정하지 않으면 </a:t>
            </a:r>
            <a:r>
              <a:rPr lang="en-US" altLang="ko-KR" dirty="0" err="1" smtClean="0"/>
              <a:t>defaul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a.out</a:t>
            </a:r>
            <a:r>
              <a:rPr lang="ko-KR" altLang="en-US" dirty="0" smtClean="0"/>
              <a:t>이라는 이름의 실행파일이 생성됨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77" y="3068960"/>
            <a:ext cx="4543425" cy="2190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1052669" y="3891750"/>
            <a:ext cx="4680520" cy="576064"/>
          </a:xfrm>
          <a:prstGeom prst="rect">
            <a:avLst/>
          </a:prstGeom>
          <a:noFill/>
          <a:ln w="38100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43608" y="4648468"/>
            <a:ext cx="4680520" cy="395410"/>
          </a:xfrm>
          <a:prstGeom prst="rect">
            <a:avLst/>
          </a:prstGeom>
          <a:noFill/>
          <a:ln w="38100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9" name="내용 개체 틀 4"/>
          <p:cNvSpPr txBox="1">
            <a:spLocks/>
          </p:cNvSpPr>
          <p:nvPr/>
        </p:nvSpPr>
        <p:spPr bwMode="auto">
          <a:xfrm>
            <a:off x="5772206" y="3747244"/>
            <a:ext cx="3092823" cy="151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 kumimoji="1" sz="28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  <a:cs typeface="+mn-cs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 kumimoji="1" sz="2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 kumimoji="1" sz="14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 kumimoji="1" sz="1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sz="1800" kern="0" dirty="0" err="1" smtClean="0"/>
              <a:t>gcc</a:t>
            </a:r>
            <a:r>
              <a:rPr lang="ko-KR" altLang="en-US" sz="1800" kern="0" dirty="0" smtClean="0"/>
              <a:t>를 사용하여 컴파일</a:t>
            </a:r>
            <a:endParaRPr lang="en-US" altLang="ko-KR" sz="1800" kern="0" dirty="0" smtClean="0"/>
          </a:p>
          <a:p>
            <a:pPr latinLnBrk="0"/>
            <a:endParaRPr lang="en-US" altLang="ko-KR" sz="1800" kern="0" dirty="0"/>
          </a:p>
          <a:p>
            <a:pPr latinLnBrk="0"/>
            <a:r>
              <a:rPr lang="ko-KR" altLang="en-US" sz="1800" kern="0" dirty="0" err="1" smtClean="0"/>
              <a:t>컴파일된</a:t>
            </a:r>
            <a:r>
              <a:rPr lang="ko-KR" altLang="en-US" sz="1800" kern="0" dirty="0" smtClean="0"/>
              <a:t> 파일의 실행</a:t>
            </a:r>
            <a:endParaRPr lang="en-US" altLang="ko-KR" sz="1800" kern="0" dirty="0" smtClean="0"/>
          </a:p>
          <a:p>
            <a:pPr lvl="1" latinLnBrk="0">
              <a:buFont typeface="Wingdings" panose="05000000000000000000" pitchFamily="2" charset="2"/>
              <a:buChar char="u"/>
            </a:pPr>
            <a:r>
              <a:rPr lang="en-US" altLang="ko-KR" sz="1200" kern="0" dirty="0" smtClean="0"/>
              <a:t>./[</a:t>
            </a:r>
            <a:r>
              <a:rPr lang="ko-KR" altLang="en-US" sz="1200" kern="0" dirty="0" smtClean="0"/>
              <a:t>파일명</a:t>
            </a:r>
            <a:r>
              <a:rPr lang="en-US" altLang="ko-KR" sz="1200" kern="0" dirty="0" smtClean="0"/>
              <a:t>] </a:t>
            </a:r>
            <a:r>
              <a:rPr lang="ko-KR" altLang="en-US" sz="1200" kern="0" dirty="0" smtClean="0"/>
              <a:t>을 통해 실행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226165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 </a:t>
            </a:r>
            <a:r>
              <a:rPr lang="en-US" altLang="ko-KR" dirty="0"/>
              <a:t>- </a:t>
            </a:r>
            <a:r>
              <a:rPr lang="ko-KR" altLang="en-US" dirty="0"/>
              <a:t>컴파일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-c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과정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링크를 하지 않고 오브젝트 파일</a:t>
            </a:r>
            <a:r>
              <a:rPr lang="en-US" altLang="ko-KR" dirty="0" smtClean="0"/>
              <a:t>(*.o)</a:t>
            </a:r>
            <a:r>
              <a:rPr lang="ko-KR" altLang="en-US" dirty="0" smtClean="0"/>
              <a:t>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–c [</a:t>
            </a:r>
            <a:r>
              <a:rPr lang="ko-KR" altLang="en-US" dirty="0" err="1" smtClean="0"/>
              <a:t>소스파일명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-o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 smtClean="0"/>
              <a:t>실행 파일</a:t>
            </a:r>
            <a:r>
              <a:rPr lang="en-US" altLang="ko-KR" dirty="0" smtClean="0"/>
              <a:t>(*.out)</a:t>
            </a:r>
            <a:r>
              <a:rPr lang="ko-KR" altLang="en-US" dirty="0" smtClean="0"/>
              <a:t>의 이름을 지정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smtClean="0"/>
              <a:t>–o [</a:t>
            </a:r>
            <a:r>
              <a:rPr lang="ko-KR" altLang="en-US" dirty="0" err="1" smtClean="0"/>
              <a:t>실행파일명</a:t>
            </a:r>
            <a:r>
              <a:rPr lang="en-US" altLang="ko-KR" dirty="0" smtClean="0"/>
              <a:t>] [</a:t>
            </a:r>
            <a:r>
              <a:rPr lang="ko-KR" altLang="en-US" dirty="0" err="1" smtClean="0"/>
              <a:t>소스파일명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331640" y="2564904"/>
            <a:ext cx="4113938" cy="655255"/>
            <a:chOff x="2598661" y="2813807"/>
            <a:chExt cx="4113938" cy="65525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661" y="2814042"/>
              <a:ext cx="4113938" cy="641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132013" y="2813807"/>
              <a:ext cx="1529510" cy="2584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27195" y="3231199"/>
              <a:ext cx="841230" cy="23786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36932" y="4725144"/>
            <a:ext cx="4654353" cy="655304"/>
            <a:chOff x="2323212" y="4808944"/>
            <a:chExt cx="4654353" cy="65530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695" y="4810052"/>
              <a:ext cx="4643870" cy="641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4860736" y="4808944"/>
              <a:ext cx="2097464" cy="2584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23212" y="5205763"/>
              <a:ext cx="552327" cy="2584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99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20900</TotalTime>
  <Words>1397</Words>
  <Application>Microsoft Office PowerPoint</Application>
  <PresentationFormat>화면 슬라이드 쇼(4:3)</PresentationFormat>
  <Paragraphs>379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HY그래픽M</vt:lpstr>
      <vt:lpstr>HY헤드라인M</vt:lpstr>
      <vt:lpstr>굴림</vt:lpstr>
      <vt:lpstr>맑은 고딕</vt:lpstr>
      <vt:lpstr>맑은 고딕 (제목)</vt:lpstr>
      <vt:lpstr>문체부 돋음체</vt:lpstr>
      <vt:lpstr>Arial</vt:lpstr>
      <vt:lpstr>Tahoma</vt:lpstr>
      <vt:lpstr>Times</vt:lpstr>
      <vt:lpstr>Trebuchet MS</vt:lpstr>
      <vt:lpstr>Wingdings</vt:lpstr>
      <vt:lpstr>작은글씨</vt:lpstr>
      <vt:lpstr>큰글씨</vt:lpstr>
      <vt:lpstr>GCC &amp; make</vt:lpstr>
      <vt:lpstr>실습 소개</vt:lpstr>
      <vt:lpstr>목차</vt:lpstr>
      <vt:lpstr>개요</vt:lpstr>
      <vt:lpstr>GCC 란?</vt:lpstr>
      <vt:lpstr>GCC 컴파일 과정</vt:lpstr>
      <vt:lpstr>GCC 컴파일 과정</vt:lpstr>
      <vt:lpstr>GCC 컴파일 과정</vt:lpstr>
      <vt:lpstr>GCC 컴파일 과정 - 컴파일 옵션</vt:lpstr>
      <vt:lpstr>GCC 컴파일 과정 - 컴파일 옵션</vt:lpstr>
      <vt:lpstr>GCC 컴파일 과정</vt:lpstr>
      <vt:lpstr>GCC 컴파일 과정</vt:lpstr>
      <vt:lpstr>GCC 컴파일 과정 - 따라하기</vt:lpstr>
      <vt:lpstr>Make 란?</vt:lpstr>
      <vt:lpstr>Make file 작성법</vt:lpstr>
      <vt:lpstr>Make file 작성법 - 따라하기 </vt:lpstr>
      <vt:lpstr>Make file 작성법 - 따라하기</vt:lpstr>
      <vt:lpstr>Make file 작성법 - 따라하기</vt:lpstr>
      <vt:lpstr>Make file 작성법 - 따라하기</vt:lpstr>
      <vt:lpstr>Make file 작성법 - 따라하기</vt:lpstr>
      <vt:lpstr>Make file 작성법</vt:lpstr>
      <vt:lpstr>Make file 작성법 - 따라하기</vt:lpstr>
      <vt:lpstr>Make file 작성법 - 따라하기</vt:lpstr>
      <vt:lpstr>실습 1</vt:lpstr>
      <vt:lpstr>실습 2</vt:lpstr>
      <vt:lpstr>실습 2</vt:lpstr>
      <vt:lpstr>제출 사항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Hyeok-soo Jang</cp:lastModifiedBy>
  <cp:revision>2552</cp:revision>
  <dcterms:created xsi:type="dcterms:W3CDTF">2004-07-14T06:37:09Z</dcterms:created>
  <dcterms:modified xsi:type="dcterms:W3CDTF">2018-09-16T23:48:05Z</dcterms:modified>
</cp:coreProperties>
</file>