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4121" r:id="rId2"/>
  </p:sldMasterIdLst>
  <p:notesMasterIdLst>
    <p:notesMasterId r:id="rId44"/>
  </p:notesMasterIdLst>
  <p:handoutMasterIdLst>
    <p:handoutMasterId r:id="rId45"/>
  </p:handoutMasterIdLst>
  <p:sldIdLst>
    <p:sldId id="554" r:id="rId3"/>
    <p:sldId id="480" r:id="rId4"/>
    <p:sldId id="570" r:id="rId5"/>
    <p:sldId id="555" r:id="rId6"/>
    <p:sldId id="556" r:id="rId7"/>
    <p:sldId id="617" r:id="rId8"/>
    <p:sldId id="618" r:id="rId9"/>
    <p:sldId id="619" r:id="rId10"/>
    <p:sldId id="620" r:id="rId11"/>
    <p:sldId id="621" r:id="rId12"/>
    <p:sldId id="622" r:id="rId13"/>
    <p:sldId id="616" r:id="rId14"/>
    <p:sldId id="588" r:id="rId15"/>
    <p:sldId id="589" r:id="rId16"/>
    <p:sldId id="590" r:id="rId17"/>
    <p:sldId id="564" r:id="rId18"/>
    <p:sldId id="591" r:id="rId19"/>
    <p:sldId id="592" r:id="rId20"/>
    <p:sldId id="566" r:id="rId21"/>
    <p:sldId id="593" r:id="rId22"/>
    <p:sldId id="594" r:id="rId23"/>
    <p:sldId id="595" r:id="rId24"/>
    <p:sldId id="596" r:id="rId25"/>
    <p:sldId id="597" r:id="rId26"/>
    <p:sldId id="598" r:id="rId27"/>
    <p:sldId id="599" r:id="rId28"/>
    <p:sldId id="600" r:id="rId29"/>
    <p:sldId id="614" r:id="rId30"/>
    <p:sldId id="615" r:id="rId31"/>
    <p:sldId id="506" r:id="rId32"/>
    <p:sldId id="602" r:id="rId33"/>
    <p:sldId id="603" r:id="rId34"/>
    <p:sldId id="604" r:id="rId35"/>
    <p:sldId id="605" r:id="rId36"/>
    <p:sldId id="606" r:id="rId37"/>
    <p:sldId id="607" r:id="rId38"/>
    <p:sldId id="608" r:id="rId39"/>
    <p:sldId id="609" r:id="rId40"/>
    <p:sldId id="613" r:id="rId41"/>
    <p:sldId id="612" r:id="rId42"/>
    <p:sldId id="611" r:id="rId43"/>
  </p:sldIdLst>
  <p:sldSz cx="9144000" cy="6858000" type="screen4x3"/>
  <p:notesSz cx="6669088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0033"/>
    <a:srgbClr val="000066"/>
    <a:srgbClr val="80008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18" autoAdjust="0"/>
    <p:restoredTop sz="99882" autoAdjust="0"/>
  </p:normalViewPr>
  <p:slideViewPr>
    <p:cSldViewPr>
      <p:cViewPr varScale="1">
        <p:scale>
          <a:sx n="115" d="100"/>
          <a:sy n="115" d="100"/>
        </p:scale>
        <p:origin x="183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4026" y="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>
            <a:lvl1pPr algn="l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>
            <a:lvl1pPr algn="r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7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b" anchorCtr="0" compatLnSpc="1">
            <a:prstTxWarp prst="textNoShape">
              <a:avLst/>
            </a:prstTxWarp>
          </a:bodyPr>
          <a:lstStyle>
            <a:lvl1pPr algn="l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7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b" anchorCtr="0" compatLnSpc="1">
            <a:prstTxWarp prst="textNoShape">
              <a:avLst/>
            </a:prstTxWarp>
          </a:bodyPr>
          <a:lstStyle>
            <a:lvl1pPr algn="r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2811F81-F946-4E14-AAD4-9895225A42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4469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>
            <a:lvl1pPr algn="l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>
            <a:lvl1pPr algn="r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6125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b" anchorCtr="0" compatLnSpc="1">
            <a:prstTxWarp prst="textNoShape">
              <a:avLst/>
            </a:prstTxWarp>
          </a:bodyPr>
          <a:lstStyle>
            <a:lvl1pPr algn="l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b" anchorCtr="0" compatLnSpc="1">
            <a:prstTxWarp prst="textNoShape">
              <a:avLst/>
            </a:prstTxWarp>
          </a:bodyPr>
          <a:lstStyle>
            <a:lvl1pPr algn="r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3452104-7280-422B-9532-A533C89629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574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nu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8" y="114300"/>
            <a:ext cx="3671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9387" y="336550"/>
            <a:ext cx="8785225" cy="73025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algn="ctr" latinLnBrk="0">
              <a:defRPr/>
            </a:pPr>
            <a:endParaRPr kumimoji="0" lang="en-US" altLang="ko-KR" smtClean="0">
              <a:solidFill>
                <a:schemeClr val="tx1"/>
              </a:solidFill>
              <a:latin typeface="Times" pitchFamily="18" charset="0"/>
              <a:ea typeface="굴림" charset="-127"/>
              <a:cs typeface="Arial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387420" y="106841"/>
            <a:ext cx="27718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C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NU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E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mbedded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S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ystem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L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aboratory	</a:t>
            </a:r>
          </a:p>
        </p:txBody>
      </p:sp>
      <p:pic>
        <p:nvPicPr>
          <p:cNvPr id="7" name="Picture 14" descr="LAB_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8" y="404664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3568" y="1608924"/>
            <a:ext cx="7772400" cy="1676060"/>
          </a:xfrm>
        </p:spPr>
        <p:txBody>
          <a:bodyPr/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Title</a:t>
            </a: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72520" y="3662355"/>
            <a:ext cx="6400800" cy="342709"/>
          </a:xfrm>
        </p:spPr>
        <p:txBody>
          <a:bodyPr/>
          <a:lstStyle>
            <a:lvl1pPr marL="0" indent="0" algn="ctr" fontAlgn="ctr">
              <a:buFont typeface="Wingdings" pitchFamily="2" charset="2"/>
              <a:buNone/>
              <a:defRPr sz="1600">
                <a:solidFill>
                  <a:schemeClr val="bg2"/>
                </a:solidFill>
                <a:latin typeface="+mj-lt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Date</a:t>
            </a:r>
            <a:endParaRPr lang="ko-KR" altLang="en-US" dirty="0"/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4427984" y="5635511"/>
            <a:ext cx="4027984" cy="98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20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4"/>
              </a:buBlip>
              <a:defRPr kumimoji="1" sz="2800" b="1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Blip>
                <a:blip r:embed="rId5"/>
              </a:buBlip>
              <a:defRPr kumimoji="1" sz="16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 algn="r" eaLnBrk="1" hangingPunct="1"/>
            <a:r>
              <a:rPr lang="en-US" altLang="ko-KR" sz="1600" dirty="0" smtClean="0">
                <a:latin typeface="+mj-lt"/>
              </a:rPr>
              <a:t>Embedded System Lab. </a:t>
            </a:r>
          </a:p>
          <a:p>
            <a:pPr algn="r" eaLnBrk="1" hangingPunct="1"/>
            <a:r>
              <a:rPr lang="en-US" altLang="ko-KR" sz="1600" dirty="0" smtClean="0">
                <a:latin typeface="+mj-lt"/>
              </a:rPr>
              <a:t>Computer Engineering Dept.</a:t>
            </a:r>
          </a:p>
          <a:p>
            <a:pPr algn="r" eaLnBrk="1" hangingPunct="1"/>
            <a:r>
              <a:rPr lang="en-US" altLang="ko-KR" sz="1600" dirty="0" err="1" smtClean="0">
                <a:latin typeface="+mj-lt"/>
              </a:rPr>
              <a:t>Chungnam</a:t>
            </a:r>
            <a:r>
              <a:rPr lang="en-US" altLang="ko-KR" sz="1600" dirty="0" smtClean="0">
                <a:latin typeface="+mj-lt"/>
              </a:rPr>
              <a:t> National University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1030175" y="4381746"/>
            <a:ext cx="7079183" cy="432048"/>
          </a:xfrm>
        </p:spPr>
        <p:txBody>
          <a:bodyPr/>
          <a:lstStyle>
            <a:lvl1pPr mar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lang="ko-KR" altLang="en-US" sz="2000" b="1" dirty="0">
                <a:solidFill>
                  <a:schemeClr val="bg2"/>
                </a:solidFill>
                <a:latin typeface="+mj-lt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 smtClean="0"/>
              <a:t>TA Name</a:t>
            </a:r>
            <a:endParaRPr lang="ko-KR" altLang="en-US" dirty="0"/>
          </a:p>
        </p:txBody>
      </p:sp>
      <p:sp>
        <p:nvSpPr>
          <p:cNvPr id="19" name="TextBox 18"/>
          <p:cNvSpPr txBox="1"/>
          <p:nvPr userDrawn="1"/>
        </p:nvSpPr>
        <p:spPr bwMode="auto">
          <a:xfrm>
            <a:off x="1357300" y="568757"/>
            <a:ext cx="76791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 latinLnBrk="0"/>
            <a:r>
              <a:rPr lang="en-US" altLang="ko-KR" sz="1800" b="1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2018</a:t>
            </a:r>
            <a:r>
              <a:rPr lang="en-US" altLang="ko-KR" sz="1800" b="1" kern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</a:t>
            </a:r>
            <a:r>
              <a:rPr lang="en-US" altLang="ko-KR" sz="1800" b="1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Fall  </a:t>
            </a:r>
            <a:r>
              <a:rPr lang="en-US" altLang="ko-KR" sz="32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System</a:t>
            </a:r>
            <a:r>
              <a:rPr lang="en-US" altLang="ko-KR" sz="3200" b="1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Programming</a:t>
            </a:r>
            <a:endParaRPr lang="ko-KR" altLang="en-US" sz="3200" b="1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1" hasCustomPrompt="1"/>
          </p:nvPr>
        </p:nvSpPr>
        <p:spPr>
          <a:xfrm>
            <a:off x="1027122" y="4826092"/>
            <a:ext cx="7085291" cy="432345"/>
          </a:xfrm>
        </p:spPr>
        <p:txBody>
          <a:bodyPr/>
          <a:lstStyle>
            <a:lvl1pPr marL="0" indent="0" algn="ctr">
              <a:buNone/>
              <a:defRPr kumimoji="1" lang="ko-KR" altLang="en-US" sz="2000" b="1" dirty="0">
                <a:solidFill>
                  <a:schemeClr val="bg2"/>
                </a:solidFill>
                <a:latin typeface="+mj-lt"/>
                <a:ea typeface="맑은 고딕" pitchFamily="50" charset="-127"/>
                <a:cs typeface="+mn-cs"/>
              </a:defRPr>
            </a:lvl1pPr>
          </a:lstStyle>
          <a:p>
            <a:pPr marL="0" lv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dirty="0" smtClean="0"/>
              <a:t>TA Contact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6314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>
          <a:xfrm>
            <a:off x="468313" y="1556792"/>
            <a:ext cx="8280400" cy="4824536"/>
          </a:xfrm>
        </p:spPr>
        <p:txBody>
          <a:bodyPr/>
          <a:lstStyle>
            <a:lvl1pPr marL="514350" indent="-5143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arabicPeriod"/>
              <a:defRPr>
                <a:ea typeface="문체부 돋음체" panose="020B0609000101010101" pitchFamily="49" charset="-127"/>
              </a:defRPr>
            </a:lvl1pPr>
            <a:lvl2pPr marL="914400" indent="-45720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romanUcPeriod"/>
              <a:defRPr>
                <a:ea typeface="문체부 돋음체" panose="020B0609000101010101" pitchFamily="49" charset="-127"/>
              </a:defRPr>
            </a:lvl2pPr>
            <a:lvl3pPr marL="1257300" indent="-34290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arabicParenR"/>
              <a:defRPr>
                <a:ea typeface="문체부 돋음체" panose="020B0609000101010101" pitchFamily="49" charset="-127"/>
              </a:defRPr>
            </a:lvl3pPr>
            <a:lvl4pPr marL="1600200" indent="-22860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ea"/>
              <a:buAutoNum type="circleNumDbPlain"/>
              <a:defRPr>
                <a:ea typeface="문체부 돋음체" panose="020B0609000101010101" pitchFamily="49" charset="-127"/>
              </a:defRPr>
            </a:lvl4pPr>
            <a:lvl5pPr>
              <a:defRPr>
                <a:ea typeface="문체부 돋음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866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xfrm>
            <a:off x="0" y="6597352"/>
            <a:ext cx="9144000" cy="260350"/>
          </a:xfrm>
          <a:noFill/>
        </p:spPr>
        <p:txBody>
          <a:bodyPr/>
          <a:lstStyle/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>
          <a:xfrm>
            <a:off x="468313" y="1556792"/>
            <a:ext cx="8280400" cy="4824536"/>
          </a:xfrm>
        </p:spPr>
        <p:txBody>
          <a:bodyPr/>
          <a:lstStyle>
            <a:lvl1pPr>
              <a:buFont typeface="Wingdings" panose="05000000000000000000" pitchFamily="2" charset="2"/>
              <a:buChar char="v"/>
              <a:defRPr>
                <a:ea typeface="문체부 돋음체" panose="020B0609000101010101" pitchFamily="49" charset="-127"/>
              </a:defRPr>
            </a:lvl1pPr>
            <a:lvl2pPr marL="800100" indent="-342900">
              <a:buFont typeface="Wingdings" panose="05000000000000000000" pitchFamily="2" charset="2"/>
              <a:buChar char="u"/>
              <a:defRPr>
                <a:ea typeface="문체부 돋음체" panose="020B0609000101010101" pitchFamily="49" charset="-127"/>
              </a:defRPr>
            </a:lvl2pPr>
            <a:lvl3pPr marL="1143000" indent="-228600">
              <a:buFont typeface="Wingdings" panose="05000000000000000000" pitchFamily="2" charset="2"/>
              <a:buChar char="v"/>
              <a:defRPr>
                <a:ea typeface="문체부 돋음체" panose="020B0609000101010101" pitchFamily="49" charset="-127"/>
              </a:defRPr>
            </a:lvl3pPr>
            <a:lvl4pPr marL="1600200" indent="-228600">
              <a:buFont typeface="Wingdings" panose="05000000000000000000" pitchFamily="2" charset="2"/>
              <a:buChar char="u"/>
              <a:defRPr>
                <a:ea typeface="문체부 돋음체" panose="020B0609000101010101" pitchFamily="49" charset="-127"/>
              </a:defRPr>
            </a:lvl4pPr>
            <a:lvl5pPr>
              <a:defRPr>
                <a:ea typeface="문체부 돋음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9943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556792"/>
            <a:ext cx="4064000" cy="48245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4713" y="1556792"/>
            <a:ext cx="4064000" cy="48963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14D6-3182-4CB4-9657-AED128B7E1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2377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BCC6C-F675-4B72-81BF-D66D1ABAC6A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36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03534-78BA-4304-B43F-63BADFB8FD6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66625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ADF28-9CA6-4B8E-B1F6-44E9A44A43C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6287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>
          <a:xfrm>
            <a:off x="468313" y="1556792"/>
            <a:ext cx="8280400" cy="4824536"/>
          </a:xfrm>
        </p:spPr>
        <p:txBody>
          <a:bodyPr/>
          <a:lstStyle>
            <a:lvl1pPr marL="514350" indent="-5143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arabicPeriod"/>
              <a:defRPr>
                <a:ea typeface="문체부 돋음체" panose="020B0609000101010101" pitchFamily="49" charset="-127"/>
              </a:defRPr>
            </a:lvl1pPr>
            <a:lvl2pPr marL="914400" indent="-457200">
              <a:buSzPct val="70000"/>
              <a:buFont typeface="+mj-lt"/>
              <a:buAutoNum type="romanUcPeriod"/>
              <a:defRPr>
                <a:ea typeface="문체부 돋음체" panose="020B0609000101010101" pitchFamily="49" charset="-127"/>
              </a:defRPr>
            </a:lvl2pPr>
            <a:lvl3pPr marL="1257300" indent="-34290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arabicParenR"/>
              <a:defRPr>
                <a:ea typeface="문체부 돋음체" panose="020B0609000101010101" pitchFamily="49" charset="-127"/>
              </a:defRPr>
            </a:lvl3pPr>
            <a:lvl4pPr marL="1600200" indent="-22860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ea"/>
              <a:buAutoNum type="circleNumDbPlain"/>
              <a:defRPr>
                <a:ea typeface="문체부 돋음체" panose="020B0609000101010101" pitchFamily="49" charset="-127"/>
              </a:defRPr>
            </a:lvl4pPr>
            <a:lvl5pPr>
              <a:defRPr>
                <a:ea typeface="문체부 돋음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729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467544" y="1556792"/>
            <a:ext cx="8281167" cy="4824536"/>
          </a:xfrm>
        </p:spPr>
        <p:txBody>
          <a:bodyPr/>
          <a:lstStyle>
            <a:lvl1pPr marL="514350" indent="-514350"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anose="05000000000000000000" pitchFamily="2" charset="2"/>
              <a:buChar char="v"/>
              <a:defRPr sz="2000"/>
            </a:lvl1pPr>
            <a:lvl2pPr marL="800100" indent="-342900">
              <a:buClr>
                <a:schemeClr val="tx1">
                  <a:lumMod val="75000"/>
                  <a:lumOff val="25000"/>
                </a:schemeClr>
              </a:buClr>
              <a:buSzPct val="40000"/>
              <a:buFont typeface="Wingdings" panose="05000000000000000000" pitchFamily="2" charset="2"/>
              <a:buChar char="u"/>
              <a:defRPr sz="1600"/>
            </a:lvl2pPr>
            <a:lvl3pPr marL="1143000" indent="-228600"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v"/>
              <a:defRPr sz="1200"/>
            </a:lvl3pPr>
            <a:lvl4pPr marL="1600200" indent="-228600">
              <a:buClr>
                <a:schemeClr val="tx1">
                  <a:lumMod val="50000"/>
                  <a:lumOff val="50000"/>
                </a:schemeClr>
              </a:buClr>
              <a:buSzPct val="50000"/>
              <a:buFont typeface="Wingdings" panose="05000000000000000000" pitchFamily="2" charset="2"/>
              <a:buChar char="u"/>
              <a:defRPr/>
            </a:lvl4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27855404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 - 세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14D6-3182-4CB4-9657-AED128B7E1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395536" y="1557338"/>
            <a:ext cx="4064000" cy="4823990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3"/>
          </p:nvPr>
        </p:nvSpPr>
        <p:spPr>
          <a:xfrm>
            <a:off x="4684216" y="1557338"/>
            <a:ext cx="4064248" cy="48239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56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 - 가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14D6-3182-4CB4-9657-AED128B7E1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395536" y="1557338"/>
            <a:ext cx="8352928" cy="2303710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3"/>
          </p:nvPr>
        </p:nvSpPr>
        <p:spPr>
          <a:xfrm>
            <a:off x="395536" y="4077072"/>
            <a:ext cx="8352928" cy="23042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294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14D6-3182-4CB4-9657-AED128B7E1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395536" y="2132384"/>
            <a:ext cx="4064000" cy="4248943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3"/>
          </p:nvPr>
        </p:nvSpPr>
        <p:spPr>
          <a:xfrm>
            <a:off x="4684216" y="2132384"/>
            <a:ext cx="4064248" cy="42489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376549" y="1557338"/>
            <a:ext cx="4082987" cy="431502"/>
          </a:xfrm>
        </p:spPr>
        <p:txBody>
          <a:bodyPr/>
          <a:lstStyle>
            <a:lvl1pPr marL="0" indent="0" algn="ctr">
              <a:buNone/>
              <a:defRPr sz="2400" b="1">
                <a:latin typeface="+mj-lt"/>
                <a:ea typeface="+mj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5" hasCustomPrompt="1"/>
          </p:nvPr>
        </p:nvSpPr>
        <p:spPr>
          <a:xfrm>
            <a:off x="4684216" y="1557338"/>
            <a:ext cx="4082987" cy="431502"/>
          </a:xfrm>
        </p:spPr>
        <p:txBody>
          <a:bodyPr/>
          <a:lstStyle>
            <a:lvl1pPr marL="0" indent="0" algn="ctr">
              <a:buNone/>
              <a:defRPr sz="2400" b="1">
                <a:latin typeface="+mj-lt"/>
                <a:ea typeface="+mj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500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ADF28-9CA6-4B8E-B1F6-44E9A44A43C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900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6325" y="0"/>
            <a:ext cx="8067675" cy="809625"/>
          </a:xfrm>
        </p:spPr>
        <p:txBody>
          <a:bodyPr>
            <a:normAutofit/>
          </a:bodyPr>
          <a:lstStyle>
            <a:lvl1pPr>
              <a:defRPr sz="3200" b="1">
                <a:latin typeface="맑은 고딕 (제목)"/>
              </a:defRPr>
            </a:lvl1pPr>
          </a:lstStyle>
          <a:p>
            <a:r>
              <a:rPr lang="ko-KR" altLang="en-US" dirty="0" smtClean="0"/>
              <a:t>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5" y="1085851"/>
            <a:ext cx="8639175" cy="5410200"/>
          </a:xfrm>
        </p:spPr>
        <p:txBody>
          <a:bodyPr>
            <a:normAutofit/>
          </a:bodyPr>
          <a:lstStyle>
            <a:lvl1pPr marL="2286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  <a:defRPr sz="2400" b="1">
                <a:latin typeface="+mn-ea"/>
                <a:ea typeface="+mn-ea"/>
              </a:defRPr>
            </a:lvl1pPr>
            <a:lvl2pPr marL="6858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2000" b="1">
                <a:latin typeface="+mn-ea"/>
                <a:ea typeface="+mn-ea"/>
              </a:defRPr>
            </a:lvl2pPr>
            <a:lvl3pPr marL="1143000" indent="-2286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  <a:defRPr sz="1800" b="1">
                <a:latin typeface="+mn-ea"/>
                <a:ea typeface="+mn-ea"/>
              </a:defRPr>
            </a:lvl3pPr>
            <a:lvl4pPr marL="1600200" indent="-228600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  <a:defRPr sz="1600" b="1">
                <a:latin typeface="+mn-ea"/>
                <a:ea typeface="+mn-ea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  <a:defRPr sz="1400" b="1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텍스트를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2014 Embedded System Lab. </a:t>
            </a:r>
            <a:endParaRPr lang="ko-KR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F7DE-020A-4A4F-912F-3C147F23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167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nu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8" y="114300"/>
            <a:ext cx="3671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9387" y="336550"/>
            <a:ext cx="8785225" cy="73025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algn="ctr" latinLnBrk="0">
              <a:defRPr/>
            </a:pPr>
            <a:endParaRPr kumimoji="0" lang="en-US" altLang="ko-KR" smtClean="0">
              <a:solidFill>
                <a:schemeClr val="tx1"/>
              </a:solidFill>
              <a:latin typeface="Times" pitchFamily="18" charset="0"/>
              <a:ea typeface="굴림" charset="-127"/>
              <a:cs typeface="Arial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387420" y="106841"/>
            <a:ext cx="27718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C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NU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E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mbedded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S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ystem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L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aboratory	</a:t>
            </a:r>
          </a:p>
        </p:txBody>
      </p:sp>
      <p:pic>
        <p:nvPicPr>
          <p:cNvPr id="7" name="Picture 14" descr="LAB_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8" y="404664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3568" y="1608924"/>
            <a:ext cx="7772400" cy="1676060"/>
          </a:xfrm>
        </p:spPr>
        <p:txBody>
          <a:bodyPr/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Title</a:t>
            </a: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72520" y="3662355"/>
            <a:ext cx="6400800" cy="342709"/>
          </a:xfrm>
        </p:spPr>
        <p:txBody>
          <a:bodyPr/>
          <a:lstStyle>
            <a:lvl1pPr marL="0" indent="0" algn="ctr" fontAlgn="ctr">
              <a:buFont typeface="Wingdings" pitchFamily="2" charset="2"/>
              <a:buNone/>
              <a:defRPr sz="1600">
                <a:solidFill>
                  <a:schemeClr val="bg2"/>
                </a:solidFill>
                <a:latin typeface="+mj-lt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Date</a:t>
            </a:r>
            <a:endParaRPr lang="ko-KR" altLang="en-US" dirty="0"/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4427984" y="5635511"/>
            <a:ext cx="4027984" cy="98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20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4"/>
              </a:buBlip>
              <a:defRPr kumimoji="1" sz="2800" b="1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Blip>
                <a:blip r:embed="rId5"/>
              </a:buBlip>
              <a:defRPr kumimoji="1" sz="16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 algn="r" eaLnBrk="1" hangingPunct="1"/>
            <a:r>
              <a:rPr lang="en-US" altLang="ko-KR" sz="1600" dirty="0" smtClean="0">
                <a:latin typeface="+mj-lt"/>
              </a:rPr>
              <a:t>Embedded System Lab. </a:t>
            </a:r>
          </a:p>
          <a:p>
            <a:pPr algn="r" eaLnBrk="1" hangingPunct="1"/>
            <a:r>
              <a:rPr lang="en-US" altLang="ko-KR" sz="1600" dirty="0" smtClean="0">
                <a:latin typeface="+mj-lt"/>
              </a:rPr>
              <a:t>Computer Engineering Dept.</a:t>
            </a:r>
          </a:p>
          <a:p>
            <a:pPr algn="r" eaLnBrk="1" hangingPunct="1"/>
            <a:r>
              <a:rPr lang="en-US" altLang="ko-KR" sz="1600" dirty="0" err="1" smtClean="0">
                <a:latin typeface="+mj-lt"/>
              </a:rPr>
              <a:t>Chungnam</a:t>
            </a:r>
            <a:r>
              <a:rPr lang="en-US" altLang="ko-KR" sz="1600" dirty="0" smtClean="0">
                <a:latin typeface="+mj-lt"/>
              </a:rPr>
              <a:t> National University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1030175" y="4381746"/>
            <a:ext cx="7079183" cy="432048"/>
          </a:xfrm>
        </p:spPr>
        <p:txBody>
          <a:bodyPr/>
          <a:lstStyle>
            <a:lvl1pPr mar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lang="ko-KR" altLang="en-US" sz="2000" b="1" dirty="0">
                <a:solidFill>
                  <a:schemeClr val="bg2"/>
                </a:solidFill>
                <a:latin typeface="+mj-lt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 smtClean="0"/>
              <a:t>TA Name</a:t>
            </a:r>
            <a:endParaRPr lang="ko-KR" altLang="en-US" dirty="0"/>
          </a:p>
        </p:txBody>
      </p:sp>
      <p:sp>
        <p:nvSpPr>
          <p:cNvPr id="19" name="TextBox 18"/>
          <p:cNvSpPr txBox="1"/>
          <p:nvPr userDrawn="1"/>
        </p:nvSpPr>
        <p:spPr bwMode="auto">
          <a:xfrm>
            <a:off x="1357300" y="568757"/>
            <a:ext cx="76791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 latinLnBrk="0"/>
            <a:r>
              <a:rPr lang="en-US" altLang="ko-KR" sz="1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2016</a:t>
            </a:r>
            <a:r>
              <a:rPr lang="en-US" altLang="ko-KR" sz="1800" b="1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Fall  </a:t>
            </a:r>
            <a:r>
              <a:rPr lang="en-US" altLang="ko-KR" sz="32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System</a:t>
            </a:r>
            <a:r>
              <a:rPr lang="en-US" altLang="ko-KR" sz="3200" b="1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Programming</a:t>
            </a:r>
            <a:endParaRPr lang="ko-KR" altLang="en-US" sz="3200" b="1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1" hasCustomPrompt="1"/>
          </p:nvPr>
        </p:nvSpPr>
        <p:spPr>
          <a:xfrm>
            <a:off x="1027122" y="4826092"/>
            <a:ext cx="7085291" cy="432345"/>
          </a:xfrm>
        </p:spPr>
        <p:txBody>
          <a:bodyPr/>
          <a:lstStyle>
            <a:lvl1pPr marL="0" indent="0" algn="ctr">
              <a:buNone/>
              <a:defRPr kumimoji="1" lang="ko-KR" altLang="en-US" sz="2000" b="1" dirty="0">
                <a:solidFill>
                  <a:schemeClr val="bg2"/>
                </a:solidFill>
                <a:latin typeface="+mj-lt"/>
                <a:ea typeface="맑은 고딕" pitchFamily="50" charset="-127"/>
                <a:cs typeface="+mn-cs"/>
              </a:defRPr>
            </a:lvl1pPr>
          </a:lstStyle>
          <a:p>
            <a:pPr marL="0" lv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dirty="0" smtClean="0"/>
              <a:t>TA Contact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590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48" y="549052"/>
            <a:ext cx="8774063" cy="71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유형을 편집하려면 누르십시오</a:t>
            </a:r>
            <a:r>
              <a:rPr lang="en-US" altLang="ko-KR" dirty="0" smtClean="0"/>
              <a:t>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6792"/>
            <a:ext cx="828040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문자열 유형을 편집하려면 누르십시오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97650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1">
              <a:defRPr sz="10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97650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4" name="Picture 5" descr="cnu3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8" y="114300"/>
            <a:ext cx="3671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179387" y="336550"/>
            <a:ext cx="8785225" cy="73025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algn="ctr" latinLnBrk="0">
              <a:defRPr/>
            </a:pPr>
            <a:endParaRPr kumimoji="0" lang="en-US" altLang="ko-KR" smtClean="0">
              <a:solidFill>
                <a:schemeClr val="tx1"/>
              </a:solidFill>
              <a:latin typeface="Times" pitchFamily="18" charset="0"/>
              <a:ea typeface="굴림" charset="-127"/>
              <a:cs typeface="Arial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6387420" y="106841"/>
            <a:ext cx="27718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C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NU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E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mbedded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S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ystem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L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aboratory	</a:t>
            </a:r>
          </a:p>
        </p:txBody>
      </p:sp>
      <p:pic>
        <p:nvPicPr>
          <p:cNvPr id="17" name="Picture 14" descr="LAB_Logo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8" y="404664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098" r:id="rId4"/>
    <p:sldLayoutId id="2147484133" r:id="rId5"/>
    <p:sldLayoutId id="2147484132" r:id="rId6"/>
    <p:sldLayoutId id="2147484103" r:id="rId7"/>
    <p:sldLayoutId id="2147484134" r:id="rId8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en-US" altLang="ko-KR" sz="2800" b="1" dirty="0" smtClean="0">
          <a:solidFill>
            <a:schemeClr val="tx1">
              <a:lumMod val="75000"/>
              <a:lumOff val="25000"/>
            </a:schemeClr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9pPr>
    </p:titleStyle>
    <p:bodyStyle>
      <a:lvl1pPr marL="514350" indent="-5143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80000"/>
        <a:buFont typeface="Wingdings" panose="05000000000000000000" pitchFamily="2" charset="2"/>
        <a:buChar char="v"/>
        <a:defRPr kumimoji="1" sz="2000" b="0">
          <a:solidFill>
            <a:schemeClr val="tx1"/>
          </a:solidFill>
          <a:latin typeface="+mj-lt"/>
          <a:ea typeface="문체부 돋음체" panose="020B0609000101010101" pitchFamily="49" charset="-127"/>
          <a:cs typeface="+mn-cs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60000"/>
        <a:buFont typeface="Wingdings" panose="05000000000000000000" pitchFamily="2" charset="2"/>
        <a:buChar char="u"/>
        <a:defRPr kumimoji="1" sz="16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SzPct val="80000"/>
        <a:buFont typeface="Wingdings" panose="05000000000000000000" pitchFamily="2" charset="2"/>
        <a:buChar char="v"/>
        <a:defRPr kumimoji="1" sz="12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SzPct val="50000"/>
        <a:buFont typeface="Wingdings" panose="05000000000000000000" pitchFamily="2" charset="2"/>
        <a:buChar char="u"/>
        <a:defRPr kumimoji="1" sz="10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4pPr>
      <a:lvl5pPr marL="1828800" indent="0" algn="l" rtl="0" eaLnBrk="0" fontAlgn="base" hangingPunct="0">
        <a:spcBef>
          <a:spcPct val="20000"/>
        </a:spcBef>
        <a:spcAft>
          <a:spcPct val="0"/>
        </a:spcAft>
        <a:buNone/>
        <a:defRPr kumimoji="1" sz="1200">
          <a:solidFill>
            <a:schemeClr val="tx1"/>
          </a:solidFill>
          <a:latin typeface="+mj-lt"/>
          <a:ea typeface="맑은 고딕" pitchFamily="50" charset="-127"/>
        </a:defRPr>
      </a:lvl5pPr>
      <a:lvl6pPr marL="2286000" indent="0" algn="l" rtl="0" fontAlgn="base">
        <a:spcBef>
          <a:spcPct val="20000"/>
        </a:spcBef>
        <a:spcAft>
          <a:spcPct val="0"/>
        </a:spcAft>
        <a:buNone/>
        <a:defRPr kumimoji="1" sz="1400">
          <a:solidFill>
            <a:srgbClr val="0033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48" y="549052"/>
            <a:ext cx="8774063" cy="71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유형을 편집하려면 누르십시오</a:t>
            </a:r>
            <a:r>
              <a:rPr lang="en-US" altLang="ko-KR" dirty="0" smtClean="0"/>
              <a:t>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6792"/>
            <a:ext cx="828040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문자열 유형을 편집하려면 누르십시오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ko-KR" alt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97650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1">
              <a:defRPr sz="10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97650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4" name="Picture 5" descr="cnu3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8" y="114300"/>
            <a:ext cx="3671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179387" y="336550"/>
            <a:ext cx="8785225" cy="73025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algn="ctr" latinLnBrk="0">
              <a:defRPr/>
            </a:pPr>
            <a:endParaRPr kumimoji="0" lang="en-US" altLang="ko-KR" smtClean="0">
              <a:solidFill>
                <a:schemeClr val="tx1"/>
              </a:solidFill>
              <a:latin typeface="Times" pitchFamily="18" charset="0"/>
              <a:ea typeface="굴림" charset="-127"/>
              <a:cs typeface="Arial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6387420" y="106841"/>
            <a:ext cx="27718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C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NU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E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mbedded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S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ystem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L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aboratory	</a:t>
            </a:r>
          </a:p>
        </p:txBody>
      </p:sp>
      <p:pic>
        <p:nvPicPr>
          <p:cNvPr id="17" name="Picture 14" descr="LAB_Logo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8" y="404664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90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6" r:id="rId4"/>
    <p:sldLayoutId id="2147484127" r:id="rId5"/>
    <p:sldLayoutId id="2147484130" r:id="rId6"/>
    <p:sldLayoutId id="2147484131" r:id="rId7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en-US" altLang="ko-KR" sz="2800" b="1" dirty="0" smtClean="0">
          <a:solidFill>
            <a:schemeClr val="tx1">
              <a:lumMod val="75000"/>
              <a:lumOff val="25000"/>
            </a:schemeClr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9pPr>
    </p:titleStyle>
    <p:bodyStyle>
      <a:lvl1pPr marL="514350" indent="-5143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80000"/>
        <a:buFont typeface="Wingdings" panose="05000000000000000000" pitchFamily="2" charset="2"/>
        <a:buChar char="v"/>
        <a:defRPr kumimoji="1" sz="2800" b="0">
          <a:solidFill>
            <a:schemeClr val="tx1"/>
          </a:solidFill>
          <a:latin typeface="+mj-lt"/>
          <a:ea typeface="문체부 돋음체" panose="020B0609000101010101" pitchFamily="49" charset="-127"/>
          <a:cs typeface="+mn-cs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50000"/>
        <a:buFont typeface="Wingdings" panose="05000000000000000000" pitchFamily="2" charset="2"/>
        <a:buChar char="u"/>
        <a:defRPr kumimoji="1" sz="20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SzPct val="80000"/>
        <a:buFont typeface="Wingdings" panose="05000000000000000000" pitchFamily="2" charset="2"/>
        <a:buChar char="v"/>
        <a:defRPr kumimoji="1" sz="14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SzPct val="50000"/>
        <a:buFont typeface="Wingdings" panose="05000000000000000000" pitchFamily="2" charset="2"/>
        <a:buChar char="u"/>
        <a:defRPr kumimoji="1" sz="10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4pPr>
      <a:lvl5pPr marL="1828800" indent="0" algn="l" rtl="0" eaLnBrk="0" fontAlgn="base" hangingPunct="0">
        <a:spcBef>
          <a:spcPct val="20000"/>
        </a:spcBef>
        <a:spcAft>
          <a:spcPct val="0"/>
        </a:spcAft>
        <a:buNone/>
        <a:defRPr kumimoji="1" sz="1200">
          <a:solidFill>
            <a:schemeClr val="tx1"/>
          </a:solidFill>
          <a:latin typeface="+mj-lt"/>
          <a:ea typeface="맑은 고딕" pitchFamily="50" charset="-127"/>
        </a:defRPr>
      </a:lvl5pPr>
      <a:lvl6pPr marL="2286000" indent="0" algn="l" rtl="0" fontAlgn="base">
        <a:spcBef>
          <a:spcPct val="20000"/>
        </a:spcBef>
        <a:spcAft>
          <a:spcPct val="0"/>
        </a:spcAft>
        <a:buNone/>
        <a:defRPr kumimoji="1" sz="1400">
          <a:solidFill>
            <a:srgbClr val="0033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anggurtn@naver.com" TargetMode="External"/><Relationship Id="rId2" Type="http://schemas.openxmlformats.org/officeDocument/2006/relationships/hyperlink" Target="http://e-learn.cnu.ac.kr/" TargetMode="Externa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비트 연산</a:t>
            </a:r>
            <a:r>
              <a:rPr lang="en-US" altLang="ko-KR" dirty="0" smtClean="0"/>
              <a:t> &amp; </a:t>
            </a:r>
            <a:r>
              <a:rPr lang="en-US" altLang="ko-KR" dirty="0" err="1" smtClean="0"/>
              <a:t>Datalab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>
          <a:xfrm>
            <a:off x="1369366" y="3662010"/>
            <a:ext cx="6400800" cy="342709"/>
          </a:xfrm>
        </p:spPr>
        <p:txBody>
          <a:bodyPr/>
          <a:lstStyle/>
          <a:p>
            <a:r>
              <a:rPr lang="en-US" altLang="ko-KR" smtClean="0"/>
              <a:t>2018. 10. 08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1030175" y="4381746"/>
            <a:ext cx="7079183" cy="775446"/>
          </a:xfrm>
        </p:spPr>
        <p:txBody>
          <a:bodyPr/>
          <a:lstStyle/>
          <a:p>
            <a:r>
              <a:rPr lang="ko-KR" altLang="en-US" smtClean="0"/>
              <a:t>장혁수</a:t>
            </a:r>
            <a:endParaRPr lang="en-US" altLang="ko-KR" dirty="0" smtClean="0"/>
          </a:p>
          <a:p>
            <a:r>
              <a:rPr lang="en-US" altLang="ko-KR" smtClean="0"/>
              <a:t>janggurtn@naver.com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6440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Putty </a:t>
            </a:r>
            <a:r>
              <a:rPr lang="ko-KR" altLang="en-US" dirty="0" err="1" smtClean="0"/>
              <a:t>가독성</a:t>
            </a:r>
            <a:r>
              <a:rPr lang="ko-KR" altLang="en-US" dirty="0" smtClean="0"/>
              <a:t> 높이기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설정 방법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 bwMode="auto">
          <a:xfrm>
            <a:off x="5149956" y="1700807"/>
            <a:ext cx="381465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kern="0" dirty="0" smtClean="0">
                <a:latin typeface="+mj-ea"/>
                <a:ea typeface="+mj-ea"/>
              </a:rPr>
              <a:t>9. Session</a:t>
            </a:r>
            <a:r>
              <a:rPr lang="ko-KR" altLang="en-US" kern="0" dirty="0" smtClean="0">
                <a:latin typeface="+mj-ea"/>
                <a:ea typeface="+mj-ea"/>
              </a:rPr>
              <a:t>을 클릭</a:t>
            </a:r>
            <a:endParaRPr lang="en-US" altLang="ko-KR" kern="0" dirty="0" smtClean="0">
              <a:latin typeface="+mj-ea"/>
              <a:ea typeface="+mj-ea"/>
            </a:endParaRPr>
          </a:p>
          <a:p>
            <a:pPr latinLnBrk="0"/>
            <a:endParaRPr lang="en-US" altLang="ko-KR" kern="0" dirty="0">
              <a:latin typeface="+mj-ea"/>
              <a:ea typeface="+mj-ea"/>
            </a:endParaRPr>
          </a:p>
          <a:p>
            <a:pPr latinLnBrk="0"/>
            <a:r>
              <a:rPr lang="en-US" altLang="ko-KR" kern="0" dirty="0" smtClean="0">
                <a:latin typeface="+mj-ea"/>
                <a:ea typeface="+mj-ea"/>
              </a:rPr>
              <a:t>10. Default Settings</a:t>
            </a:r>
            <a:r>
              <a:rPr lang="ko-KR" altLang="en-US" kern="0" dirty="0" smtClean="0">
                <a:latin typeface="+mj-ea"/>
                <a:ea typeface="+mj-ea"/>
              </a:rPr>
              <a:t>를 클릭하여 </a:t>
            </a:r>
            <a:r>
              <a:rPr lang="en-US" altLang="ko-KR" kern="0" dirty="0" smtClean="0">
                <a:latin typeface="+mj-ea"/>
                <a:ea typeface="+mj-ea"/>
              </a:rPr>
              <a:t>Save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83360"/>
            <a:ext cx="4486275" cy="42481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2206624" y="3850810"/>
            <a:ext cx="853207" cy="22837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 w="38100">
                <a:solidFill>
                  <a:schemeClr val="tx1"/>
                </a:solidFill>
              </a:ln>
              <a:solidFill>
                <a:srgbClr val="003366"/>
              </a:solidFill>
              <a:effectLst/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161731" y="4149081"/>
            <a:ext cx="698301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 w="38100">
                <a:solidFill>
                  <a:schemeClr val="tx1"/>
                </a:solidFill>
              </a:ln>
              <a:solidFill>
                <a:srgbClr val="003366"/>
              </a:solidFill>
              <a:effectLst/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827584" y="2132856"/>
            <a:ext cx="698301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 w="38100">
                <a:solidFill>
                  <a:schemeClr val="tx1"/>
                </a:solidFill>
              </a:ln>
              <a:solidFill>
                <a:srgbClr val="003366"/>
              </a:solidFill>
              <a:effectLst/>
              <a:latin typeface="Tahoma" pitchFamily="34" charset="0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08810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Putty </a:t>
            </a:r>
            <a:r>
              <a:rPr lang="ko-KR" altLang="en-US" dirty="0" err="1" smtClean="0"/>
              <a:t>가독성</a:t>
            </a:r>
            <a:r>
              <a:rPr lang="ko-KR" altLang="en-US" dirty="0" smtClean="0"/>
              <a:t> 높이기 </a:t>
            </a:r>
            <a:r>
              <a:rPr lang="en-US" altLang="ko-KR" dirty="0" smtClean="0"/>
              <a:t>– Before &amp; After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31" y="1256768"/>
            <a:ext cx="3107025" cy="194421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706" y="3188991"/>
            <a:ext cx="5897877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811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Boolean Algebra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불 대수</a:t>
            </a:r>
            <a:r>
              <a:rPr lang="en-US" altLang="ko-KR" dirty="0" smtClean="0"/>
              <a:t>(Boolean Algebra)</a:t>
            </a:r>
          </a:p>
          <a:p>
            <a:pPr lvl="1"/>
            <a:r>
              <a:rPr lang="ko-KR" altLang="en-US" dirty="0" smtClean="0"/>
              <a:t>논리를 표현하기 위한 </a:t>
            </a:r>
            <a:r>
              <a:rPr lang="en-US" altLang="ko-KR" dirty="0" smtClean="0"/>
              <a:t>Algebra(</a:t>
            </a:r>
            <a:r>
              <a:rPr lang="ko-KR" altLang="en-US" dirty="0" smtClean="0"/>
              <a:t>대수학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 내부의 비트 정보 표시에 사용하는 변수들은 </a:t>
            </a:r>
            <a:r>
              <a:rPr lang="en-US" altLang="ko-KR" dirty="0" smtClean="0">
                <a:solidFill>
                  <a:srgbClr val="C00000"/>
                </a:solidFill>
              </a:rPr>
              <a:t>0 </a:t>
            </a:r>
            <a:r>
              <a:rPr lang="ko-KR" altLang="en-US" dirty="0" smtClean="0">
                <a:solidFill>
                  <a:srgbClr val="C00000"/>
                </a:solidFill>
              </a:rPr>
              <a:t>또는 </a:t>
            </a:r>
            <a:r>
              <a:rPr lang="en-US" altLang="ko-KR" dirty="0" smtClean="0">
                <a:solidFill>
                  <a:srgbClr val="C00000"/>
                </a:solidFill>
              </a:rPr>
              <a:t>1</a:t>
            </a:r>
            <a:r>
              <a:rPr lang="ko-KR" altLang="en-US" dirty="0" smtClean="0"/>
              <a:t>을 가지며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</a:rPr>
              <a:t>진수의 표시 및 연산</a:t>
            </a:r>
            <a:r>
              <a:rPr lang="ko-KR" altLang="en-US" dirty="0" smtClean="0"/>
              <a:t>에 매우 유용하다</a:t>
            </a:r>
            <a:r>
              <a:rPr lang="en-US" altLang="ko-KR" dirty="0" smtClean="0"/>
              <a:t>.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223" y="3078644"/>
            <a:ext cx="7054580" cy="341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15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논리 연산자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en-US" altLang="ko-KR" sz="2400" dirty="0" smtClean="0"/>
                  <a:t>Bit </a:t>
                </a:r>
                <a:r>
                  <a:rPr lang="ko-KR" altLang="en-US" sz="2400" dirty="0" smtClean="0"/>
                  <a:t>단위 </a:t>
                </a:r>
                <a:r>
                  <a:rPr lang="ko-KR" altLang="en-US" sz="2400" dirty="0" err="1" smtClean="0">
                    <a:solidFill>
                      <a:srgbClr val="C00000"/>
                    </a:solidFill>
                  </a:rPr>
                  <a:t>논리연산</a:t>
                </a:r>
                <a:r>
                  <a:rPr lang="ko-KR" altLang="en-US" sz="2400" dirty="0" err="1" smtClean="0"/>
                  <a:t>에</a:t>
                </a:r>
                <a:r>
                  <a:rPr lang="ko-KR" altLang="en-US" sz="2400" dirty="0" smtClean="0"/>
                  <a:t> 사용하는 연산자</a:t>
                </a:r>
                <a:endParaRPr lang="en-US" altLang="ko-KR" sz="2400" dirty="0" smtClean="0"/>
              </a:p>
              <a:p>
                <a:pPr lvl="1"/>
                <a:r>
                  <a:rPr lang="en-US" altLang="ko-KR" sz="1800" dirty="0" smtClean="0">
                    <a:latin typeface="+mj-ea"/>
                    <a:ea typeface="+mj-ea"/>
                  </a:rPr>
                  <a:t>&amp;</a:t>
                </a:r>
                <a:r>
                  <a:rPr lang="en-US" altLang="ko-KR" sz="1800" dirty="0" smtClean="0"/>
                  <a:t>, |, ~, ^</a:t>
                </a:r>
              </a:p>
              <a:p>
                <a:pPr lvl="1"/>
                <a:r>
                  <a:rPr lang="ko-KR" altLang="en-US" sz="1800" dirty="0" smtClean="0"/>
                  <a:t>일반 논리 연산자</a:t>
                </a:r>
                <a:r>
                  <a:rPr lang="en-US" altLang="ko-KR" sz="1800" dirty="0" smtClean="0"/>
                  <a:t>(</a:t>
                </a:r>
                <a:r>
                  <a:rPr lang="en-US" altLang="ko-KR" sz="1800" dirty="0" smtClean="0">
                    <a:latin typeface="+mj-ea"/>
                    <a:ea typeface="+mj-ea"/>
                  </a:rPr>
                  <a:t>&amp;&amp;</a:t>
                </a:r>
                <a:r>
                  <a:rPr lang="en-US" altLang="ko-KR" sz="1800" dirty="0" smtClean="0"/>
                  <a:t>, ||, !) </a:t>
                </a:r>
                <a:r>
                  <a:rPr lang="ko-KR" altLang="en-US" sz="1800" dirty="0" smtClean="0"/>
                  <a:t>보다 우선순위가 높음</a:t>
                </a:r>
                <a:endParaRPr lang="en-US" altLang="ko-KR" sz="1800" dirty="0" smtClean="0"/>
              </a:p>
              <a:p>
                <a:pPr lvl="1"/>
                <a:r>
                  <a:rPr lang="ko-KR" altLang="en-US" sz="1800" dirty="0" smtClean="0"/>
                  <a:t>아래의 정수형 변수에 사용 가능</a:t>
                </a:r>
                <a:endParaRPr lang="en-US" altLang="ko-KR" sz="1800" dirty="0" smtClean="0"/>
              </a:p>
              <a:p>
                <a:pPr lvl="2"/>
                <a:r>
                  <a:rPr lang="en-US" altLang="ko-KR" sz="1200" dirty="0" err="1" smtClean="0"/>
                  <a:t>Int</a:t>
                </a:r>
                <a:r>
                  <a:rPr lang="en-US" altLang="ko-KR" sz="1200" dirty="0" smtClean="0"/>
                  <a:t>, short, long, char, unsigned</a:t>
                </a:r>
              </a:p>
              <a:p>
                <a:pPr lvl="2"/>
                <a:endParaRPr lang="en-US" altLang="ko-KR" sz="1200" dirty="0"/>
              </a:p>
              <a:p>
                <a:r>
                  <a:rPr lang="ko-KR" altLang="en-US" sz="2400" dirty="0" smtClean="0"/>
                  <a:t>예제 </a:t>
                </a:r>
                <a:r>
                  <a:rPr lang="en-US" altLang="ko-KR" sz="2400" dirty="0" smtClean="0"/>
                  <a:t>(8-bit)</a:t>
                </a:r>
              </a:p>
              <a:p>
                <a:pPr lvl="1"/>
                <a:r>
                  <a:rPr lang="en-US" altLang="ko-KR" sz="1800" dirty="0" smtClean="0"/>
                  <a:t>0x69 </a:t>
                </a:r>
                <a:r>
                  <a:rPr lang="en-US" altLang="ko-KR" sz="1400" dirty="0">
                    <a:solidFill>
                      <a:srgbClr val="C00000"/>
                    </a:solidFill>
                    <a:latin typeface="+mj-ea"/>
                  </a:rPr>
                  <a:t>&amp;</a:t>
                </a:r>
                <a:r>
                  <a:rPr lang="en-US" altLang="ko-KR" sz="1800" dirty="0" smtClean="0"/>
                  <a:t> 0x55 = 0x41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0110 1001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</m:oMath>
                </a14:m>
                <a:r>
                  <a:rPr lang="ko-KR" altLang="en-US" sz="1200" dirty="0" smtClean="0"/>
                  <a:t> </a:t>
                </a:r>
                <a:r>
                  <a:rPr lang="en-US" altLang="ko-KR" sz="1200" dirty="0" smtClean="0">
                    <a:solidFill>
                      <a:srgbClr val="C00000"/>
                    </a:solidFill>
                    <a:latin typeface="+mj-ea"/>
                  </a:rPr>
                  <a:t>&amp;</a:t>
                </a:r>
                <a:r>
                  <a:rPr lang="en-US" altLang="ko-KR" sz="1200" dirty="0" smtClean="0">
                    <a:latin typeface="+mj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0101 0101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</m:oMath>
                </a14:m>
                <a:r>
                  <a:rPr lang="ko-KR" altLang="en-US" sz="1200" dirty="0" smtClean="0"/>
                  <a:t> </a:t>
                </a:r>
                <a:r>
                  <a:rPr lang="en-US" altLang="ko-KR" sz="1200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0100 0001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</m:oMath>
                </a14:m>
                <a:endParaRPr lang="en-US" altLang="ko-KR" sz="1200" dirty="0" smtClean="0"/>
              </a:p>
              <a:p>
                <a:pPr lvl="1"/>
                <a:r>
                  <a:rPr lang="en-US" altLang="ko-KR" sz="1800" dirty="0" smtClean="0"/>
                  <a:t>0x69 </a:t>
                </a:r>
                <a:r>
                  <a:rPr lang="en-US" altLang="ko-KR" sz="1800" dirty="0" smtClean="0">
                    <a:solidFill>
                      <a:srgbClr val="C00000"/>
                    </a:solidFill>
                  </a:rPr>
                  <a:t>|</a:t>
                </a:r>
                <a:r>
                  <a:rPr lang="en-US" altLang="ko-KR" sz="1800" dirty="0" smtClean="0"/>
                  <a:t> 0x55 = 0x7D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0110 1001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</m:oMath>
                </a14:m>
                <a:r>
                  <a:rPr lang="ko-KR" altLang="en-US" sz="1200" dirty="0" smtClean="0"/>
                  <a:t> </a:t>
                </a:r>
                <a:r>
                  <a:rPr lang="en-US" altLang="ko-KR" sz="1200" dirty="0" smtClean="0">
                    <a:solidFill>
                      <a:srgbClr val="C00000"/>
                    </a:solidFill>
                  </a:rPr>
                  <a:t>|</a:t>
                </a:r>
                <a:r>
                  <a:rPr lang="en-US" altLang="ko-KR" sz="1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0101 0101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</m:oMath>
                </a14:m>
                <a:r>
                  <a:rPr lang="ko-KR" altLang="en-US" sz="1200" dirty="0" smtClean="0"/>
                  <a:t> </a:t>
                </a:r>
                <a:r>
                  <a:rPr lang="en-US" altLang="ko-KR" sz="1200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01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</m:oMath>
                </a14:m>
                <a:endParaRPr lang="en-US" altLang="ko-KR" sz="1200" dirty="0" smtClean="0"/>
              </a:p>
              <a:p>
                <a:pPr lvl="1"/>
                <a:r>
                  <a:rPr lang="en-US" altLang="ko-KR" sz="1800" dirty="0" smtClean="0">
                    <a:solidFill>
                      <a:srgbClr val="C00000"/>
                    </a:solidFill>
                  </a:rPr>
                  <a:t>~</a:t>
                </a:r>
                <a:r>
                  <a:rPr lang="en-US" altLang="ko-KR" sz="1800" dirty="0" smtClean="0"/>
                  <a:t>0x41 = 0xBE</a:t>
                </a:r>
              </a:p>
              <a:p>
                <a:pPr lvl="2"/>
                <a:r>
                  <a:rPr lang="en-US" altLang="ko-KR" sz="1200" dirty="0">
                    <a:solidFill>
                      <a:srgbClr val="C00000"/>
                    </a:solidFill>
                  </a:rPr>
                  <a:t>~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0100 0001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</m:oMath>
                </a14:m>
                <a:r>
                  <a:rPr lang="ko-KR" altLang="en-US" sz="1200" dirty="0" smtClean="0"/>
                  <a:t> </a:t>
                </a:r>
                <a:r>
                  <a:rPr lang="en-US" altLang="ko-KR" sz="1200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1011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1110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</m:oMath>
                </a14:m>
                <a:endParaRPr lang="en-US" altLang="ko-KR" sz="1200" dirty="0" smtClean="0"/>
              </a:p>
              <a:p>
                <a:pPr lvl="1"/>
                <a:r>
                  <a:rPr lang="en-US" altLang="ko-KR" sz="1800" dirty="0" smtClean="0"/>
                  <a:t>0x41 </a:t>
                </a:r>
                <a:r>
                  <a:rPr lang="en-US" altLang="ko-KR" sz="1800" dirty="0" smtClean="0">
                    <a:solidFill>
                      <a:srgbClr val="C00000"/>
                    </a:solidFill>
                  </a:rPr>
                  <a:t>^</a:t>
                </a:r>
                <a:r>
                  <a:rPr lang="en-US" altLang="ko-KR" sz="1800" dirty="0" smtClean="0"/>
                  <a:t> 0x69 = 0x28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0100 0001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</m:oMath>
                </a14:m>
                <a:r>
                  <a:rPr lang="ko-KR" altLang="en-US" sz="1200" dirty="0" smtClean="0"/>
                  <a:t> </a:t>
                </a:r>
                <a:r>
                  <a:rPr lang="en-US" altLang="ko-KR" sz="1200" dirty="0" smtClean="0">
                    <a:solidFill>
                      <a:srgbClr val="C00000"/>
                    </a:solidFill>
                  </a:rPr>
                  <a:t>^</a:t>
                </a:r>
                <a:r>
                  <a:rPr lang="en-US" altLang="ko-KR" sz="1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0110 1001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</m:oMath>
                </a14:m>
                <a:r>
                  <a:rPr lang="ko-KR" altLang="en-US" sz="1200" dirty="0" smtClean="0"/>
                  <a:t> </a:t>
                </a:r>
                <a:r>
                  <a:rPr lang="en-US" altLang="ko-KR" sz="1200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01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00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589" t="-13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034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연산자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Shift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(&lt;&lt;, &gt;&gt;)</a:t>
            </a:r>
          </a:p>
          <a:p>
            <a:pPr lvl="1"/>
            <a:r>
              <a:rPr lang="ko-KR" altLang="en-US" dirty="0" smtClean="0"/>
              <a:t>어셈블리 언어나 기계어의 프로그램 작성에서 레지스터 또는 기억 장소 내에 비트 값들을 왼쪽이나 오른쪽으로 이동시키는 것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Left shift (x &lt;&lt; y)</a:t>
            </a:r>
          </a:p>
          <a:p>
            <a:pPr lvl="1"/>
            <a:r>
              <a:rPr lang="en-US" altLang="ko-KR" dirty="0" smtClean="0"/>
              <a:t>Shift bit-vector x left y position</a:t>
            </a:r>
          </a:p>
          <a:p>
            <a:pPr lvl="2"/>
            <a:r>
              <a:rPr lang="ko-KR" altLang="en-US" dirty="0" smtClean="0"/>
              <a:t>좌측 끝의 </a:t>
            </a:r>
            <a:r>
              <a:rPr lang="en-US" altLang="ko-KR" dirty="0" smtClean="0"/>
              <a:t>MSB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날려버림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우측 끝의 </a:t>
            </a:r>
            <a:r>
              <a:rPr lang="en-US" altLang="ko-KR" dirty="0" smtClean="0"/>
              <a:t>LSB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채워줌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Logical shift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Arithmetic shift</a:t>
            </a:r>
            <a:r>
              <a:rPr lang="ko-KR" altLang="en-US" dirty="0" smtClean="0"/>
              <a:t>의 동작이 동일함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58443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연산자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Right shift (x &gt;&gt; y)</a:t>
            </a:r>
            <a:endParaRPr lang="ko-KR" altLang="en-US" dirty="0"/>
          </a:p>
          <a:p>
            <a:pPr lvl="1"/>
            <a:r>
              <a:rPr lang="en-US" altLang="ko-KR" dirty="0" smtClean="0"/>
              <a:t>Shift bit-vector x right y position</a:t>
            </a:r>
          </a:p>
          <a:p>
            <a:pPr lvl="2"/>
            <a:r>
              <a:rPr lang="ko-KR" altLang="en-US" dirty="0" smtClean="0"/>
              <a:t>우측 끝의 </a:t>
            </a:r>
            <a:r>
              <a:rPr lang="en-US" altLang="ko-KR" dirty="0" smtClean="0"/>
              <a:t>LSB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날려버림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Logical shift (</a:t>
            </a:r>
            <a:r>
              <a:rPr lang="ko-KR" altLang="en-US" dirty="0" smtClean="0"/>
              <a:t>논리적 자리 이동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좌측 끝의 </a:t>
            </a:r>
            <a:r>
              <a:rPr lang="en-US" altLang="ko-KR" dirty="0" smtClean="0"/>
              <a:t>MSB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채워줌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Arithmetic shift (</a:t>
            </a:r>
            <a:r>
              <a:rPr lang="ko-KR" altLang="en-US" dirty="0" smtClean="0"/>
              <a:t>산술 자리 이동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좌측 끝의 </a:t>
            </a:r>
            <a:r>
              <a:rPr lang="en-US" altLang="ko-KR" dirty="0" smtClean="0"/>
              <a:t>MSB</a:t>
            </a:r>
            <a:r>
              <a:rPr lang="ko-KR" altLang="en-US" dirty="0" smtClean="0"/>
              <a:t>에 현재 부호를 유지함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Two’s complement </a:t>
            </a:r>
            <a:r>
              <a:rPr lang="ko-KR" altLang="en-US" dirty="0" smtClean="0"/>
              <a:t>정수 표현 시에 필요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370551"/>
              </p:ext>
            </p:extLst>
          </p:nvPr>
        </p:nvGraphicFramePr>
        <p:xfrm>
          <a:off x="5580112" y="1700808"/>
          <a:ext cx="3073400" cy="24593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Argument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1010 0010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x &lt;&lt; 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0001 0000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Logical </a:t>
                      </a:r>
                    </a:p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x &gt;&gt; 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0010 1000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Arithmetic</a:t>
                      </a:r>
                    </a:p>
                    <a:p>
                      <a:pPr algn="ctr"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x &gt;&gt; 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1110 1000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105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비트 연산 </a:t>
            </a:r>
            <a:r>
              <a:rPr lang="en-US" altLang="ko-KR" dirty="0" smtClean="0"/>
              <a:t>– </a:t>
            </a:r>
            <a:r>
              <a:rPr lang="ko-KR" altLang="en-US" dirty="0" smtClean="0">
                <a:solidFill>
                  <a:srgbClr val="C00000"/>
                </a:solidFill>
              </a:rPr>
              <a:t>구현 해보기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>
          <a:xfrm>
            <a:off x="468313" y="1556792"/>
            <a:ext cx="8280400" cy="4608512"/>
          </a:xfrm>
        </p:spPr>
        <p:txBody>
          <a:bodyPr/>
          <a:lstStyle/>
          <a:p>
            <a:r>
              <a:rPr lang="en-US" altLang="ko-KR"/>
              <a:t>/</a:t>
            </a:r>
            <a:r>
              <a:rPr lang="en-US" altLang="ko-KR" smtClean="0"/>
              <a:t>home/sys00/sys00/</a:t>
            </a:r>
            <a:r>
              <a:rPr lang="en-US" altLang="ko-KR" smtClean="0"/>
              <a:t>week</a:t>
            </a:r>
            <a:r>
              <a:rPr lang="en-US" altLang="ko-KR" smtClean="0"/>
              <a:t>03/operation_test.tar.gz</a:t>
            </a:r>
            <a:r>
              <a:rPr lang="ko-KR" altLang="en-US" smtClean="0"/>
              <a:t>를 </a:t>
            </a:r>
            <a:r>
              <a:rPr lang="ko-KR" altLang="en-US" smtClean="0"/>
              <a:t>자신</a:t>
            </a:r>
            <a:r>
              <a:rPr lang="ko-KR" altLang="en-US" smtClean="0"/>
              <a:t>의 현재 디펙토리</a:t>
            </a:r>
            <a:r>
              <a:rPr lang="en-US" altLang="ko-KR" smtClean="0"/>
              <a:t>( ./ )</a:t>
            </a:r>
            <a:r>
              <a:rPr lang="ko-KR" altLang="en-US" smtClean="0"/>
              <a:t>로 </a:t>
            </a:r>
            <a:r>
              <a:rPr lang="ko-KR" altLang="en-US" dirty="0" smtClean="0"/>
              <a:t>복사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lvl="0">
              <a:buClr>
                <a:srgbClr val="000000">
                  <a:lumMod val="75000"/>
                  <a:lumOff val="25000"/>
                </a:srgbClr>
              </a:buClr>
              <a:buFont typeface="+mj-lt"/>
              <a:buAutoNum type="arabicPeriod"/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 lvl="0">
              <a:buClr>
                <a:srgbClr val="000000">
                  <a:lumMod val="75000"/>
                  <a:lumOff val="25000"/>
                </a:srgbClr>
              </a:buClr>
              <a:buFont typeface="+mj-lt"/>
              <a:buAutoNum type="arabicPeriod"/>
            </a:pPr>
            <a:endParaRPr lang="en-US" altLang="ko-KR" dirty="0">
              <a:solidFill>
                <a:srgbClr val="000000"/>
              </a:solidFill>
            </a:endParaRPr>
          </a:p>
          <a:p>
            <a:pPr lvl="0">
              <a:buClr>
                <a:srgbClr val="000000">
                  <a:lumMod val="75000"/>
                  <a:lumOff val="25000"/>
                </a:srgbClr>
              </a:buClr>
              <a:buFont typeface="+mj-lt"/>
              <a:buAutoNum type="arabicPeriod"/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 lvl="0">
              <a:buClr>
                <a:srgbClr val="000000">
                  <a:lumMod val="75000"/>
                  <a:lumOff val="25000"/>
                </a:srgbClr>
              </a:buClr>
              <a:buFont typeface="+mj-lt"/>
              <a:buAutoNum type="arabicPeriod"/>
            </a:pPr>
            <a:endParaRPr lang="en-US" altLang="ko-KR" dirty="0">
              <a:solidFill>
                <a:srgbClr val="000000"/>
              </a:solidFill>
            </a:endParaRPr>
          </a:p>
          <a:p>
            <a:pPr lvl="0">
              <a:buClr>
                <a:srgbClr val="000000">
                  <a:lumMod val="75000"/>
                  <a:lumOff val="25000"/>
                </a:srgbClr>
              </a:buClr>
              <a:buFont typeface="+mj-lt"/>
              <a:buAutoNum type="arabicPeriod"/>
            </a:pPr>
            <a:r>
              <a:rPr lang="ko-KR" altLang="en-US" dirty="0" smtClean="0">
                <a:solidFill>
                  <a:srgbClr val="000000"/>
                </a:solidFill>
              </a:rPr>
              <a:t>압축 해제 후 디렉터리 내 파일 확인</a:t>
            </a:r>
            <a:endParaRPr lang="en-US" altLang="ko-KR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061838" y="2420888"/>
            <a:ext cx="6753225" cy="704850"/>
            <a:chOff x="1061838" y="2420888"/>
            <a:chExt cx="6753225" cy="70485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1838" y="2420888"/>
              <a:ext cx="6753225" cy="70485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 bwMode="auto">
            <a:xfrm>
              <a:off x="3257350" y="2780928"/>
              <a:ext cx="2195513" cy="216024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0" i="0" u="none" strike="noStrike" cap="none" normalizeH="0" baseline="0" smtClean="0">
                <a:ln>
                  <a:noFill/>
                </a:ln>
                <a:solidFill>
                  <a:srgbClr val="003366"/>
                </a:solidFill>
                <a:effectLst/>
                <a:latin typeface="Tahoma" pitchFamily="34" charset="0"/>
                <a:ea typeface="HY헤드라인M" pitchFamily="18" charset="-127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838" y="4172297"/>
            <a:ext cx="4572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92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581128"/>
            <a:ext cx="6515063" cy="173247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비트 연산 </a:t>
            </a:r>
            <a:r>
              <a:rPr lang="en-US" altLang="ko-KR" dirty="0" smtClean="0"/>
              <a:t>– </a:t>
            </a:r>
            <a:r>
              <a:rPr lang="ko-KR" altLang="en-US" dirty="0" smtClean="0">
                <a:solidFill>
                  <a:srgbClr val="C00000"/>
                </a:solidFill>
              </a:rPr>
              <a:t>구현 해보기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>
          <a:xfrm>
            <a:off x="468313" y="1556792"/>
            <a:ext cx="8280400" cy="4608512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dirty="0" smtClean="0"/>
              <a:t>각 소스 내부의 함수를 작성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lvl="0">
              <a:buClr>
                <a:srgbClr val="000000">
                  <a:lumMod val="75000"/>
                  <a:lumOff val="25000"/>
                </a:srgbClr>
              </a:buClr>
              <a:buFont typeface="+mj-lt"/>
              <a:buAutoNum type="arabicPeriod" startAt="3"/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 lvl="0">
              <a:buClr>
                <a:srgbClr val="000000">
                  <a:lumMod val="75000"/>
                  <a:lumOff val="25000"/>
                </a:srgbClr>
              </a:buClr>
              <a:buFont typeface="+mj-lt"/>
              <a:buAutoNum type="arabicPeriod" startAt="3"/>
            </a:pPr>
            <a:endParaRPr lang="en-US" altLang="ko-KR" dirty="0">
              <a:solidFill>
                <a:srgbClr val="000000"/>
              </a:solidFill>
            </a:endParaRPr>
          </a:p>
          <a:p>
            <a:pPr lvl="0">
              <a:buClr>
                <a:srgbClr val="000000">
                  <a:lumMod val="75000"/>
                  <a:lumOff val="25000"/>
                </a:srgbClr>
              </a:buClr>
              <a:buFont typeface="+mj-lt"/>
              <a:buAutoNum type="arabicPeriod" startAt="3"/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 lvl="0">
              <a:buClr>
                <a:srgbClr val="000000">
                  <a:lumMod val="75000"/>
                  <a:lumOff val="25000"/>
                </a:srgbClr>
              </a:buClr>
              <a:buFont typeface="+mj-lt"/>
              <a:buAutoNum type="arabicPeriod" startAt="3"/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 lvl="0">
              <a:buClr>
                <a:srgbClr val="000000">
                  <a:lumMod val="75000"/>
                  <a:lumOff val="25000"/>
                </a:srgbClr>
              </a:buClr>
              <a:buFont typeface="+mj-lt"/>
              <a:buAutoNum type="arabicPeriod" startAt="3"/>
            </a:pPr>
            <a:endParaRPr lang="en-US" altLang="ko-KR" dirty="0">
              <a:solidFill>
                <a:srgbClr val="000000"/>
              </a:solidFill>
            </a:endParaRPr>
          </a:p>
          <a:p>
            <a:pPr lvl="0">
              <a:buClr>
                <a:srgbClr val="000000">
                  <a:lumMod val="75000"/>
                  <a:lumOff val="25000"/>
                </a:srgbClr>
              </a:buClr>
              <a:buFont typeface="+mj-lt"/>
              <a:buAutoNum type="arabicPeriod" startAt="3"/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 lvl="0">
              <a:buClr>
                <a:srgbClr val="000000">
                  <a:lumMod val="75000"/>
                  <a:lumOff val="25000"/>
                </a:srgbClr>
              </a:buClr>
              <a:buFont typeface="+mj-lt"/>
              <a:buAutoNum type="arabicPeriod" startAt="3"/>
            </a:pPr>
            <a:r>
              <a:rPr lang="en-US" altLang="ko-KR" dirty="0" smtClean="0">
                <a:solidFill>
                  <a:srgbClr val="000000"/>
                </a:solidFill>
              </a:rPr>
              <a:t>make</a:t>
            </a:r>
            <a:r>
              <a:rPr lang="ko-KR" altLang="en-US" dirty="0" smtClean="0">
                <a:solidFill>
                  <a:srgbClr val="000000"/>
                </a:solidFill>
              </a:rPr>
              <a:t>를 통해 컴파일 후 결과를 확인</a:t>
            </a:r>
            <a:endParaRPr lang="en-US" altLang="ko-KR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200049"/>
              </p:ext>
            </p:extLst>
          </p:nvPr>
        </p:nvGraphicFramePr>
        <p:xfrm>
          <a:off x="5535989" y="1556792"/>
          <a:ext cx="2564403" cy="2448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516">
                  <a:extLst>
                    <a:ext uri="{9D8B030D-6E8A-4147-A177-3AD203B41FA5}">
                      <a16:colId xmlns:a16="http://schemas.microsoft.com/office/drawing/2014/main" val="944151849"/>
                    </a:ext>
                  </a:extLst>
                </a:gridCol>
                <a:gridCol w="1170887">
                  <a:extLst>
                    <a:ext uri="{9D8B030D-6E8A-4147-A177-3AD203B41FA5}">
                      <a16:colId xmlns:a16="http://schemas.microsoft.com/office/drawing/2014/main" val="981027073"/>
                    </a:ext>
                  </a:extLst>
                </a:gridCol>
              </a:tblGrid>
              <a:tr h="3497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소스 코드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코드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599271"/>
                  </a:ext>
                </a:extLst>
              </a:tr>
              <a:tr h="3497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j-ea"/>
                          <a:ea typeface="+mj-ea"/>
                        </a:rPr>
                        <a:t>AndFunc.c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j-ea"/>
                          <a:ea typeface="+mj-ea"/>
                        </a:rPr>
                        <a:t>nA</a:t>
                      </a: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 &amp; </a:t>
                      </a:r>
                      <a:r>
                        <a:rPr lang="en-US" altLang="ko-KR" sz="1600" dirty="0" err="1" smtClean="0">
                          <a:latin typeface="+mj-ea"/>
                          <a:ea typeface="+mj-ea"/>
                        </a:rPr>
                        <a:t>nB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698530"/>
                  </a:ext>
                </a:extLst>
              </a:tr>
              <a:tr h="3497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j-ea"/>
                          <a:ea typeface="+mj-ea"/>
                        </a:rPr>
                        <a:t>NotFunc.c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~</a:t>
                      </a:r>
                      <a:r>
                        <a:rPr lang="en-US" altLang="ko-KR" sz="1600" dirty="0" err="1" smtClean="0">
                          <a:latin typeface="+mj-ea"/>
                          <a:ea typeface="+mj-ea"/>
                        </a:rPr>
                        <a:t>nA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871440"/>
                  </a:ext>
                </a:extLst>
              </a:tr>
              <a:tr h="3497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j-ea"/>
                          <a:ea typeface="+mj-ea"/>
                        </a:rPr>
                        <a:t>OrFunc.c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j-ea"/>
                          <a:ea typeface="+mj-ea"/>
                        </a:rPr>
                        <a:t>nA</a:t>
                      </a: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 | </a:t>
                      </a:r>
                      <a:r>
                        <a:rPr lang="en-US" altLang="ko-KR" sz="1600" dirty="0" err="1" smtClean="0">
                          <a:latin typeface="+mj-ea"/>
                          <a:ea typeface="+mj-ea"/>
                        </a:rPr>
                        <a:t>nB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97304"/>
                  </a:ext>
                </a:extLst>
              </a:tr>
              <a:tr h="3497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j-ea"/>
                          <a:ea typeface="+mj-ea"/>
                        </a:rPr>
                        <a:t>XorFunc.c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j-ea"/>
                          <a:ea typeface="+mj-ea"/>
                        </a:rPr>
                        <a:t>nA</a:t>
                      </a: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 ^</a:t>
                      </a:r>
                      <a:r>
                        <a:rPr lang="en-US" altLang="ko-KR" sz="16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600" baseline="0" dirty="0" err="1" smtClean="0">
                          <a:latin typeface="+mj-ea"/>
                          <a:ea typeface="+mj-ea"/>
                        </a:rPr>
                        <a:t>nB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8746373"/>
                  </a:ext>
                </a:extLst>
              </a:tr>
              <a:tr h="3497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j-ea"/>
                          <a:ea typeface="+mj-ea"/>
                        </a:rPr>
                        <a:t>RShiftFunc.c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j-ea"/>
                          <a:ea typeface="+mj-ea"/>
                        </a:rPr>
                        <a:t>nA</a:t>
                      </a: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 &gt;&gt; </a:t>
                      </a:r>
                      <a:r>
                        <a:rPr lang="en-US" altLang="ko-KR" sz="1600" dirty="0" err="1" smtClean="0">
                          <a:latin typeface="+mj-ea"/>
                          <a:ea typeface="+mj-ea"/>
                        </a:rPr>
                        <a:t>nB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9357257"/>
                  </a:ext>
                </a:extLst>
              </a:tr>
              <a:tr h="3497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j-ea"/>
                          <a:ea typeface="+mj-ea"/>
                        </a:rPr>
                        <a:t>LShiftFunc.c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j-ea"/>
                          <a:ea typeface="+mj-ea"/>
                        </a:rPr>
                        <a:t>nA</a:t>
                      </a: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 &lt;&lt; </a:t>
                      </a:r>
                      <a:r>
                        <a:rPr lang="en-US" altLang="ko-KR" sz="1600" dirty="0" err="1" smtClean="0">
                          <a:latin typeface="+mj-ea"/>
                          <a:ea typeface="+mj-ea"/>
                        </a:rPr>
                        <a:t>nB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2257191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838" y="2032967"/>
            <a:ext cx="4302250" cy="139603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 bwMode="auto">
          <a:xfrm>
            <a:off x="5292080" y="5805264"/>
            <a:ext cx="720080" cy="2452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ahoma" pitchFamily="34" charset="0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47525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비트 연산 </a:t>
            </a:r>
            <a:r>
              <a:rPr lang="en-US" altLang="ko-KR" dirty="0" smtClean="0"/>
              <a:t>– </a:t>
            </a:r>
            <a:r>
              <a:rPr lang="ko-KR" altLang="en-US" dirty="0" smtClean="0">
                <a:solidFill>
                  <a:srgbClr val="C00000"/>
                </a:solidFill>
              </a:rPr>
              <a:t>구현 해보기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>
          <a:xfrm>
            <a:off x="467544" y="1628800"/>
            <a:ext cx="8280400" cy="3420616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dirty="0" smtClean="0"/>
              <a:t>실행 결과를 확인</a:t>
            </a:r>
            <a:endParaRPr lang="en-US" altLang="ko-KR" dirty="0" smtClean="0"/>
          </a:p>
          <a:p>
            <a:pPr>
              <a:buFont typeface="+mj-lt"/>
              <a:buAutoNum type="arabicPeriod" startAt="3"/>
            </a:pPr>
            <a:endParaRPr lang="en-US" altLang="ko-KR" dirty="0">
              <a:solidFill>
                <a:srgbClr val="000000"/>
              </a:solidFill>
            </a:endParaRPr>
          </a:p>
          <a:p>
            <a:pPr>
              <a:buFont typeface="+mj-lt"/>
              <a:buAutoNum type="arabicPeriod" startAt="3"/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>
              <a:buFont typeface="+mj-lt"/>
              <a:buAutoNum type="arabicPeriod" startAt="3"/>
            </a:pPr>
            <a:endParaRPr lang="en-US" altLang="ko-KR" dirty="0">
              <a:solidFill>
                <a:srgbClr val="000000"/>
              </a:solidFill>
            </a:endParaRPr>
          </a:p>
          <a:p>
            <a:pPr>
              <a:buFont typeface="+mj-lt"/>
              <a:buAutoNum type="arabicPeriod" startAt="3"/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 lvl="0">
              <a:buClr>
                <a:srgbClr val="000000">
                  <a:lumMod val="75000"/>
                  <a:lumOff val="25000"/>
                </a:srgbClr>
              </a:buClr>
              <a:buFont typeface="+mj-lt"/>
              <a:buAutoNum type="arabicPeriod" startAt="3"/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 marL="0" lvl="0" indent="0">
              <a:buClr>
                <a:srgbClr val="000000">
                  <a:lumMod val="75000"/>
                  <a:lumOff val="25000"/>
                </a:srgbClr>
              </a:buClr>
              <a:buNone/>
            </a:pPr>
            <a:endParaRPr lang="en-US" altLang="ko-KR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endParaRPr lang="en-US" altLang="ko-KR" smtClean="0"/>
          </a:p>
          <a:p>
            <a:pPr lvl="1">
              <a:buFont typeface="Wingdings" panose="05000000000000000000" pitchFamily="2" charset="2"/>
              <a:buChar char="u"/>
            </a:pPr>
            <a:endParaRPr lang="en-US" altLang="ko-KR"/>
          </a:p>
          <a:p>
            <a:pPr lvl="1">
              <a:buFont typeface="Wingdings" panose="05000000000000000000" pitchFamily="2" charset="2"/>
              <a:buChar char="u"/>
            </a:pPr>
            <a:endParaRPr lang="en-US" altLang="ko-KR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ko-KR" smtClean="0"/>
              <a:t>main </a:t>
            </a:r>
            <a:r>
              <a:rPr lang="ko-KR" altLang="en-US" dirty="0" smtClean="0"/>
              <a:t>함수는 </a:t>
            </a:r>
            <a:r>
              <a:rPr lang="en-US" altLang="ko-KR" b="1" dirty="0" err="1" smtClean="0"/>
              <a:t>InputAndPrint.c</a:t>
            </a:r>
            <a:r>
              <a:rPr lang="ko-KR" altLang="en-US" dirty="0" smtClean="0"/>
              <a:t>에 작성되어 있음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93" y="2132856"/>
            <a:ext cx="7668701" cy="262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7992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C00000"/>
                </a:solidFill>
              </a:rPr>
              <a:t>Datalab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정수와 실수의 </a:t>
            </a:r>
            <a:r>
              <a:rPr lang="en-US" altLang="ko-KR" dirty="0" smtClean="0"/>
              <a:t>bit-level </a:t>
            </a:r>
            <a:r>
              <a:rPr lang="ko-KR" altLang="en-US" dirty="0" smtClean="0"/>
              <a:t>표현에 대해 좀 더 친숙해 질 수 있도록 만들어진 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현 실습에서는 정수의 </a:t>
            </a:r>
            <a:r>
              <a:rPr lang="en-US" altLang="ko-KR" dirty="0" smtClean="0"/>
              <a:t>bit-level</a:t>
            </a:r>
            <a:r>
              <a:rPr lang="ko-KR" altLang="en-US" dirty="0" smtClean="0"/>
              <a:t>에 대한 표현 만 진행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문제마다 사용 가능한 </a:t>
            </a:r>
            <a:r>
              <a:rPr lang="ko-KR" altLang="en-US" dirty="0" err="1" smtClean="0"/>
              <a:t>연산자만을</a:t>
            </a:r>
            <a:r>
              <a:rPr lang="ko-KR" altLang="en-US" dirty="0" smtClean="0"/>
              <a:t> 가지고 코드를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해당 연산자는 다음 슬라이드에서 확인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 smtClean="0"/>
              <a:t>이 실습에서는 구현해야 하는 </a:t>
            </a:r>
            <a:r>
              <a:rPr lang="ko-KR" altLang="en-US" dirty="0" err="1" smtClean="0"/>
              <a:t>비트연산</a:t>
            </a:r>
            <a:r>
              <a:rPr lang="ko-KR" altLang="en-US" dirty="0" smtClean="0"/>
              <a:t> 함수들의 </a:t>
            </a:r>
            <a:r>
              <a:rPr lang="ko-KR" altLang="en-US" dirty="0" err="1" smtClean="0"/>
              <a:t>뼈대만을</a:t>
            </a:r>
            <a:r>
              <a:rPr lang="ko-KR" altLang="en-US" dirty="0" smtClean="0"/>
              <a:t> 포함하는 </a:t>
            </a:r>
            <a:r>
              <a:rPr lang="en-US" altLang="ko-KR" dirty="0" err="1" smtClean="0"/>
              <a:t>bits.c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제공하고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학생들은 이 파일을 열어서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비어있는 함수들의 본체를 완성해야한다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그러나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함수를 완성할 때는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함수마다</a:t>
            </a:r>
            <a:r>
              <a:rPr lang="ko-KR" altLang="en-US" dirty="0" smtClean="0"/>
              <a:t> 사용할 수 있는 연산자의 종류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연산자의 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변수의 </a:t>
            </a:r>
            <a:r>
              <a:rPr lang="ko-KR" altLang="en-US" dirty="0" err="1" smtClean="0"/>
              <a:t>자료형이</a:t>
            </a:r>
            <a:r>
              <a:rPr lang="ko-KR" altLang="en-US" dirty="0" smtClean="0"/>
              <a:t> 제한 돼있다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093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소개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0" y="6597352"/>
            <a:ext cx="9144000" cy="26035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4099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/>
              <a:t>과목 홈페이지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충남대학교 사이버캠퍼스 </a:t>
            </a:r>
            <a:r>
              <a:rPr lang="en-US" altLang="ko-KR" dirty="0" smtClean="0"/>
              <a:t>( </a:t>
            </a: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://e-learn.cnu.ac.kr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)</a:t>
            </a:r>
            <a:endParaRPr lang="en-US" altLang="ko-KR" dirty="0"/>
          </a:p>
          <a:p>
            <a:pPr marL="457200" lvl="1" indent="0">
              <a:buNone/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연락처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smtClean="0"/>
              <a:t>장혁수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공대 </a:t>
            </a:r>
            <a:r>
              <a:rPr lang="en-US" altLang="ko-KR" dirty="0" smtClean="0"/>
              <a:t>5</a:t>
            </a:r>
            <a:r>
              <a:rPr lang="ko-KR" altLang="en-US" dirty="0" smtClean="0"/>
              <a:t>호관 </a:t>
            </a:r>
            <a:r>
              <a:rPr lang="en-US" altLang="ko-KR" dirty="0" smtClean="0"/>
              <a:t>533</a:t>
            </a:r>
            <a:r>
              <a:rPr lang="ko-KR" altLang="en-US" dirty="0" smtClean="0"/>
              <a:t>호 임베디드 시스템 연구실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janggurtn@naver.com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defRPr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Email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제목은 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[sys00]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으로 시작하도록 작성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defRPr/>
            </a:pPr>
            <a:endParaRPr lang="en-US" altLang="ko-K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C00000"/>
                </a:solidFill>
              </a:rPr>
              <a:t>Datalab</a:t>
            </a:r>
            <a:r>
              <a:rPr lang="en-US" altLang="ko-KR" dirty="0" smtClean="0">
                <a:solidFill>
                  <a:srgbClr val="C00000"/>
                </a:solidFill>
              </a:rPr>
              <a:t> – </a:t>
            </a:r>
            <a:r>
              <a:rPr lang="ko-KR" altLang="en-US" dirty="0" smtClean="0">
                <a:solidFill>
                  <a:srgbClr val="C00000"/>
                </a:solidFill>
              </a:rPr>
              <a:t>함수 설명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err="1" smtClean="0"/>
              <a:t>Datalab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bits.c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파일에는 아래와 같이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개의 함수를 완성해야 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046065"/>
              </p:ext>
            </p:extLst>
          </p:nvPr>
        </p:nvGraphicFramePr>
        <p:xfrm>
          <a:off x="468313" y="2011875"/>
          <a:ext cx="8380829" cy="45122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96431">
                  <a:extLst>
                    <a:ext uri="{9D8B030D-6E8A-4147-A177-3AD203B41FA5}">
                      <a16:colId xmlns:a16="http://schemas.microsoft.com/office/drawing/2014/main" val="2686115180"/>
                    </a:ext>
                  </a:extLst>
                </a:gridCol>
                <a:gridCol w="3323480">
                  <a:extLst>
                    <a:ext uri="{9D8B030D-6E8A-4147-A177-3AD203B41FA5}">
                      <a16:colId xmlns:a16="http://schemas.microsoft.com/office/drawing/2014/main" val="1843221622"/>
                    </a:ext>
                  </a:extLst>
                </a:gridCol>
                <a:gridCol w="2260918">
                  <a:extLst>
                    <a:ext uri="{9D8B030D-6E8A-4147-A177-3AD203B41FA5}">
                      <a16:colId xmlns:a16="http://schemas.microsoft.com/office/drawing/2014/main" val="3637575338"/>
                    </a:ext>
                  </a:extLst>
                </a:gridCol>
              </a:tblGrid>
              <a:tr h="431518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함수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사용 가능한 연산자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64173"/>
                  </a:ext>
                </a:extLst>
              </a:tr>
              <a:tr h="494284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bitAnd(int x, int y)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~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와 </a:t>
                      </a:r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| 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을 사용해서 </a:t>
                      </a:r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x &amp; y</a:t>
                      </a:r>
                      <a:r>
                        <a:rPr lang="en-US" altLang="ko-KR" sz="14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+mj-ea"/>
                          <a:ea typeface="+mj-ea"/>
                        </a:rPr>
                        <a:t>연산자 기능을 구현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~ |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102350"/>
                  </a:ext>
                </a:extLst>
              </a:tr>
              <a:tr h="494284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getByte(int x, int n)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의 </a:t>
                      </a:r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n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번째 </a:t>
                      </a:r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(1</a:t>
                      </a:r>
                      <a:r>
                        <a:rPr lang="en-US" altLang="ko-KR" sz="1400" baseline="0" dirty="0" smtClean="0">
                          <a:latin typeface="+mj-ea"/>
                          <a:ea typeface="+mj-ea"/>
                        </a:rPr>
                        <a:t> byte</a:t>
                      </a:r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를 추출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! ~ &amp; ^ | + &lt;&lt; &gt;&gt;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204885"/>
                  </a:ext>
                </a:extLst>
              </a:tr>
              <a:tr h="493061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logicalShift(int x, int n)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정수 </a:t>
                      </a:r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를 </a:t>
                      </a:r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n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번 우측으로 논리 </a:t>
                      </a:r>
                      <a:r>
                        <a:rPr lang="ko-KR" altLang="en-US" sz="1400" dirty="0" err="1" smtClean="0">
                          <a:latin typeface="+mj-ea"/>
                          <a:ea typeface="+mj-ea"/>
                        </a:rPr>
                        <a:t>쉬프트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! ~ &amp; ^ | + &lt;&lt; &gt;&gt;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991544"/>
                  </a:ext>
                </a:extLst>
              </a:tr>
              <a:tr h="494284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bitCount(int x)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를 </a:t>
                      </a:r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진수로 표시했을 때</a:t>
                      </a:r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, 1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의 개수 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! ~ &amp; ^ | + &lt;&lt; &gt;&gt;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1909061"/>
                  </a:ext>
                </a:extLst>
              </a:tr>
              <a:tr h="356165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err="1" smtClean="0">
                          <a:latin typeface="+mj-ea"/>
                          <a:ea typeface="+mj-ea"/>
                        </a:rPr>
                        <a:t>isZero</a:t>
                      </a:r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400" dirty="0" err="1" smtClean="0">
                          <a:latin typeface="+mj-ea"/>
                          <a:ea typeface="+mj-ea"/>
                        </a:rPr>
                        <a:t>int</a:t>
                      </a:r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 x)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x</a:t>
                      </a:r>
                      <a:r>
                        <a:rPr lang="en-US" altLang="ko-KR" sz="1400" baseline="0" dirty="0" smtClean="0">
                          <a:latin typeface="+mj-ea"/>
                          <a:ea typeface="+mj-ea"/>
                        </a:rPr>
                        <a:t> == 0 </a:t>
                      </a:r>
                      <a:r>
                        <a:rPr lang="ko-KR" altLang="en-US" sz="1400" baseline="0" dirty="0" smtClean="0">
                          <a:latin typeface="+mj-ea"/>
                          <a:ea typeface="+mj-ea"/>
                        </a:rPr>
                        <a:t>이면 </a:t>
                      </a:r>
                      <a:r>
                        <a:rPr lang="en-US" altLang="ko-KR" sz="1400" baseline="0" dirty="0" smtClean="0">
                          <a:latin typeface="+mj-ea"/>
                          <a:ea typeface="+mj-ea"/>
                        </a:rPr>
                        <a:t>1 </a:t>
                      </a:r>
                      <a:r>
                        <a:rPr lang="ko-KR" altLang="en-US" sz="1400" baseline="0" dirty="0" smtClean="0">
                          <a:latin typeface="+mj-ea"/>
                          <a:ea typeface="+mj-ea"/>
                        </a:rPr>
                        <a:t>아니면 </a:t>
                      </a:r>
                      <a:r>
                        <a:rPr lang="en-US" altLang="ko-KR" sz="1400" baseline="0" dirty="0" smtClean="0">
                          <a:latin typeface="+mj-ea"/>
                          <a:ea typeface="+mj-ea"/>
                        </a:rPr>
                        <a:t>0</a:t>
                      </a:r>
                      <a:r>
                        <a:rPr lang="ko-KR" altLang="en-US" sz="1400" baseline="0" dirty="0" smtClean="0">
                          <a:latin typeface="+mj-ea"/>
                          <a:ea typeface="+mj-ea"/>
                        </a:rPr>
                        <a:t>을 리턴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smtClean="0">
                          <a:latin typeface="+mj-ea"/>
                          <a:ea typeface="+mj-ea"/>
                        </a:rPr>
                        <a:t>! ~ &amp; ^ | + &lt;&lt; &gt;&gt;</a:t>
                      </a:r>
                      <a:endParaRPr lang="en-US" altLang="ko-KR" sz="14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6204439"/>
                  </a:ext>
                </a:extLst>
              </a:tr>
              <a:tr h="494284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err="1" smtClean="0">
                          <a:latin typeface="+mj-ea"/>
                          <a:ea typeface="+mj-ea"/>
                        </a:rPr>
                        <a:t>isEqual</a:t>
                      </a:r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400" dirty="0" err="1" smtClean="0">
                          <a:latin typeface="+mj-ea"/>
                          <a:ea typeface="+mj-ea"/>
                        </a:rPr>
                        <a:t>int</a:t>
                      </a:r>
                      <a:r>
                        <a:rPr lang="en-US" altLang="ko-KR" sz="1400" baseline="0" dirty="0" smtClean="0">
                          <a:latin typeface="+mj-ea"/>
                          <a:ea typeface="+mj-ea"/>
                        </a:rPr>
                        <a:t> x, </a:t>
                      </a:r>
                      <a:r>
                        <a:rPr lang="en-US" altLang="ko-KR" sz="1400" baseline="0" dirty="0" err="1" smtClean="0">
                          <a:latin typeface="+mj-ea"/>
                          <a:ea typeface="+mj-ea"/>
                        </a:rPr>
                        <a:t>int</a:t>
                      </a:r>
                      <a:r>
                        <a:rPr lang="en-US" altLang="ko-KR" sz="1400" baseline="0" dirty="0" smtClean="0">
                          <a:latin typeface="+mj-ea"/>
                          <a:ea typeface="+mj-ea"/>
                        </a:rPr>
                        <a:t> y</a:t>
                      </a:r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x</a:t>
                      </a:r>
                      <a:r>
                        <a:rPr lang="en-US" altLang="ko-KR" sz="1400" baseline="0" dirty="0" smtClean="0">
                          <a:latin typeface="+mj-ea"/>
                          <a:ea typeface="+mj-ea"/>
                        </a:rPr>
                        <a:t> == y </a:t>
                      </a:r>
                      <a:r>
                        <a:rPr lang="ko-KR" altLang="en-US" sz="1400" baseline="0" dirty="0" smtClean="0">
                          <a:latin typeface="+mj-ea"/>
                          <a:ea typeface="+mj-ea"/>
                        </a:rPr>
                        <a:t>이면 </a:t>
                      </a:r>
                      <a:r>
                        <a:rPr lang="en-US" altLang="ko-KR" sz="1400" baseline="0" dirty="0" smtClean="0">
                          <a:latin typeface="+mj-ea"/>
                          <a:ea typeface="+mj-ea"/>
                        </a:rPr>
                        <a:t>1 </a:t>
                      </a:r>
                      <a:r>
                        <a:rPr lang="ko-KR" altLang="en-US" sz="1400" baseline="0" dirty="0" smtClean="0">
                          <a:latin typeface="+mj-ea"/>
                          <a:ea typeface="+mj-ea"/>
                        </a:rPr>
                        <a:t>아니면 </a:t>
                      </a:r>
                      <a:r>
                        <a:rPr lang="en-US" altLang="ko-KR" sz="1400" baseline="0" dirty="0" smtClean="0">
                          <a:latin typeface="+mj-ea"/>
                          <a:ea typeface="+mj-ea"/>
                        </a:rPr>
                        <a:t>0</a:t>
                      </a:r>
                      <a:r>
                        <a:rPr lang="ko-KR" altLang="en-US" sz="1400" baseline="0" dirty="0" smtClean="0">
                          <a:latin typeface="+mj-ea"/>
                          <a:ea typeface="+mj-ea"/>
                        </a:rPr>
                        <a:t>을 리턴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! ~ &amp; ^ | + &lt;&lt; &gt;&gt;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232113"/>
                  </a:ext>
                </a:extLst>
              </a:tr>
              <a:tr h="494284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fitsBits(int x, int n)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n-bit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로 </a:t>
                      </a:r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의</a:t>
                      </a:r>
                      <a:r>
                        <a:rPr lang="ko-KR" altLang="en-US" sz="14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400" baseline="0" dirty="0" smtClean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400" baseline="0" dirty="0" smtClean="0">
                          <a:latin typeface="+mj-ea"/>
                          <a:ea typeface="+mj-ea"/>
                        </a:rPr>
                        <a:t>의 보수를 표현할 수 있으면 </a:t>
                      </a:r>
                      <a:r>
                        <a:rPr lang="en-US" altLang="ko-KR" sz="1400" baseline="0" dirty="0" smtClean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400" baseline="0" dirty="0" smtClean="0">
                          <a:latin typeface="+mj-ea"/>
                          <a:ea typeface="+mj-ea"/>
                        </a:rPr>
                        <a:t>을 반환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! ~ &amp; ^ | + &lt;&lt; &gt;&gt;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632093"/>
                  </a:ext>
                </a:extLst>
              </a:tr>
              <a:tr h="356165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err="1" smtClean="0">
                          <a:latin typeface="+mj-ea"/>
                          <a:ea typeface="+mj-ea"/>
                        </a:rPr>
                        <a:t>isLessOrEqual</a:t>
                      </a:r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400" dirty="0" err="1" smtClean="0">
                          <a:latin typeface="+mj-ea"/>
                          <a:ea typeface="+mj-ea"/>
                        </a:rPr>
                        <a:t>int</a:t>
                      </a:r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 x, </a:t>
                      </a:r>
                      <a:r>
                        <a:rPr lang="en-US" altLang="ko-KR" sz="1400" dirty="0" err="1" smtClean="0">
                          <a:latin typeface="+mj-ea"/>
                          <a:ea typeface="+mj-ea"/>
                        </a:rPr>
                        <a:t>int</a:t>
                      </a:r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 y)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x</a:t>
                      </a:r>
                      <a:r>
                        <a:rPr lang="en-US" altLang="ko-KR" sz="1400" baseline="0" dirty="0" smtClean="0">
                          <a:latin typeface="+mj-ea"/>
                          <a:ea typeface="+mj-ea"/>
                        </a:rPr>
                        <a:t> ≤ y </a:t>
                      </a:r>
                      <a:r>
                        <a:rPr lang="ko-KR" altLang="en-US" sz="1400" baseline="0" dirty="0" smtClean="0">
                          <a:latin typeface="+mj-ea"/>
                          <a:ea typeface="+mj-ea"/>
                        </a:rPr>
                        <a:t>이면 </a:t>
                      </a:r>
                      <a:r>
                        <a:rPr lang="en-US" altLang="ko-KR" sz="1400" baseline="0" dirty="0" smtClean="0">
                          <a:latin typeface="+mj-ea"/>
                          <a:ea typeface="+mj-ea"/>
                        </a:rPr>
                        <a:t>1 </a:t>
                      </a:r>
                      <a:r>
                        <a:rPr lang="ko-KR" altLang="en-US" sz="1400" baseline="0" dirty="0" smtClean="0">
                          <a:latin typeface="+mj-ea"/>
                          <a:ea typeface="+mj-ea"/>
                        </a:rPr>
                        <a:t>아니면 </a:t>
                      </a:r>
                      <a:r>
                        <a:rPr lang="en-US" altLang="ko-KR" sz="1400" baseline="0" dirty="0" smtClean="0">
                          <a:latin typeface="+mj-ea"/>
                          <a:ea typeface="+mj-ea"/>
                        </a:rPr>
                        <a:t>0</a:t>
                      </a:r>
                      <a:r>
                        <a:rPr lang="ko-KR" altLang="en-US" sz="1400" baseline="0" dirty="0" smtClean="0">
                          <a:latin typeface="+mj-ea"/>
                          <a:ea typeface="+mj-ea"/>
                        </a:rPr>
                        <a:t>을 리턴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! ~ &amp; ^ | + &lt;&lt; &gt;&gt;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2704899"/>
                  </a:ext>
                </a:extLst>
              </a:tr>
              <a:tr h="356165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err="1" smtClean="0">
                          <a:latin typeface="+mj-ea"/>
                          <a:ea typeface="+mj-ea"/>
                        </a:rPr>
                        <a:t>rotateLeft</a:t>
                      </a:r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400" dirty="0" err="1" smtClean="0">
                          <a:latin typeface="+mj-ea"/>
                          <a:ea typeface="+mj-ea"/>
                        </a:rPr>
                        <a:t>int</a:t>
                      </a:r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 x, int n)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를 </a:t>
                      </a:r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n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만큼 오른쪽으로 회전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~ &amp; ^ | + &lt;&lt; &gt;&gt; !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731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3650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C00000"/>
                </a:solidFill>
              </a:rPr>
              <a:t>Datalab</a:t>
            </a:r>
            <a:r>
              <a:rPr lang="en-US" altLang="ko-KR" dirty="0" smtClean="0">
                <a:solidFill>
                  <a:srgbClr val="C00000"/>
                </a:solidFill>
              </a:rPr>
              <a:t> - </a:t>
            </a:r>
            <a:r>
              <a:rPr lang="ko-KR" altLang="en-US" dirty="0" smtClean="0">
                <a:solidFill>
                  <a:srgbClr val="C00000"/>
                </a:solidFill>
              </a:rPr>
              <a:t>준비작업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smtClean="0"/>
              <a:t>/</a:t>
            </a:r>
            <a:r>
              <a:rPr lang="en-US" altLang="ko-KR" smtClean="0"/>
              <a:t>home/sys00/sys00/</a:t>
            </a:r>
            <a:r>
              <a:rPr lang="en-US" altLang="ko-KR" smtClean="0"/>
              <a:t>week03</a:t>
            </a:r>
            <a:r>
              <a:rPr lang="en-US" altLang="ko-KR" smtClean="0"/>
              <a:t>/datalab-handout.tar.gz </a:t>
            </a:r>
            <a:r>
              <a:rPr lang="ko-KR" altLang="en-US" dirty="0" smtClean="0"/>
              <a:t>파일을 자신의 계정에 복사 후 압축 해제 및 확인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실습 소스코드 작성은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bits.c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348880"/>
            <a:ext cx="4714280" cy="29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528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C00000"/>
                </a:solidFill>
              </a:rPr>
              <a:t>Datalab</a:t>
            </a:r>
            <a:r>
              <a:rPr lang="en-US" altLang="ko-KR" dirty="0" smtClean="0">
                <a:solidFill>
                  <a:srgbClr val="C00000"/>
                </a:solidFill>
              </a:rPr>
              <a:t> – </a:t>
            </a:r>
            <a:r>
              <a:rPr lang="ko-KR" altLang="en-US" dirty="0" smtClean="0">
                <a:solidFill>
                  <a:srgbClr val="C00000"/>
                </a:solidFill>
              </a:rPr>
              <a:t>테스트 방법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err="1"/>
              <a:t>d</a:t>
            </a:r>
            <a:r>
              <a:rPr lang="en-US" altLang="ko-KR" dirty="0" err="1" smtClean="0"/>
              <a:t>atalab</a:t>
            </a:r>
            <a:r>
              <a:rPr lang="en-US" altLang="ko-KR" dirty="0" smtClean="0"/>
              <a:t>-handout </a:t>
            </a:r>
            <a:r>
              <a:rPr lang="ko-KR" altLang="en-US" dirty="0" smtClean="0"/>
              <a:t>디렉터리에서 </a:t>
            </a:r>
            <a:r>
              <a:rPr lang="en-US" altLang="ko-KR" dirty="0" smtClean="0"/>
              <a:t>make </a:t>
            </a:r>
            <a:r>
              <a:rPr lang="ko-KR" altLang="en-US" dirty="0" smtClean="0"/>
              <a:t>명령을 통해 컴파일 하면 </a:t>
            </a:r>
            <a:r>
              <a:rPr lang="en-US" altLang="ko-KR" dirty="0" err="1" smtClean="0"/>
              <a:t>btest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라는 실행파일이 생성됨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407518"/>
            <a:ext cx="6877050" cy="25336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971600" y="4509120"/>
            <a:ext cx="576064" cy="2452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ahoma" pitchFamily="34" charset="0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30216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C00000"/>
                </a:solidFill>
              </a:rPr>
              <a:t>Datalab</a:t>
            </a:r>
            <a:r>
              <a:rPr lang="en-US" altLang="ko-KR" dirty="0" smtClean="0">
                <a:solidFill>
                  <a:srgbClr val="C00000"/>
                </a:solidFill>
              </a:rPr>
              <a:t> – </a:t>
            </a:r>
            <a:r>
              <a:rPr lang="ko-KR" altLang="en-US" dirty="0" smtClean="0">
                <a:solidFill>
                  <a:srgbClr val="C00000"/>
                </a:solidFill>
              </a:rPr>
              <a:t>프로그램 작성방법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Vi </a:t>
            </a:r>
            <a:r>
              <a:rPr lang="ko-KR" altLang="en-US" dirty="0" smtClean="0"/>
              <a:t>편집기를 이용하여 </a:t>
            </a:r>
            <a:r>
              <a:rPr lang="en-US" altLang="ko-KR" dirty="0" err="1" smtClean="0"/>
              <a:t>bits.c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열어 맨 위에 자신의 이름과 학번을 기입한다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함수를 문제에 알맞게 작성 후 저장한다</a:t>
            </a:r>
            <a:r>
              <a:rPr lang="en-US" altLang="ko-KR" dirty="0" smtClean="0"/>
              <a:t>. make</a:t>
            </a:r>
            <a:r>
              <a:rPr lang="ko-KR" altLang="en-US" dirty="0" smtClean="0"/>
              <a:t>를 사용해 다시 컴파일 해서 실행파일 생성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76872"/>
            <a:ext cx="4022161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780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C00000"/>
                </a:solidFill>
              </a:rPr>
              <a:t>Datalab</a:t>
            </a:r>
            <a:r>
              <a:rPr lang="en-US" altLang="ko-KR" dirty="0" smtClean="0">
                <a:solidFill>
                  <a:srgbClr val="C00000"/>
                </a:solidFill>
              </a:rPr>
              <a:t> - </a:t>
            </a:r>
            <a:r>
              <a:rPr lang="ko-KR" altLang="en-US" dirty="0" smtClean="0">
                <a:solidFill>
                  <a:srgbClr val="C00000"/>
                </a:solidFill>
              </a:rPr>
              <a:t>주의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컴파일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반드시 자신이 작성한 코드가 </a:t>
            </a:r>
            <a:r>
              <a:rPr lang="ko-KR" altLang="en-US" dirty="0" smtClean="0">
                <a:solidFill>
                  <a:srgbClr val="C00000"/>
                </a:solidFill>
              </a:rPr>
              <a:t>허용된 연산자를 사용해서 작성</a:t>
            </a:r>
            <a:r>
              <a:rPr lang="ko-KR" altLang="en-US" dirty="0" smtClean="0"/>
              <a:t>되었는지 확인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./</a:t>
            </a:r>
            <a:r>
              <a:rPr lang="en-US" altLang="ko-KR" dirty="0" err="1" smtClean="0"/>
              <a:t>dlc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bits.c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명령어를 사용하면 자신의 코드에서 허용되지 않은 연산자가 사용되었는지 확인 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허용되지 않은 연산자를 사용하면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문제 점수 감점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Ex) for, while </a:t>
            </a:r>
            <a:r>
              <a:rPr lang="ko-KR" altLang="en-US" dirty="0" smtClean="0"/>
              <a:t>과 같은 구문 등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en-US" altLang="ko-KR" dirty="0" err="1" smtClean="0"/>
              <a:t>bits.c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외 다른 파일 수정 금지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940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C00000"/>
                </a:solidFill>
              </a:rPr>
              <a:t>Datalab</a:t>
            </a:r>
            <a:r>
              <a:rPr lang="en-US" altLang="ko-KR" dirty="0" smtClean="0">
                <a:solidFill>
                  <a:srgbClr val="C00000"/>
                </a:solidFill>
              </a:rPr>
              <a:t> – </a:t>
            </a:r>
            <a:r>
              <a:rPr lang="ko-KR" altLang="en-US" dirty="0" smtClean="0">
                <a:solidFill>
                  <a:srgbClr val="C00000"/>
                </a:solidFill>
              </a:rPr>
              <a:t>결과 확인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함수를 작성한 후 </a:t>
            </a:r>
            <a:r>
              <a:rPr lang="en-US" altLang="ko-KR" dirty="0" smtClean="0"/>
              <a:t>./</a:t>
            </a:r>
            <a:r>
              <a:rPr lang="en-US" altLang="ko-KR" dirty="0" err="1" smtClean="0"/>
              <a:t>btest</a:t>
            </a:r>
            <a:r>
              <a:rPr lang="ko-KR" altLang="en-US" dirty="0" smtClean="0"/>
              <a:t>를 실행하여 점수를 확인</a:t>
            </a:r>
            <a:endParaRPr lang="en-US" altLang="ko-KR" dirty="0"/>
          </a:p>
          <a:p>
            <a:pPr lvl="1"/>
            <a:r>
              <a:rPr lang="en-US" altLang="ko-KR" dirty="0" err="1" smtClean="0">
                <a:solidFill>
                  <a:srgbClr val="FF0000"/>
                </a:solidFill>
              </a:rPr>
              <a:t>bits.c</a:t>
            </a:r>
            <a:r>
              <a:rPr lang="ko-KR" altLang="en-US" dirty="0" smtClean="0">
                <a:solidFill>
                  <a:srgbClr val="FF0000"/>
                </a:solidFill>
              </a:rPr>
              <a:t>를 수정하였을 경우 </a:t>
            </a:r>
            <a:r>
              <a:rPr lang="en-US" altLang="ko-KR" dirty="0" smtClean="0">
                <a:solidFill>
                  <a:srgbClr val="FF0000"/>
                </a:solidFill>
              </a:rPr>
              <a:t>make</a:t>
            </a:r>
            <a:r>
              <a:rPr lang="ko-KR" altLang="en-US" dirty="0" smtClean="0">
                <a:solidFill>
                  <a:srgbClr val="FF0000"/>
                </a:solidFill>
              </a:rPr>
              <a:t>를 통해 다시 컴파일 해주어야만 수정된 결과가 반영된다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특정 함수의 점수만 확인 하는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-f </a:t>
            </a:r>
            <a:r>
              <a:rPr lang="ko-KR" altLang="en-US" dirty="0" smtClean="0"/>
              <a:t>옵션을 사용하여 함수 별로 결과를 확인할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사용법</a:t>
            </a:r>
            <a:r>
              <a:rPr lang="en-US" altLang="ko-KR" dirty="0" smtClean="0"/>
              <a:t>: ./</a:t>
            </a:r>
            <a:r>
              <a:rPr lang="en-US" altLang="ko-KR" dirty="0" err="1" smtClean="0"/>
              <a:t>btest</a:t>
            </a:r>
            <a:r>
              <a:rPr lang="en-US" altLang="ko-KR" dirty="0" smtClean="0"/>
              <a:t> –f [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492896"/>
            <a:ext cx="3629025" cy="21145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5661248"/>
            <a:ext cx="44767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87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C00000"/>
                </a:solidFill>
              </a:rPr>
              <a:t>Datalab</a:t>
            </a:r>
            <a:r>
              <a:rPr lang="en-US" altLang="ko-KR" dirty="0" smtClean="0">
                <a:solidFill>
                  <a:srgbClr val="C00000"/>
                </a:solidFill>
              </a:rPr>
              <a:t> – </a:t>
            </a:r>
            <a:r>
              <a:rPr lang="ko-KR" altLang="en-US" dirty="0" smtClean="0">
                <a:solidFill>
                  <a:srgbClr val="C00000"/>
                </a:solidFill>
              </a:rPr>
              <a:t>결과 확인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정답이 아닌 경우 다음과 같은 에러 발생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058888"/>
            <a:ext cx="72485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920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C00000"/>
                </a:solidFill>
              </a:rPr>
              <a:t>Datalab</a:t>
            </a:r>
            <a:r>
              <a:rPr lang="en-US" altLang="ko-KR" dirty="0" smtClean="0">
                <a:solidFill>
                  <a:srgbClr val="C00000"/>
                </a:solidFill>
              </a:rPr>
              <a:t> – </a:t>
            </a:r>
            <a:r>
              <a:rPr lang="ko-KR" altLang="en-US" dirty="0" smtClean="0">
                <a:solidFill>
                  <a:srgbClr val="C00000"/>
                </a:solidFill>
              </a:rPr>
              <a:t>종합 결과 확인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종합적인 점수를 확인하기 위해서는 </a:t>
            </a:r>
            <a:r>
              <a:rPr lang="en-US" altLang="ko-KR" dirty="0" smtClean="0"/>
              <a:t>./driver.pl </a:t>
            </a:r>
            <a:r>
              <a:rPr lang="ko-KR" altLang="en-US" dirty="0" smtClean="0"/>
              <a:t>파일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전 </a:t>
            </a:r>
            <a:r>
              <a:rPr lang="en-US" altLang="ko-KR" dirty="0" err="1" smtClean="0"/>
              <a:t>chmod</a:t>
            </a:r>
            <a:r>
              <a:rPr lang="en-US" altLang="ko-KR" dirty="0" smtClean="0"/>
              <a:t> 700 driver.pl</a:t>
            </a:r>
            <a:r>
              <a:rPr lang="ko-KR" altLang="en-US" dirty="0" smtClean="0"/>
              <a:t>을 해서 사용자에게 해당 파일의 모든 권한을 준다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348880"/>
            <a:ext cx="6552728" cy="358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93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C00000"/>
                </a:solidFill>
              </a:rPr>
              <a:t>Datalab</a:t>
            </a:r>
            <a:r>
              <a:rPr lang="en-US" altLang="ko-KR" dirty="0" smtClean="0">
                <a:solidFill>
                  <a:srgbClr val="C00000"/>
                </a:solidFill>
              </a:rPr>
              <a:t> – </a:t>
            </a:r>
            <a:r>
              <a:rPr lang="ko-KR" altLang="en-US" dirty="0" smtClean="0">
                <a:solidFill>
                  <a:srgbClr val="C00000"/>
                </a:solidFill>
              </a:rPr>
              <a:t>평가 방법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28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점수 평가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정확성 </a:t>
            </a:r>
            <a:r>
              <a:rPr lang="en-US" altLang="ko-KR" dirty="0" smtClean="0"/>
              <a:t>(Correctness): 21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함수의 구현 난이도에 따라 </a:t>
            </a:r>
            <a:r>
              <a:rPr lang="en-US" altLang="ko-KR" dirty="0" smtClean="0"/>
              <a:t>1~4</a:t>
            </a:r>
            <a:r>
              <a:rPr lang="ko-KR" altLang="en-US" dirty="0" smtClean="0"/>
              <a:t>까지의 점수 배정</a:t>
            </a:r>
            <a:r>
              <a:rPr lang="en-US" altLang="ko-KR" dirty="0" smtClean="0"/>
              <a:t>, ./</a:t>
            </a:r>
            <a:r>
              <a:rPr lang="en-US" altLang="ko-KR" dirty="0" err="1" smtClean="0"/>
              <a:t>btest</a:t>
            </a:r>
            <a:r>
              <a:rPr lang="ko-KR" altLang="en-US" dirty="0" smtClean="0"/>
              <a:t>를 실행해서 평가를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성능 </a:t>
            </a:r>
            <a:r>
              <a:rPr lang="en-US" altLang="ko-KR" dirty="0" smtClean="0"/>
              <a:t>(Performance): 18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함수를 구현할 때 얼마나 간결하게 구현 했는지를 평가한다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이를 위해 각 함수 마다 사용할 수 있는 최대 연산자의 개수를 제한하였다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정학하게 구현했다는 전제 하에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제한된 연산자 개수 이하를 사용한 구현에 대해서 각각 </a:t>
            </a:r>
            <a:r>
              <a:rPr lang="en-US" altLang="ko-KR" dirty="0" smtClean="0"/>
              <a:t>2</a:t>
            </a:r>
            <a:r>
              <a:rPr lang="ko-KR" altLang="en-US" dirty="0" smtClean="0"/>
              <a:t>점씩을 부여한다</a:t>
            </a:r>
            <a:r>
              <a:rPr lang="en-US" altLang="ko-KR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정확성 점수와 성능 점수를 합하여 총 </a:t>
            </a:r>
            <a:r>
              <a:rPr lang="en-US" altLang="ko-KR" dirty="0" smtClean="0"/>
              <a:t>39</a:t>
            </a:r>
            <a:r>
              <a:rPr lang="ko-KR" altLang="en-US" dirty="0" smtClean="0"/>
              <a:t>점 만점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3902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C00000"/>
                </a:solidFill>
              </a:rPr>
              <a:t>Datalab</a:t>
            </a:r>
            <a:r>
              <a:rPr lang="en-US" altLang="ko-KR" dirty="0" smtClean="0">
                <a:solidFill>
                  <a:srgbClr val="C00000"/>
                </a:solidFill>
              </a:rPr>
              <a:t> – </a:t>
            </a:r>
            <a:r>
              <a:rPr lang="ko-KR" altLang="en-US" dirty="0" smtClean="0">
                <a:solidFill>
                  <a:srgbClr val="C00000"/>
                </a:solidFill>
              </a:rPr>
              <a:t>평가 방법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29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함수 별 정확성 점수 배정 요약 표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041409"/>
              </p:ext>
            </p:extLst>
          </p:nvPr>
        </p:nvGraphicFramePr>
        <p:xfrm>
          <a:off x="3169287" y="2224346"/>
          <a:ext cx="2877680" cy="34894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5680">
                  <a:extLst>
                    <a:ext uri="{9D8B030D-6E8A-4147-A177-3AD203B41FA5}">
                      <a16:colId xmlns:a16="http://schemas.microsoft.com/office/drawing/2014/main" val="268611518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43221622"/>
                    </a:ext>
                  </a:extLst>
                </a:gridCol>
              </a:tblGrid>
              <a:tr h="337467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함수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점수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64173"/>
                  </a:ext>
                </a:extLst>
              </a:tr>
              <a:tr h="386552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bitAnd(int x, int y)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102350"/>
                  </a:ext>
                </a:extLst>
              </a:tr>
              <a:tr h="386552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getByte(int x, int n)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204885"/>
                  </a:ext>
                </a:extLst>
              </a:tr>
              <a:tr h="278537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logicalShift(int x, int n)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991544"/>
                  </a:ext>
                </a:extLst>
              </a:tr>
              <a:tr h="386552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bitCount(int x)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1909061"/>
                  </a:ext>
                </a:extLst>
              </a:tr>
              <a:tr h="278537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err="1" smtClean="0">
                          <a:latin typeface="+mj-ea"/>
                          <a:ea typeface="+mj-ea"/>
                        </a:rPr>
                        <a:t>isZero</a:t>
                      </a:r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400" dirty="0" err="1" smtClean="0">
                          <a:latin typeface="+mj-ea"/>
                          <a:ea typeface="+mj-ea"/>
                        </a:rPr>
                        <a:t>int</a:t>
                      </a:r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 x)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6204439"/>
                  </a:ext>
                </a:extLst>
              </a:tr>
              <a:tr h="386552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err="1" smtClean="0">
                          <a:latin typeface="+mj-ea"/>
                          <a:ea typeface="+mj-ea"/>
                        </a:rPr>
                        <a:t>isEqual</a:t>
                      </a:r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400" dirty="0" err="1" smtClean="0">
                          <a:latin typeface="+mj-ea"/>
                          <a:ea typeface="+mj-ea"/>
                        </a:rPr>
                        <a:t>int</a:t>
                      </a:r>
                      <a:r>
                        <a:rPr lang="en-US" altLang="ko-KR" sz="1400" baseline="0" dirty="0" smtClean="0">
                          <a:latin typeface="+mj-ea"/>
                          <a:ea typeface="+mj-ea"/>
                        </a:rPr>
                        <a:t> x, </a:t>
                      </a:r>
                      <a:r>
                        <a:rPr lang="en-US" altLang="ko-KR" sz="1400" baseline="0" dirty="0" err="1" smtClean="0">
                          <a:latin typeface="+mj-ea"/>
                          <a:ea typeface="+mj-ea"/>
                        </a:rPr>
                        <a:t>int</a:t>
                      </a:r>
                      <a:r>
                        <a:rPr lang="en-US" altLang="ko-KR" sz="1400" baseline="0" dirty="0" smtClean="0">
                          <a:latin typeface="+mj-ea"/>
                          <a:ea typeface="+mj-ea"/>
                        </a:rPr>
                        <a:t> y</a:t>
                      </a:r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232113"/>
                  </a:ext>
                </a:extLst>
              </a:tr>
              <a:tr h="386552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fitsBits(int x, int n)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632093"/>
                  </a:ext>
                </a:extLst>
              </a:tr>
              <a:tr h="278537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err="1" smtClean="0">
                          <a:latin typeface="+mj-ea"/>
                          <a:ea typeface="+mj-ea"/>
                        </a:rPr>
                        <a:t>isLessOrEqual</a:t>
                      </a:r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400" dirty="0" err="1" smtClean="0">
                          <a:latin typeface="+mj-ea"/>
                          <a:ea typeface="+mj-ea"/>
                        </a:rPr>
                        <a:t>int</a:t>
                      </a:r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 x, </a:t>
                      </a:r>
                      <a:r>
                        <a:rPr lang="en-US" altLang="ko-KR" sz="1400" dirty="0" err="1" smtClean="0">
                          <a:latin typeface="+mj-ea"/>
                          <a:ea typeface="+mj-ea"/>
                        </a:rPr>
                        <a:t>int</a:t>
                      </a:r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 y)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2704899"/>
                  </a:ext>
                </a:extLst>
              </a:tr>
              <a:tr h="278537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err="1" smtClean="0">
                          <a:latin typeface="+mj-ea"/>
                          <a:ea typeface="+mj-ea"/>
                        </a:rPr>
                        <a:t>rotateLeft</a:t>
                      </a:r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400" dirty="0" err="1" smtClean="0">
                          <a:latin typeface="+mj-ea"/>
                          <a:ea typeface="+mj-ea"/>
                        </a:rPr>
                        <a:t>int</a:t>
                      </a:r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 x, int n)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731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4139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Boolean Algebra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비트 논리 연산자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비트 연산자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Datalab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50624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사항</a:t>
            </a:r>
          </a:p>
        </p:txBody>
      </p:sp>
      <p:sp>
        <p:nvSpPr>
          <p:cNvPr id="62467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err="1"/>
              <a:t>Datalab</a:t>
            </a:r>
            <a:r>
              <a:rPr lang="ko-KR" altLang="en-US" dirty="0"/>
              <a:t>의 </a:t>
            </a:r>
            <a:r>
              <a:rPr lang="en-US" altLang="ko-KR" dirty="0" err="1"/>
              <a:t>bits.c</a:t>
            </a:r>
            <a:r>
              <a:rPr lang="ko-KR" altLang="en-US" dirty="0"/>
              <a:t>와 보고서를 하나의 파일로 압축하여 </a:t>
            </a:r>
            <a:r>
              <a:rPr lang="ko-KR" altLang="en-US" u="sng" dirty="0" smtClean="0"/>
              <a:t>사이버캠퍼스에 제출</a:t>
            </a:r>
            <a:endParaRPr lang="en-US" altLang="ko-KR" u="sng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PDF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파일로 제출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한글과 </a:t>
            </a:r>
            <a:r>
              <a:rPr lang="en-US" altLang="ko-KR" dirty="0" smtClean="0"/>
              <a:t>MS word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다른이름으로</a:t>
            </a:r>
            <a:r>
              <a:rPr lang="ko-KR" altLang="en-US" dirty="0" smtClean="0"/>
              <a:t> 저장 기능 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제목</a:t>
            </a:r>
            <a:r>
              <a:rPr lang="en-US" altLang="ko-KR" dirty="0" smtClean="0"/>
              <a:t>: </a:t>
            </a:r>
            <a:r>
              <a:rPr lang="en-US" altLang="ko-KR" smtClean="0"/>
              <a:t>[</a:t>
            </a:r>
            <a:r>
              <a:rPr lang="en-US" altLang="ko-KR" smtClean="0"/>
              <a:t>sys00]HW03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반드시 위의 양식을 지켜야 함</a:t>
            </a:r>
            <a:r>
              <a:rPr lang="en-US" altLang="ko-KR" dirty="0" smtClean="0"/>
              <a:t>.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위반 시 감점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보고서는 제공된 양식 사용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u="sng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COPY</a:t>
            </a:r>
            <a:r>
              <a:rPr lang="ko-KR" altLang="en-US" b="1" dirty="0" smtClean="0">
                <a:solidFill>
                  <a:srgbClr val="FF0000"/>
                </a:solidFill>
              </a:rPr>
              <a:t>시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점 처리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제출일자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사이버 캠퍼스</a:t>
            </a:r>
            <a:r>
              <a:rPr lang="en-US" altLang="ko-KR" smtClean="0">
                <a:solidFill>
                  <a:srgbClr val="FF0000"/>
                </a:solidFill>
              </a:rPr>
              <a:t>: </a:t>
            </a:r>
            <a:r>
              <a:rPr lang="en-US" altLang="ko-KR" smtClean="0">
                <a:solidFill>
                  <a:srgbClr val="FF0000"/>
                </a:solidFill>
              </a:rPr>
              <a:t>2018</a:t>
            </a:r>
            <a:r>
              <a:rPr lang="ko-KR" altLang="en-US" smtClean="0">
                <a:solidFill>
                  <a:srgbClr val="FF0000"/>
                </a:solidFill>
              </a:rPr>
              <a:t>년 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smtClean="0">
                <a:solidFill>
                  <a:srgbClr val="FF0000"/>
                </a:solidFill>
              </a:rPr>
              <a:t>월 </a:t>
            </a:r>
            <a:r>
              <a:rPr lang="en-US" altLang="ko-KR" smtClean="0">
                <a:solidFill>
                  <a:srgbClr val="FF0000"/>
                </a:solidFill>
              </a:rPr>
              <a:t>15</a:t>
            </a:r>
            <a:r>
              <a:rPr lang="ko-KR" altLang="en-US" smtClean="0">
                <a:solidFill>
                  <a:srgbClr val="FF0000"/>
                </a:solidFill>
              </a:rPr>
              <a:t>일 </a:t>
            </a:r>
            <a:r>
              <a:rPr lang="ko-KR" altLang="en-US">
                <a:solidFill>
                  <a:srgbClr val="FF0000"/>
                </a:solidFill>
              </a:rPr>
              <a:t>월</a:t>
            </a:r>
            <a:r>
              <a:rPr lang="ko-KR" altLang="en-US" smtClean="0">
                <a:solidFill>
                  <a:srgbClr val="FF0000"/>
                </a:solidFill>
              </a:rPr>
              <a:t>요일 </a:t>
            </a:r>
            <a:r>
              <a:rPr lang="en-US" altLang="ko-KR">
                <a:solidFill>
                  <a:srgbClr val="FF0000"/>
                </a:solidFill>
              </a:rPr>
              <a:t>8</a:t>
            </a:r>
            <a:r>
              <a:rPr lang="ko-KR" altLang="en-US" smtClean="0">
                <a:solidFill>
                  <a:srgbClr val="FF0000"/>
                </a:solidFill>
              </a:rPr>
              <a:t>시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59</a:t>
            </a:r>
            <a:r>
              <a:rPr lang="ko-KR" altLang="en-US" dirty="0" smtClean="0">
                <a:solidFill>
                  <a:srgbClr val="FF0000"/>
                </a:solidFill>
              </a:rPr>
              <a:t>분 </a:t>
            </a:r>
            <a:r>
              <a:rPr lang="en-US" altLang="ko-KR" dirty="0" smtClean="0">
                <a:solidFill>
                  <a:srgbClr val="FF0000"/>
                </a:solidFill>
              </a:rPr>
              <a:t>59</a:t>
            </a:r>
            <a:r>
              <a:rPr lang="ko-KR" altLang="en-US" dirty="0" smtClean="0">
                <a:solidFill>
                  <a:srgbClr val="FF0000"/>
                </a:solidFill>
              </a:rPr>
              <a:t>초까지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30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WinSCP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31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Google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WinSCP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검색 후 </a:t>
            </a:r>
            <a:r>
              <a:rPr lang="en-US" altLang="ko-KR" dirty="0" err="1" smtClean="0"/>
              <a:t>WinSCP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공식 홈페이지에 접속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276872"/>
            <a:ext cx="68961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1047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WinSCP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32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smtClean="0"/>
              <a:t>DOWNLOAD WINSCP 5.13.4</a:t>
            </a:r>
            <a:r>
              <a:rPr lang="ko-KR" altLang="en-US" smtClean="0"/>
              <a:t>를 </a:t>
            </a:r>
            <a:r>
              <a:rPr lang="ko-KR" altLang="en-US" dirty="0" smtClean="0"/>
              <a:t>클릭하여 설치 실행파일 다운로드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17" y="2060848"/>
            <a:ext cx="7533819" cy="412812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 bwMode="auto">
          <a:xfrm>
            <a:off x="2699792" y="5301208"/>
            <a:ext cx="2304256" cy="360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ahoma" pitchFamily="34" charset="0"/>
              <a:ea typeface="HY헤드라인M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 bwMode="auto">
          <a:xfrm>
            <a:off x="1979712" y="5517232"/>
            <a:ext cx="648072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 bwMode="auto">
          <a:xfrm>
            <a:off x="1324797" y="5332566"/>
            <a:ext cx="9361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800" kern="0" smtClean="0">
                <a:solidFill>
                  <a:srgbClr val="FF0000"/>
                </a:solidFill>
              </a:rPr>
              <a:t>Click</a:t>
            </a:r>
            <a:endParaRPr lang="ko-KR" altLang="en-US" sz="1800" kern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705986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WinSCP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33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다운로드 </a:t>
            </a:r>
            <a:r>
              <a:rPr lang="ko-KR" altLang="en-US" smtClean="0"/>
              <a:t>된 </a:t>
            </a:r>
            <a:r>
              <a:rPr lang="en-US" altLang="ko-KR" smtClean="0"/>
              <a:t>WinSCP-5.13.4-Setup.exe </a:t>
            </a:r>
            <a:r>
              <a:rPr lang="ko-KR" altLang="en-US" dirty="0" smtClean="0"/>
              <a:t>파일을 실행하여 확인 후 수락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521136"/>
            <a:ext cx="4752975" cy="3686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/>
          <p:cNvSpPr/>
          <p:nvPr/>
        </p:nvSpPr>
        <p:spPr bwMode="auto">
          <a:xfrm>
            <a:off x="5220072" y="5805863"/>
            <a:ext cx="792088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ahoma" pitchFamily="34" charset="0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374348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WinSCP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34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smtClean="0"/>
              <a:t>“</a:t>
            </a:r>
            <a:r>
              <a:rPr lang="ko-KR" altLang="en-US" smtClean="0"/>
              <a:t>전체 업그레이드</a:t>
            </a:r>
            <a:r>
              <a:rPr lang="en-US" altLang="ko-KR" smtClean="0"/>
              <a:t>(F)”</a:t>
            </a:r>
            <a:r>
              <a:rPr lang="ko-KR" altLang="en-US" smtClean="0"/>
              <a:t>를 </a:t>
            </a:r>
            <a:r>
              <a:rPr lang="ko-KR" altLang="en-US" dirty="0" smtClean="0"/>
              <a:t>선택 한 후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다음</a:t>
            </a:r>
            <a:r>
              <a:rPr lang="en-US" altLang="ko-KR" dirty="0" smtClean="0"/>
              <a:t>(N)”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130735"/>
            <a:ext cx="4762500" cy="367665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881165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WinSCP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35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사용자 인터페이스 스타일을 </a:t>
            </a:r>
            <a:r>
              <a:rPr lang="en-US" altLang="ko-KR" dirty="0" smtClean="0"/>
              <a:t>“</a:t>
            </a:r>
            <a:r>
              <a:rPr lang="ko-KR" altLang="en-US" dirty="0" err="1"/>
              <a:t>컴</a:t>
            </a:r>
            <a:r>
              <a:rPr lang="ko-KR" altLang="en-US" dirty="0" err="1" smtClean="0"/>
              <a:t>맨더</a:t>
            </a:r>
            <a:r>
              <a:rPr lang="en-US" altLang="ko-KR" dirty="0" smtClean="0"/>
              <a:t>(C)”</a:t>
            </a:r>
            <a:r>
              <a:rPr lang="ko-KR" altLang="en-US" dirty="0" smtClean="0"/>
              <a:t>로 설정 후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다음</a:t>
            </a:r>
            <a:r>
              <a:rPr lang="en-US" altLang="ko-KR" dirty="0" smtClean="0"/>
              <a:t>(N)”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164" y="2492896"/>
            <a:ext cx="47339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66898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WinSCP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36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(I)”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927" y="2276872"/>
            <a:ext cx="4724400" cy="3686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277958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WinSCP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37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err="1" smtClean="0"/>
              <a:t>PuTTY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Saved Sessions</a:t>
            </a:r>
            <a:r>
              <a:rPr lang="ko-KR" altLang="en-US" dirty="0" smtClean="0"/>
              <a:t>에 있는 사이트 정보를 가져오는 것이므로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예</a:t>
            </a:r>
            <a:r>
              <a:rPr lang="en-US" altLang="ko-KR" dirty="0" smtClean="0"/>
              <a:t>(Y)”</a:t>
            </a:r>
            <a:r>
              <a:rPr lang="ko-KR" altLang="en-US" dirty="0"/>
              <a:t> </a:t>
            </a:r>
            <a:r>
              <a:rPr lang="ko-KR" altLang="en-US" dirty="0" smtClean="0"/>
              <a:t>클릭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62" y="2564904"/>
            <a:ext cx="4122269" cy="321355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034" y="2595016"/>
            <a:ext cx="4083643" cy="3183441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6708251" y="3707984"/>
            <a:ext cx="2005779" cy="2781505"/>
            <a:chOff x="3131043" y="2415501"/>
            <a:chExt cx="3710823" cy="3595886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1043" y="2415501"/>
              <a:ext cx="3710823" cy="3595886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 bwMode="auto">
            <a:xfrm>
              <a:off x="4371167" y="3854792"/>
              <a:ext cx="2345493" cy="140415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0" i="0" u="none" strike="noStrike" cap="none" normalizeH="0" baseline="0" smtClean="0">
                <a:ln>
                  <a:noFill/>
                </a:ln>
                <a:solidFill>
                  <a:srgbClr val="003366"/>
                </a:solidFill>
                <a:effectLst/>
                <a:latin typeface="Tahoma" pitchFamily="34" charset="0"/>
                <a:ea typeface="HY헤드라인M" pitchFamily="18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 bwMode="auto">
          <a:xfrm>
            <a:off x="5401834" y="3425985"/>
            <a:ext cx="1267789" cy="43506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ahoma" pitchFamily="34" charset="0"/>
              <a:ea typeface="HY헤드라인M" pitchFamily="18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 bwMode="auto">
          <a:xfrm flipH="1" flipV="1">
            <a:off x="6669623" y="3861048"/>
            <a:ext cx="708942" cy="96026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1511012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WinSCP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38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설치 완료 후 </a:t>
            </a:r>
            <a:r>
              <a:rPr lang="en-US" altLang="ko-KR" dirty="0" err="1" smtClean="0"/>
              <a:t>WinSCP</a:t>
            </a:r>
            <a:r>
              <a:rPr lang="ko-KR" altLang="en-US" dirty="0" smtClean="0"/>
              <a:t>를 실행하면 </a:t>
            </a:r>
            <a:r>
              <a:rPr lang="en-US" altLang="ko-KR" dirty="0" err="1" smtClean="0"/>
              <a:t>PuTTY</a:t>
            </a:r>
            <a:r>
              <a:rPr lang="ko-KR" altLang="en-US" dirty="0" smtClean="0"/>
              <a:t>에 저장되 있던 세션들이 있는 것을 확인 할 수 있다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386884"/>
            <a:ext cx="6111370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43440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WinSCP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39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실습 서버를 선택 후 로그인 버튼을 누른다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실습 서버에서 사용하는 계정의 아이디와 비밀번호를 차례대로 입력하여 로그인 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02" y="2780928"/>
            <a:ext cx="3590925" cy="28575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780928"/>
            <a:ext cx="36195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3913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Fall, </a:t>
            </a:r>
            <a:r>
              <a:rPr lang="en-US" altLang="ko-KR" dirty="0" smtClean="0"/>
              <a:t>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468313" y="1556792"/>
            <a:ext cx="8280400" cy="4824536"/>
          </a:xfrm>
        </p:spPr>
        <p:txBody>
          <a:bodyPr/>
          <a:lstStyle/>
          <a:p>
            <a:r>
              <a:rPr lang="ko-KR" altLang="en-US" sz="2400" dirty="0" smtClean="0"/>
              <a:t>실습 명</a:t>
            </a:r>
            <a:endParaRPr lang="en-US" altLang="ko-KR" sz="2400" dirty="0" smtClean="0"/>
          </a:p>
          <a:p>
            <a:pPr lvl="1"/>
            <a:r>
              <a:rPr lang="ko-KR" altLang="en-US" sz="1800" dirty="0" smtClean="0"/>
              <a:t>비트 연산 </a:t>
            </a:r>
            <a:r>
              <a:rPr lang="en-US" altLang="ko-KR" sz="1400" dirty="0">
                <a:latin typeface="+mj-ea"/>
              </a:rPr>
              <a:t>&amp;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Datalab</a:t>
            </a:r>
            <a:endParaRPr lang="en-US" altLang="ko-KR" sz="18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목표</a:t>
            </a:r>
            <a:endParaRPr lang="en-US" altLang="ko-KR" sz="2400" dirty="0" smtClean="0"/>
          </a:p>
          <a:p>
            <a:pPr lvl="1"/>
            <a:r>
              <a:rPr lang="ko-KR" altLang="en-US" sz="1800" dirty="0" smtClean="0"/>
              <a:t>비트 연산의 이해와 사용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ko-KR" altLang="en-US" sz="2400" dirty="0" smtClean="0"/>
              <a:t>주제</a:t>
            </a:r>
            <a:endParaRPr lang="en-US" altLang="ko-KR" sz="2400" dirty="0" smtClean="0"/>
          </a:p>
          <a:p>
            <a:pPr lvl="1"/>
            <a:r>
              <a:rPr lang="ko-KR" altLang="en-US" sz="1800" dirty="0" smtClean="0"/>
              <a:t>비트 연산</a:t>
            </a:r>
            <a:endParaRPr lang="en-US" altLang="ko-KR" sz="1800" dirty="0" smtClean="0"/>
          </a:p>
          <a:p>
            <a:pPr lvl="2"/>
            <a:r>
              <a:rPr lang="en-US" altLang="ko-KR" sz="1200" dirty="0" smtClean="0"/>
              <a:t>Boolean Algebra</a:t>
            </a:r>
          </a:p>
          <a:p>
            <a:pPr lvl="2"/>
            <a:r>
              <a:rPr lang="en-US" altLang="ko-KR" sz="1200" dirty="0" smtClean="0"/>
              <a:t>C</a:t>
            </a:r>
            <a:r>
              <a:rPr lang="ko-KR" altLang="en-US" sz="1200" dirty="0" smtClean="0"/>
              <a:t>언어의 비트 연산</a:t>
            </a:r>
            <a:endParaRPr lang="en-US" altLang="ko-KR" sz="1200" dirty="0" smtClean="0"/>
          </a:p>
          <a:p>
            <a:pPr lvl="3"/>
            <a:r>
              <a:rPr lang="ko-KR" altLang="en-US" sz="900" dirty="0" smtClean="0"/>
              <a:t>비트 논리 연산자</a:t>
            </a:r>
            <a:endParaRPr lang="en-US" altLang="ko-KR" sz="900" dirty="0" smtClean="0"/>
          </a:p>
          <a:p>
            <a:pPr lvl="3"/>
            <a:r>
              <a:rPr lang="ko-KR" altLang="en-US" sz="900" dirty="0" smtClean="0"/>
              <a:t>비트 연산자</a:t>
            </a:r>
            <a:endParaRPr lang="en-US" altLang="ko-KR" sz="900" dirty="0" smtClean="0"/>
          </a:p>
          <a:p>
            <a:pPr lvl="1"/>
            <a:r>
              <a:rPr lang="en-US" altLang="ko-KR" sz="1800" dirty="0" err="1" smtClean="0"/>
              <a:t>Datalab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3676517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WinSCP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40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err="1" smtClean="0"/>
              <a:t>로그인에</a:t>
            </a:r>
            <a:r>
              <a:rPr lang="ko-KR" altLang="en-US" dirty="0" smtClean="0"/>
              <a:t> 성공하면 왼쪽 창에는 자신의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 있는 파일들이 나오고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 창에는 실습 서버에 있는 파일들이 나온다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769" y="2313829"/>
            <a:ext cx="6480720" cy="417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67237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WinSCP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41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파일을 선택 후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업로드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＂</a:t>
            </a:r>
            <a:r>
              <a:rPr lang="ko-KR" altLang="en-US" dirty="0" smtClean="0"/>
              <a:t>다운로드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를 클릭하여 서버와 </a:t>
            </a:r>
            <a:r>
              <a:rPr lang="en-US" altLang="ko-KR" dirty="0" smtClean="0"/>
              <a:t>PC</a:t>
            </a:r>
            <a:r>
              <a:rPr lang="ko-KR" altLang="en-US" dirty="0" smtClean="0"/>
              <a:t>가 파일을 주고 받을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707" y="2467295"/>
            <a:ext cx="6348586" cy="410652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 bwMode="auto">
          <a:xfrm>
            <a:off x="1397707" y="3212976"/>
            <a:ext cx="509997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572000" y="3212976"/>
            <a:ext cx="576064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ahoma" pitchFamily="34" charset="0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43463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Putty </a:t>
            </a:r>
            <a:r>
              <a:rPr lang="ko-KR" altLang="en-US" dirty="0" err="1" smtClean="0"/>
              <a:t>가독성</a:t>
            </a:r>
            <a:r>
              <a:rPr lang="ko-KR" altLang="en-US" dirty="0" smtClean="0"/>
              <a:t> 높이기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Putty </a:t>
            </a:r>
            <a:r>
              <a:rPr lang="ko-KR" altLang="en-US" dirty="0" smtClean="0"/>
              <a:t>기본 설정은 코드의 </a:t>
            </a:r>
            <a:r>
              <a:rPr lang="ko-KR" altLang="en-US" dirty="0" err="1" smtClean="0"/>
              <a:t>가독성이</a:t>
            </a:r>
            <a:r>
              <a:rPr lang="ko-KR" altLang="en-US" dirty="0" smtClean="0"/>
              <a:t> 매우 떨어진다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특히 빨간색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파란색을 식별하기 힘들다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쾌적한 프로그래밍 환경을 위해 설정 변경은 필수</a:t>
            </a:r>
            <a:endParaRPr lang="en-US" altLang="ko-KR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338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Putty </a:t>
            </a:r>
            <a:r>
              <a:rPr lang="ko-KR" altLang="en-US" dirty="0" err="1" smtClean="0"/>
              <a:t>가독성</a:t>
            </a:r>
            <a:r>
              <a:rPr lang="ko-KR" altLang="en-US" dirty="0" smtClean="0"/>
              <a:t> 높이기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설정 방법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611560" y="1700807"/>
            <a:ext cx="4476750" cy="42957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2267744" y="3848695"/>
            <a:ext cx="936104" cy="30038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 w="38100">
                <a:solidFill>
                  <a:schemeClr val="tx1"/>
                </a:solidFill>
              </a:ln>
              <a:solidFill>
                <a:srgbClr val="003366"/>
              </a:solidFill>
              <a:effectLst/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211960" y="3848695"/>
            <a:ext cx="648072" cy="30038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 w="38100">
                <a:solidFill>
                  <a:schemeClr val="tx1"/>
                </a:solidFill>
              </a:ln>
              <a:solidFill>
                <a:srgbClr val="003366"/>
              </a:solidFill>
              <a:effectLst/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149955" y="1700807"/>
            <a:ext cx="395854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latinLnBrk="0">
              <a:buAutoNum type="arabicPeriod"/>
            </a:pPr>
            <a:r>
              <a:rPr lang="en-US" altLang="ko-KR" kern="0" dirty="0" smtClean="0">
                <a:latin typeface="+mj-ea"/>
                <a:ea typeface="+mj-ea"/>
              </a:rPr>
              <a:t>Session</a:t>
            </a:r>
            <a:r>
              <a:rPr lang="ko-KR" altLang="en-US" kern="0" dirty="0" smtClean="0">
                <a:latin typeface="+mj-ea"/>
                <a:ea typeface="+mj-ea"/>
              </a:rPr>
              <a:t>의</a:t>
            </a:r>
            <a:r>
              <a:rPr lang="en-US" altLang="ko-KR" kern="0" dirty="0" smtClean="0">
                <a:latin typeface="+mj-ea"/>
                <a:ea typeface="+mj-ea"/>
              </a:rPr>
              <a:t> Default Settings</a:t>
            </a:r>
            <a:r>
              <a:rPr lang="ko-KR" altLang="en-US" kern="0" dirty="0" smtClean="0">
                <a:latin typeface="+mj-ea"/>
                <a:ea typeface="+mj-ea"/>
              </a:rPr>
              <a:t>를 클릭</a:t>
            </a:r>
            <a:endParaRPr lang="en-US" altLang="ko-KR" kern="0" dirty="0" smtClean="0">
              <a:latin typeface="+mj-ea"/>
              <a:ea typeface="+mj-ea"/>
            </a:endParaRPr>
          </a:p>
          <a:p>
            <a:pPr marL="457200" indent="-457200" latinLnBrk="0">
              <a:buAutoNum type="arabicPeriod"/>
            </a:pPr>
            <a:endParaRPr lang="en-US" altLang="ko-KR" kern="0" dirty="0" smtClean="0">
              <a:latin typeface="+mj-ea"/>
              <a:ea typeface="+mj-ea"/>
            </a:endParaRPr>
          </a:p>
          <a:p>
            <a:pPr marL="457200" indent="-457200" latinLnBrk="0">
              <a:buAutoNum type="arabicPeriod"/>
            </a:pPr>
            <a:r>
              <a:rPr lang="en-US" altLang="ko-KR" kern="0" dirty="0" smtClean="0">
                <a:latin typeface="+mj-ea"/>
                <a:ea typeface="+mj-ea"/>
              </a:rPr>
              <a:t>Load </a:t>
            </a:r>
            <a:r>
              <a:rPr lang="ko-KR" altLang="en-US" kern="0" dirty="0" smtClean="0">
                <a:latin typeface="+mj-ea"/>
                <a:ea typeface="+mj-ea"/>
              </a:rPr>
              <a:t>버튼을 클릭</a:t>
            </a:r>
          </a:p>
        </p:txBody>
      </p:sp>
    </p:spTree>
    <p:extLst>
      <p:ext uri="{BB962C8B-B14F-4D97-AF65-F5344CB8AC3E}">
        <p14:creationId xmlns:p14="http://schemas.microsoft.com/office/powerpoint/2010/main" val="1443859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Putty </a:t>
            </a:r>
            <a:r>
              <a:rPr lang="ko-KR" altLang="en-US" dirty="0" err="1" smtClean="0"/>
              <a:t>가독성</a:t>
            </a:r>
            <a:r>
              <a:rPr lang="ko-KR" altLang="en-US" dirty="0" smtClean="0"/>
              <a:t> 높이기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설정 방법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 bwMode="auto">
          <a:xfrm>
            <a:off x="5149956" y="1700807"/>
            <a:ext cx="3814656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kern="0" dirty="0" smtClean="0">
                <a:latin typeface="+mj-ea"/>
                <a:ea typeface="+mj-ea"/>
              </a:rPr>
              <a:t>3. Windows</a:t>
            </a:r>
            <a:r>
              <a:rPr lang="ko-KR" altLang="en-US" kern="0" dirty="0" smtClean="0">
                <a:latin typeface="+mj-ea"/>
                <a:ea typeface="+mj-ea"/>
              </a:rPr>
              <a:t>의 </a:t>
            </a:r>
            <a:r>
              <a:rPr lang="en-US" altLang="ko-KR" kern="0" dirty="0" smtClean="0">
                <a:latin typeface="+mj-ea"/>
                <a:ea typeface="+mj-ea"/>
              </a:rPr>
              <a:t>Appearance</a:t>
            </a:r>
            <a:r>
              <a:rPr lang="ko-KR" altLang="en-US" kern="0" dirty="0" smtClean="0">
                <a:latin typeface="+mj-ea"/>
                <a:ea typeface="+mj-ea"/>
              </a:rPr>
              <a:t>를 클릭</a:t>
            </a:r>
            <a:endParaRPr lang="en-US" altLang="ko-KR" kern="0" dirty="0" smtClean="0">
              <a:latin typeface="+mj-ea"/>
              <a:ea typeface="+mj-ea"/>
            </a:endParaRPr>
          </a:p>
          <a:p>
            <a:pPr latinLnBrk="0"/>
            <a:endParaRPr lang="en-US" altLang="ko-KR" kern="0" dirty="0">
              <a:latin typeface="+mj-ea"/>
              <a:ea typeface="+mj-ea"/>
            </a:endParaRPr>
          </a:p>
          <a:p>
            <a:pPr latinLnBrk="0"/>
            <a:r>
              <a:rPr lang="en-US" altLang="ko-KR" kern="0" dirty="0">
                <a:latin typeface="+mj-ea"/>
                <a:ea typeface="+mj-ea"/>
              </a:rPr>
              <a:t>4</a:t>
            </a:r>
            <a:r>
              <a:rPr lang="en-US" altLang="ko-KR" kern="0" dirty="0" smtClean="0">
                <a:latin typeface="+mj-ea"/>
                <a:ea typeface="+mj-ea"/>
              </a:rPr>
              <a:t>. Font</a:t>
            </a:r>
            <a:r>
              <a:rPr lang="ko-KR" altLang="en-US" kern="0" dirty="0" smtClean="0">
                <a:latin typeface="+mj-ea"/>
                <a:ea typeface="+mj-ea"/>
              </a:rPr>
              <a:t>의 </a:t>
            </a:r>
            <a:r>
              <a:rPr lang="en-US" altLang="ko-KR" kern="0" dirty="0" smtClean="0">
                <a:latin typeface="+mj-ea"/>
                <a:ea typeface="+mj-ea"/>
              </a:rPr>
              <a:t>Change</a:t>
            </a:r>
            <a:r>
              <a:rPr lang="ko-KR" altLang="en-US" kern="0" dirty="0" smtClean="0">
                <a:latin typeface="+mj-ea"/>
                <a:ea typeface="+mj-ea"/>
              </a:rPr>
              <a:t>를 </a:t>
            </a:r>
            <a:endParaRPr lang="en-US" altLang="ko-KR" kern="0" dirty="0" smtClean="0">
              <a:latin typeface="+mj-ea"/>
              <a:ea typeface="+mj-ea"/>
            </a:endParaRPr>
          </a:p>
          <a:p>
            <a:pPr latinLnBrk="0"/>
            <a:r>
              <a:rPr lang="ko-KR" altLang="en-US" kern="0" dirty="0" smtClean="0">
                <a:latin typeface="+mj-ea"/>
                <a:ea typeface="+mj-ea"/>
              </a:rPr>
              <a:t>클릭하여 </a:t>
            </a:r>
            <a:r>
              <a:rPr lang="en-US" altLang="ko-KR" kern="0" dirty="0" smtClean="0">
                <a:latin typeface="+mj-ea"/>
                <a:ea typeface="+mj-ea"/>
              </a:rPr>
              <a:t>12-point</a:t>
            </a:r>
            <a:r>
              <a:rPr lang="ko-KR" altLang="en-US" kern="0" dirty="0" smtClean="0">
                <a:latin typeface="+mj-ea"/>
                <a:ea typeface="+mj-ea"/>
              </a:rPr>
              <a:t>를 선택</a:t>
            </a:r>
            <a:endParaRPr lang="en-US" altLang="ko-KR" kern="0" dirty="0" smtClean="0">
              <a:latin typeface="+mj-ea"/>
              <a:ea typeface="+mj-ea"/>
            </a:endParaRPr>
          </a:p>
          <a:p>
            <a:pPr latinLnBrk="0"/>
            <a:endParaRPr lang="en-US" altLang="ko-KR" kern="0" dirty="0">
              <a:latin typeface="+mj-ea"/>
              <a:ea typeface="+mj-ea"/>
            </a:endParaRPr>
          </a:p>
          <a:p>
            <a:pPr latinLnBrk="0"/>
            <a:r>
              <a:rPr lang="en-US" altLang="ko-KR" kern="0" dirty="0">
                <a:latin typeface="+mj-ea"/>
                <a:ea typeface="+mj-ea"/>
              </a:rPr>
              <a:t>5</a:t>
            </a:r>
            <a:r>
              <a:rPr lang="en-US" altLang="ko-KR" kern="0" dirty="0" smtClean="0">
                <a:latin typeface="+mj-ea"/>
                <a:ea typeface="+mj-ea"/>
              </a:rPr>
              <a:t>. </a:t>
            </a:r>
            <a:r>
              <a:rPr lang="ko-KR" altLang="en-US" kern="0" dirty="0" smtClean="0">
                <a:latin typeface="+mj-ea"/>
                <a:ea typeface="+mj-ea"/>
              </a:rPr>
              <a:t>텍스트와 테두리의 사이를</a:t>
            </a:r>
            <a:r>
              <a:rPr lang="en-US" altLang="ko-KR" kern="0" dirty="0">
                <a:latin typeface="+mj-ea"/>
                <a:ea typeface="+mj-ea"/>
              </a:rPr>
              <a:t> </a:t>
            </a:r>
            <a:r>
              <a:rPr lang="en-US" altLang="ko-KR" kern="0" dirty="0" smtClean="0">
                <a:latin typeface="+mj-ea"/>
                <a:ea typeface="+mj-ea"/>
              </a:rPr>
              <a:t>3</a:t>
            </a:r>
            <a:r>
              <a:rPr lang="ko-KR" altLang="en-US" kern="0" dirty="0" smtClean="0">
                <a:latin typeface="+mj-ea"/>
                <a:ea typeface="+mj-ea"/>
              </a:rPr>
              <a:t>으로 설정</a:t>
            </a:r>
            <a:endParaRPr lang="en-US" altLang="ko-KR" kern="0" dirty="0" smtClean="0">
              <a:latin typeface="+mj-ea"/>
              <a:ea typeface="+mj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36049"/>
            <a:ext cx="4448175" cy="42291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2123728" y="3517228"/>
            <a:ext cx="1440160" cy="30038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 w="38100">
                <a:solidFill>
                  <a:schemeClr val="tx1"/>
                </a:solidFill>
              </a:ln>
              <a:solidFill>
                <a:srgbClr val="003366"/>
              </a:solidFill>
              <a:effectLst/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247964" y="5157192"/>
            <a:ext cx="648072" cy="30038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 w="38100">
                <a:solidFill>
                  <a:schemeClr val="tx1"/>
                </a:solidFill>
              </a:ln>
              <a:solidFill>
                <a:srgbClr val="003366"/>
              </a:solidFill>
              <a:effectLst/>
              <a:latin typeface="Tahoma" pitchFamily="34" charset="0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493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Putty </a:t>
            </a:r>
            <a:r>
              <a:rPr lang="ko-KR" altLang="en-US" dirty="0" err="1" smtClean="0"/>
              <a:t>가독성</a:t>
            </a:r>
            <a:r>
              <a:rPr lang="ko-KR" altLang="en-US" dirty="0" smtClean="0"/>
              <a:t> 높이기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설정 방법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 bwMode="auto">
          <a:xfrm>
            <a:off x="5149956" y="1700807"/>
            <a:ext cx="381465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kern="0" dirty="0" smtClean="0">
                <a:latin typeface="+mj-ea"/>
                <a:ea typeface="+mj-ea"/>
              </a:rPr>
              <a:t>6. Windows</a:t>
            </a:r>
            <a:r>
              <a:rPr lang="ko-KR" altLang="en-US" kern="0" dirty="0" smtClean="0">
                <a:latin typeface="+mj-ea"/>
                <a:ea typeface="+mj-ea"/>
              </a:rPr>
              <a:t>의 </a:t>
            </a:r>
            <a:r>
              <a:rPr lang="en-US" altLang="ko-KR" kern="0" dirty="0" err="1" smtClean="0">
                <a:latin typeface="+mj-ea"/>
                <a:ea typeface="+mj-ea"/>
              </a:rPr>
              <a:t>Colours</a:t>
            </a:r>
            <a:r>
              <a:rPr lang="ko-KR" altLang="en-US" kern="0" dirty="0" smtClean="0">
                <a:latin typeface="+mj-ea"/>
                <a:ea typeface="+mj-ea"/>
              </a:rPr>
              <a:t>를 클릭</a:t>
            </a:r>
            <a:endParaRPr lang="en-US" altLang="ko-KR" kern="0" dirty="0" smtClean="0">
              <a:latin typeface="+mj-ea"/>
              <a:ea typeface="+mj-ea"/>
            </a:endParaRPr>
          </a:p>
          <a:p>
            <a:pPr latinLnBrk="0"/>
            <a:endParaRPr lang="en-US" altLang="ko-KR" kern="0" dirty="0">
              <a:latin typeface="+mj-ea"/>
              <a:ea typeface="+mj-ea"/>
            </a:endParaRPr>
          </a:p>
          <a:p>
            <a:pPr latinLnBrk="0"/>
            <a:r>
              <a:rPr lang="en-US" altLang="ko-KR" kern="0" dirty="0">
                <a:latin typeface="+mj-ea"/>
                <a:ea typeface="+mj-ea"/>
              </a:rPr>
              <a:t>7</a:t>
            </a:r>
            <a:r>
              <a:rPr lang="en-US" altLang="ko-KR" kern="0" dirty="0" smtClean="0">
                <a:latin typeface="+mj-ea"/>
                <a:ea typeface="+mj-ea"/>
              </a:rPr>
              <a:t>. ANSI Red</a:t>
            </a:r>
            <a:r>
              <a:rPr lang="ko-KR" altLang="en-US" kern="0" dirty="0" smtClean="0">
                <a:latin typeface="+mj-ea"/>
                <a:ea typeface="+mj-ea"/>
              </a:rPr>
              <a:t>를 클릭하여</a:t>
            </a:r>
            <a:endParaRPr lang="en-US" altLang="ko-KR" kern="0" dirty="0" smtClean="0">
              <a:latin typeface="+mj-ea"/>
              <a:ea typeface="+mj-ea"/>
            </a:endParaRPr>
          </a:p>
          <a:p>
            <a:pPr latinLnBrk="0"/>
            <a:r>
              <a:rPr lang="en-US" altLang="ko-KR" kern="0" dirty="0" smtClean="0">
                <a:latin typeface="+mj-ea"/>
                <a:ea typeface="+mj-ea"/>
              </a:rPr>
              <a:t>RGB</a:t>
            </a:r>
            <a:r>
              <a:rPr lang="ko-KR" altLang="en-US" kern="0" dirty="0" smtClean="0">
                <a:latin typeface="+mj-ea"/>
                <a:ea typeface="+mj-ea"/>
              </a:rPr>
              <a:t>값을 </a:t>
            </a:r>
            <a:r>
              <a:rPr lang="en-US" altLang="ko-KR" kern="0" dirty="0" smtClean="0">
                <a:latin typeface="+mj-ea"/>
                <a:ea typeface="+mj-ea"/>
              </a:rPr>
              <a:t>Red:255, Green:80, Blue:80</a:t>
            </a:r>
            <a:r>
              <a:rPr lang="ko-KR" altLang="en-US" kern="0" dirty="0" smtClean="0">
                <a:latin typeface="+mj-ea"/>
                <a:ea typeface="+mj-ea"/>
              </a:rPr>
              <a:t>으로 설정</a:t>
            </a:r>
            <a:endParaRPr lang="en-US" altLang="ko-KR" kern="0" dirty="0" smtClean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671860"/>
            <a:ext cx="4438650" cy="42576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2051720" y="4581128"/>
            <a:ext cx="648072" cy="22837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 w="38100">
                <a:solidFill>
                  <a:schemeClr val="tx1"/>
                </a:solidFill>
              </a:ln>
              <a:solidFill>
                <a:srgbClr val="003366"/>
              </a:solidFill>
              <a:effectLst/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779912" y="4009131"/>
            <a:ext cx="936104" cy="93203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 w="38100">
                <a:solidFill>
                  <a:schemeClr val="tx1"/>
                </a:solidFill>
              </a:ln>
              <a:solidFill>
                <a:srgbClr val="003366"/>
              </a:solidFill>
              <a:effectLst/>
              <a:latin typeface="Tahoma" pitchFamily="34" charset="0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3332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Putty </a:t>
            </a:r>
            <a:r>
              <a:rPr lang="ko-KR" altLang="en-US" dirty="0" err="1" smtClean="0"/>
              <a:t>가독성</a:t>
            </a:r>
            <a:r>
              <a:rPr lang="ko-KR" altLang="en-US" dirty="0" smtClean="0"/>
              <a:t> 높이기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설정 방법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 bwMode="auto">
          <a:xfrm>
            <a:off x="5149956" y="1700807"/>
            <a:ext cx="381465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kern="0" dirty="0">
                <a:latin typeface="+mj-ea"/>
                <a:ea typeface="+mj-ea"/>
              </a:rPr>
              <a:t>8</a:t>
            </a:r>
            <a:r>
              <a:rPr lang="en-US" altLang="ko-KR" kern="0" dirty="0" smtClean="0">
                <a:latin typeface="+mj-ea"/>
                <a:ea typeface="+mj-ea"/>
              </a:rPr>
              <a:t>. ANSI Blue</a:t>
            </a:r>
            <a:r>
              <a:rPr lang="ko-KR" altLang="en-US" kern="0" dirty="0" smtClean="0">
                <a:latin typeface="+mj-ea"/>
                <a:ea typeface="+mj-ea"/>
              </a:rPr>
              <a:t>를 클릭하여</a:t>
            </a:r>
            <a:endParaRPr lang="en-US" altLang="ko-KR" kern="0" dirty="0" smtClean="0">
              <a:latin typeface="+mj-ea"/>
              <a:ea typeface="+mj-ea"/>
            </a:endParaRPr>
          </a:p>
          <a:p>
            <a:pPr latinLnBrk="0"/>
            <a:r>
              <a:rPr lang="en-US" altLang="ko-KR" kern="0" dirty="0" smtClean="0">
                <a:latin typeface="+mj-ea"/>
                <a:ea typeface="+mj-ea"/>
              </a:rPr>
              <a:t>RGB</a:t>
            </a:r>
            <a:r>
              <a:rPr lang="ko-KR" altLang="en-US" kern="0" dirty="0" smtClean="0">
                <a:latin typeface="+mj-ea"/>
                <a:ea typeface="+mj-ea"/>
              </a:rPr>
              <a:t>값을 </a:t>
            </a:r>
            <a:r>
              <a:rPr lang="en-US" altLang="ko-KR" kern="0" dirty="0" smtClean="0">
                <a:latin typeface="+mj-ea"/>
                <a:ea typeface="+mj-ea"/>
              </a:rPr>
              <a:t>Red:85, Green:85, Blue:255</a:t>
            </a:r>
            <a:r>
              <a:rPr lang="ko-KR" altLang="en-US" kern="0" dirty="0" smtClean="0">
                <a:latin typeface="+mj-ea"/>
                <a:ea typeface="+mj-ea"/>
              </a:rPr>
              <a:t>으로 설정</a:t>
            </a:r>
            <a:endParaRPr lang="en-US" altLang="ko-KR" kern="0" dirty="0" smtClean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33029"/>
            <a:ext cx="4524375" cy="43529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2153667" y="4705681"/>
            <a:ext cx="648072" cy="22837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 w="38100">
                <a:solidFill>
                  <a:schemeClr val="tx1"/>
                </a:solidFill>
              </a:ln>
              <a:solidFill>
                <a:srgbClr val="003366"/>
              </a:solidFill>
              <a:effectLst/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851920" y="4129924"/>
            <a:ext cx="936104" cy="93203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 w="38100">
                <a:solidFill>
                  <a:schemeClr val="tx1"/>
                </a:solidFill>
              </a:ln>
              <a:solidFill>
                <a:srgbClr val="003366"/>
              </a:solidFill>
              <a:effectLst/>
              <a:latin typeface="Tahoma" pitchFamily="34" charset="0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5744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작은글씨">
  <a:themeElements>
    <a:clrScheme name="산뜻한강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ahoma" pitchFamily="34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ahoma" pitchFamily="34" charset="0"/>
            <a:ea typeface="HY헤드라인M" pitchFamily="18" charset="-127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latinLnBrk="0">
          <a:defRPr kern="0" dirty="0" smtClean="0"/>
        </a:defPPr>
      </a:lstStyle>
    </a:txDef>
  </a:objectDefaults>
  <a:extraClrSchemeLst>
    <a:extraClrScheme>
      <a:clrScheme name="산뜻한강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산뜻한강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큰글씨">
  <a:themeElements>
    <a:clrScheme name="산뜻한강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ahoma" pitchFamily="34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ahoma" pitchFamily="34" charset="0"/>
            <a:ea typeface="HY헤드라인M" pitchFamily="18" charset="-127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latinLnBrk="0">
          <a:defRPr kern="0" dirty="0" smtClean="0"/>
        </a:defPPr>
      </a:lstStyle>
    </a:txDef>
  </a:objectDefaults>
  <a:extraClrSchemeLst>
    <a:extraClrScheme>
      <a:clrScheme name="산뜻한강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산뜻한강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21878</TotalTime>
  <Words>1674</Words>
  <Application>Microsoft Office PowerPoint</Application>
  <PresentationFormat>화면 슬라이드 쇼(4:3)</PresentationFormat>
  <Paragraphs>392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41</vt:i4>
      </vt:variant>
    </vt:vector>
  </HeadingPairs>
  <TitlesOfParts>
    <vt:vector size="55" baseType="lpstr">
      <vt:lpstr>HY그래픽M</vt:lpstr>
      <vt:lpstr>HY헤드라인M</vt:lpstr>
      <vt:lpstr>굴림</vt:lpstr>
      <vt:lpstr>맑은 고딕</vt:lpstr>
      <vt:lpstr>맑은 고딕 (제목)</vt:lpstr>
      <vt:lpstr>문체부 돋음체</vt:lpstr>
      <vt:lpstr>Arial</vt:lpstr>
      <vt:lpstr>Cambria Math</vt:lpstr>
      <vt:lpstr>Tahoma</vt:lpstr>
      <vt:lpstr>Times</vt:lpstr>
      <vt:lpstr>Trebuchet MS</vt:lpstr>
      <vt:lpstr>Wingdings</vt:lpstr>
      <vt:lpstr>작은글씨</vt:lpstr>
      <vt:lpstr>큰글씨</vt:lpstr>
      <vt:lpstr>비트 연산 &amp; Datalab</vt:lpstr>
      <vt:lpstr>실습 소개</vt:lpstr>
      <vt:lpstr>목차</vt:lpstr>
      <vt:lpstr>개요</vt:lpstr>
      <vt:lpstr>Putty 가독성 높이기</vt:lpstr>
      <vt:lpstr>Putty 가독성 높이기 – 설정 방법</vt:lpstr>
      <vt:lpstr>Putty 가독성 높이기 – 설정 방법</vt:lpstr>
      <vt:lpstr>Putty 가독성 높이기 – 설정 방법</vt:lpstr>
      <vt:lpstr>Putty 가독성 높이기 – 설정 방법</vt:lpstr>
      <vt:lpstr>Putty 가독성 높이기 – 설정 방법</vt:lpstr>
      <vt:lpstr>Putty 가독성 높이기 – Before &amp; After</vt:lpstr>
      <vt:lpstr>Boolean Algebra</vt:lpstr>
      <vt:lpstr>비트 논리 연산자</vt:lpstr>
      <vt:lpstr>비트 연산자</vt:lpstr>
      <vt:lpstr>비트 연산자</vt:lpstr>
      <vt:lpstr>기본 비트 연산 – 구현 해보기</vt:lpstr>
      <vt:lpstr>기본 비트 연산 – 구현 해보기</vt:lpstr>
      <vt:lpstr>기본 비트 연산 – 구현 해보기</vt:lpstr>
      <vt:lpstr>Datalab</vt:lpstr>
      <vt:lpstr>Datalab – 함수 설명</vt:lpstr>
      <vt:lpstr>Datalab - 준비작업</vt:lpstr>
      <vt:lpstr>Datalab – 테스트 방법</vt:lpstr>
      <vt:lpstr>Datalab – 프로그램 작성방법</vt:lpstr>
      <vt:lpstr>Datalab - 주의</vt:lpstr>
      <vt:lpstr>Datalab – 결과 확인</vt:lpstr>
      <vt:lpstr>Datalab – 결과 확인</vt:lpstr>
      <vt:lpstr>Datalab – 종합 결과 확인</vt:lpstr>
      <vt:lpstr>Datalab – 평가 방법</vt:lpstr>
      <vt:lpstr>Datalab – 평가 방법</vt:lpstr>
      <vt:lpstr>제출 사항</vt:lpstr>
      <vt:lpstr>WinSCP 설치</vt:lpstr>
      <vt:lpstr>WinSCP 설치</vt:lpstr>
      <vt:lpstr>WinSCP 설치</vt:lpstr>
      <vt:lpstr>WinSCP 설치</vt:lpstr>
      <vt:lpstr>WinSCP 설치</vt:lpstr>
      <vt:lpstr>WinSCP 설치</vt:lpstr>
      <vt:lpstr>WinSCP 설치</vt:lpstr>
      <vt:lpstr>WinSCP 실행</vt:lpstr>
      <vt:lpstr>WinSCP 실행</vt:lpstr>
      <vt:lpstr>WinSCP 실행</vt:lpstr>
      <vt:lpstr>WinSCP 실행</vt:lpstr>
    </vt:vector>
  </TitlesOfParts>
  <Company>CNU ESL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Hyung-sin Kim</dc:creator>
  <cp:lastModifiedBy>Hyeok-soo Jang</cp:lastModifiedBy>
  <cp:revision>2630</cp:revision>
  <dcterms:created xsi:type="dcterms:W3CDTF">2004-07-14T06:37:09Z</dcterms:created>
  <dcterms:modified xsi:type="dcterms:W3CDTF">2018-10-07T23:57:24Z</dcterms:modified>
</cp:coreProperties>
</file>