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4121" r:id="rId2"/>
  </p:sldMasterIdLst>
  <p:notesMasterIdLst>
    <p:notesMasterId r:id="rId31"/>
  </p:notesMasterIdLst>
  <p:handoutMasterIdLst>
    <p:handoutMasterId r:id="rId32"/>
  </p:handoutMasterIdLst>
  <p:sldIdLst>
    <p:sldId id="554" r:id="rId3"/>
    <p:sldId id="480" r:id="rId4"/>
    <p:sldId id="570" r:id="rId5"/>
    <p:sldId id="595" r:id="rId6"/>
    <p:sldId id="571" r:id="rId7"/>
    <p:sldId id="598" r:id="rId8"/>
    <p:sldId id="576" r:id="rId9"/>
    <p:sldId id="572" r:id="rId10"/>
    <p:sldId id="599" r:id="rId11"/>
    <p:sldId id="573" r:id="rId12"/>
    <p:sldId id="600" r:id="rId13"/>
    <p:sldId id="596" r:id="rId14"/>
    <p:sldId id="580" r:id="rId15"/>
    <p:sldId id="581" r:id="rId16"/>
    <p:sldId id="586" r:id="rId17"/>
    <p:sldId id="582" r:id="rId18"/>
    <p:sldId id="587" r:id="rId19"/>
    <p:sldId id="588" r:id="rId20"/>
    <p:sldId id="590" r:id="rId21"/>
    <p:sldId id="583" r:id="rId22"/>
    <p:sldId id="591" r:id="rId23"/>
    <p:sldId id="584" r:id="rId24"/>
    <p:sldId id="585" r:id="rId25"/>
    <p:sldId id="592" r:id="rId26"/>
    <p:sldId id="593" r:id="rId27"/>
    <p:sldId id="601" r:id="rId28"/>
    <p:sldId id="594" r:id="rId29"/>
    <p:sldId id="506" r:id="rId30"/>
  </p:sldIdLst>
  <p:sldSz cx="9144000" cy="6858000" type="screen4x3"/>
  <p:notesSz cx="6669088" cy="992822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rgbClr val="003366"/>
        </a:solidFill>
        <a:latin typeface="Tahoma" pitchFamily="34" charset="0"/>
        <a:ea typeface="HY헤드라인M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rgbClr val="003366"/>
        </a:solidFill>
        <a:latin typeface="Tahoma" pitchFamily="34" charset="0"/>
        <a:ea typeface="HY헤드라인M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rgbClr val="003366"/>
        </a:solidFill>
        <a:latin typeface="Tahoma" pitchFamily="34" charset="0"/>
        <a:ea typeface="HY헤드라인M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rgbClr val="003366"/>
        </a:solidFill>
        <a:latin typeface="Tahoma" pitchFamily="34" charset="0"/>
        <a:ea typeface="HY헤드라인M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rgbClr val="003366"/>
        </a:solidFill>
        <a:latin typeface="Tahoma" pitchFamily="34" charset="0"/>
        <a:ea typeface="HY헤드라인M" pitchFamily="18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rgbClr val="003366"/>
        </a:solidFill>
        <a:latin typeface="Tahoma" pitchFamily="34" charset="0"/>
        <a:ea typeface="HY헤드라인M" pitchFamily="18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rgbClr val="003366"/>
        </a:solidFill>
        <a:latin typeface="Tahoma" pitchFamily="34" charset="0"/>
        <a:ea typeface="HY헤드라인M" pitchFamily="18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rgbClr val="003366"/>
        </a:solidFill>
        <a:latin typeface="Tahoma" pitchFamily="34" charset="0"/>
        <a:ea typeface="HY헤드라인M" pitchFamily="18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rgbClr val="003366"/>
        </a:solidFill>
        <a:latin typeface="Tahoma" pitchFamily="34" charset="0"/>
        <a:ea typeface="HY헤드라인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33"/>
    <a:srgbClr val="FF0000"/>
    <a:srgbClr val="000066"/>
    <a:srgbClr val="80008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808" autoAdjust="0"/>
    <p:restoredTop sz="99882" autoAdjust="0"/>
  </p:normalViewPr>
  <p:slideViewPr>
    <p:cSldViewPr>
      <p:cViewPr varScale="1">
        <p:scale>
          <a:sx n="115" d="100"/>
          <a:sy n="115" d="100"/>
        </p:scale>
        <p:origin x="38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4026" y="96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2" tIns="45542" rIns="91082" bIns="45542" numCol="1" anchor="t" anchorCtr="0" compatLnSpc="1">
            <a:prstTxWarp prst="textNoShape">
              <a:avLst/>
            </a:prstTxWarp>
          </a:bodyPr>
          <a:lstStyle>
            <a:lvl1pPr algn="l" defTabSz="911225" latinLnBrk="1">
              <a:defRPr sz="1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679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2" tIns="45542" rIns="91082" bIns="45542" numCol="1" anchor="t" anchorCtr="0" compatLnSpc="1">
            <a:prstTxWarp prst="textNoShape">
              <a:avLst/>
            </a:prstTxWarp>
          </a:bodyPr>
          <a:lstStyle>
            <a:lvl1pPr algn="r" defTabSz="911225" latinLnBrk="1">
              <a:defRPr sz="1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679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2" tIns="45542" rIns="91082" bIns="45542" numCol="1" anchor="b" anchorCtr="0" compatLnSpc="1">
            <a:prstTxWarp prst="textNoShape">
              <a:avLst/>
            </a:prstTxWarp>
          </a:bodyPr>
          <a:lstStyle>
            <a:lvl1pPr algn="l" defTabSz="911225" latinLnBrk="1">
              <a:defRPr sz="1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679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2" tIns="45542" rIns="91082" bIns="45542" numCol="1" anchor="b" anchorCtr="0" compatLnSpc="1">
            <a:prstTxWarp prst="textNoShape">
              <a:avLst/>
            </a:prstTxWarp>
          </a:bodyPr>
          <a:lstStyle>
            <a:lvl1pPr algn="r" defTabSz="911225" latinLnBrk="1">
              <a:defRPr sz="1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72811F81-F946-4E14-AAD4-9895225A42B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244697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2" tIns="45542" rIns="91082" bIns="45542" numCol="1" anchor="t" anchorCtr="0" compatLnSpc="1">
            <a:prstTxWarp prst="textNoShape">
              <a:avLst/>
            </a:prstTxWarp>
          </a:bodyPr>
          <a:lstStyle>
            <a:lvl1pPr algn="l" defTabSz="911225" latinLnBrk="1">
              <a:defRPr sz="1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2" tIns="45542" rIns="91082" bIns="45542" numCol="1" anchor="t" anchorCtr="0" compatLnSpc="1">
            <a:prstTxWarp prst="textNoShape">
              <a:avLst/>
            </a:prstTxWarp>
          </a:bodyPr>
          <a:lstStyle>
            <a:lvl1pPr algn="r" defTabSz="911225" latinLnBrk="1">
              <a:defRPr sz="1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746125"/>
            <a:ext cx="4960938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4875"/>
            <a:ext cx="53355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2" tIns="45542" rIns="91082" bIns="455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2" tIns="45542" rIns="91082" bIns="45542" numCol="1" anchor="b" anchorCtr="0" compatLnSpc="1">
            <a:prstTxWarp prst="textNoShape">
              <a:avLst/>
            </a:prstTxWarp>
          </a:bodyPr>
          <a:lstStyle>
            <a:lvl1pPr algn="l" defTabSz="911225" latinLnBrk="1">
              <a:defRPr sz="1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2" tIns="45542" rIns="91082" bIns="45542" numCol="1" anchor="b" anchorCtr="0" compatLnSpc="1">
            <a:prstTxWarp prst="textNoShape">
              <a:avLst/>
            </a:prstTxWarp>
          </a:bodyPr>
          <a:lstStyle>
            <a:lvl1pPr algn="r" defTabSz="911225" latinLnBrk="1">
              <a:defRPr sz="1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3452104-7280-422B-9532-A533C896292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85748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nu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48" y="114300"/>
            <a:ext cx="3671887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79387" y="336550"/>
            <a:ext cx="8785225" cy="73025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1pPr>
            <a:lvl2pPr marL="742950" indent="-28575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2pPr>
            <a:lvl3pPr marL="11430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3pPr>
            <a:lvl4pPr marL="16002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4pPr>
            <a:lvl5pPr marL="20574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9pPr>
          </a:lstStyle>
          <a:p>
            <a:pPr algn="ctr" latinLnBrk="0">
              <a:defRPr/>
            </a:pPr>
            <a:endParaRPr kumimoji="0" lang="en-US" altLang="ko-KR" smtClean="0">
              <a:solidFill>
                <a:schemeClr val="tx1"/>
              </a:solidFill>
              <a:latin typeface="Times" pitchFamily="18" charset="0"/>
              <a:ea typeface="굴림" charset="-127"/>
              <a:cs typeface="Arial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6387420" y="106841"/>
            <a:ext cx="2771800" cy="26035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1pPr>
            <a:lvl2pPr marL="742950" indent="-28575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2pPr>
            <a:lvl3pPr marL="11430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3pPr>
            <a:lvl4pPr marL="16002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4pPr>
            <a:lvl5pPr marL="20574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C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NU </a:t>
            </a: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E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mbedded </a:t>
            </a: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S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ystem </a:t>
            </a: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L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aboratory	</a:t>
            </a:r>
          </a:p>
        </p:txBody>
      </p:sp>
      <p:pic>
        <p:nvPicPr>
          <p:cNvPr id="7" name="Picture 14" descr="LAB_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58" y="404664"/>
            <a:ext cx="90805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3568" y="1608924"/>
            <a:ext cx="7772400" cy="1676060"/>
          </a:xfrm>
        </p:spPr>
        <p:txBody>
          <a:bodyPr/>
          <a:lstStyle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 smtClean="0"/>
              <a:t>Title</a:t>
            </a:r>
            <a:endParaRPr lang="en-US" altLang="ko-KR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372520" y="3662355"/>
            <a:ext cx="6400800" cy="342709"/>
          </a:xfrm>
        </p:spPr>
        <p:txBody>
          <a:bodyPr/>
          <a:lstStyle>
            <a:lvl1pPr marL="0" indent="0" algn="ctr" fontAlgn="ctr">
              <a:buFont typeface="Wingdings" pitchFamily="2" charset="2"/>
              <a:buNone/>
              <a:defRPr sz="1600">
                <a:solidFill>
                  <a:schemeClr val="bg2"/>
                </a:solidFill>
                <a:latin typeface="+mj-lt"/>
                <a:ea typeface="맑은 고딕" pitchFamily="50" charset="-127"/>
              </a:defRPr>
            </a:lvl1pPr>
          </a:lstStyle>
          <a:p>
            <a:r>
              <a:rPr lang="en-US" altLang="ko-KR" dirty="0" smtClean="0"/>
              <a:t>Date</a:t>
            </a:r>
            <a:endParaRPr lang="ko-KR" altLang="en-US" dirty="0"/>
          </a:p>
        </p:txBody>
      </p:sp>
      <p:sp>
        <p:nvSpPr>
          <p:cNvPr id="14" name="Rectangle 3"/>
          <p:cNvSpPr txBox="1">
            <a:spLocks noChangeArrowheads="1"/>
          </p:cNvSpPr>
          <p:nvPr userDrawn="1"/>
        </p:nvSpPr>
        <p:spPr bwMode="auto">
          <a:xfrm>
            <a:off x="4427984" y="5635511"/>
            <a:ext cx="4027984" cy="985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ctr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kumimoji="1" sz="2000" b="1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4"/>
              </a:buBlip>
              <a:defRPr kumimoji="1" sz="2800" b="1">
                <a:solidFill>
                  <a:srgbClr val="003366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Blip>
                <a:blip r:embed="rId5"/>
              </a:buBlip>
              <a:defRPr kumimoji="1" sz="1600">
                <a:solidFill>
                  <a:srgbClr val="003366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003366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rgbClr val="003366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3366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3366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3366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3366"/>
                </a:solidFill>
                <a:latin typeface="+mn-lt"/>
                <a:ea typeface="+mn-ea"/>
              </a:defRPr>
            </a:lvl9pPr>
          </a:lstStyle>
          <a:p>
            <a:pPr algn="r" eaLnBrk="1" hangingPunct="1"/>
            <a:r>
              <a:rPr lang="en-US" altLang="ko-KR" sz="1600" dirty="0" smtClean="0">
                <a:latin typeface="+mj-lt"/>
              </a:rPr>
              <a:t>Embedded System Lab. </a:t>
            </a:r>
          </a:p>
          <a:p>
            <a:pPr algn="r" eaLnBrk="1" hangingPunct="1"/>
            <a:r>
              <a:rPr lang="en-US" altLang="ko-KR" sz="1600" dirty="0" smtClean="0">
                <a:latin typeface="+mj-lt"/>
              </a:rPr>
              <a:t>Computer Engineering Dept.</a:t>
            </a:r>
          </a:p>
          <a:p>
            <a:pPr algn="r" eaLnBrk="1" hangingPunct="1"/>
            <a:r>
              <a:rPr lang="en-US" altLang="ko-KR" sz="1600" dirty="0" err="1" smtClean="0">
                <a:latin typeface="+mj-lt"/>
              </a:rPr>
              <a:t>Chungnam</a:t>
            </a:r>
            <a:r>
              <a:rPr lang="en-US" altLang="ko-KR" sz="1600" dirty="0" smtClean="0">
                <a:latin typeface="+mj-lt"/>
              </a:rPr>
              <a:t> National University</a:t>
            </a: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0" hasCustomPrompt="1"/>
          </p:nvPr>
        </p:nvSpPr>
        <p:spPr>
          <a:xfrm>
            <a:off x="1030175" y="4381746"/>
            <a:ext cx="7079183" cy="432048"/>
          </a:xfrm>
        </p:spPr>
        <p:txBody>
          <a:bodyPr/>
          <a:lstStyle>
            <a:lvl1pPr marL="0" indent="0" algn="ctr" rtl="0" eaLnBrk="0" fontAlgn="ctr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kumimoji="1" lang="ko-KR" altLang="en-US" sz="2000" b="1" dirty="0">
                <a:solidFill>
                  <a:schemeClr val="bg2"/>
                </a:solidFill>
                <a:latin typeface="+mj-lt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en-US" altLang="ko-KR" dirty="0" smtClean="0"/>
              <a:t>TA Name</a:t>
            </a:r>
            <a:endParaRPr lang="ko-KR" altLang="en-US" dirty="0"/>
          </a:p>
        </p:txBody>
      </p:sp>
      <p:sp>
        <p:nvSpPr>
          <p:cNvPr id="19" name="TextBox 18"/>
          <p:cNvSpPr txBox="1"/>
          <p:nvPr userDrawn="1"/>
        </p:nvSpPr>
        <p:spPr bwMode="auto">
          <a:xfrm>
            <a:off x="1357300" y="568757"/>
            <a:ext cx="767919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r" latinLnBrk="0"/>
            <a:r>
              <a:rPr lang="en-US" altLang="ko-KR" sz="1800" b="1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2018</a:t>
            </a:r>
            <a:r>
              <a:rPr lang="en-US" altLang="ko-KR" sz="1800" b="1" kern="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 </a:t>
            </a:r>
            <a:r>
              <a:rPr lang="en-US" altLang="ko-KR" sz="1800" b="1" kern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Fall  </a:t>
            </a:r>
            <a:r>
              <a:rPr lang="en-US" altLang="ko-KR" sz="32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System</a:t>
            </a:r>
            <a:r>
              <a:rPr lang="en-US" altLang="ko-KR" sz="3200" b="1" kern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 Programming</a:t>
            </a:r>
            <a:endParaRPr lang="ko-KR" altLang="en-US" sz="3200" b="1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11" hasCustomPrompt="1"/>
          </p:nvPr>
        </p:nvSpPr>
        <p:spPr>
          <a:xfrm>
            <a:off x="1027122" y="4826092"/>
            <a:ext cx="7085291" cy="432345"/>
          </a:xfrm>
        </p:spPr>
        <p:txBody>
          <a:bodyPr/>
          <a:lstStyle>
            <a:lvl1pPr marL="0" indent="0" algn="ctr">
              <a:buNone/>
              <a:defRPr kumimoji="1" lang="ko-KR" altLang="en-US" sz="2000" b="1" dirty="0">
                <a:solidFill>
                  <a:schemeClr val="bg2"/>
                </a:solidFill>
                <a:latin typeface="+mj-lt"/>
                <a:ea typeface="맑은 고딕" pitchFamily="50" charset="-127"/>
                <a:cs typeface="+mn-cs"/>
              </a:defRPr>
            </a:lvl1pPr>
          </a:lstStyle>
          <a:p>
            <a:pPr marL="0" lvl="0" indent="0" algn="ctr" rtl="0" eaLnBrk="0" fontAlgn="ctr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ko-KR" dirty="0" smtClean="0"/>
              <a:t>TA Contact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96314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</p:nvPr>
        </p:nvSpPr>
        <p:spPr>
          <a:xfrm>
            <a:off x="468313" y="1556792"/>
            <a:ext cx="8280400" cy="4824536"/>
          </a:xfrm>
        </p:spPr>
        <p:txBody>
          <a:bodyPr/>
          <a:lstStyle>
            <a:lvl1pPr marL="514350" indent="-5143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+mj-lt"/>
              <a:buAutoNum type="arabicPeriod"/>
              <a:defRPr>
                <a:ea typeface="문체부 돋음체" panose="020B0609000101010101" pitchFamily="49" charset="-127"/>
              </a:defRPr>
            </a:lvl1pPr>
            <a:lvl2pPr marL="914400" indent="-45720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+mj-lt"/>
              <a:buAutoNum type="romanUcPeriod"/>
              <a:defRPr>
                <a:ea typeface="문체부 돋음체" panose="020B0609000101010101" pitchFamily="49" charset="-127"/>
              </a:defRPr>
            </a:lvl2pPr>
            <a:lvl3pPr marL="1257300" indent="-34290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+mj-lt"/>
              <a:buAutoNum type="arabicParenR"/>
              <a:defRPr>
                <a:ea typeface="문체부 돋음체" panose="020B0609000101010101" pitchFamily="49" charset="-127"/>
              </a:defRPr>
            </a:lvl3pPr>
            <a:lvl4pPr marL="1600200" indent="-22860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+mj-ea"/>
              <a:buAutoNum type="circleNumDbPlain"/>
              <a:defRPr>
                <a:ea typeface="문체부 돋음체" panose="020B0609000101010101" pitchFamily="49" charset="-127"/>
              </a:defRPr>
            </a:lvl4pPr>
            <a:lvl5pPr>
              <a:defRPr>
                <a:ea typeface="문체부 돋음체" panose="020B0609000101010101" pitchFamily="49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38662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</p:nvPr>
        </p:nvSpPr>
        <p:spPr>
          <a:xfrm>
            <a:off x="468313" y="1556792"/>
            <a:ext cx="8280400" cy="4824536"/>
          </a:xfrm>
        </p:spPr>
        <p:txBody>
          <a:bodyPr/>
          <a:lstStyle>
            <a:lvl1pPr>
              <a:buFont typeface="Wingdings" panose="05000000000000000000" pitchFamily="2" charset="2"/>
              <a:buChar char="v"/>
              <a:defRPr>
                <a:ea typeface="문체부 돋음체" panose="020B0609000101010101" pitchFamily="49" charset="-127"/>
              </a:defRPr>
            </a:lvl1pPr>
            <a:lvl2pPr marL="800100" indent="-342900">
              <a:buFont typeface="Wingdings" panose="05000000000000000000" pitchFamily="2" charset="2"/>
              <a:buChar char="u"/>
              <a:defRPr>
                <a:ea typeface="문체부 돋음체" panose="020B0609000101010101" pitchFamily="49" charset="-127"/>
              </a:defRPr>
            </a:lvl2pPr>
            <a:lvl3pPr marL="1143000" indent="-228600">
              <a:buFont typeface="Wingdings" panose="05000000000000000000" pitchFamily="2" charset="2"/>
              <a:buChar char="v"/>
              <a:defRPr>
                <a:ea typeface="문체부 돋음체" panose="020B0609000101010101" pitchFamily="49" charset="-127"/>
              </a:defRPr>
            </a:lvl3pPr>
            <a:lvl4pPr marL="1600200" indent="-228600">
              <a:buFont typeface="Wingdings" panose="05000000000000000000" pitchFamily="2" charset="2"/>
              <a:buChar char="u"/>
              <a:defRPr>
                <a:ea typeface="문체부 돋음체" panose="020B0609000101010101" pitchFamily="49" charset="-127"/>
              </a:defRPr>
            </a:lvl4pPr>
            <a:lvl5pPr>
              <a:defRPr>
                <a:ea typeface="문체부 돋음체" panose="020B0609000101010101" pitchFamily="49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99436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556792"/>
            <a:ext cx="4064000" cy="48245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4713" y="1556792"/>
            <a:ext cx="4064000" cy="489639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2514D6-3182-4CB4-9657-AED128B7E109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323770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BBCC6C-F675-4B72-81BF-D66D1ABAC6A3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9363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003534-78BA-4304-B43F-63BADFB8FD69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366625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ADF28-9CA6-4B8E-B1F6-44E9A44A43CD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96287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 altLang="ko-KR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</p:nvPr>
        </p:nvSpPr>
        <p:spPr>
          <a:xfrm>
            <a:off x="468313" y="1556792"/>
            <a:ext cx="8280400" cy="4824536"/>
          </a:xfrm>
        </p:spPr>
        <p:txBody>
          <a:bodyPr/>
          <a:lstStyle>
            <a:lvl1pPr marL="514350" indent="-5143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+mj-lt"/>
              <a:buAutoNum type="arabicPeriod"/>
              <a:defRPr>
                <a:ea typeface="문체부 돋음체" panose="020B0609000101010101" pitchFamily="49" charset="-127"/>
              </a:defRPr>
            </a:lvl1pPr>
            <a:lvl2pPr marL="914400" indent="-457200">
              <a:buSzPct val="70000"/>
              <a:buFont typeface="+mj-lt"/>
              <a:buAutoNum type="romanUcPeriod"/>
              <a:defRPr>
                <a:ea typeface="문체부 돋음체" panose="020B0609000101010101" pitchFamily="49" charset="-127"/>
              </a:defRPr>
            </a:lvl2pPr>
            <a:lvl3pPr marL="1257300" indent="-34290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+mj-lt"/>
              <a:buAutoNum type="arabicParenR"/>
              <a:defRPr>
                <a:ea typeface="문체부 돋음체" panose="020B0609000101010101" pitchFamily="49" charset="-127"/>
              </a:defRPr>
            </a:lvl3pPr>
            <a:lvl4pPr marL="1600200" indent="-22860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+mj-ea"/>
              <a:buAutoNum type="circleNumDbPlain"/>
              <a:defRPr>
                <a:ea typeface="문체부 돋음체" panose="020B0609000101010101" pitchFamily="49" charset="-127"/>
              </a:defRPr>
            </a:lvl4pPr>
            <a:lvl5pPr>
              <a:defRPr>
                <a:ea typeface="문체부 돋음체" panose="020B0609000101010101" pitchFamily="49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57294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2"/>
          </p:nvPr>
        </p:nvSpPr>
        <p:spPr>
          <a:xfrm>
            <a:off x="467544" y="1556792"/>
            <a:ext cx="8281167" cy="4824536"/>
          </a:xfrm>
        </p:spPr>
        <p:txBody>
          <a:bodyPr/>
          <a:lstStyle>
            <a:lvl1pPr marL="514350" indent="-514350">
              <a:buClr>
                <a:schemeClr val="tx1">
                  <a:lumMod val="75000"/>
                  <a:lumOff val="25000"/>
                </a:schemeClr>
              </a:buClr>
              <a:buSzPct val="80000"/>
              <a:buFont typeface="Wingdings" panose="05000000000000000000" pitchFamily="2" charset="2"/>
              <a:buChar char="v"/>
              <a:defRPr sz="2000"/>
            </a:lvl1pPr>
            <a:lvl2pPr marL="800100" indent="-342900">
              <a:buClr>
                <a:schemeClr val="tx1">
                  <a:lumMod val="75000"/>
                  <a:lumOff val="25000"/>
                </a:schemeClr>
              </a:buClr>
              <a:buSzPct val="40000"/>
              <a:buFont typeface="Wingdings" panose="05000000000000000000" pitchFamily="2" charset="2"/>
              <a:buChar char="u"/>
              <a:defRPr sz="1600"/>
            </a:lvl2pPr>
            <a:lvl3pPr marL="1143000" indent="-228600"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anose="05000000000000000000" pitchFamily="2" charset="2"/>
              <a:buChar char="v"/>
              <a:defRPr sz="1200"/>
            </a:lvl3pPr>
            <a:lvl4pPr marL="1600200" indent="-228600">
              <a:buClr>
                <a:schemeClr val="tx1">
                  <a:lumMod val="50000"/>
                  <a:lumOff val="50000"/>
                </a:schemeClr>
              </a:buClr>
              <a:buSzPct val="50000"/>
              <a:buFont typeface="Wingdings" panose="05000000000000000000" pitchFamily="2" charset="2"/>
              <a:buChar char="u"/>
              <a:defRPr/>
            </a:lvl4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넷째 수준</a:t>
            </a:r>
          </a:p>
        </p:txBody>
      </p:sp>
    </p:spTree>
    <p:extLst>
      <p:ext uri="{BB962C8B-B14F-4D97-AF65-F5344CB8AC3E}">
        <p14:creationId xmlns:p14="http://schemas.microsoft.com/office/powerpoint/2010/main" val="27855404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 - 세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2018 Fall, System Programming</a:t>
            </a:r>
            <a:endParaRPr lang="en-US" altLang="ko-K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2514D6-3182-4CB4-9657-AED128B7E109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2"/>
          </p:nvPr>
        </p:nvSpPr>
        <p:spPr>
          <a:xfrm>
            <a:off x="395536" y="1557338"/>
            <a:ext cx="4064000" cy="4823990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sz="quarter" idx="13"/>
          </p:nvPr>
        </p:nvSpPr>
        <p:spPr>
          <a:xfrm>
            <a:off x="4684216" y="1557338"/>
            <a:ext cx="4064248" cy="48239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9567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 - 가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2018 Fall, System Programming</a:t>
            </a:r>
            <a:endParaRPr lang="en-US" altLang="ko-K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2514D6-3182-4CB4-9657-AED128B7E109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2"/>
          </p:nvPr>
        </p:nvSpPr>
        <p:spPr>
          <a:xfrm>
            <a:off x="395536" y="1557338"/>
            <a:ext cx="8352928" cy="2303710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sz="quarter" idx="13"/>
          </p:nvPr>
        </p:nvSpPr>
        <p:spPr>
          <a:xfrm>
            <a:off x="395536" y="4077072"/>
            <a:ext cx="8352928" cy="230425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2942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2018 Fall, System Programming</a:t>
            </a: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2514D6-3182-4CB4-9657-AED128B7E109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2"/>
          </p:nvPr>
        </p:nvSpPr>
        <p:spPr>
          <a:xfrm>
            <a:off x="395536" y="2132384"/>
            <a:ext cx="4064000" cy="4248943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sz="quarter" idx="13"/>
          </p:nvPr>
        </p:nvSpPr>
        <p:spPr>
          <a:xfrm>
            <a:off x="4684216" y="2132384"/>
            <a:ext cx="4064248" cy="424894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376549" y="1557338"/>
            <a:ext cx="4082987" cy="431502"/>
          </a:xfrm>
        </p:spPr>
        <p:txBody>
          <a:bodyPr/>
          <a:lstStyle>
            <a:lvl1pPr marL="0" indent="0" algn="ctr">
              <a:buNone/>
              <a:defRPr sz="2400" b="1">
                <a:latin typeface="+mj-lt"/>
                <a:ea typeface="+mj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9" name="텍스트 개체 틀 3"/>
          <p:cNvSpPr>
            <a:spLocks noGrp="1"/>
          </p:cNvSpPr>
          <p:nvPr>
            <p:ph type="body" sz="quarter" idx="15" hasCustomPrompt="1"/>
          </p:nvPr>
        </p:nvSpPr>
        <p:spPr>
          <a:xfrm>
            <a:off x="4684216" y="1557338"/>
            <a:ext cx="4082987" cy="431502"/>
          </a:xfrm>
        </p:spPr>
        <p:txBody>
          <a:bodyPr/>
          <a:lstStyle>
            <a:lvl1pPr marL="0" indent="0" algn="ctr">
              <a:buNone/>
              <a:defRPr sz="2400" b="1">
                <a:latin typeface="+mj-lt"/>
                <a:ea typeface="+mj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65006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ADF28-9CA6-4B8E-B1F6-44E9A44A43CD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09006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76325" y="0"/>
            <a:ext cx="8067675" cy="809625"/>
          </a:xfrm>
        </p:spPr>
        <p:txBody>
          <a:bodyPr>
            <a:normAutofit/>
          </a:bodyPr>
          <a:lstStyle>
            <a:lvl1pPr>
              <a:defRPr sz="3200" b="1">
                <a:latin typeface="맑은 고딕 (제목)"/>
              </a:defRPr>
            </a:lvl1pPr>
          </a:lstStyle>
          <a:p>
            <a:r>
              <a:rPr lang="ko-KR" altLang="en-US" dirty="0" smtClean="0"/>
              <a:t>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8125" y="1085851"/>
            <a:ext cx="8639175" cy="5410200"/>
          </a:xfrm>
        </p:spPr>
        <p:txBody>
          <a:bodyPr>
            <a:normAutofit/>
          </a:bodyPr>
          <a:lstStyle>
            <a:lvl1pPr marL="228600" indent="-2286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v"/>
              <a:defRPr sz="2400" b="1">
                <a:latin typeface="+mn-ea"/>
                <a:ea typeface="+mn-ea"/>
              </a:defRPr>
            </a:lvl1pPr>
            <a:lvl2pPr marL="685800" indent="-2286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  <a:defRPr sz="2000" b="1">
                <a:latin typeface="+mn-ea"/>
                <a:ea typeface="+mn-ea"/>
              </a:defRPr>
            </a:lvl2pPr>
            <a:lvl3pPr marL="1143000" indent="-228600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§"/>
              <a:defRPr sz="1800" b="1">
                <a:latin typeface="+mn-ea"/>
                <a:ea typeface="+mn-ea"/>
              </a:defRPr>
            </a:lvl3pPr>
            <a:lvl4pPr marL="1600200" indent="-228600"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§"/>
              <a:defRPr sz="1600" b="1">
                <a:latin typeface="+mn-ea"/>
                <a:ea typeface="+mn-ea"/>
              </a:defRPr>
            </a:lvl4pPr>
            <a:lvl5pPr marL="2057400" indent="-228600"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§"/>
              <a:defRPr sz="1400" b="1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smtClean="0"/>
              <a:t>텍스트를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2014 Embedded System Lab. </a:t>
            </a:r>
            <a:endParaRPr lang="ko-KR" alt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2F7DE-020A-4A4F-912F-3C147F238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167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nu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48" y="114300"/>
            <a:ext cx="3671887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79387" y="336550"/>
            <a:ext cx="8785225" cy="73025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1pPr>
            <a:lvl2pPr marL="742950" indent="-28575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2pPr>
            <a:lvl3pPr marL="11430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3pPr>
            <a:lvl4pPr marL="16002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4pPr>
            <a:lvl5pPr marL="20574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9pPr>
          </a:lstStyle>
          <a:p>
            <a:pPr algn="ctr" latinLnBrk="0">
              <a:defRPr/>
            </a:pPr>
            <a:endParaRPr kumimoji="0" lang="en-US" altLang="ko-KR" smtClean="0">
              <a:solidFill>
                <a:schemeClr val="tx1"/>
              </a:solidFill>
              <a:latin typeface="Times" pitchFamily="18" charset="0"/>
              <a:ea typeface="굴림" charset="-127"/>
              <a:cs typeface="Arial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6387420" y="106841"/>
            <a:ext cx="2771800" cy="26035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1pPr>
            <a:lvl2pPr marL="742950" indent="-28575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2pPr>
            <a:lvl3pPr marL="11430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3pPr>
            <a:lvl4pPr marL="16002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4pPr>
            <a:lvl5pPr marL="20574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C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NU </a:t>
            </a: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E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mbedded </a:t>
            </a: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S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ystem </a:t>
            </a: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L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aboratory	</a:t>
            </a:r>
          </a:p>
        </p:txBody>
      </p:sp>
      <p:pic>
        <p:nvPicPr>
          <p:cNvPr id="7" name="Picture 14" descr="LAB_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58" y="404664"/>
            <a:ext cx="90805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3568" y="1608924"/>
            <a:ext cx="7772400" cy="1676060"/>
          </a:xfrm>
        </p:spPr>
        <p:txBody>
          <a:bodyPr/>
          <a:lstStyle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 smtClean="0"/>
              <a:t>Title</a:t>
            </a:r>
            <a:endParaRPr lang="en-US" altLang="ko-KR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372520" y="3662355"/>
            <a:ext cx="6400800" cy="342709"/>
          </a:xfrm>
        </p:spPr>
        <p:txBody>
          <a:bodyPr/>
          <a:lstStyle>
            <a:lvl1pPr marL="0" indent="0" algn="ctr" fontAlgn="ctr">
              <a:buFont typeface="Wingdings" pitchFamily="2" charset="2"/>
              <a:buNone/>
              <a:defRPr sz="1600">
                <a:solidFill>
                  <a:schemeClr val="bg2"/>
                </a:solidFill>
                <a:latin typeface="+mj-lt"/>
                <a:ea typeface="맑은 고딕" pitchFamily="50" charset="-127"/>
              </a:defRPr>
            </a:lvl1pPr>
          </a:lstStyle>
          <a:p>
            <a:r>
              <a:rPr lang="en-US" altLang="ko-KR" dirty="0" smtClean="0"/>
              <a:t>Date</a:t>
            </a:r>
            <a:endParaRPr lang="ko-KR" altLang="en-US" dirty="0"/>
          </a:p>
        </p:txBody>
      </p:sp>
      <p:sp>
        <p:nvSpPr>
          <p:cNvPr id="14" name="Rectangle 3"/>
          <p:cNvSpPr txBox="1">
            <a:spLocks noChangeArrowheads="1"/>
          </p:cNvSpPr>
          <p:nvPr userDrawn="1"/>
        </p:nvSpPr>
        <p:spPr bwMode="auto">
          <a:xfrm>
            <a:off x="4427984" y="5635511"/>
            <a:ext cx="4027984" cy="985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ctr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kumimoji="1" sz="2000" b="1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4"/>
              </a:buBlip>
              <a:defRPr kumimoji="1" sz="2800" b="1">
                <a:solidFill>
                  <a:srgbClr val="003366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Blip>
                <a:blip r:embed="rId5"/>
              </a:buBlip>
              <a:defRPr kumimoji="1" sz="1600">
                <a:solidFill>
                  <a:srgbClr val="003366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003366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rgbClr val="003366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3366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3366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3366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3366"/>
                </a:solidFill>
                <a:latin typeface="+mn-lt"/>
                <a:ea typeface="+mn-ea"/>
              </a:defRPr>
            </a:lvl9pPr>
          </a:lstStyle>
          <a:p>
            <a:pPr algn="r" eaLnBrk="1" hangingPunct="1"/>
            <a:r>
              <a:rPr lang="en-US" altLang="ko-KR" sz="1600" dirty="0" smtClean="0">
                <a:latin typeface="+mj-lt"/>
              </a:rPr>
              <a:t>Embedded System Lab. </a:t>
            </a:r>
          </a:p>
          <a:p>
            <a:pPr algn="r" eaLnBrk="1" hangingPunct="1"/>
            <a:r>
              <a:rPr lang="en-US" altLang="ko-KR" sz="1600" dirty="0" smtClean="0">
                <a:latin typeface="+mj-lt"/>
              </a:rPr>
              <a:t>Computer Engineering Dept.</a:t>
            </a:r>
          </a:p>
          <a:p>
            <a:pPr algn="r" eaLnBrk="1" hangingPunct="1"/>
            <a:r>
              <a:rPr lang="en-US" altLang="ko-KR" sz="1600" dirty="0" err="1" smtClean="0">
                <a:latin typeface="+mj-lt"/>
              </a:rPr>
              <a:t>Chungnam</a:t>
            </a:r>
            <a:r>
              <a:rPr lang="en-US" altLang="ko-KR" sz="1600" dirty="0" smtClean="0">
                <a:latin typeface="+mj-lt"/>
              </a:rPr>
              <a:t> National University</a:t>
            </a: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0" hasCustomPrompt="1"/>
          </p:nvPr>
        </p:nvSpPr>
        <p:spPr>
          <a:xfrm>
            <a:off x="1030175" y="4381746"/>
            <a:ext cx="7079183" cy="432048"/>
          </a:xfrm>
        </p:spPr>
        <p:txBody>
          <a:bodyPr/>
          <a:lstStyle>
            <a:lvl1pPr marL="0" indent="0" algn="ctr" rtl="0" eaLnBrk="0" fontAlgn="ctr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kumimoji="1" lang="ko-KR" altLang="en-US" sz="2000" b="1" dirty="0">
                <a:solidFill>
                  <a:schemeClr val="bg2"/>
                </a:solidFill>
                <a:latin typeface="+mj-lt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en-US" altLang="ko-KR" dirty="0" smtClean="0"/>
              <a:t>TA Name</a:t>
            </a:r>
            <a:endParaRPr lang="ko-KR" altLang="en-US" dirty="0"/>
          </a:p>
        </p:txBody>
      </p:sp>
      <p:sp>
        <p:nvSpPr>
          <p:cNvPr id="19" name="TextBox 18"/>
          <p:cNvSpPr txBox="1"/>
          <p:nvPr userDrawn="1"/>
        </p:nvSpPr>
        <p:spPr bwMode="auto">
          <a:xfrm>
            <a:off x="1357300" y="568757"/>
            <a:ext cx="767919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r" latinLnBrk="0"/>
            <a:r>
              <a:rPr lang="en-US" altLang="ko-KR" sz="18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2016</a:t>
            </a:r>
            <a:r>
              <a:rPr lang="en-US" altLang="ko-KR" sz="1800" b="1" kern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 Fall  </a:t>
            </a:r>
            <a:r>
              <a:rPr lang="en-US" altLang="ko-KR" sz="32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System</a:t>
            </a:r>
            <a:r>
              <a:rPr lang="en-US" altLang="ko-KR" sz="3200" b="1" kern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 Programming</a:t>
            </a:r>
            <a:endParaRPr lang="ko-KR" altLang="en-US" sz="3200" b="1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11" hasCustomPrompt="1"/>
          </p:nvPr>
        </p:nvSpPr>
        <p:spPr>
          <a:xfrm>
            <a:off x="1027122" y="4826092"/>
            <a:ext cx="7085291" cy="432345"/>
          </a:xfrm>
        </p:spPr>
        <p:txBody>
          <a:bodyPr/>
          <a:lstStyle>
            <a:lvl1pPr marL="0" indent="0" algn="ctr">
              <a:buNone/>
              <a:defRPr kumimoji="1" lang="ko-KR" altLang="en-US" sz="2000" b="1" dirty="0">
                <a:solidFill>
                  <a:schemeClr val="bg2"/>
                </a:solidFill>
                <a:latin typeface="+mj-lt"/>
                <a:ea typeface="맑은 고딕" pitchFamily="50" charset="-127"/>
                <a:cs typeface="+mn-cs"/>
              </a:defRPr>
            </a:lvl1pPr>
          </a:lstStyle>
          <a:p>
            <a:pPr marL="0" lvl="0" indent="0" algn="ctr" rtl="0" eaLnBrk="0" fontAlgn="ctr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ko-KR" dirty="0" smtClean="0"/>
              <a:t>TA Contact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25904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48" y="549052"/>
            <a:ext cx="8774063" cy="719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유형을 편집하려면 누르십시오</a:t>
            </a:r>
            <a:r>
              <a:rPr lang="en-US" altLang="ko-KR" dirty="0" smtClean="0"/>
              <a:t>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556792"/>
            <a:ext cx="8280400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문자열 유형을 편집하려면 누르십시오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97650"/>
            <a:ext cx="91440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1">
              <a:defRPr sz="1000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97650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pic>
        <p:nvPicPr>
          <p:cNvPr id="14" name="Picture 5" descr="cnu3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48" y="114300"/>
            <a:ext cx="3671887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8"/>
          <p:cNvSpPr>
            <a:spLocks noChangeArrowheads="1"/>
          </p:cNvSpPr>
          <p:nvPr userDrawn="1"/>
        </p:nvSpPr>
        <p:spPr bwMode="auto">
          <a:xfrm>
            <a:off x="179387" y="336550"/>
            <a:ext cx="8785225" cy="73025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1pPr>
            <a:lvl2pPr marL="742950" indent="-28575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2pPr>
            <a:lvl3pPr marL="11430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3pPr>
            <a:lvl4pPr marL="16002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4pPr>
            <a:lvl5pPr marL="20574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9pPr>
          </a:lstStyle>
          <a:p>
            <a:pPr algn="ctr" latinLnBrk="0">
              <a:defRPr/>
            </a:pPr>
            <a:endParaRPr kumimoji="0" lang="en-US" altLang="ko-KR" smtClean="0">
              <a:solidFill>
                <a:schemeClr val="tx1"/>
              </a:solidFill>
              <a:latin typeface="Times" pitchFamily="18" charset="0"/>
              <a:ea typeface="굴림" charset="-127"/>
              <a:cs typeface="Arial" charset="0"/>
            </a:endParaRPr>
          </a:p>
        </p:txBody>
      </p:sp>
      <p:sp>
        <p:nvSpPr>
          <p:cNvPr id="16" name="Rectangle 9"/>
          <p:cNvSpPr>
            <a:spLocks noChangeArrowheads="1"/>
          </p:cNvSpPr>
          <p:nvPr userDrawn="1"/>
        </p:nvSpPr>
        <p:spPr bwMode="auto">
          <a:xfrm>
            <a:off x="6387420" y="106841"/>
            <a:ext cx="2771800" cy="26035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1pPr>
            <a:lvl2pPr marL="742950" indent="-28575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2pPr>
            <a:lvl3pPr marL="11430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3pPr>
            <a:lvl4pPr marL="16002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4pPr>
            <a:lvl5pPr marL="20574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C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NU </a:t>
            </a: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E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mbedded </a:t>
            </a: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S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ystem </a:t>
            </a: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L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aboratory	</a:t>
            </a:r>
          </a:p>
        </p:txBody>
      </p:sp>
      <p:pic>
        <p:nvPicPr>
          <p:cNvPr id="17" name="Picture 14" descr="LAB_Logo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58" y="404664"/>
            <a:ext cx="90805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16" r:id="rId1"/>
    <p:sldLayoutId id="2147484117" r:id="rId2"/>
    <p:sldLayoutId id="2147484118" r:id="rId3"/>
    <p:sldLayoutId id="2147484098" r:id="rId4"/>
    <p:sldLayoutId id="2147484133" r:id="rId5"/>
    <p:sldLayoutId id="2147484132" r:id="rId6"/>
    <p:sldLayoutId id="2147484103" r:id="rId7"/>
    <p:sldLayoutId id="2147484134" r:id="rId8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lang="en-US" altLang="ko-KR" sz="2800" b="1" dirty="0" smtClean="0">
          <a:solidFill>
            <a:schemeClr val="tx1">
              <a:lumMod val="75000"/>
              <a:lumOff val="25000"/>
            </a:schemeClr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Tahoma" pitchFamily="34" charset="0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Tahoma" pitchFamily="34" charset="0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Tahoma" pitchFamily="34" charset="0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Tahoma" pitchFamily="34" charset="0"/>
          <a:ea typeface="굴림" pitchFamily="50" charset="-127"/>
        </a:defRPr>
      </a:lvl9pPr>
    </p:titleStyle>
    <p:bodyStyle>
      <a:lvl1pPr marL="514350" indent="-5143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75000"/>
            <a:lumOff val="25000"/>
          </a:schemeClr>
        </a:buClr>
        <a:buSzPct val="80000"/>
        <a:buFont typeface="Wingdings" panose="05000000000000000000" pitchFamily="2" charset="2"/>
        <a:buChar char="v"/>
        <a:defRPr kumimoji="1" sz="2000" b="0">
          <a:solidFill>
            <a:schemeClr val="tx1"/>
          </a:solidFill>
          <a:latin typeface="+mj-lt"/>
          <a:ea typeface="문체부 돋음체" panose="020B0609000101010101" pitchFamily="49" charset="-127"/>
          <a:cs typeface="+mn-cs"/>
        </a:defRPr>
      </a:lvl1pPr>
      <a:lvl2pPr marL="800100" indent="-34290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75000"/>
            <a:lumOff val="25000"/>
          </a:schemeClr>
        </a:buClr>
        <a:buSzPct val="60000"/>
        <a:buFont typeface="Wingdings" panose="05000000000000000000" pitchFamily="2" charset="2"/>
        <a:buChar char="u"/>
        <a:defRPr kumimoji="1" sz="1600" b="0">
          <a:solidFill>
            <a:schemeClr val="tx1"/>
          </a:solidFill>
          <a:latin typeface="+mj-lt"/>
          <a:ea typeface="문체부 돋음체" panose="020B0609000101010101" pitchFamily="49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  <a:lumOff val="50000"/>
          </a:schemeClr>
        </a:buClr>
        <a:buSzPct val="80000"/>
        <a:buFont typeface="Wingdings" panose="05000000000000000000" pitchFamily="2" charset="2"/>
        <a:buChar char="v"/>
        <a:defRPr kumimoji="1" sz="1200" b="0">
          <a:solidFill>
            <a:schemeClr val="tx1"/>
          </a:solidFill>
          <a:latin typeface="+mj-lt"/>
          <a:ea typeface="문체부 돋음체" panose="020B0609000101010101" pitchFamily="49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  <a:lumOff val="50000"/>
          </a:schemeClr>
        </a:buClr>
        <a:buSzPct val="50000"/>
        <a:buFont typeface="Wingdings" panose="05000000000000000000" pitchFamily="2" charset="2"/>
        <a:buChar char="u"/>
        <a:defRPr kumimoji="1" sz="1000" b="0">
          <a:solidFill>
            <a:schemeClr val="tx1"/>
          </a:solidFill>
          <a:latin typeface="+mj-lt"/>
          <a:ea typeface="문체부 돋음체" panose="020B0609000101010101" pitchFamily="49" charset="-127"/>
        </a:defRPr>
      </a:lvl4pPr>
      <a:lvl5pPr marL="1828800" indent="0" algn="l" rtl="0" eaLnBrk="0" fontAlgn="base" hangingPunct="0">
        <a:spcBef>
          <a:spcPct val="20000"/>
        </a:spcBef>
        <a:spcAft>
          <a:spcPct val="0"/>
        </a:spcAft>
        <a:buNone/>
        <a:defRPr kumimoji="1" sz="1200">
          <a:solidFill>
            <a:schemeClr val="tx1"/>
          </a:solidFill>
          <a:latin typeface="+mj-lt"/>
          <a:ea typeface="맑은 고딕" pitchFamily="50" charset="-127"/>
        </a:defRPr>
      </a:lvl5pPr>
      <a:lvl6pPr marL="2286000" indent="0" algn="l" rtl="0" fontAlgn="base">
        <a:spcBef>
          <a:spcPct val="20000"/>
        </a:spcBef>
        <a:spcAft>
          <a:spcPct val="0"/>
        </a:spcAft>
        <a:buNone/>
        <a:defRPr kumimoji="1" sz="1400">
          <a:solidFill>
            <a:srgbClr val="003366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400">
          <a:solidFill>
            <a:srgbClr val="003366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400">
          <a:solidFill>
            <a:srgbClr val="003366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400">
          <a:solidFill>
            <a:srgbClr val="003366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48" y="549052"/>
            <a:ext cx="8774063" cy="719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유형을 편집하려면 누르십시오</a:t>
            </a:r>
            <a:r>
              <a:rPr lang="en-US" altLang="ko-KR" dirty="0" smtClean="0"/>
              <a:t>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556792"/>
            <a:ext cx="8280400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문자열 유형을 편집하려면 누르십시오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넷째 수준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ko-KR" altLang="en-US" dirty="0" smtClean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97650"/>
            <a:ext cx="91440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1">
              <a:defRPr sz="1000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97650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pic>
        <p:nvPicPr>
          <p:cNvPr id="14" name="Picture 5" descr="cnu3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48" y="114300"/>
            <a:ext cx="3671887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8"/>
          <p:cNvSpPr>
            <a:spLocks noChangeArrowheads="1"/>
          </p:cNvSpPr>
          <p:nvPr userDrawn="1"/>
        </p:nvSpPr>
        <p:spPr bwMode="auto">
          <a:xfrm>
            <a:off x="179387" y="336550"/>
            <a:ext cx="8785225" cy="73025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1pPr>
            <a:lvl2pPr marL="742950" indent="-28575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2pPr>
            <a:lvl3pPr marL="11430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3pPr>
            <a:lvl4pPr marL="16002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4pPr>
            <a:lvl5pPr marL="20574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9pPr>
          </a:lstStyle>
          <a:p>
            <a:pPr algn="ctr" latinLnBrk="0">
              <a:defRPr/>
            </a:pPr>
            <a:endParaRPr kumimoji="0" lang="en-US" altLang="ko-KR" smtClean="0">
              <a:solidFill>
                <a:schemeClr val="tx1"/>
              </a:solidFill>
              <a:latin typeface="Times" pitchFamily="18" charset="0"/>
              <a:ea typeface="굴림" charset="-127"/>
              <a:cs typeface="Arial" charset="0"/>
            </a:endParaRPr>
          </a:p>
        </p:txBody>
      </p:sp>
      <p:sp>
        <p:nvSpPr>
          <p:cNvPr id="16" name="Rectangle 9"/>
          <p:cNvSpPr>
            <a:spLocks noChangeArrowheads="1"/>
          </p:cNvSpPr>
          <p:nvPr userDrawn="1"/>
        </p:nvSpPr>
        <p:spPr bwMode="auto">
          <a:xfrm>
            <a:off x="6387420" y="106841"/>
            <a:ext cx="2771800" cy="26035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1pPr>
            <a:lvl2pPr marL="742950" indent="-28575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2pPr>
            <a:lvl3pPr marL="11430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3pPr>
            <a:lvl4pPr marL="16002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4pPr>
            <a:lvl5pPr marL="20574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C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NU </a:t>
            </a: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E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mbedded </a:t>
            </a: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S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ystem </a:t>
            </a: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L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aboratory	</a:t>
            </a:r>
          </a:p>
        </p:txBody>
      </p:sp>
      <p:pic>
        <p:nvPicPr>
          <p:cNvPr id="17" name="Picture 14" descr="LAB_Logo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58" y="404664"/>
            <a:ext cx="90805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9901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2" r:id="rId1"/>
    <p:sldLayoutId id="2147484123" r:id="rId2"/>
    <p:sldLayoutId id="2147484124" r:id="rId3"/>
    <p:sldLayoutId id="2147484126" r:id="rId4"/>
    <p:sldLayoutId id="2147484127" r:id="rId5"/>
    <p:sldLayoutId id="2147484130" r:id="rId6"/>
    <p:sldLayoutId id="2147484131" r:id="rId7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lang="en-US" altLang="ko-KR" sz="2800" b="1" dirty="0" smtClean="0">
          <a:solidFill>
            <a:schemeClr val="tx1">
              <a:lumMod val="75000"/>
              <a:lumOff val="25000"/>
            </a:schemeClr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Tahoma" pitchFamily="34" charset="0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Tahoma" pitchFamily="34" charset="0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Tahoma" pitchFamily="34" charset="0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Tahoma" pitchFamily="34" charset="0"/>
          <a:ea typeface="굴림" pitchFamily="50" charset="-127"/>
        </a:defRPr>
      </a:lvl9pPr>
    </p:titleStyle>
    <p:bodyStyle>
      <a:lvl1pPr marL="514350" indent="-5143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75000"/>
            <a:lumOff val="25000"/>
          </a:schemeClr>
        </a:buClr>
        <a:buSzPct val="80000"/>
        <a:buFont typeface="Wingdings" panose="05000000000000000000" pitchFamily="2" charset="2"/>
        <a:buChar char="v"/>
        <a:defRPr kumimoji="1" sz="2800" b="0">
          <a:solidFill>
            <a:schemeClr val="tx1"/>
          </a:solidFill>
          <a:latin typeface="+mj-lt"/>
          <a:ea typeface="문체부 돋음체" panose="020B0609000101010101" pitchFamily="49" charset="-127"/>
          <a:cs typeface="+mn-cs"/>
        </a:defRPr>
      </a:lvl1pPr>
      <a:lvl2pPr marL="800100" indent="-34290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75000"/>
            <a:lumOff val="25000"/>
          </a:schemeClr>
        </a:buClr>
        <a:buSzPct val="50000"/>
        <a:buFont typeface="Wingdings" panose="05000000000000000000" pitchFamily="2" charset="2"/>
        <a:buChar char="u"/>
        <a:defRPr kumimoji="1" sz="2000" b="0">
          <a:solidFill>
            <a:schemeClr val="tx1"/>
          </a:solidFill>
          <a:latin typeface="+mj-lt"/>
          <a:ea typeface="문체부 돋음체" panose="020B0609000101010101" pitchFamily="49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  <a:lumOff val="50000"/>
          </a:schemeClr>
        </a:buClr>
        <a:buSzPct val="80000"/>
        <a:buFont typeface="Wingdings" panose="05000000000000000000" pitchFamily="2" charset="2"/>
        <a:buChar char="v"/>
        <a:defRPr kumimoji="1" sz="1400" b="0">
          <a:solidFill>
            <a:schemeClr val="tx1"/>
          </a:solidFill>
          <a:latin typeface="+mj-lt"/>
          <a:ea typeface="문체부 돋음체" panose="020B0609000101010101" pitchFamily="49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  <a:lumOff val="50000"/>
          </a:schemeClr>
        </a:buClr>
        <a:buSzPct val="50000"/>
        <a:buFont typeface="Wingdings" panose="05000000000000000000" pitchFamily="2" charset="2"/>
        <a:buChar char="u"/>
        <a:defRPr kumimoji="1" sz="1000" b="0">
          <a:solidFill>
            <a:schemeClr val="tx1"/>
          </a:solidFill>
          <a:latin typeface="+mj-lt"/>
          <a:ea typeface="문체부 돋음체" panose="020B0609000101010101" pitchFamily="49" charset="-127"/>
        </a:defRPr>
      </a:lvl4pPr>
      <a:lvl5pPr marL="1828800" indent="0" algn="l" rtl="0" eaLnBrk="0" fontAlgn="base" hangingPunct="0">
        <a:spcBef>
          <a:spcPct val="20000"/>
        </a:spcBef>
        <a:spcAft>
          <a:spcPct val="0"/>
        </a:spcAft>
        <a:buNone/>
        <a:defRPr kumimoji="1" sz="1200">
          <a:solidFill>
            <a:schemeClr val="tx1"/>
          </a:solidFill>
          <a:latin typeface="+mj-lt"/>
          <a:ea typeface="맑은 고딕" pitchFamily="50" charset="-127"/>
        </a:defRPr>
      </a:lvl5pPr>
      <a:lvl6pPr marL="2286000" indent="0" algn="l" rtl="0" fontAlgn="base">
        <a:spcBef>
          <a:spcPct val="20000"/>
        </a:spcBef>
        <a:spcAft>
          <a:spcPct val="0"/>
        </a:spcAft>
        <a:buNone/>
        <a:defRPr kumimoji="1" sz="1400">
          <a:solidFill>
            <a:srgbClr val="003366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400">
          <a:solidFill>
            <a:srgbClr val="003366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400">
          <a:solidFill>
            <a:srgbClr val="003366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400">
          <a:solidFill>
            <a:srgbClr val="003366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e-learn.cnu.ac.kr/" TargetMode="Externa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 &amp; GDB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sz="quarter" idx="1"/>
          </p:nvPr>
        </p:nvSpPr>
        <p:spPr>
          <a:xfrm>
            <a:off x="1369366" y="3662010"/>
            <a:ext cx="6400800" cy="342709"/>
          </a:xfrm>
        </p:spPr>
        <p:txBody>
          <a:bodyPr/>
          <a:lstStyle/>
          <a:p>
            <a:r>
              <a:rPr lang="en-US" altLang="ko-KR" smtClean="0"/>
              <a:t>2018. </a:t>
            </a:r>
            <a:r>
              <a:rPr lang="en-US" altLang="ko-KR" dirty="0" smtClean="0"/>
              <a:t>10</a:t>
            </a:r>
            <a:r>
              <a:rPr lang="en-US" altLang="ko-KR" smtClean="0"/>
              <a:t>. 15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1030175" y="4381746"/>
            <a:ext cx="7079183" cy="775446"/>
          </a:xfrm>
        </p:spPr>
        <p:txBody>
          <a:bodyPr/>
          <a:lstStyle/>
          <a:p>
            <a:r>
              <a:rPr lang="ko-KR" altLang="en-US" smtClean="0"/>
              <a:t>장혁수</a:t>
            </a:r>
            <a:endParaRPr lang="en-US" altLang="ko-KR" dirty="0" smtClean="0"/>
          </a:p>
          <a:p>
            <a:r>
              <a:rPr lang="en-US" altLang="ko-KR" smtClean="0"/>
              <a:t>janggurtn@naver.com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76440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Structs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 smtClean="0"/>
              <a:t>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하나의 이름</a:t>
            </a:r>
            <a:r>
              <a:rPr lang="en-US" altLang="ko-KR" dirty="0" smtClean="0"/>
              <a:t>(</a:t>
            </a:r>
            <a:r>
              <a:rPr lang="ko-KR" altLang="en-US" dirty="0" smtClean="0"/>
              <a:t>하나의 메모리 </a:t>
            </a:r>
            <a:r>
              <a:rPr lang="ko-KR" altLang="en-US" dirty="0" err="1" smtClean="0"/>
              <a:t>블럭</a:t>
            </a:r>
            <a:r>
              <a:rPr lang="en-US" altLang="ko-KR" dirty="0" smtClean="0"/>
              <a:t>)</a:t>
            </a:r>
            <a:r>
              <a:rPr lang="ko-KR" altLang="en-US" dirty="0" smtClean="0"/>
              <a:t>아래에 여러 개의 데이터를 두는 자료구조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Struct</a:t>
            </a:r>
            <a:r>
              <a:rPr lang="ko-KR" altLang="en-US" dirty="0"/>
              <a:t> </a:t>
            </a:r>
            <a:r>
              <a:rPr lang="ko-KR" altLang="en-US" dirty="0" smtClean="0"/>
              <a:t>내부의 데이터는 </a:t>
            </a:r>
            <a:r>
              <a:rPr lang="en-US" altLang="ko-KR" dirty="0" smtClean="0"/>
              <a:t>‘.’ </a:t>
            </a:r>
            <a:r>
              <a:rPr lang="ko-KR" altLang="en-US" dirty="0" smtClean="0"/>
              <a:t>연산자를 사용해 접근</a:t>
            </a:r>
            <a:endParaRPr lang="en-US" altLang="ko-KR" dirty="0"/>
          </a:p>
          <a:p>
            <a:r>
              <a:rPr lang="en-US" altLang="ko-KR" dirty="0" err="1" smtClean="0"/>
              <a:t>Struct</a:t>
            </a:r>
            <a:r>
              <a:rPr lang="en-US" altLang="ko-KR" dirty="0" smtClean="0"/>
              <a:t> </a:t>
            </a:r>
            <a:r>
              <a:rPr lang="ko-KR" altLang="en-US" dirty="0" smtClean="0"/>
              <a:t>포인터는 </a:t>
            </a:r>
            <a:r>
              <a:rPr lang="en-US" altLang="ko-KR" dirty="0" smtClean="0"/>
              <a:t>‘-&gt;’ </a:t>
            </a:r>
            <a:r>
              <a:rPr lang="ko-KR" altLang="en-US" dirty="0" smtClean="0"/>
              <a:t>연산자를 사용해 접근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3797144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err="1"/>
              <a:t>Structs</a:t>
            </a:r>
            <a:r>
              <a:rPr lang="en-US" altLang="ko-KR" sz="2400" dirty="0" smtClean="0"/>
              <a:t> - </a:t>
            </a:r>
            <a:r>
              <a:rPr lang="ko-KR" altLang="en-US" sz="2400" dirty="0" smtClean="0">
                <a:solidFill>
                  <a:srgbClr val="C00000"/>
                </a:solidFill>
              </a:rPr>
              <a:t>따라하기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2018 Fall, System Programming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>
          <a:xfrm>
            <a:off x="587873" y="1467788"/>
            <a:ext cx="3888432" cy="432048"/>
          </a:xfrm>
        </p:spPr>
        <p:txBody>
          <a:bodyPr/>
          <a:lstStyle/>
          <a:p>
            <a:r>
              <a:rPr lang="ko-KR" altLang="en-US" sz="2000" dirty="0" smtClean="0"/>
              <a:t>소스 코드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struct.c</a:t>
            </a:r>
            <a:r>
              <a:rPr lang="en-US" altLang="ko-KR" sz="2000" dirty="0" smtClean="0"/>
              <a:t>)</a:t>
            </a:r>
          </a:p>
        </p:txBody>
      </p:sp>
      <p:sp>
        <p:nvSpPr>
          <p:cNvPr id="10" name="내용 개체 틀 4"/>
          <p:cNvSpPr txBox="1">
            <a:spLocks/>
          </p:cNvSpPr>
          <p:nvPr/>
        </p:nvSpPr>
        <p:spPr bwMode="auto">
          <a:xfrm>
            <a:off x="587873" y="5421064"/>
            <a:ext cx="3888432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514350" indent="-514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Wingdings" panose="05000000000000000000" pitchFamily="2" charset="2"/>
              <a:buChar char="v"/>
              <a:defRPr kumimoji="1" sz="2000" b="0">
                <a:solidFill>
                  <a:schemeClr val="tx1"/>
                </a:solidFill>
                <a:latin typeface="+mj-lt"/>
                <a:ea typeface="문체부 돋음체" panose="020B0609000101010101" pitchFamily="49" charset="-127"/>
                <a:cs typeface="+mn-cs"/>
              </a:defRPr>
            </a:lvl1pPr>
            <a:lvl2pPr marL="800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40000"/>
              <a:buFont typeface="Wingdings" panose="05000000000000000000" pitchFamily="2" charset="2"/>
              <a:buChar char="u"/>
              <a:defRPr kumimoji="1" sz="1600" b="0">
                <a:solidFill>
                  <a:schemeClr val="tx1"/>
                </a:solidFill>
                <a:latin typeface="+mj-lt"/>
                <a:ea typeface="문체부 돋음체" panose="020B0609000101010101" pitchFamily="49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anose="05000000000000000000" pitchFamily="2" charset="2"/>
              <a:buChar char="v"/>
              <a:defRPr kumimoji="1" sz="1200" b="0">
                <a:solidFill>
                  <a:schemeClr val="tx1"/>
                </a:solidFill>
                <a:latin typeface="+mj-lt"/>
                <a:ea typeface="문체부 돋음체" panose="020B0609000101010101" pitchFamily="49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SzPct val="50000"/>
              <a:buFont typeface="Wingdings" panose="05000000000000000000" pitchFamily="2" charset="2"/>
              <a:buChar char="u"/>
              <a:defRPr kumimoji="1" sz="1000" b="0">
                <a:solidFill>
                  <a:schemeClr val="tx1"/>
                </a:solidFill>
                <a:latin typeface="+mj-lt"/>
                <a:ea typeface="문체부 돋음체" panose="020B0609000101010101" pitchFamily="49" charset="-127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1200">
                <a:solidFill>
                  <a:schemeClr val="tx1"/>
                </a:solidFill>
                <a:latin typeface="+mj-lt"/>
                <a:ea typeface="맑은 고딕" pitchFamily="50" charset="-127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None/>
              <a:defRPr kumimoji="1" sz="1400">
                <a:solidFill>
                  <a:srgbClr val="003366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3366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3366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3366"/>
                </a:solidFill>
                <a:latin typeface="+mn-lt"/>
                <a:ea typeface="+mn-ea"/>
              </a:defRPr>
            </a:lvl9pPr>
          </a:lstStyle>
          <a:p>
            <a:pPr latinLnBrk="0"/>
            <a:r>
              <a:rPr lang="ko-KR" altLang="en-US" kern="0" dirty="0" smtClean="0"/>
              <a:t>결과</a:t>
            </a:r>
            <a:endParaRPr lang="en-US" altLang="ko-KR" kern="0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899836"/>
            <a:ext cx="5400599" cy="343885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5935482"/>
            <a:ext cx="45339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5435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ko-KR" sz="8000" dirty="0" smtClean="0"/>
          </a:p>
          <a:p>
            <a:pPr marL="0" indent="0" algn="ctr">
              <a:buNone/>
            </a:pPr>
            <a:r>
              <a:rPr lang="en-US" altLang="ko-KR" sz="8000" dirty="0" smtClean="0"/>
              <a:t>GDB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187573009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GDB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 smtClean="0"/>
              <a:t>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 smtClean="0">
                <a:latin typeface="+mn-lt"/>
              </a:rPr>
              <a:t>GDB</a:t>
            </a:r>
            <a:endParaRPr lang="en-US" altLang="ko-KR" dirty="0">
              <a:latin typeface="+mn-lt"/>
            </a:endParaRPr>
          </a:p>
          <a:p>
            <a:pPr lvl="1"/>
            <a:r>
              <a:rPr lang="ko-KR" altLang="en-US" dirty="0" smtClean="0">
                <a:latin typeface="+mn-lt"/>
              </a:rPr>
              <a:t>흔히 </a:t>
            </a:r>
            <a:r>
              <a:rPr lang="en-US" altLang="ko-KR" dirty="0" smtClean="0">
                <a:latin typeface="+mn-lt"/>
              </a:rPr>
              <a:t>GDB</a:t>
            </a:r>
            <a:r>
              <a:rPr lang="ko-KR" altLang="en-US" dirty="0" smtClean="0">
                <a:latin typeface="+mn-lt"/>
              </a:rPr>
              <a:t>라고 부르는 </a:t>
            </a:r>
            <a:r>
              <a:rPr lang="en-US" altLang="ko-KR" dirty="0" smtClean="0">
                <a:latin typeface="+mn-lt"/>
              </a:rPr>
              <a:t>GNU </a:t>
            </a:r>
            <a:r>
              <a:rPr lang="ko-KR" altLang="en-US" dirty="0" err="1">
                <a:latin typeface="+mn-lt"/>
              </a:rPr>
              <a:t>디버거</a:t>
            </a:r>
            <a:r>
              <a:rPr lang="en-US" altLang="ko-KR" dirty="0">
                <a:latin typeface="+mn-lt"/>
              </a:rPr>
              <a:t>(debugger)</a:t>
            </a:r>
            <a:r>
              <a:rPr lang="ko-KR" altLang="en-US" dirty="0" smtClean="0">
                <a:latin typeface="+mn-lt"/>
              </a:rPr>
              <a:t>는 </a:t>
            </a:r>
            <a:r>
              <a:rPr lang="en-US" altLang="ko-KR" dirty="0" smtClean="0">
                <a:latin typeface="+mn-lt"/>
              </a:rPr>
              <a:t>GNU </a:t>
            </a:r>
            <a:r>
              <a:rPr lang="ko-KR" altLang="en-US" dirty="0" smtClean="0">
                <a:latin typeface="+mn-lt"/>
              </a:rPr>
              <a:t>소프트웨어 시스템을 위한 기본 </a:t>
            </a:r>
            <a:r>
              <a:rPr lang="ko-KR" altLang="en-US" dirty="0" err="1" smtClean="0">
                <a:latin typeface="+mn-lt"/>
              </a:rPr>
              <a:t>디버거이다</a:t>
            </a:r>
            <a:r>
              <a:rPr lang="en-US" altLang="ko-KR" dirty="0">
                <a:latin typeface="+mn-lt"/>
              </a:rPr>
              <a:t>. </a:t>
            </a:r>
            <a:endParaRPr lang="ko-KR" altLang="en-US" dirty="0">
              <a:latin typeface="+mn-lt"/>
            </a:endParaRPr>
          </a:p>
          <a:p>
            <a:pPr lvl="1"/>
            <a:r>
              <a:rPr lang="ko-KR" altLang="en-US" dirty="0" err="1" smtClean="0">
                <a:latin typeface="+mn-lt"/>
              </a:rPr>
              <a:t>디버거</a:t>
            </a:r>
            <a:r>
              <a:rPr lang="en-US" altLang="ko-KR" dirty="0">
                <a:latin typeface="+mn-lt"/>
              </a:rPr>
              <a:t>: </a:t>
            </a:r>
            <a:r>
              <a:rPr lang="ko-KR" altLang="en-US" dirty="0" smtClean="0">
                <a:latin typeface="+mn-lt"/>
              </a:rPr>
              <a:t>프로그램의 오류를 찾아내기 위한 소프트웨어</a:t>
            </a:r>
            <a:r>
              <a:rPr lang="en-US" altLang="ko-KR" dirty="0" smtClean="0">
                <a:latin typeface="+mn-lt"/>
              </a:rPr>
              <a:t>. </a:t>
            </a:r>
            <a:r>
              <a:rPr lang="ko-KR" altLang="en-US" dirty="0" err="1" smtClean="0">
                <a:latin typeface="+mn-lt"/>
              </a:rPr>
              <a:t>대상으로하는</a:t>
            </a:r>
            <a:r>
              <a:rPr lang="ko-KR" altLang="en-US" dirty="0" smtClean="0">
                <a:latin typeface="+mn-lt"/>
              </a:rPr>
              <a:t> 프로그램을 특정 단위로 실행해</a:t>
            </a:r>
            <a:r>
              <a:rPr lang="en-US" altLang="ko-KR" dirty="0">
                <a:latin typeface="+mn-lt"/>
              </a:rPr>
              <a:t>, </a:t>
            </a:r>
            <a:r>
              <a:rPr lang="ko-KR" altLang="en-US" dirty="0" smtClean="0">
                <a:latin typeface="+mn-lt"/>
              </a:rPr>
              <a:t>레지스터 값이나 프로그램 계수기</a:t>
            </a:r>
            <a:r>
              <a:rPr lang="en-US" altLang="ko-KR" dirty="0">
                <a:latin typeface="+mn-lt"/>
              </a:rPr>
              <a:t>, </a:t>
            </a:r>
            <a:r>
              <a:rPr lang="ko-KR" altLang="en-US" dirty="0" smtClean="0">
                <a:latin typeface="+mn-lt"/>
              </a:rPr>
              <a:t>플래그 등 중앙 처리장치의 내부 상황을 나타냄</a:t>
            </a:r>
            <a:r>
              <a:rPr lang="en-US" altLang="ko-KR" dirty="0">
                <a:latin typeface="+mn-lt"/>
              </a:rPr>
              <a:t>.</a:t>
            </a:r>
            <a:endParaRPr lang="ko-KR" altLang="en-US" dirty="0">
              <a:latin typeface="+mn-lt"/>
            </a:endParaRPr>
          </a:p>
          <a:p>
            <a:r>
              <a:rPr lang="ko-KR" altLang="en-US" dirty="0" smtClean="0">
                <a:latin typeface="+mn-lt"/>
              </a:rPr>
              <a:t>디버깅을 위해 컴파일 시 옵션을 주어야 한다</a:t>
            </a:r>
            <a:r>
              <a:rPr lang="en-US" altLang="ko-KR" dirty="0">
                <a:latin typeface="+mn-lt"/>
              </a:rPr>
              <a:t>.</a:t>
            </a:r>
            <a:endParaRPr lang="ko-KR" altLang="en-US" dirty="0">
              <a:latin typeface="+mn-lt"/>
            </a:endParaRPr>
          </a:p>
          <a:p>
            <a:pPr lvl="1"/>
            <a:r>
              <a:rPr lang="en-US" altLang="ko-KR" dirty="0" smtClean="0">
                <a:latin typeface="+mn-lt"/>
              </a:rPr>
              <a:t>GDB</a:t>
            </a:r>
            <a:r>
              <a:rPr lang="ko-KR" altLang="en-US" dirty="0" smtClean="0">
                <a:latin typeface="+mn-lt"/>
              </a:rPr>
              <a:t>를 사용하기 위해서는 </a:t>
            </a:r>
            <a:r>
              <a:rPr lang="ko-KR" altLang="en-US" dirty="0" err="1" smtClean="0">
                <a:latin typeface="+mn-lt"/>
              </a:rPr>
              <a:t>컴파일시에</a:t>
            </a:r>
            <a:r>
              <a:rPr lang="ko-KR" altLang="en-US" dirty="0" smtClean="0">
                <a:latin typeface="+mn-lt"/>
              </a:rPr>
              <a:t> </a:t>
            </a:r>
            <a:r>
              <a:rPr lang="en-US" altLang="ko-KR" dirty="0" smtClean="0">
                <a:latin typeface="+mn-lt"/>
              </a:rPr>
              <a:t>–</a:t>
            </a:r>
            <a:r>
              <a:rPr lang="en-US" altLang="ko-KR" dirty="0">
                <a:latin typeface="+mn-lt"/>
              </a:rPr>
              <a:t>g </a:t>
            </a:r>
            <a:r>
              <a:rPr lang="ko-KR" altLang="en-US" dirty="0" smtClean="0">
                <a:latin typeface="+mn-lt"/>
              </a:rPr>
              <a:t>플래그를 사용 해야한다</a:t>
            </a:r>
            <a:r>
              <a:rPr lang="en-US" altLang="ko-KR" dirty="0">
                <a:latin typeface="+mn-lt"/>
              </a:rPr>
              <a:t>.</a:t>
            </a:r>
            <a:endParaRPr lang="ko-KR" altLang="en-US" dirty="0">
              <a:latin typeface="+mn-lt"/>
            </a:endParaRPr>
          </a:p>
          <a:p>
            <a:pPr lvl="1"/>
            <a:r>
              <a:rPr lang="ko-KR" altLang="en-US" dirty="0" smtClean="0">
                <a:latin typeface="+mn-lt"/>
              </a:rPr>
              <a:t>컴파일 시에 실행파일에 여러 디버깅 정보를 삽입한다</a:t>
            </a:r>
            <a:r>
              <a:rPr lang="en-US" altLang="ko-KR" dirty="0">
                <a:latin typeface="+mn-lt"/>
              </a:rPr>
              <a:t>.</a:t>
            </a:r>
            <a:endParaRPr lang="ko-KR" altLang="en-US" dirty="0">
              <a:latin typeface="+mn-lt"/>
            </a:endParaRPr>
          </a:p>
          <a:p>
            <a:pPr lvl="2"/>
            <a:r>
              <a:rPr lang="ko-KR" altLang="en-US" dirty="0" smtClean="0">
                <a:latin typeface="+mn-lt"/>
              </a:rPr>
              <a:t>내부에 사용된 심볼 문자열과 심볼의 주소</a:t>
            </a:r>
            <a:r>
              <a:rPr lang="en-US" altLang="ko-KR" dirty="0">
                <a:latin typeface="+mn-lt"/>
              </a:rPr>
              <a:t>, </a:t>
            </a:r>
            <a:r>
              <a:rPr lang="ko-KR" altLang="en-US" dirty="0" smtClean="0">
                <a:latin typeface="+mn-lt"/>
              </a:rPr>
              <a:t>컴파일에 사용된 소스 파일</a:t>
            </a:r>
            <a:r>
              <a:rPr lang="en-US" altLang="ko-KR" dirty="0">
                <a:latin typeface="+mn-lt"/>
              </a:rPr>
              <a:t>, </a:t>
            </a:r>
            <a:r>
              <a:rPr lang="ko-KR" altLang="en-US" dirty="0" err="1" smtClean="0">
                <a:latin typeface="+mn-lt"/>
              </a:rPr>
              <a:t>컴파일된</a:t>
            </a:r>
            <a:r>
              <a:rPr lang="ko-KR" altLang="en-US" dirty="0" smtClean="0">
                <a:latin typeface="+mn-lt"/>
              </a:rPr>
              <a:t> 명령어가 어떤 소스 파일의 어떤 행에 </a:t>
            </a:r>
            <a:r>
              <a:rPr lang="ko-KR" altLang="en-US" dirty="0" err="1" smtClean="0">
                <a:latin typeface="+mn-lt"/>
              </a:rPr>
              <a:t>해당되는가와</a:t>
            </a:r>
            <a:r>
              <a:rPr lang="ko-KR" altLang="en-US" dirty="0" smtClean="0">
                <a:latin typeface="+mn-lt"/>
              </a:rPr>
              <a:t> 같은 정보</a:t>
            </a:r>
            <a:endParaRPr lang="ko-KR" altLang="en-US" dirty="0">
              <a:latin typeface="+mn-lt"/>
            </a:endParaRPr>
          </a:p>
          <a:p>
            <a:pPr lvl="2"/>
            <a:r>
              <a:rPr lang="ko-KR" altLang="en-US" dirty="0" smtClean="0">
                <a:latin typeface="+mn-lt"/>
              </a:rPr>
              <a:t>디버깅 레벨에 따라서 </a:t>
            </a:r>
            <a:r>
              <a:rPr lang="en-US" altLang="ko-KR" dirty="0" smtClean="0">
                <a:latin typeface="+mn-lt"/>
              </a:rPr>
              <a:t>-</a:t>
            </a:r>
            <a:r>
              <a:rPr lang="en-US" altLang="ko-KR" dirty="0">
                <a:latin typeface="+mn-lt"/>
              </a:rPr>
              <a:t>g0, -g1, -g2, -g3 </a:t>
            </a:r>
            <a:r>
              <a:rPr lang="ko-KR" altLang="en-US" dirty="0" smtClean="0">
                <a:latin typeface="+mn-lt"/>
              </a:rPr>
              <a:t>등과 같이 설정 </a:t>
            </a:r>
            <a:r>
              <a:rPr lang="ko-KR" altLang="en-US" dirty="0" err="1" smtClean="0">
                <a:latin typeface="+mn-lt"/>
              </a:rPr>
              <a:t>할수있다</a:t>
            </a:r>
            <a:r>
              <a:rPr lang="en-US" altLang="ko-KR" dirty="0">
                <a:latin typeface="+mn-lt"/>
              </a:rPr>
              <a:t>.</a:t>
            </a:r>
            <a:endParaRPr lang="ko-KR" altLang="en-US" dirty="0">
              <a:latin typeface="+mn-lt"/>
            </a:endParaRPr>
          </a:p>
          <a:p>
            <a:pPr lvl="3"/>
            <a:r>
              <a:rPr lang="en-US" altLang="ko-KR" dirty="0" smtClean="0">
                <a:latin typeface="+mn-lt"/>
              </a:rPr>
              <a:t>https</a:t>
            </a:r>
            <a:r>
              <a:rPr lang="en-US" altLang="ko-KR" dirty="0">
                <a:latin typeface="+mn-lt"/>
              </a:rPr>
              <a:t>://gcc.gnu.org/onlinedocs/gcc/Debugging-Options.html</a:t>
            </a:r>
          </a:p>
          <a:p>
            <a:r>
              <a:rPr lang="ko-KR" altLang="en-US" dirty="0" smtClean="0">
                <a:latin typeface="+mn-lt"/>
              </a:rPr>
              <a:t>실행</a:t>
            </a:r>
            <a:endParaRPr lang="ko-KR" altLang="en-US" dirty="0">
              <a:latin typeface="+mn-lt"/>
            </a:endParaRPr>
          </a:p>
          <a:p>
            <a:pPr lvl="1"/>
            <a:r>
              <a:rPr lang="en-US" altLang="ko-KR" dirty="0" err="1" smtClean="0">
                <a:latin typeface="+mn-lt"/>
              </a:rPr>
              <a:t>gdb</a:t>
            </a:r>
            <a:r>
              <a:rPr lang="en-US" altLang="ko-KR" dirty="0" smtClean="0">
                <a:latin typeface="+mn-lt"/>
              </a:rPr>
              <a:t> </a:t>
            </a:r>
            <a:r>
              <a:rPr lang="ko-KR" altLang="en-US" dirty="0" smtClean="0">
                <a:latin typeface="+mn-lt"/>
              </a:rPr>
              <a:t>실행 파일</a:t>
            </a:r>
            <a:endParaRPr lang="ko-KR" altLang="en-US" dirty="0">
              <a:latin typeface="+mn-lt"/>
            </a:endParaRPr>
          </a:p>
          <a:p>
            <a:r>
              <a:rPr lang="ko-KR" altLang="en-US" dirty="0" smtClean="0">
                <a:latin typeface="+mn-lt"/>
              </a:rPr>
              <a:t>종료</a:t>
            </a:r>
            <a:endParaRPr lang="ko-KR" altLang="en-US" dirty="0">
              <a:latin typeface="+mn-lt"/>
            </a:endParaRPr>
          </a:p>
          <a:p>
            <a:pPr lvl="1"/>
            <a:r>
              <a:rPr lang="en-US" altLang="ko-KR" dirty="0" smtClean="0">
                <a:latin typeface="+mn-lt"/>
              </a:rPr>
              <a:t>q </a:t>
            </a:r>
            <a:r>
              <a:rPr lang="ko-KR" altLang="en-US" dirty="0" smtClean="0">
                <a:latin typeface="+mn-lt"/>
              </a:rPr>
              <a:t>입력 혹은 </a:t>
            </a:r>
            <a:r>
              <a:rPr lang="en-US" altLang="ko-KR" dirty="0" smtClean="0">
                <a:latin typeface="+mn-lt"/>
              </a:rPr>
              <a:t>ctrl </a:t>
            </a:r>
            <a:r>
              <a:rPr lang="en-US" altLang="ko-KR" dirty="0">
                <a:latin typeface="+mn-lt"/>
              </a:rPr>
              <a:t>+ d </a:t>
            </a:r>
          </a:p>
          <a:p>
            <a:endParaRPr lang="ko-KR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8486755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GDB </a:t>
            </a:r>
            <a:r>
              <a:rPr lang="ko-KR" altLang="en-US" dirty="0" smtClean="0"/>
              <a:t>준비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 smtClean="0"/>
              <a:t>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smtClean="0"/>
              <a:t>/</a:t>
            </a:r>
            <a:r>
              <a:rPr lang="en-US" altLang="ko-KR" smtClean="0"/>
              <a:t>home/sys00/sys00/</a:t>
            </a:r>
            <a:r>
              <a:rPr lang="en-US" altLang="ko-KR" smtClean="0"/>
              <a:t>week04</a:t>
            </a:r>
            <a:r>
              <a:rPr lang="en-US" altLang="ko-KR" smtClean="0"/>
              <a:t>/gdb_test.tar.gz </a:t>
            </a:r>
            <a:r>
              <a:rPr lang="ko-KR" altLang="en-US" dirty="0" smtClean="0"/>
              <a:t>파일을 다음과 같이 자신의 홈 디렉토리로 복사한다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압축을 푼다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다음과 같이 </a:t>
            </a:r>
            <a:r>
              <a:rPr lang="en-US" altLang="ko-KR" dirty="0" smtClean="0"/>
              <a:t>–g </a:t>
            </a:r>
            <a:r>
              <a:rPr lang="ko-KR" altLang="en-US" dirty="0" smtClean="0"/>
              <a:t>옵션을 사용해 컴파일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27094"/>
          <a:stretch/>
        </p:blipFill>
        <p:spPr>
          <a:xfrm>
            <a:off x="1043606" y="2337366"/>
            <a:ext cx="7009196" cy="58374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7" y="3743837"/>
            <a:ext cx="5661593" cy="54925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b="7669"/>
          <a:stretch/>
        </p:blipFill>
        <p:spPr>
          <a:xfrm>
            <a:off x="1043606" y="4869160"/>
            <a:ext cx="5966793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97296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GDB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 smtClean="0"/>
              <a:t>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15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 smtClean="0"/>
              <a:t>‘</a:t>
            </a:r>
            <a:r>
              <a:rPr lang="en-US" altLang="ko-KR" dirty="0" err="1" smtClean="0"/>
              <a:t>gdb</a:t>
            </a:r>
            <a:r>
              <a:rPr lang="en-US" altLang="ko-KR" dirty="0" smtClean="0"/>
              <a:t> [</a:t>
            </a:r>
            <a:r>
              <a:rPr lang="ko-KR" altLang="en-US" dirty="0" smtClean="0"/>
              <a:t>실행파일</a:t>
            </a:r>
            <a:r>
              <a:rPr lang="en-US" altLang="ko-KR" dirty="0" smtClean="0"/>
              <a:t>]’ </a:t>
            </a:r>
            <a:r>
              <a:rPr lang="ko-KR" altLang="en-US" dirty="0" smtClean="0"/>
              <a:t>명령어를 사용해 </a:t>
            </a:r>
            <a:r>
              <a:rPr lang="en-US" altLang="ko-KR" dirty="0" err="1" smtClean="0"/>
              <a:t>gdb</a:t>
            </a:r>
            <a:r>
              <a:rPr lang="ko-KR" altLang="en-US" dirty="0" smtClean="0"/>
              <a:t>를 실행한다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gdb</a:t>
            </a:r>
            <a:r>
              <a:rPr lang="ko-KR" altLang="en-US" dirty="0" smtClean="0"/>
              <a:t>의 버전 정보 등이 출력된다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420888"/>
            <a:ext cx="7488832" cy="3500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86683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GDB Break point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 smtClean="0"/>
              <a:t>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16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Break Point	</a:t>
            </a:r>
          </a:p>
          <a:p>
            <a:pPr lvl="1">
              <a:lnSpc>
                <a:spcPct val="100000"/>
              </a:lnSpc>
            </a:pPr>
            <a:r>
              <a:rPr lang="ko-KR" altLang="en-US" dirty="0"/>
              <a:t>프로그램의 디버그 등에서 검사를 행하기 위하여 실행중인 처리를 일시적으로 정지하도록 설정된 점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정지된 상태에서 디버깅을 위한 기능을 사용할 수 있다</a:t>
            </a:r>
            <a:r>
              <a:rPr lang="en-US" altLang="ko-KR" dirty="0"/>
              <a:t>.</a:t>
            </a:r>
          </a:p>
          <a:p>
            <a:pPr lvl="2">
              <a:lnSpc>
                <a:spcPct val="100000"/>
              </a:lnSpc>
            </a:pPr>
            <a:r>
              <a:rPr lang="ko-KR" altLang="en-US" dirty="0"/>
              <a:t>변수 값 및 스택 프레임 출력</a:t>
            </a:r>
            <a:r>
              <a:rPr lang="en-US" altLang="ko-KR" dirty="0"/>
              <a:t>, break point </a:t>
            </a:r>
            <a:r>
              <a:rPr lang="ko-KR" altLang="en-US" dirty="0"/>
              <a:t>재설정</a:t>
            </a:r>
            <a:r>
              <a:rPr lang="en-US" altLang="ko-KR" dirty="0"/>
              <a:t>, </a:t>
            </a:r>
            <a:r>
              <a:rPr lang="ko-KR" altLang="en-US" dirty="0"/>
              <a:t>재실행</a:t>
            </a: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 Break Point </a:t>
            </a:r>
            <a:r>
              <a:rPr lang="ko-KR" altLang="en-US" dirty="0"/>
              <a:t>지정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b breakpoint </a:t>
            </a:r>
            <a:r>
              <a:rPr lang="ko-KR" altLang="en-US" dirty="0"/>
              <a:t>위치</a:t>
            </a: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34" name="그룹 33"/>
          <p:cNvGrpSpPr/>
          <p:nvPr/>
        </p:nvGrpSpPr>
        <p:grpSpPr>
          <a:xfrm>
            <a:off x="1154440" y="4000897"/>
            <a:ext cx="7989560" cy="2590186"/>
            <a:chOff x="1154440" y="4000897"/>
            <a:chExt cx="7989560" cy="2590186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4440" y="4365104"/>
              <a:ext cx="5855960" cy="1728192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 bwMode="auto">
            <a:xfrm>
              <a:off x="1763688" y="4365104"/>
              <a:ext cx="864096" cy="288032"/>
            </a:xfrm>
            <a:prstGeom prst="rect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400" b="0" i="0" u="none" strike="noStrike" cap="none" normalizeH="0" baseline="0" smtClean="0">
                <a:ln>
                  <a:noFill/>
                </a:ln>
                <a:solidFill>
                  <a:srgbClr val="C00000"/>
                </a:solidFill>
                <a:effectLst/>
                <a:latin typeface="Tahoma" pitchFamily="34" charset="0"/>
                <a:ea typeface="HY헤드라인M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763688" y="4828682"/>
              <a:ext cx="3096344" cy="288032"/>
            </a:xfrm>
            <a:prstGeom prst="rect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400" b="0" i="0" u="none" strike="noStrike" cap="none" normalizeH="0" baseline="0" smtClean="0">
                <a:ln>
                  <a:noFill/>
                </a:ln>
                <a:solidFill>
                  <a:srgbClr val="C00000"/>
                </a:solidFill>
                <a:effectLst/>
                <a:latin typeface="Tahoma" pitchFamily="34" charset="0"/>
                <a:ea typeface="HY헤드라인M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1763688" y="5301208"/>
              <a:ext cx="2016224" cy="288032"/>
            </a:xfrm>
            <a:prstGeom prst="rect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400" b="0" i="0" u="none" strike="noStrike" cap="none" normalizeH="0" baseline="0" smtClean="0">
                <a:ln>
                  <a:noFill/>
                </a:ln>
                <a:solidFill>
                  <a:srgbClr val="C00000"/>
                </a:solidFill>
                <a:effectLst/>
                <a:latin typeface="Tahoma" pitchFamily="34" charset="0"/>
                <a:ea typeface="HY헤드라인M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 bwMode="auto">
            <a:xfrm>
              <a:off x="2377124" y="4000897"/>
              <a:ext cx="280557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latinLnBrk="0"/>
              <a:r>
                <a:rPr lang="en-US" altLang="ko-KR" sz="1600" kern="0" dirty="0" smtClean="0"/>
                <a:t>main </a:t>
              </a:r>
              <a:r>
                <a:rPr lang="ko-KR" altLang="en-US" sz="1600" kern="0" dirty="0" smtClean="0"/>
                <a:t>함수에 브레이크포인트</a:t>
              </a:r>
            </a:p>
          </p:txBody>
        </p:sp>
        <p:sp>
          <p:nvSpPr>
            <p:cNvPr id="12" name="TextBox 11"/>
            <p:cNvSpPr txBox="1"/>
            <p:nvPr/>
          </p:nvSpPr>
          <p:spPr bwMode="auto">
            <a:xfrm>
              <a:off x="1839658" y="6252529"/>
              <a:ext cx="448552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latinLnBrk="0"/>
              <a:r>
                <a:rPr lang="en-US" altLang="ko-KR" sz="1600" kern="0" dirty="0" err="1" smtClean="0"/>
                <a:t>gdb_test.c</a:t>
              </a:r>
              <a:r>
                <a:rPr lang="en-US" altLang="ko-KR" sz="1600" kern="0" dirty="0" smtClean="0"/>
                <a:t> </a:t>
              </a:r>
              <a:r>
                <a:rPr lang="ko-KR" altLang="en-US" sz="1600" kern="0" dirty="0" smtClean="0"/>
                <a:t>파일의 </a:t>
              </a:r>
              <a:r>
                <a:rPr lang="en-US" altLang="ko-KR" sz="1600" kern="0" dirty="0" smtClean="0"/>
                <a:t>10</a:t>
              </a:r>
              <a:r>
                <a:rPr lang="ko-KR" altLang="en-US" sz="1600" kern="0" dirty="0" smtClean="0"/>
                <a:t>번째 줄에 브레이크포인트</a:t>
              </a:r>
            </a:p>
          </p:txBody>
        </p:sp>
        <p:sp>
          <p:nvSpPr>
            <p:cNvPr id="13" name="TextBox 12"/>
            <p:cNvSpPr txBox="1"/>
            <p:nvPr/>
          </p:nvSpPr>
          <p:spPr bwMode="auto">
            <a:xfrm>
              <a:off x="7067791" y="5173741"/>
              <a:ext cx="2076209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latinLnBrk="0"/>
              <a:r>
                <a:rPr lang="en-US" altLang="ko-KR" sz="1600" kern="0" dirty="0" err="1" smtClean="0"/>
                <a:t>gdb_test.c</a:t>
              </a:r>
              <a:r>
                <a:rPr lang="en-US" altLang="ko-KR" sz="1600" kern="0" dirty="0" smtClean="0"/>
                <a:t>. </a:t>
              </a:r>
              <a:r>
                <a:rPr lang="ko-KR" altLang="en-US" sz="1600" kern="0" dirty="0" smtClean="0"/>
                <a:t>파일의 </a:t>
              </a:r>
              <a:endParaRPr lang="en-US" altLang="ko-KR" sz="1600" kern="0" dirty="0" smtClean="0"/>
            </a:p>
            <a:p>
              <a:pPr latinLnBrk="0"/>
              <a:r>
                <a:rPr lang="en-US" altLang="ko-KR" sz="1600" kern="0" dirty="0" err="1" smtClean="0"/>
                <a:t>sum_till_MAX</a:t>
              </a:r>
              <a:r>
                <a:rPr lang="en-US" altLang="ko-KR" sz="1600" kern="0" dirty="0" smtClean="0"/>
                <a:t> </a:t>
              </a:r>
              <a:r>
                <a:rPr lang="ko-KR" altLang="en-US" sz="1600" kern="0" dirty="0" smtClean="0"/>
                <a:t>함수에</a:t>
              </a:r>
              <a:endParaRPr lang="en-US" altLang="ko-KR" sz="1600" kern="0" dirty="0" smtClean="0"/>
            </a:p>
            <a:p>
              <a:pPr latinLnBrk="0"/>
              <a:r>
                <a:rPr lang="ko-KR" altLang="en-US" sz="1600" kern="0" dirty="0" smtClean="0"/>
                <a:t>브레이크 포인트</a:t>
              </a:r>
            </a:p>
          </p:txBody>
        </p:sp>
        <p:cxnSp>
          <p:nvCxnSpPr>
            <p:cNvPr id="15" name="꺾인 연결선 14"/>
            <p:cNvCxnSpPr>
              <a:stCxn id="8" idx="0"/>
              <a:endCxn id="11" idx="1"/>
            </p:cNvCxnSpPr>
            <p:nvPr/>
          </p:nvCxnSpPr>
          <p:spPr bwMode="auto">
            <a:xfrm rot="5400000" flipH="1" flipV="1">
              <a:off x="2188965" y="4176945"/>
              <a:ext cx="194930" cy="181388"/>
            </a:xfrm>
            <a:prstGeom prst="bentConnector2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직선 화살표 연결선 16"/>
            <p:cNvCxnSpPr>
              <a:stCxn id="9" idx="3"/>
            </p:cNvCxnSpPr>
            <p:nvPr/>
          </p:nvCxnSpPr>
          <p:spPr bwMode="auto">
            <a:xfrm>
              <a:off x="4860032" y="4972698"/>
              <a:ext cx="2150368" cy="256501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" name="꺾인 연결선 26"/>
            <p:cNvCxnSpPr>
              <a:stCxn id="10" idx="3"/>
              <a:endCxn id="12" idx="0"/>
            </p:cNvCxnSpPr>
            <p:nvPr/>
          </p:nvCxnSpPr>
          <p:spPr bwMode="auto">
            <a:xfrm>
              <a:off x="3779912" y="5445224"/>
              <a:ext cx="302508" cy="807305"/>
            </a:xfrm>
            <a:prstGeom prst="bentConnector2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3" name="꺾인 연결선 32"/>
            <p:cNvCxnSpPr>
              <a:stCxn id="9" idx="3"/>
              <a:endCxn id="13" idx="0"/>
            </p:cNvCxnSpPr>
            <p:nvPr/>
          </p:nvCxnSpPr>
          <p:spPr bwMode="auto">
            <a:xfrm>
              <a:off x="4860032" y="4972698"/>
              <a:ext cx="3245864" cy="201043"/>
            </a:xfrm>
            <a:prstGeom prst="bentConnector2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40249125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GDB Break point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 smtClean="0"/>
              <a:t>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17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Break Point	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디버깅 시 중단점을 아래와 같이 설정할 수 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860640"/>
              </p:ext>
            </p:extLst>
          </p:nvPr>
        </p:nvGraphicFramePr>
        <p:xfrm>
          <a:off x="484071" y="2636912"/>
          <a:ext cx="8192385" cy="333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205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1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Break</a:t>
                      </a:r>
                      <a:r>
                        <a:rPr lang="en-US" altLang="ko-KR" sz="16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 Point </a:t>
                      </a:r>
                      <a:r>
                        <a:rPr lang="ko-KR" altLang="en-US" sz="16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위치</a:t>
                      </a:r>
                      <a:endParaRPr lang="ko-KR" altLang="en-US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설 명</a:t>
                      </a:r>
                      <a:endParaRPr lang="ko-KR" altLang="en-US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함수 명</a:t>
                      </a:r>
                      <a:endParaRPr lang="ko-KR" altLang="en-US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해당 함수에 </a:t>
                      </a:r>
                      <a:r>
                        <a:rPr lang="en-US" altLang="ko-KR" sz="16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break point </a:t>
                      </a:r>
                      <a:r>
                        <a:rPr lang="ko-KR" altLang="en-US" sz="16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설정한다</a:t>
                      </a:r>
                      <a:r>
                        <a:rPr lang="en-US" altLang="ko-KR" sz="16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행 번호 </a:t>
                      </a:r>
                      <a:endParaRPr lang="ko-KR" altLang="en-US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행에 </a:t>
                      </a:r>
                      <a:r>
                        <a:rPr lang="en-US" altLang="ko-KR" sz="16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break point </a:t>
                      </a:r>
                      <a:r>
                        <a:rPr lang="ko-KR" altLang="en-US" sz="16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설정한다</a:t>
                      </a:r>
                      <a:r>
                        <a:rPr lang="en-US" altLang="ko-KR" sz="16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파일 명 </a:t>
                      </a:r>
                      <a:r>
                        <a:rPr lang="en-US" altLang="ko-KR" sz="16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6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함수 명</a:t>
                      </a:r>
                      <a:endParaRPr lang="ko-KR" altLang="en-US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해당 파일의</a:t>
                      </a:r>
                      <a:r>
                        <a:rPr lang="ko-KR" altLang="en-US" sz="16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 함수에 </a:t>
                      </a:r>
                      <a:r>
                        <a:rPr lang="en-US" altLang="ko-KR" sz="16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break point </a:t>
                      </a:r>
                      <a:r>
                        <a:rPr lang="ko-KR" altLang="en-US" sz="16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설정</a:t>
                      </a:r>
                      <a:r>
                        <a:rPr lang="ko-KR" altLang="en-US" sz="16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한다</a:t>
                      </a:r>
                      <a:r>
                        <a:rPr lang="en-US" altLang="ko-KR" sz="16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파일 명 </a:t>
                      </a:r>
                      <a:r>
                        <a:rPr lang="en-US" altLang="ko-KR" sz="16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6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행 번호</a:t>
                      </a:r>
                      <a:endParaRPr lang="ko-KR" altLang="en-US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해당 파일의 행에 </a:t>
                      </a:r>
                      <a:r>
                        <a:rPr lang="en-US" altLang="ko-KR" sz="16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break point  </a:t>
                      </a:r>
                      <a:r>
                        <a:rPr lang="ko-KR" altLang="en-US" sz="16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설정</a:t>
                      </a:r>
                      <a:r>
                        <a:rPr lang="ko-KR" altLang="en-US" sz="16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한다</a:t>
                      </a:r>
                      <a:r>
                        <a:rPr lang="en-US" altLang="ko-KR" sz="16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+ </a:t>
                      </a:r>
                      <a:r>
                        <a:rPr lang="ko-KR" altLang="en-US" sz="16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오프셋</a:t>
                      </a:r>
                      <a:endParaRPr lang="ko-KR" altLang="en-US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현재 행을 기준으로 오프셋 만큼 </a:t>
                      </a:r>
                      <a:r>
                        <a:rPr lang="en-US" altLang="ko-KR" sz="16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+</a:t>
                      </a:r>
                      <a:r>
                        <a:rPr lang="en-US" altLang="ko-KR" sz="16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행에 </a:t>
                      </a:r>
                      <a:r>
                        <a:rPr lang="en-US" altLang="ko-KR" sz="16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break point  </a:t>
                      </a:r>
                      <a:r>
                        <a:rPr lang="ko-KR" altLang="en-US" sz="16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설정</a:t>
                      </a:r>
                      <a:r>
                        <a:rPr lang="ko-KR" altLang="en-US" sz="16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한다</a:t>
                      </a:r>
                      <a:r>
                        <a:rPr lang="en-US" altLang="ko-KR" sz="16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6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6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오프셋</a:t>
                      </a:r>
                      <a:endParaRPr lang="ko-KR" altLang="en-US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현재 행을 기준으로 오프셋만큼</a:t>
                      </a:r>
                      <a:r>
                        <a:rPr lang="ko-KR" altLang="en-US" sz="16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6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행에 </a:t>
                      </a:r>
                      <a:r>
                        <a:rPr lang="en-US" altLang="ko-KR" sz="16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break point  </a:t>
                      </a:r>
                      <a:r>
                        <a:rPr lang="ko-KR" altLang="en-US" sz="16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설정</a:t>
                      </a:r>
                      <a:r>
                        <a:rPr lang="ko-KR" altLang="en-US" sz="16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한다</a:t>
                      </a:r>
                      <a:r>
                        <a:rPr lang="en-US" altLang="ko-KR" sz="16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16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주소</a:t>
                      </a:r>
                      <a:endParaRPr lang="ko-KR" altLang="en-US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특정 주소에 </a:t>
                      </a:r>
                      <a:r>
                        <a:rPr lang="en-US" altLang="ko-KR" sz="16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break point  </a:t>
                      </a:r>
                      <a:r>
                        <a:rPr lang="ko-KR" altLang="en-US" sz="16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설정 </a:t>
                      </a:r>
                      <a:r>
                        <a:rPr lang="en-US" altLang="ko-KR" sz="16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어셈블리 디버깅</a:t>
                      </a:r>
                      <a:r>
                        <a:rPr lang="en-US" altLang="ko-KR" sz="16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6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 한다</a:t>
                      </a:r>
                      <a:r>
                        <a:rPr lang="en-US" altLang="ko-KR" sz="16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행 </a:t>
                      </a:r>
                      <a:r>
                        <a:rPr lang="en-US" altLang="ko-KR" sz="16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if </a:t>
                      </a:r>
                      <a:r>
                        <a:rPr lang="ko-KR" altLang="en-US" sz="16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조건</a:t>
                      </a:r>
                      <a:endParaRPr lang="ko-KR" altLang="en-US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조건이 만족할 경우 행에 </a:t>
                      </a:r>
                      <a:r>
                        <a:rPr lang="en-US" altLang="ko-KR" sz="16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break point  </a:t>
                      </a:r>
                      <a:r>
                        <a:rPr lang="ko-KR" altLang="en-US" sz="16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설정</a:t>
                      </a:r>
                      <a:r>
                        <a:rPr lang="ko-KR" altLang="en-US" sz="16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한다</a:t>
                      </a:r>
                      <a:r>
                        <a:rPr lang="en-US" altLang="ko-KR" sz="16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146170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GDB Break point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 smtClean="0"/>
              <a:t>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18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Break Point </a:t>
            </a:r>
            <a:r>
              <a:rPr lang="ko-KR" altLang="en-US" dirty="0"/>
              <a:t>제거</a:t>
            </a:r>
          </a:p>
          <a:p>
            <a:pPr lvl="1"/>
            <a:r>
              <a:rPr lang="en-US" altLang="ko-KR" dirty="0"/>
              <a:t>cl break point </a:t>
            </a:r>
            <a:r>
              <a:rPr lang="ko-KR" altLang="en-US" dirty="0"/>
              <a:t>위치</a:t>
            </a:r>
          </a:p>
          <a:p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539536"/>
              </p:ext>
            </p:extLst>
          </p:nvPr>
        </p:nvGraphicFramePr>
        <p:xfrm>
          <a:off x="770962" y="2708920"/>
          <a:ext cx="7727578" cy="18482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66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608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64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Break Point </a:t>
                      </a:r>
                      <a:r>
                        <a:rPr lang="ko-KR" altLang="en-US" sz="1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위치</a:t>
                      </a:r>
                      <a:endParaRPr lang="ko-KR" alt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설 명</a:t>
                      </a:r>
                      <a:endParaRPr lang="ko-KR" alt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64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함수 명</a:t>
                      </a:r>
                      <a:endParaRPr lang="ko-KR" alt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해당 함수의 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break</a:t>
                      </a:r>
                      <a:r>
                        <a:rPr lang="en-US" altLang="ko-KR" sz="16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 point </a:t>
                      </a:r>
                      <a:r>
                        <a:rPr lang="ko-KR" altLang="en-US" sz="16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제거</a:t>
                      </a:r>
                      <a:r>
                        <a:rPr lang="ko-KR" altLang="en-US" sz="1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한다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64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행 번호</a:t>
                      </a:r>
                      <a:endParaRPr lang="ko-KR" alt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해당 행의 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break</a:t>
                      </a:r>
                      <a:r>
                        <a:rPr lang="en-US" altLang="ko-KR" sz="16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 point </a:t>
                      </a:r>
                      <a:r>
                        <a:rPr lang="ko-KR" altLang="en-US" sz="16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제거</a:t>
                      </a:r>
                      <a:r>
                        <a:rPr lang="ko-KR" altLang="en-US" sz="1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한다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64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파일 명 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함수 명</a:t>
                      </a:r>
                      <a:endParaRPr lang="ko-KR" alt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해당 파일의 함수의 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break point </a:t>
                      </a:r>
                      <a:r>
                        <a:rPr lang="ko-KR" altLang="en-US" sz="1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제거한다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64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파일 명 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행 번호 </a:t>
                      </a:r>
                      <a:endParaRPr lang="ko-KR" alt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해당 파일의 행의 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break point </a:t>
                      </a:r>
                      <a:r>
                        <a:rPr lang="ko-KR" altLang="en-US" sz="1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제거한다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926688"/>
              </p:ext>
            </p:extLst>
          </p:nvPr>
        </p:nvGraphicFramePr>
        <p:xfrm>
          <a:off x="788894" y="5157192"/>
          <a:ext cx="7700682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57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2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관련 명령</a:t>
                      </a:r>
                      <a:endParaRPr lang="ko-KR" alt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설 명</a:t>
                      </a:r>
                      <a:endParaRPr lang="ko-KR" alt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delete</a:t>
                      </a:r>
                      <a:endParaRPr lang="ko-KR" alt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모든 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break</a:t>
                      </a:r>
                      <a:r>
                        <a:rPr lang="en-US" altLang="ko-KR" sz="16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 point </a:t>
                      </a:r>
                      <a:r>
                        <a:rPr lang="ko-KR" altLang="en-US" sz="16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제거</a:t>
                      </a:r>
                      <a:r>
                        <a:rPr lang="ko-KR" altLang="en-US" sz="1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한다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823839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GDB Break point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 smtClean="0"/>
              <a:t>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19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Break Point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‘info break’ </a:t>
            </a:r>
            <a:r>
              <a:rPr lang="ko-KR" altLang="en-US" dirty="0" smtClean="0"/>
              <a:t>명령어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Break point</a:t>
            </a:r>
            <a:r>
              <a:rPr lang="ko-KR" altLang="en-US" dirty="0" smtClean="0"/>
              <a:t>의 설정된 위치와 주소를 확인할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737" y="3068960"/>
            <a:ext cx="6486525" cy="27813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 bwMode="auto">
          <a:xfrm>
            <a:off x="3995936" y="3212976"/>
            <a:ext cx="1656184" cy="2520280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rgbClr val="C00000"/>
              </a:solidFill>
              <a:effectLst/>
              <a:latin typeface="Tahoma" pitchFamily="34" charset="0"/>
              <a:ea typeface="HY헤드라인M" pitchFamily="18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5685220" y="3212976"/>
            <a:ext cx="2055131" cy="2637284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rgbClr val="C00000"/>
              </a:solidFill>
              <a:effectLst/>
              <a:latin typeface="Tahoma" pitchFamily="34" charset="0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331816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소개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 smtClean="0"/>
              <a:t>Fall, System Programming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  <p:sp>
        <p:nvSpPr>
          <p:cNvPr id="4099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smtClean="0"/>
              <a:t>과목 홈페이지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충남대학교 사이버캠퍼스 </a:t>
            </a:r>
            <a:r>
              <a:rPr lang="en-US" altLang="ko-KR" dirty="0" smtClean="0"/>
              <a:t>( </a:t>
            </a:r>
            <a:r>
              <a:rPr lang="en-US" altLang="ko-KR" dirty="0" smtClean="0">
                <a:hlinkClick r:id="rId2"/>
              </a:rPr>
              <a:t>http</a:t>
            </a:r>
            <a:r>
              <a:rPr lang="en-US" altLang="ko-KR" dirty="0">
                <a:hlinkClick r:id="rId2"/>
              </a:rPr>
              <a:t>://e-learn.cnu.ac.kr</a:t>
            </a:r>
            <a:r>
              <a:rPr lang="en-US" altLang="ko-KR" dirty="0" smtClean="0">
                <a:hlinkClick r:id="rId2"/>
              </a:rPr>
              <a:t>/</a:t>
            </a:r>
            <a:r>
              <a:rPr lang="en-US" altLang="ko-KR" dirty="0" smtClean="0"/>
              <a:t> )</a:t>
            </a:r>
            <a:endParaRPr lang="en-US" altLang="ko-KR" dirty="0"/>
          </a:p>
          <a:p>
            <a:pPr marL="457200" lvl="1" indent="0">
              <a:buNone/>
              <a:defRPr/>
            </a:pP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연락처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smtClean="0"/>
              <a:t>장혁수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공대 </a:t>
            </a:r>
            <a:r>
              <a:rPr lang="en-US" altLang="ko-KR" dirty="0" smtClean="0"/>
              <a:t>5</a:t>
            </a:r>
            <a:r>
              <a:rPr lang="ko-KR" altLang="en-US" dirty="0" smtClean="0"/>
              <a:t>호관 </a:t>
            </a:r>
            <a:r>
              <a:rPr lang="en-US" altLang="ko-KR" dirty="0" smtClean="0"/>
              <a:t>533</a:t>
            </a:r>
            <a:r>
              <a:rPr lang="ko-KR" altLang="en-US" dirty="0" smtClean="0"/>
              <a:t>호 임베디드 시스템 연구실</a:t>
            </a:r>
            <a:endParaRPr lang="en-US" altLang="ko-KR" dirty="0" smtClean="0"/>
          </a:p>
          <a:p>
            <a:pPr lvl="1">
              <a:defRPr/>
            </a:pPr>
            <a:r>
              <a:rPr lang="en-US" altLang="ko-KR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janggurtn@naver.com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>
              <a:defRPr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Email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제목은 </a:t>
            </a:r>
            <a:r>
              <a:rPr lang="en-US" altLang="ko-KR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[sys00]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으로 시작하도록 작성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defRPr/>
            </a:pPr>
            <a:endParaRPr lang="en-US" altLang="ko-KR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GDB </a:t>
            </a:r>
            <a:r>
              <a:rPr lang="ko-KR" altLang="en-US" dirty="0" smtClean="0"/>
              <a:t>디버깅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 smtClean="0"/>
              <a:t>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20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 smtClean="0"/>
              <a:t>GDB</a:t>
            </a:r>
            <a:r>
              <a:rPr lang="ko-KR" altLang="en-US" dirty="0" smtClean="0"/>
              <a:t>에서 프로그램을 실행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run </a:t>
            </a:r>
            <a:r>
              <a:rPr lang="ko-KR" altLang="en-US" dirty="0" smtClean="0"/>
              <a:t>명령어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프로그램을 처음부터 시작 시킨다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설정된 </a:t>
            </a:r>
            <a:r>
              <a:rPr lang="en-US" altLang="ko-KR" dirty="0" smtClean="0"/>
              <a:t>break point</a:t>
            </a:r>
            <a:r>
              <a:rPr lang="ko-KR" altLang="en-US" dirty="0" smtClean="0"/>
              <a:t>에서 프로그램이 정지된다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327" y="3573016"/>
            <a:ext cx="44196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92192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GDB </a:t>
            </a:r>
            <a:r>
              <a:rPr lang="ko-KR" altLang="en-US" dirty="0" smtClean="0"/>
              <a:t>디버깅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 smtClean="0"/>
              <a:t>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21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디버깅 명령어</a:t>
            </a:r>
            <a:endParaRPr lang="en-US" altLang="ko-KR" dirty="0" smtClean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554396"/>
              </p:ext>
            </p:extLst>
          </p:nvPr>
        </p:nvGraphicFramePr>
        <p:xfrm>
          <a:off x="1164321" y="1988840"/>
          <a:ext cx="6815358" cy="42697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987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6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97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실행 명령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 명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97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run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(r)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gdb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에서 프로그램을 시작시킨다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97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step (s)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현재 행을 수행하고 정지한다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함수 호출 시 함수 내부로 들어간다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97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next (n)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현재 행을 수행하고 멈춘다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함수 호출 시 함수 수행 후 다음 행에서 멈춘다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97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continue (c)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다음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break point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까지 진행한다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97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kill (k)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디버깅 중인 프로그램의 실행을 취소한다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97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현재 루프를 빠져나간다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97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finish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현재 함수를 수행하고 빠져 나간다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97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return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현재 함수를 수행하지 않고 빠져 나간다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697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return123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현재 함수를 수행하지 않고 나간다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이때 리턴 값을 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123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으로 설정한다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212944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GDB </a:t>
            </a:r>
            <a:r>
              <a:rPr lang="ko-KR" altLang="en-US" dirty="0" smtClean="0"/>
              <a:t>디버깅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 smtClean="0"/>
              <a:t>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22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소스 코드 출력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디버깅 중에 현재 실행하고 있는 소스 코드를 볼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l (List lines of source code)</a:t>
            </a:r>
          </a:p>
          <a:p>
            <a:pPr lvl="1"/>
            <a:r>
              <a:rPr lang="ko-KR" altLang="en-US" dirty="0" smtClean="0"/>
              <a:t>소스 코드는 </a:t>
            </a:r>
            <a:r>
              <a:rPr lang="en-US" altLang="ko-KR" dirty="0" smtClean="0"/>
              <a:t>break point</a:t>
            </a:r>
            <a:r>
              <a:rPr lang="ko-KR" altLang="en-US" dirty="0" smtClean="0"/>
              <a:t>를 기준으로 </a:t>
            </a:r>
            <a:r>
              <a:rPr lang="en-US" altLang="ko-KR" dirty="0" smtClean="0"/>
              <a:t>10</a:t>
            </a:r>
            <a:r>
              <a:rPr lang="ko-KR" altLang="en-US" dirty="0" smtClean="0"/>
              <a:t>행을 출력한다</a:t>
            </a:r>
            <a:r>
              <a:rPr lang="en-US" altLang="ko-KR" dirty="0" smtClean="0"/>
              <a:t>.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251520" y="3617820"/>
            <a:ext cx="3990975" cy="2247900"/>
            <a:chOff x="2576512" y="3429000"/>
            <a:chExt cx="3990975" cy="224790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76512" y="3429000"/>
              <a:ext cx="3990975" cy="2247900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 bwMode="auto">
            <a:xfrm>
              <a:off x="2576512" y="4525746"/>
              <a:ext cx="3939704" cy="216024"/>
            </a:xfrm>
            <a:prstGeom prst="rect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400" b="0" i="0" u="none" strike="noStrike" cap="none" normalizeH="0" baseline="0" smtClean="0">
                <a:ln>
                  <a:noFill/>
                </a:ln>
                <a:solidFill>
                  <a:srgbClr val="C00000"/>
                </a:solidFill>
                <a:effectLst/>
                <a:latin typeface="Tahoma" pitchFamily="34" charset="0"/>
                <a:ea typeface="HY헤드라인M" pitchFamily="18" charset="-127"/>
              </a:endParaRPr>
            </a:p>
          </p:txBody>
        </p:sp>
      </p:grp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404847"/>
              </p:ext>
            </p:extLst>
          </p:nvPr>
        </p:nvGraphicFramePr>
        <p:xfrm>
          <a:off x="4458519" y="3225675"/>
          <a:ext cx="4577977" cy="297778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65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8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명령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 명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8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main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함수를 기점으로 소스코드 출력한다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8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 10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행을 기준으로 출력한다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8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 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func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func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함수의 소스를 출력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8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 -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출력된 행의 이전 행을 출력한다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8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 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file.c:func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file.c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파일의 </a:t>
                      </a:r>
                      <a:r>
                        <a:rPr lang="en-US" altLang="ko-KR" sz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func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함수를 기준으로 출력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8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 file.c:1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file.c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파일의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행을 기준으로 출력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8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set 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listsize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20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list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명령의 기본 출력 행의 수를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행으로 설정한다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3116130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GDB </a:t>
            </a:r>
            <a:r>
              <a:rPr lang="ko-KR" altLang="en-US" dirty="0" smtClean="0"/>
              <a:t>디버깅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 smtClean="0"/>
              <a:t>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23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변수 값 확인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전체 지역 변수의 값을 확인 할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info locals </a:t>
            </a:r>
            <a:r>
              <a:rPr lang="ko-KR" altLang="en-US" dirty="0" smtClean="0"/>
              <a:t>명령어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427" y="3027648"/>
            <a:ext cx="2867025" cy="771525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639751"/>
              </p:ext>
            </p:extLst>
          </p:nvPr>
        </p:nvGraphicFramePr>
        <p:xfrm>
          <a:off x="2037427" y="4293096"/>
          <a:ext cx="5069146" cy="163666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12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733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명령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설 명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33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watch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[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변수 명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변수 값이 바뀔 때 마다 값을 확인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33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info locals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전체 지역 변수를 출력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33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p [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변수 명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변수의 값을 출력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33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*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주소가 가리키는 위치의 값을 출력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2527305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GDB </a:t>
            </a:r>
            <a:r>
              <a:rPr lang="ko-KR" altLang="en-US" dirty="0" smtClean="0"/>
              <a:t>디버깅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 smtClean="0"/>
              <a:t>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24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변수 값 출력 형식 설정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p/[</a:t>
            </a:r>
            <a:r>
              <a:rPr lang="ko-KR" altLang="en-US" dirty="0" smtClean="0"/>
              <a:t>출력 형식</a:t>
            </a:r>
            <a:r>
              <a:rPr lang="en-US" altLang="ko-KR" dirty="0" smtClean="0"/>
              <a:t>] [</a:t>
            </a:r>
            <a:r>
              <a:rPr lang="ko-KR" altLang="en-US" dirty="0" smtClean="0"/>
              <a:t>변수 명</a:t>
            </a:r>
            <a:r>
              <a:rPr lang="en-US" altLang="ko-KR" dirty="0" smtClean="0"/>
              <a:t>]</a:t>
            </a:r>
          </a:p>
          <a:p>
            <a:pPr lvl="1"/>
            <a:r>
              <a:rPr lang="en-US" altLang="ko-KR" dirty="0" smtClean="0"/>
              <a:t>p/x </a:t>
            </a:r>
            <a:r>
              <a:rPr lang="en-US" altLang="ko-KR" dirty="0" err="1" smtClean="0"/>
              <a:t>var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520730"/>
              </p:ext>
            </p:extLst>
          </p:nvPr>
        </p:nvGraphicFramePr>
        <p:xfrm>
          <a:off x="2266887" y="2852936"/>
          <a:ext cx="4682480" cy="3096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1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0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0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명령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 명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0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진수로 출력한다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0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진수로 출력한다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0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부호가 있는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진수로 출력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0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부호가 없는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진수로 출력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(unsigned 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0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x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16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진수로 출력한다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40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바이트 값을 문자 형으로 출력한다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40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부동 소수점 값 형식으로 출력한다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40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가장 가까운 심볼의 오프셋을 출력한다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1348471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GDB </a:t>
            </a:r>
            <a:r>
              <a:rPr lang="ko-KR" altLang="en-US" dirty="0" smtClean="0"/>
              <a:t>디버깅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 smtClean="0"/>
              <a:t>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25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변수 값의 변화 확인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display [</a:t>
            </a:r>
            <a:r>
              <a:rPr lang="ko-KR" altLang="en-US" dirty="0" smtClean="0"/>
              <a:t>변수 명</a:t>
            </a:r>
            <a:r>
              <a:rPr lang="en-US" altLang="ko-KR" dirty="0" smtClean="0"/>
              <a:t>]</a:t>
            </a:r>
          </a:p>
          <a:p>
            <a:pPr lvl="1"/>
            <a:r>
              <a:rPr lang="ko-KR" altLang="en-US" dirty="0" smtClean="0"/>
              <a:t>매번 변수의 값을 확인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1561162"/>
            <a:ext cx="4038600" cy="2009775"/>
          </a:xfrm>
          <a:prstGeom prst="rect">
            <a:avLst/>
          </a:prstGeom>
        </p:spPr>
      </p:pic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688507"/>
              </p:ext>
            </p:extLst>
          </p:nvPr>
        </p:nvGraphicFramePr>
        <p:xfrm>
          <a:off x="1598320" y="3910394"/>
          <a:ext cx="5947360" cy="21314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34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24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명령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설 명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24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display [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변수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변수 값을 매번 화면에 출력한다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24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display/[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출력형식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변수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변수 값을 설정한 출력 형식으로 출력한다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24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undisplay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 [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디스플레이 번호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디스플레이 설정을 없앤다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24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disable display [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디스플레이 번호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디스플레이를 일시 중단한다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24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enable display [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디스플레이 번호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디스플레이를 다시 활성화 시킨다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8523310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990033"/>
                </a:solidFill>
              </a:rPr>
              <a:t>실습 </a:t>
            </a:r>
            <a:r>
              <a:rPr lang="en-US" altLang="ko-KR" dirty="0" smtClean="0">
                <a:solidFill>
                  <a:srgbClr val="990033"/>
                </a:solidFill>
              </a:rPr>
              <a:t>1 – </a:t>
            </a:r>
            <a:r>
              <a:rPr lang="ko-KR" altLang="en-US" dirty="0" smtClean="0">
                <a:solidFill>
                  <a:srgbClr val="990033"/>
                </a:solidFill>
              </a:rPr>
              <a:t>프로그램 작성</a:t>
            </a:r>
            <a:endParaRPr lang="ko-KR" altLang="en-US" dirty="0">
              <a:solidFill>
                <a:srgbClr val="990033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2018 Fall, System Programming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26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sz="1800" dirty="0" smtClean="0">
                <a:solidFill>
                  <a:srgbClr val="990033"/>
                </a:solidFill>
              </a:rPr>
              <a:t>조건 </a:t>
            </a:r>
            <a:r>
              <a:rPr lang="en-US" altLang="ko-KR" sz="1800" dirty="0" smtClean="0">
                <a:solidFill>
                  <a:srgbClr val="990033"/>
                </a:solidFill>
              </a:rPr>
              <a:t>1.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이름의 이니셜과 학번을 저장하는 </a:t>
            </a:r>
            <a:r>
              <a:rPr lang="en-US" altLang="ko-KR" sz="1800" dirty="0" smtClean="0"/>
              <a:t>student</a:t>
            </a:r>
            <a:r>
              <a:rPr lang="ko-KR" altLang="en-US" sz="1800" dirty="0" smtClean="0"/>
              <a:t>라는 이름의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struct</a:t>
            </a:r>
            <a:r>
              <a:rPr lang="ko-KR" altLang="en-US" sz="1800" dirty="0" smtClean="0"/>
              <a:t>를 정의하라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ko-KR" altLang="en-US" sz="1400" dirty="0" smtClean="0"/>
              <a:t>이니셜은 </a:t>
            </a:r>
            <a:r>
              <a:rPr lang="en-US" altLang="ko-KR" sz="1400" dirty="0" smtClean="0"/>
              <a:t>char </a:t>
            </a:r>
            <a:r>
              <a:rPr lang="ko-KR" altLang="en-US" sz="1400" dirty="0" smtClean="0"/>
              <a:t>포인터를 이용해 선언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학번은 </a:t>
            </a:r>
            <a:r>
              <a:rPr lang="en-US" altLang="ko-KR" sz="1400" dirty="0" err="1" smtClean="0"/>
              <a:t>int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타입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800" dirty="0" smtClean="0">
                <a:solidFill>
                  <a:srgbClr val="990033"/>
                </a:solidFill>
              </a:rPr>
              <a:t>조건 </a:t>
            </a:r>
            <a:r>
              <a:rPr lang="en-US" altLang="ko-KR" sz="1800" dirty="0" smtClean="0">
                <a:solidFill>
                  <a:srgbClr val="990033"/>
                </a:solidFill>
              </a:rPr>
              <a:t>2. </a:t>
            </a:r>
            <a:r>
              <a:rPr lang="ko-KR" altLang="en-US" sz="1800" dirty="0" smtClean="0"/>
              <a:t>조건 </a:t>
            </a:r>
            <a:r>
              <a:rPr lang="en-US" altLang="ko-KR" sz="1800" dirty="0" smtClean="0"/>
              <a:t>1</a:t>
            </a:r>
            <a:r>
              <a:rPr lang="ko-KR" altLang="en-US" sz="1800" dirty="0" smtClean="0"/>
              <a:t>에서 정의한 </a:t>
            </a:r>
            <a:r>
              <a:rPr lang="en-US" altLang="ko-KR" sz="1800" dirty="0" err="1" smtClean="0"/>
              <a:t>struct</a:t>
            </a:r>
            <a:r>
              <a:rPr lang="en-US" altLang="ko-KR" sz="1800" dirty="0" smtClean="0"/>
              <a:t> type</a:t>
            </a:r>
            <a:r>
              <a:rPr lang="ko-KR" altLang="en-US" sz="1800" dirty="0" smtClean="0"/>
              <a:t>을 이용해서 자신의 이니셜과 학번을 저장하는 구조체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 조교의 </a:t>
            </a:r>
            <a:r>
              <a:rPr lang="ko-KR" altLang="en-US" sz="1800" smtClean="0"/>
              <a:t>이니셜</a:t>
            </a:r>
            <a:r>
              <a:rPr lang="en-US" altLang="ko-KR" sz="1800" smtClean="0"/>
              <a:t>(JHS)</a:t>
            </a:r>
            <a:r>
              <a:rPr lang="ko-KR" altLang="en-US" sz="1800" dirty="0" smtClean="0"/>
              <a:t>과 </a:t>
            </a:r>
            <a:r>
              <a:rPr lang="ko-KR" altLang="en-US" sz="1800" smtClean="0"/>
              <a:t>분반</a:t>
            </a:r>
            <a:r>
              <a:rPr lang="en-US" altLang="ko-KR" sz="1800" smtClean="0"/>
              <a:t>(0)</a:t>
            </a:r>
            <a:r>
              <a:rPr lang="ko-KR" altLang="en-US" sz="1800" dirty="0" smtClean="0"/>
              <a:t>을 저장하는 구조체를 각각 </a:t>
            </a:r>
            <a:r>
              <a:rPr lang="ko-KR" altLang="en-US" sz="1800" smtClean="0"/>
              <a:t>생성한다</a:t>
            </a:r>
            <a:r>
              <a:rPr lang="en-US" altLang="ko-KR" sz="1800" smtClean="0"/>
              <a:t>.</a:t>
            </a:r>
            <a:endParaRPr lang="en-US" altLang="ko-KR" sz="1800" dirty="0" smtClean="0">
              <a:solidFill>
                <a:srgbClr val="990033"/>
              </a:solidFill>
            </a:endParaRPr>
          </a:p>
          <a:p>
            <a:r>
              <a:rPr lang="ko-KR" altLang="en-US" sz="1800" dirty="0" smtClean="0">
                <a:solidFill>
                  <a:srgbClr val="990033"/>
                </a:solidFill>
              </a:rPr>
              <a:t>조건 </a:t>
            </a:r>
            <a:r>
              <a:rPr lang="en-US" altLang="ko-KR" sz="1800" dirty="0" smtClean="0">
                <a:solidFill>
                  <a:srgbClr val="990033"/>
                </a:solidFill>
              </a:rPr>
              <a:t>3. </a:t>
            </a:r>
            <a:r>
              <a:rPr lang="ko-KR" altLang="en-US" sz="1800" dirty="0" smtClean="0"/>
              <a:t>자신의 </a:t>
            </a:r>
            <a:r>
              <a:rPr lang="en-US" altLang="ko-KR" sz="1800" dirty="0" smtClean="0"/>
              <a:t>student </a:t>
            </a:r>
            <a:r>
              <a:rPr lang="en-US" altLang="ko-KR" sz="1800" dirty="0" err="1" smtClean="0"/>
              <a:t>struct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멤버와 조교의  </a:t>
            </a:r>
            <a:r>
              <a:rPr lang="en-US" altLang="ko-KR" sz="1800" dirty="0" smtClean="0"/>
              <a:t>student </a:t>
            </a:r>
            <a:r>
              <a:rPr lang="en-US" altLang="ko-KR" sz="1800" dirty="0" err="1" smtClean="0"/>
              <a:t>struct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멤버를 </a:t>
            </a:r>
            <a:r>
              <a:rPr lang="en-US" altLang="ko-KR" sz="1800" dirty="0" smtClean="0"/>
              <a:t>call-by-reference</a:t>
            </a:r>
            <a:r>
              <a:rPr lang="ko-KR" altLang="en-US" sz="1800" dirty="0" smtClean="0"/>
              <a:t>로 </a:t>
            </a:r>
            <a:r>
              <a:rPr lang="en-US" altLang="ko-KR" sz="1800" dirty="0" smtClean="0"/>
              <a:t>swap </a:t>
            </a:r>
            <a:r>
              <a:rPr lang="ko-KR" altLang="en-US" sz="1800" dirty="0" smtClean="0"/>
              <a:t>해주는 </a:t>
            </a:r>
            <a:r>
              <a:rPr lang="en-US" altLang="ko-KR" sz="1800" dirty="0" smtClean="0">
                <a:solidFill>
                  <a:srgbClr val="990033"/>
                </a:solidFill>
              </a:rPr>
              <a:t>void swap(</a:t>
            </a:r>
            <a:r>
              <a:rPr lang="en-US" altLang="ko-KR" sz="1800" dirty="0" err="1" smtClean="0">
                <a:solidFill>
                  <a:srgbClr val="990033"/>
                </a:solidFill>
              </a:rPr>
              <a:t>struct</a:t>
            </a:r>
            <a:r>
              <a:rPr lang="en-US" altLang="ko-KR" sz="1800" dirty="0" smtClean="0">
                <a:solidFill>
                  <a:srgbClr val="990033"/>
                </a:solidFill>
              </a:rPr>
              <a:t> student * arg1, </a:t>
            </a:r>
            <a:r>
              <a:rPr lang="en-US" altLang="ko-KR" sz="1800" dirty="0" err="1" smtClean="0">
                <a:solidFill>
                  <a:srgbClr val="990033"/>
                </a:solidFill>
              </a:rPr>
              <a:t>struct</a:t>
            </a:r>
            <a:r>
              <a:rPr lang="en-US" altLang="ko-KR" sz="1800" dirty="0" smtClean="0">
                <a:solidFill>
                  <a:srgbClr val="990033"/>
                </a:solidFill>
              </a:rPr>
              <a:t> student * arg2) </a:t>
            </a:r>
            <a:r>
              <a:rPr lang="ko-KR" altLang="en-US" sz="1800" dirty="0" smtClean="0"/>
              <a:t>함수를 정의하고 다음과 같이 출력</a:t>
            </a:r>
            <a:r>
              <a:rPr lang="en-US" altLang="ko-KR" sz="1800" dirty="0"/>
              <a:t> </a:t>
            </a:r>
            <a:r>
              <a:rPr lang="ko-KR" altLang="en-US" sz="1800" dirty="0" smtClean="0"/>
              <a:t>후 보고서에 추가</a:t>
            </a:r>
            <a:r>
              <a:rPr lang="en-US" altLang="ko-KR" sz="1800" dirty="0" smtClean="0"/>
              <a:t>.</a:t>
            </a:r>
          </a:p>
          <a:p>
            <a:endParaRPr lang="ko-KR" altLang="en-US" sz="18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4587875"/>
            <a:ext cx="502920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646147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990033"/>
                </a:solidFill>
              </a:rPr>
              <a:t>실습 </a:t>
            </a:r>
            <a:r>
              <a:rPr lang="en-US" altLang="ko-KR" dirty="0" smtClean="0">
                <a:solidFill>
                  <a:srgbClr val="990033"/>
                </a:solidFill>
              </a:rPr>
              <a:t>2 – </a:t>
            </a:r>
            <a:r>
              <a:rPr lang="en-US" altLang="ko-KR" dirty="0" err="1" smtClean="0">
                <a:solidFill>
                  <a:srgbClr val="990033"/>
                </a:solidFill>
              </a:rPr>
              <a:t>gdb</a:t>
            </a:r>
            <a:r>
              <a:rPr lang="en-US" altLang="ko-KR" dirty="0" smtClean="0">
                <a:solidFill>
                  <a:srgbClr val="990033"/>
                </a:solidFill>
              </a:rPr>
              <a:t> </a:t>
            </a:r>
            <a:r>
              <a:rPr lang="ko-KR" altLang="en-US" dirty="0" smtClean="0">
                <a:solidFill>
                  <a:srgbClr val="990033"/>
                </a:solidFill>
              </a:rPr>
              <a:t>디버깅</a:t>
            </a:r>
            <a:endParaRPr lang="ko-KR" altLang="en-US" dirty="0">
              <a:solidFill>
                <a:srgbClr val="990033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 smtClean="0"/>
              <a:t>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27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990033"/>
                </a:solidFill>
              </a:rPr>
              <a:t>조건 </a:t>
            </a:r>
            <a:r>
              <a:rPr lang="en-US" altLang="ko-KR" dirty="0" smtClean="0">
                <a:solidFill>
                  <a:srgbClr val="990033"/>
                </a:solidFill>
              </a:rPr>
              <a:t>1.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gdb</a:t>
            </a:r>
            <a:r>
              <a:rPr lang="ko-KR" altLang="en-US" dirty="0" smtClean="0"/>
              <a:t>를 이용해 실습</a:t>
            </a:r>
            <a:r>
              <a:rPr lang="en-US" altLang="ko-KR" dirty="0" smtClean="0"/>
              <a:t>1 </a:t>
            </a:r>
            <a:r>
              <a:rPr lang="ko-KR" altLang="en-US" dirty="0" smtClean="0"/>
              <a:t>조건</a:t>
            </a:r>
            <a:r>
              <a:rPr lang="en-US" altLang="ko-KR" dirty="0" smtClean="0"/>
              <a:t>3</a:t>
            </a:r>
            <a:r>
              <a:rPr lang="ko-KR" altLang="en-US" dirty="0" smtClean="0"/>
              <a:t>에서 작성한 프로그램이 동작하는 과정을 설명</a:t>
            </a:r>
            <a:endParaRPr lang="en-US" altLang="ko-KR" dirty="0" smtClean="0"/>
          </a:p>
          <a:p>
            <a:pPr lvl="1"/>
            <a:r>
              <a:rPr lang="ko-KR" altLang="en-US" smtClean="0"/>
              <a:t>학생</a:t>
            </a:r>
            <a:r>
              <a:rPr lang="en-US" altLang="ko-KR" smtClean="0"/>
              <a:t>(*arg1), </a:t>
            </a:r>
            <a:r>
              <a:rPr lang="ko-KR" altLang="en-US" smtClean="0"/>
              <a:t>조교</a:t>
            </a:r>
            <a:r>
              <a:rPr lang="en-US" altLang="ko-KR" smtClean="0"/>
              <a:t>(*arg2)</a:t>
            </a:r>
            <a:r>
              <a:rPr lang="ko-KR" altLang="en-US" smtClean="0"/>
              <a:t> 저장 데이터 확인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Swap </a:t>
            </a:r>
            <a:r>
              <a:rPr lang="ko-KR" altLang="en-US" smtClean="0"/>
              <a:t>과정 설명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19926483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제출 사항</a:t>
            </a:r>
          </a:p>
        </p:txBody>
      </p:sp>
      <p:sp>
        <p:nvSpPr>
          <p:cNvPr id="62467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1</a:t>
            </a:r>
            <a:r>
              <a:rPr lang="ko-KR" altLang="en-US" dirty="0" smtClean="0"/>
              <a:t>에서 작성한 프로그램은 </a:t>
            </a:r>
            <a:r>
              <a:rPr lang="en-US" altLang="ko-KR" dirty="0" smtClean="0"/>
              <a:t>program </a:t>
            </a:r>
            <a:r>
              <a:rPr lang="ko-KR" altLang="en-US" dirty="0" smtClean="0"/>
              <a:t>폴더에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1, 2</a:t>
            </a:r>
            <a:r>
              <a:rPr lang="ko-KR" altLang="en-US" dirty="0" smtClean="0"/>
              <a:t>에서 작성한 보고서는 </a:t>
            </a:r>
            <a:r>
              <a:rPr lang="en-US" altLang="ko-KR" dirty="0" smtClean="0"/>
              <a:t>report </a:t>
            </a:r>
            <a:r>
              <a:rPr lang="ko-KR" altLang="en-US" dirty="0" smtClean="0"/>
              <a:t>폴더에 각각 담아 하나의 </a:t>
            </a:r>
            <a:r>
              <a:rPr lang="en-US" altLang="ko-KR" dirty="0" smtClean="0"/>
              <a:t>zip </a:t>
            </a:r>
            <a:r>
              <a:rPr lang="ko-KR" altLang="en-US" dirty="0" smtClean="0"/>
              <a:t>파일로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smtClean="0"/>
              <a:t>[sys00]HW04</a:t>
            </a:r>
            <a:r>
              <a:rPr lang="en-US" altLang="ko-KR" dirty="0" smtClean="0"/>
              <a:t>_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_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.zip</a:t>
            </a:r>
          </a:p>
          <a:p>
            <a:pPr lvl="2"/>
            <a:r>
              <a:rPr lang="en-US" altLang="ko-KR" dirty="0" smtClean="0"/>
              <a:t>--- program</a:t>
            </a:r>
          </a:p>
          <a:p>
            <a:pPr lvl="3"/>
            <a:r>
              <a:rPr lang="en-US" altLang="ko-KR" dirty="0" smtClean="0"/>
              <a:t>--- </a:t>
            </a:r>
            <a:r>
              <a:rPr lang="ko-KR" altLang="en-US" dirty="0" smtClean="0"/>
              <a:t>소스코드</a:t>
            </a:r>
            <a:r>
              <a:rPr lang="en-US" altLang="ko-KR" smtClean="0"/>
              <a:t>, </a:t>
            </a:r>
            <a:r>
              <a:rPr lang="ko-KR" altLang="en-US" smtClean="0"/>
              <a:t>실행파일</a:t>
            </a:r>
            <a:r>
              <a:rPr lang="en-US" altLang="ko-KR"/>
              <a:t> </a:t>
            </a:r>
            <a:r>
              <a:rPr lang="ko-KR" altLang="en-US" smtClean="0"/>
              <a:t>등</a:t>
            </a:r>
            <a:r>
              <a:rPr lang="en-US" altLang="ko-KR" dirty="0" smtClean="0"/>
              <a:t>..</a:t>
            </a:r>
          </a:p>
          <a:p>
            <a:pPr lvl="2"/>
            <a:r>
              <a:rPr lang="en-US" altLang="ko-KR" dirty="0" smtClean="0"/>
              <a:t>--- report</a:t>
            </a:r>
          </a:p>
          <a:p>
            <a:pPr lvl="3"/>
            <a:r>
              <a:rPr lang="en-US" altLang="ko-KR" dirty="0" smtClean="0"/>
              <a:t>--- </a:t>
            </a:r>
            <a:r>
              <a:rPr lang="ko-KR" altLang="en-US" dirty="0" smtClean="0"/>
              <a:t>보고서</a:t>
            </a:r>
            <a:r>
              <a:rPr lang="en-US" altLang="ko-KR" dirty="0" smtClean="0"/>
              <a:t>.pdf</a:t>
            </a:r>
          </a:p>
          <a:p>
            <a:r>
              <a:rPr lang="ko-KR" altLang="en-US" u="sng" dirty="0" smtClean="0"/>
              <a:t>사이버캠퍼스에 제출</a:t>
            </a:r>
            <a:endParaRPr lang="en-US" altLang="ko-KR" u="sng" dirty="0" smtClean="0"/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PDF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파일로 제출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한글과 </a:t>
            </a:r>
            <a:r>
              <a:rPr lang="en-US" altLang="ko-KR" dirty="0" smtClean="0"/>
              <a:t>MS word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다른이름으로</a:t>
            </a:r>
            <a:r>
              <a:rPr lang="ko-KR" altLang="en-US" dirty="0" smtClean="0"/>
              <a:t> 저장 기능 활용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 제목</a:t>
            </a:r>
            <a:r>
              <a:rPr lang="en-US" altLang="ko-KR" dirty="0" smtClean="0"/>
              <a:t>: </a:t>
            </a:r>
            <a:r>
              <a:rPr lang="en-US" altLang="ko-KR" smtClean="0"/>
              <a:t>[sys00]HW04</a:t>
            </a:r>
            <a:r>
              <a:rPr lang="en-US" altLang="ko-KR" dirty="0" smtClean="0"/>
              <a:t>_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_</a:t>
            </a:r>
            <a:r>
              <a:rPr lang="ko-KR" altLang="en-US" dirty="0" smtClean="0"/>
              <a:t>이름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반드시 위의 양식을 지켜야 </a:t>
            </a:r>
            <a:r>
              <a:rPr lang="ko-KR" altLang="en-US" smtClean="0"/>
              <a:t>함</a:t>
            </a:r>
            <a:r>
              <a:rPr lang="en-US" altLang="ko-KR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err="1" smtClean="0">
                <a:solidFill>
                  <a:srgbClr val="FF0000"/>
                </a:solidFill>
              </a:rPr>
              <a:t>제출일자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사이버 캠퍼스</a:t>
            </a:r>
            <a:r>
              <a:rPr lang="en-US" altLang="ko-KR" smtClean="0">
                <a:solidFill>
                  <a:srgbClr val="FF0000"/>
                </a:solidFill>
              </a:rPr>
              <a:t>: 2018</a:t>
            </a:r>
            <a:r>
              <a:rPr lang="ko-KR" altLang="en-US" smtClean="0">
                <a:solidFill>
                  <a:srgbClr val="FF0000"/>
                </a:solidFill>
              </a:rPr>
              <a:t>년 </a:t>
            </a:r>
            <a:r>
              <a:rPr lang="en-US" altLang="ko-KR" dirty="0" smtClean="0">
                <a:solidFill>
                  <a:srgbClr val="FF0000"/>
                </a:solidFill>
              </a:rPr>
              <a:t>10</a:t>
            </a:r>
            <a:r>
              <a:rPr lang="ko-KR" altLang="en-US" smtClean="0">
                <a:solidFill>
                  <a:srgbClr val="FF0000"/>
                </a:solidFill>
              </a:rPr>
              <a:t>월 </a:t>
            </a:r>
            <a:r>
              <a:rPr lang="en-US" altLang="ko-KR" smtClean="0">
                <a:solidFill>
                  <a:srgbClr val="FF0000"/>
                </a:solidFill>
              </a:rPr>
              <a:t>22</a:t>
            </a:r>
            <a:r>
              <a:rPr lang="ko-KR" altLang="en-US" smtClean="0">
                <a:solidFill>
                  <a:srgbClr val="FF0000"/>
                </a:solidFill>
              </a:rPr>
              <a:t>일 </a:t>
            </a:r>
            <a:r>
              <a:rPr lang="ko-KR" altLang="en-US">
                <a:solidFill>
                  <a:srgbClr val="FF0000"/>
                </a:solidFill>
              </a:rPr>
              <a:t>월</a:t>
            </a:r>
            <a:r>
              <a:rPr lang="ko-KR" altLang="en-US" smtClean="0">
                <a:solidFill>
                  <a:srgbClr val="FF0000"/>
                </a:solidFill>
              </a:rPr>
              <a:t>요일 </a:t>
            </a:r>
            <a:r>
              <a:rPr lang="en-US" altLang="ko-KR" smtClean="0">
                <a:solidFill>
                  <a:srgbClr val="FF0000"/>
                </a:solidFill>
              </a:rPr>
              <a:t>08</a:t>
            </a:r>
            <a:r>
              <a:rPr lang="ko-KR" altLang="en-US" smtClean="0">
                <a:solidFill>
                  <a:srgbClr val="FF0000"/>
                </a:solidFill>
              </a:rPr>
              <a:t>시</a:t>
            </a:r>
            <a:r>
              <a:rPr lang="en-US" altLang="ko-KR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59</a:t>
            </a:r>
            <a:r>
              <a:rPr lang="ko-KR" altLang="en-US" dirty="0" smtClean="0">
                <a:solidFill>
                  <a:srgbClr val="FF0000"/>
                </a:solidFill>
              </a:rPr>
              <a:t>분 </a:t>
            </a:r>
            <a:r>
              <a:rPr lang="en-US" altLang="ko-KR" dirty="0" smtClean="0">
                <a:solidFill>
                  <a:srgbClr val="FF0000"/>
                </a:solidFill>
              </a:rPr>
              <a:t>59</a:t>
            </a:r>
            <a:r>
              <a:rPr lang="ko-KR" altLang="en-US" dirty="0" smtClean="0">
                <a:solidFill>
                  <a:srgbClr val="FF0000"/>
                </a:solidFill>
              </a:rPr>
              <a:t>초까지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 smtClean="0"/>
              <a:t>Fall, System Programming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28</a:t>
            </a:fld>
            <a:endParaRPr lang="en-US" altLang="ko-K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 smtClean="0"/>
              <a:t>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2"/>
          </p:nvPr>
        </p:nvSpPr>
        <p:spPr>
          <a:xfrm>
            <a:off x="468313" y="1556792"/>
            <a:ext cx="8280400" cy="4680520"/>
          </a:xfrm>
        </p:spPr>
        <p:txBody>
          <a:bodyPr/>
          <a:lstStyle/>
          <a:p>
            <a:r>
              <a:rPr lang="en-US" altLang="ko-KR" dirty="0" smtClean="0"/>
              <a:t>C</a:t>
            </a:r>
          </a:p>
          <a:p>
            <a:pPr lvl="1"/>
            <a:r>
              <a:rPr lang="en-US" altLang="ko-KR" dirty="0" smtClean="0"/>
              <a:t>Pointer</a:t>
            </a:r>
          </a:p>
          <a:p>
            <a:pPr lvl="1"/>
            <a:r>
              <a:rPr lang="en-US" altLang="ko-KR" dirty="0"/>
              <a:t>Call by Value VS Call by </a:t>
            </a:r>
            <a:r>
              <a:rPr lang="en-US" altLang="ko-KR" dirty="0" smtClean="0"/>
              <a:t>Reference</a:t>
            </a:r>
          </a:p>
          <a:p>
            <a:pPr lvl="1"/>
            <a:r>
              <a:rPr lang="en-US" altLang="ko-KR" dirty="0" err="1" smtClean="0"/>
              <a:t>Struct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GDB</a:t>
            </a:r>
          </a:p>
          <a:p>
            <a:pPr lvl="1"/>
            <a:r>
              <a:rPr lang="en-US" altLang="ko-KR" dirty="0" smtClean="0"/>
              <a:t>GDB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GDB break point</a:t>
            </a:r>
          </a:p>
          <a:p>
            <a:pPr lvl="1"/>
            <a:r>
              <a:rPr lang="en-US" altLang="ko-KR" dirty="0" smtClean="0"/>
              <a:t>GDB </a:t>
            </a:r>
            <a:r>
              <a:rPr lang="ko-KR" altLang="en-US" dirty="0" smtClean="0"/>
              <a:t>디버깅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50624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 smtClean="0"/>
              <a:t>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ko-KR" sz="8000" dirty="0" smtClean="0"/>
          </a:p>
          <a:p>
            <a:pPr marL="0" indent="0" algn="ctr">
              <a:buNone/>
            </a:pPr>
            <a:r>
              <a:rPr lang="en-US" altLang="ko-KR" sz="8000" dirty="0" smtClean="0"/>
              <a:t>C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12211863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Pointers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 smtClean="0"/>
              <a:t>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sz="2400" dirty="0" smtClean="0"/>
              <a:t>포인터는 메모리 위치를 참조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메모리 주소를 저장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하는 </a:t>
            </a:r>
            <a:r>
              <a:rPr lang="en-US" altLang="ko-KR" sz="2400" dirty="0" smtClean="0"/>
              <a:t>‘</a:t>
            </a:r>
            <a:r>
              <a:rPr lang="ko-KR" altLang="en-US" sz="2400" dirty="0" smtClean="0"/>
              <a:t>변수</a:t>
            </a:r>
            <a:r>
              <a:rPr lang="en-US" altLang="ko-KR" sz="2400" dirty="0" smtClean="0"/>
              <a:t>’</a:t>
            </a:r>
            <a:r>
              <a:rPr lang="ko-KR" altLang="en-US" sz="2400" dirty="0" smtClean="0"/>
              <a:t>다</a:t>
            </a:r>
            <a:r>
              <a:rPr lang="en-US" altLang="ko-KR" sz="2400" dirty="0" smtClean="0"/>
              <a:t>.</a:t>
            </a:r>
          </a:p>
          <a:p>
            <a:pPr lvl="1"/>
            <a:r>
              <a:rPr lang="en-US" altLang="ko-KR" dirty="0" err="1" smtClean="0"/>
              <a:t>Int</a:t>
            </a:r>
            <a:r>
              <a:rPr lang="en-US" altLang="ko-KR" dirty="0" smtClean="0"/>
              <a:t>*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, char* </a:t>
            </a:r>
            <a:r>
              <a:rPr lang="en-US" altLang="ko-KR" dirty="0" err="1" smtClean="0"/>
              <a:t>chr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** array, …</a:t>
            </a:r>
          </a:p>
          <a:p>
            <a:pPr lvl="1"/>
            <a:r>
              <a:rPr lang="ko-KR" altLang="en-US" dirty="0" smtClean="0"/>
              <a:t>포인터를 </a:t>
            </a:r>
            <a:r>
              <a:rPr lang="ko-KR" altLang="en-US" dirty="0" err="1" smtClean="0"/>
              <a:t>역참조</a:t>
            </a:r>
            <a:r>
              <a:rPr lang="ko-KR" altLang="en-US" dirty="0" smtClean="0"/>
              <a:t> </a:t>
            </a:r>
            <a:r>
              <a:rPr lang="en-US" altLang="ko-KR" dirty="0" smtClean="0"/>
              <a:t>(*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, *</a:t>
            </a:r>
            <a:r>
              <a:rPr lang="en-US" altLang="ko-KR" dirty="0" err="1" smtClean="0"/>
              <a:t>chr</a:t>
            </a:r>
            <a:r>
              <a:rPr lang="en-US" altLang="ko-KR" dirty="0" smtClean="0"/>
              <a:t>) </a:t>
            </a:r>
            <a:r>
              <a:rPr lang="ko-KR" altLang="en-US" dirty="0" smtClean="0"/>
              <a:t>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포인터에 저장 된 주소의 메모리에 값을 읽거나 쓴다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값이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인 </a:t>
            </a:r>
            <a:r>
              <a:rPr lang="en-US" altLang="ko-KR" dirty="0" smtClean="0"/>
              <a:t>NULL </a:t>
            </a:r>
            <a:r>
              <a:rPr lang="ko-KR" altLang="en-US" dirty="0" smtClean="0"/>
              <a:t>포인터를 </a:t>
            </a:r>
            <a:r>
              <a:rPr lang="ko-KR" altLang="en-US" dirty="0" err="1" smtClean="0"/>
              <a:t>역참조하면</a:t>
            </a:r>
            <a:r>
              <a:rPr lang="ko-KR" altLang="en-US" dirty="0" smtClean="0"/>
              <a:t> 오류가 발생</a:t>
            </a:r>
            <a:r>
              <a:rPr lang="en-US" altLang="ko-KR" dirty="0" smtClean="0"/>
              <a:t>.</a:t>
            </a:r>
          </a:p>
          <a:p>
            <a:endParaRPr lang="en-US" altLang="ko-KR" sz="900" dirty="0" smtClean="0"/>
          </a:p>
          <a:p>
            <a:r>
              <a:rPr lang="ko-KR" altLang="en-US" sz="2400" dirty="0" err="1" smtClean="0"/>
              <a:t>자료형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type</a:t>
            </a:r>
            <a:r>
              <a:rPr lang="ko-KR" altLang="en-US" sz="2400" dirty="0" smtClean="0"/>
              <a:t>을 참조하면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sizeof</a:t>
            </a:r>
            <a:r>
              <a:rPr lang="en-US" altLang="ko-KR" sz="2400" dirty="0" smtClean="0"/>
              <a:t>(type) byte </a:t>
            </a:r>
            <a:r>
              <a:rPr lang="ko-KR" altLang="en-US" sz="2400" dirty="0" smtClean="0"/>
              <a:t>만큼의 메모리 블록을 참조함</a:t>
            </a:r>
            <a:r>
              <a:rPr lang="en-US" altLang="ko-KR" sz="2400" dirty="0" smtClean="0"/>
              <a:t>.</a:t>
            </a:r>
          </a:p>
          <a:p>
            <a:pPr lvl="1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참조하면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sizeof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) –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4byte </a:t>
            </a:r>
            <a:r>
              <a:rPr lang="ko-KR" altLang="en-US" dirty="0" smtClean="0"/>
              <a:t>의 메모리를 참조</a:t>
            </a:r>
            <a:endParaRPr lang="en-US" altLang="ko-KR" dirty="0" smtClean="0"/>
          </a:p>
          <a:p>
            <a:endParaRPr lang="en-US" altLang="ko-KR" sz="900" dirty="0" smtClean="0"/>
          </a:p>
          <a:p>
            <a:r>
              <a:rPr lang="ko-KR" altLang="en-US" sz="2400" dirty="0" smtClean="0"/>
              <a:t>변수가 저장된 메모리의 주소를 알고 싶을 때는</a:t>
            </a:r>
            <a:r>
              <a:rPr lang="en-US" altLang="ko-KR" sz="2400" dirty="0" smtClean="0"/>
              <a:t> ‘</a:t>
            </a:r>
            <a:r>
              <a:rPr lang="en-US" altLang="ko-KR" sz="2400" dirty="0" smtClean="0">
                <a:latin typeface="+mj-ea"/>
                <a:ea typeface="+mj-ea"/>
              </a:rPr>
              <a:t>&amp;</a:t>
            </a:r>
            <a:r>
              <a:rPr lang="en-US" altLang="ko-KR" sz="2400" dirty="0" smtClean="0"/>
              <a:t>’ </a:t>
            </a:r>
            <a:r>
              <a:rPr lang="ko-KR" altLang="en-US" sz="2400" dirty="0" smtClean="0"/>
              <a:t>연산자를 사용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293644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Pointers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2018 Fall, System Programming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 bwMode="auto">
          <a:xfrm>
            <a:off x="1043608" y="1484784"/>
            <a:ext cx="10801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endParaRPr lang="ko-KR" altLang="en-US" kern="0" dirty="0" smtClean="0"/>
          </a:p>
        </p:txBody>
      </p:sp>
      <p:sp>
        <p:nvSpPr>
          <p:cNvPr id="9" name="내용 개체 틀 5"/>
          <p:cNvSpPr>
            <a:spLocks noGrp="1"/>
          </p:cNvSpPr>
          <p:nvPr>
            <p:ph sz="quarter" idx="12"/>
          </p:nvPr>
        </p:nvSpPr>
        <p:spPr>
          <a:xfrm>
            <a:off x="468313" y="1556791"/>
            <a:ext cx="8280400" cy="1964209"/>
          </a:xfrm>
        </p:spPr>
        <p:txBody>
          <a:bodyPr/>
          <a:lstStyle/>
          <a:p>
            <a:r>
              <a:rPr lang="en-US" altLang="ko-KR" sz="2400" dirty="0" err="1">
                <a:latin typeface="+mj-ea"/>
                <a:ea typeface="+mj-ea"/>
              </a:rPr>
              <a:t>i</a:t>
            </a:r>
            <a:r>
              <a:rPr lang="en-US" altLang="ko-KR" sz="2400" dirty="0" err="1" smtClean="0">
                <a:latin typeface="+mj-ea"/>
                <a:ea typeface="+mj-ea"/>
              </a:rPr>
              <a:t>nt</a:t>
            </a:r>
            <a:r>
              <a:rPr lang="en-US" altLang="ko-KR" sz="2400" dirty="0" smtClean="0">
                <a:latin typeface="+mj-ea"/>
                <a:ea typeface="+mj-ea"/>
              </a:rPr>
              <a:t> *</a:t>
            </a:r>
            <a:r>
              <a:rPr lang="en-US" altLang="ko-KR" sz="2400" dirty="0" err="1" smtClean="0">
                <a:latin typeface="+mj-ea"/>
                <a:ea typeface="+mj-ea"/>
              </a:rPr>
              <a:t>numPtr</a:t>
            </a:r>
            <a:r>
              <a:rPr lang="en-US" altLang="ko-KR" sz="2400" dirty="0" smtClean="0">
                <a:latin typeface="+mj-ea"/>
                <a:ea typeface="+mj-ea"/>
              </a:rPr>
              <a:t>;</a:t>
            </a:r>
          </a:p>
          <a:p>
            <a:r>
              <a:rPr lang="en-US" altLang="ko-KR" sz="2400" dirty="0" err="1">
                <a:latin typeface="+mj-ea"/>
                <a:ea typeface="+mj-ea"/>
              </a:rPr>
              <a:t>i</a:t>
            </a:r>
            <a:r>
              <a:rPr lang="en-US" altLang="ko-KR" sz="2400" dirty="0" err="1" smtClean="0">
                <a:latin typeface="+mj-ea"/>
                <a:ea typeface="+mj-ea"/>
              </a:rPr>
              <a:t>nt</a:t>
            </a:r>
            <a:r>
              <a:rPr lang="en-US" altLang="ko-KR" sz="2400" dirty="0" smtClean="0">
                <a:latin typeface="+mj-ea"/>
                <a:ea typeface="+mj-ea"/>
              </a:rPr>
              <a:t> num1 = 10;</a:t>
            </a:r>
          </a:p>
          <a:p>
            <a:r>
              <a:rPr lang="en-US" altLang="ko-KR" sz="2400" dirty="0" err="1" smtClean="0">
                <a:latin typeface="+mj-ea"/>
                <a:ea typeface="+mj-ea"/>
              </a:rPr>
              <a:t>numPtr</a:t>
            </a:r>
            <a:r>
              <a:rPr lang="en-US" altLang="ko-KR" sz="2400" dirty="0" smtClean="0">
                <a:latin typeface="+mj-ea"/>
                <a:ea typeface="+mj-ea"/>
              </a:rPr>
              <a:t> = &amp;num1;</a:t>
            </a:r>
            <a:endParaRPr lang="en-US" altLang="ko-KR" sz="2400" dirty="0"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3628469"/>
            <a:ext cx="760095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7007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Pointers - </a:t>
            </a:r>
            <a:r>
              <a:rPr lang="ko-KR" altLang="en-US" dirty="0" smtClean="0">
                <a:solidFill>
                  <a:srgbClr val="C00000"/>
                </a:solidFill>
              </a:rPr>
              <a:t>따라하기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 smtClean="0"/>
              <a:t>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소스 코드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결과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047977"/>
            <a:ext cx="5295900" cy="22002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5152603"/>
            <a:ext cx="372427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7812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Call by Value VS Call by Reference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 smtClean="0"/>
              <a:t>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 smtClean="0"/>
              <a:t>Call by Value</a:t>
            </a:r>
          </a:p>
          <a:p>
            <a:pPr lvl="1"/>
            <a:r>
              <a:rPr lang="ko-KR" altLang="en-US" dirty="0" smtClean="0"/>
              <a:t>함수 내부로 전달 된 인자의 값을 바꿔도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원래의 변수 값은 바뀌지 않는다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Call by Reference</a:t>
            </a:r>
          </a:p>
          <a:p>
            <a:pPr lvl="1"/>
            <a:r>
              <a:rPr lang="ko-KR" altLang="en-US" dirty="0" smtClean="0"/>
              <a:t>함수 내부에서 전달 된 인자의 값을 바꾸면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원래의 변수 값이 같이 바뀐다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C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Call by Value </a:t>
            </a:r>
            <a:r>
              <a:rPr lang="ko-KR" altLang="en-US" dirty="0" smtClean="0"/>
              <a:t>언어이다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함수의 인자는 원본이 아닌 복사된 값이다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Call by Reference</a:t>
            </a:r>
            <a:r>
              <a:rPr lang="ko-KR" altLang="en-US" dirty="0" smtClean="0"/>
              <a:t>를 사용하려면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변수의 </a:t>
            </a:r>
            <a:r>
              <a:rPr lang="en-US" altLang="ko-KR" dirty="0" smtClean="0"/>
              <a:t>Pointer, </a:t>
            </a:r>
            <a:r>
              <a:rPr lang="ko-KR" altLang="en-US" dirty="0" smtClean="0"/>
              <a:t>즉 주소를 전달해서 함수 내부에서 직접 주소에 접근해야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Shape 68"/>
          <p:cNvSpPr/>
          <p:nvPr/>
        </p:nvSpPr>
        <p:spPr>
          <a:xfrm>
            <a:off x="1331640" y="4834422"/>
            <a:ext cx="2808312" cy="1615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>
              <a:defRPr sz="1800"/>
            </a:pPr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lang="en-US" sz="1500" dirty="0" smtClean="0">
                <a:latin typeface="Courier New"/>
                <a:ea typeface="Courier New"/>
                <a:cs typeface="Courier New"/>
                <a:sym typeface="Courier New"/>
              </a:rPr>
              <a:t>adder1</a:t>
            </a:r>
            <a:r>
              <a:rPr sz="1500" dirty="0" smtClean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500" dirty="0" err="1" smtClean="0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1500" dirty="0" smtClean="0">
                <a:latin typeface="Courier New"/>
                <a:ea typeface="Courier New"/>
                <a:cs typeface="Courier New"/>
                <a:sym typeface="Courier New"/>
              </a:rPr>
              <a:t> a) </a:t>
            </a:r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{ </a:t>
            </a:r>
          </a:p>
          <a:p>
            <a:pPr lvl="0">
              <a:defRPr sz="1800"/>
            </a:pPr>
            <a:r>
              <a:rPr sz="1500" dirty="0" smtClean="0">
                <a:latin typeface="Courier New"/>
                <a:ea typeface="Courier New"/>
                <a:cs typeface="Courier New"/>
                <a:sym typeface="Courier New"/>
              </a:rPr>
              <a:t>   a = </a:t>
            </a:r>
            <a:r>
              <a:rPr lang="en-US" sz="1500" dirty="0" smtClean="0">
                <a:latin typeface="Courier New"/>
                <a:ea typeface="Courier New"/>
                <a:cs typeface="Courier New"/>
                <a:sym typeface="Courier New"/>
              </a:rPr>
              <a:t>a + 10</a:t>
            </a:r>
            <a:r>
              <a:rPr sz="1500" dirty="0" smtClean="0">
                <a:latin typeface="Courier New"/>
                <a:ea typeface="Courier New"/>
                <a:cs typeface="Courier New"/>
                <a:sym typeface="Courier New"/>
              </a:rPr>
              <a:t>;  </a:t>
            </a:r>
            <a:endParaRPr sz="15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1500" dirty="0" smtClean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-US" sz="1500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endParaRPr lang="en-US" sz="15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lang="en-US" altLang="ko-KR" sz="1500" dirty="0"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lang="en-US" altLang="ko-KR" sz="1500" dirty="0" smtClean="0">
                <a:latin typeface="Courier New"/>
                <a:ea typeface="Courier New"/>
                <a:cs typeface="Courier New"/>
                <a:sym typeface="Courier New"/>
              </a:rPr>
              <a:t>adder2(</a:t>
            </a:r>
            <a:r>
              <a:rPr lang="en-US" altLang="ko-KR" sz="1500" dirty="0" err="1" smtClean="0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altLang="ko-KR" sz="1500" dirty="0">
                <a:latin typeface="Courier New"/>
                <a:ea typeface="Courier New"/>
                <a:cs typeface="Courier New"/>
                <a:sym typeface="Courier New"/>
              </a:rPr>
              <a:t>* a) { </a:t>
            </a:r>
          </a:p>
          <a:p>
            <a:pPr lvl="0">
              <a:defRPr sz="1800"/>
            </a:pPr>
            <a:r>
              <a:rPr lang="en-US" altLang="ko-KR" sz="1500" dirty="0">
                <a:latin typeface="Courier New"/>
                <a:ea typeface="Courier New"/>
                <a:cs typeface="Courier New"/>
                <a:sym typeface="Courier New"/>
              </a:rPr>
              <a:t>   *a = *a + 10;  </a:t>
            </a:r>
          </a:p>
          <a:p>
            <a:pPr lvl="0">
              <a:defRPr sz="1800"/>
            </a:pPr>
            <a:r>
              <a:rPr lang="en-US" altLang="ko-KR" sz="1500" dirty="0" smtClean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-US" altLang="ko-KR" sz="15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" name="Shape 69"/>
          <p:cNvSpPr/>
          <p:nvPr/>
        </p:nvSpPr>
        <p:spPr>
          <a:xfrm>
            <a:off x="4644008" y="4834422"/>
            <a:ext cx="2952328" cy="1615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>
              <a:defRPr sz="1800"/>
            </a:pPr>
            <a:r>
              <a:rPr sz="1500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 x = </a:t>
            </a:r>
            <a:r>
              <a:rPr sz="1500" dirty="0" smtClean="0">
                <a:latin typeface="Courier New"/>
                <a:ea typeface="Courier New"/>
                <a:cs typeface="Courier New"/>
                <a:sym typeface="Courier New"/>
              </a:rPr>
              <a:t>4; </a:t>
            </a:r>
            <a:endParaRPr sz="15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lang="en-US" sz="1500" dirty="0" smtClean="0">
                <a:latin typeface="Courier New"/>
                <a:ea typeface="Courier New"/>
                <a:cs typeface="Courier New"/>
                <a:sym typeface="Courier New"/>
              </a:rPr>
              <a:t>adder1</a:t>
            </a:r>
            <a:r>
              <a:rPr sz="1500" dirty="0" smtClean="0">
                <a:latin typeface="Courier New"/>
                <a:ea typeface="Courier New"/>
                <a:cs typeface="Courier New"/>
                <a:sym typeface="Courier New"/>
              </a:rPr>
              <a:t>(x);</a:t>
            </a:r>
            <a:endParaRPr sz="15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1500" dirty="0" err="1"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(“%d\n”, x); // </a:t>
            </a:r>
            <a:r>
              <a:rPr sz="1500" dirty="0" smtClean="0"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lang="en-US" sz="1500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endParaRPr lang="en-US" sz="15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lang="en-US" sz="1500" dirty="0" err="1" smtClean="0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500" dirty="0" smtClean="0">
                <a:latin typeface="Courier New"/>
                <a:ea typeface="Courier New"/>
                <a:cs typeface="Courier New"/>
                <a:sym typeface="Courier New"/>
              </a:rPr>
              <a:t> y = 54</a:t>
            </a:r>
          </a:p>
          <a:p>
            <a:pPr lvl="0">
              <a:defRPr sz="1800"/>
            </a:pPr>
            <a:r>
              <a:rPr lang="en-US" sz="1500" dirty="0" smtClean="0">
                <a:latin typeface="Courier New"/>
                <a:ea typeface="Courier New"/>
                <a:cs typeface="Courier New"/>
                <a:sym typeface="Courier New"/>
              </a:rPr>
              <a:t>adder2(&amp;y);</a:t>
            </a:r>
            <a:endParaRPr sz="15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1500" dirty="0" err="1"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(“%d\n”, y); // </a:t>
            </a:r>
            <a:r>
              <a:rPr lang="en-US" sz="1500" dirty="0"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1500" dirty="0" smtClean="0"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sz="15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4114400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Call by Value VS Call by Reference </a:t>
            </a:r>
            <a:r>
              <a:rPr lang="en-US" altLang="ko-KR" sz="2400" dirty="0" smtClean="0"/>
              <a:t>- </a:t>
            </a:r>
            <a:r>
              <a:rPr lang="ko-KR" altLang="en-US" sz="2400" dirty="0" smtClean="0">
                <a:solidFill>
                  <a:srgbClr val="C00000"/>
                </a:solidFill>
              </a:rPr>
              <a:t>따라하기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2018 Fall, System Programming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>
          <a:xfrm>
            <a:off x="587873" y="1467788"/>
            <a:ext cx="3888432" cy="432048"/>
          </a:xfrm>
        </p:spPr>
        <p:txBody>
          <a:bodyPr/>
          <a:lstStyle/>
          <a:p>
            <a:r>
              <a:rPr lang="ko-KR" altLang="en-US" dirty="0" smtClean="0"/>
              <a:t>소스 코드</a:t>
            </a:r>
            <a:r>
              <a:rPr lang="en-US" altLang="ko-KR" dirty="0" smtClean="0"/>
              <a:t>(ptr2.c)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569" y="1953705"/>
            <a:ext cx="3990558" cy="4536206"/>
          </a:xfrm>
          <a:prstGeom prst="rect">
            <a:avLst/>
          </a:prstGeom>
        </p:spPr>
      </p:pic>
      <p:sp>
        <p:nvSpPr>
          <p:cNvPr id="10" name="내용 개체 틀 4"/>
          <p:cNvSpPr txBox="1">
            <a:spLocks/>
          </p:cNvSpPr>
          <p:nvPr/>
        </p:nvSpPr>
        <p:spPr bwMode="auto">
          <a:xfrm>
            <a:off x="5066184" y="1467788"/>
            <a:ext cx="3888432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514350" indent="-514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Wingdings" panose="05000000000000000000" pitchFamily="2" charset="2"/>
              <a:buChar char="v"/>
              <a:defRPr kumimoji="1" sz="2000" b="0">
                <a:solidFill>
                  <a:schemeClr val="tx1"/>
                </a:solidFill>
                <a:latin typeface="+mj-lt"/>
                <a:ea typeface="문체부 돋음체" panose="020B0609000101010101" pitchFamily="49" charset="-127"/>
                <a:cs typeface="+mn-cs"/>
              </a:defRPr>
            </a:lvl1pPr>
            <a:lvl2pPr marL="800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40000"/>
              <a:buFont typeface="Wingdings" panose="05000000000000000000" pitchFamily="2" charset="2"/>
              <a:buChar char="u"/>
              <a:defRPr kumimoji="1" sz="1600" b="0">
                <a:solidFill>
                  <a:schemeClr val="tx1"/>
                </a:solidFill>
                <a:latin typeface="+mj-lt"/>
                <a:ea typeface="문체부 돋음체" panose="020B0609000101010101" pitchFamily="49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anose="05000000000000000000" pitchFamily="2" charset="2"/>
              <a:buChar char="v"/>
              <a:defRPr kumimoji="1" sz="1200" b="0">
                <a:solidFill>
                  <a:schemeClr val="tx1"/>
                </a:solidFill>
                <a:latin typeface="+mj-lt"/>
                <a:ea typeface="문체부 돋음체" panose="020B0609000101010101" pitchFamily="49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SzPct val="50000"/>
              <a:buFont typeface="Wingdings" panose="05000000000000000000" pitchFamily="2" charset="2"/>
              <a:buChar char="u"/>
              <a:defRPr kumimoji="1" sz="1000" b="0">
                <a:solidFill>
                  <a:schemeClr val="tx1"/>
                </a:solidFill>
                <a:latin typeface="+mj-lt"/>
                <a:ea typeface="문체부 돋음체" panose="020B0609000101010101" pitchFamily="49" charset="-127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1200">
                <a:solidFill>
                  <a:schemeClr val="tx1"/>
                </a:solidFill>
                <a:latin typeface="+mj-lt"/>
                <a:ea typeface="맑은 고딕" pitchFamily="50" charset="-127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None/>
              <a:defRPr kumimoji="1" sz="1400">
                <a:solidFill>
                  <a:srgbClr val="003366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3366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3366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3366"/>
                </a:solidFill>
                <a:latin typeface="+mn-lt"/>
                <a:ea typeface="+mn-ea"/>
              </a:defRPr>
            </a:lvl9pPr>
          </a:lstStyle>
          <a:p>
            <a:pPr latinLnBrk="0"/>
            <a:r>
              <a:rPr lang="ko-KR" altLang="en-US" kern="0" dirty="0" smtClean="0"/>
              <a:t>결과</a:t>
            </a:r>
            <a:endParaRPr lang="en-US" altLang="ko-KR" kern="0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0175" y="1953705"/>
            <a:ext cx="360045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4360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작은글씨">
  <a:themeElements>
    <a:clrScheme name="산뜻한강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Tahoma" pitchFamily="34" charset="0"/>
            <a:ea typeface="HY헤드라인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Tahoma" pitchFamily="34" charset="0"/>
            <a:ea typeface="HY헤드라인M" pitchFamily="18" charset="-127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latinLnBrk="0">
          <a:defRPr kern="0" dirty="0" smtClean="0"/>
        </a:defPPr>
      </a:lstStyle>
    </a:txDef>
  </a:objectDefaults>
  <a:extraClrSchemeLst>
    <a:extraClrScheme>
      <a:clrScheme name="산뜻한강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뜻한강의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산뜻한강의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뜻한강의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뜻한강의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뜻한강의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뜻한강의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큰글씨">
  <a:themeElements>
    <a:clrScheme name="산뜻한강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Tahoma" pitchFamily="34" charset="0"/>
            <a:ea typeface="HY헤드라인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Tahoma" pitchFamily="34" charset="0"/>
            <a:ea typeface="HY헤드라인M" pitchFamily="18" charset="-127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latinLnBrk="0">
          <a:defRPr kern="0" dirty="0" smtClean="0"/>
        </a:defPPr>
      </a:lstStyle>
    </a:txDef>
  </a:objectDefaults>
  <a:extraClrSchemeLst>
    <a:extraClrScheme>
      <a:clrScheme name="산뜻한강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뜻한강의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산뜻한강의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뜻한강의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뜻한강의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뜻한강의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뜻한강의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21221</TotalTime>
  <Words>1562</Words>
  <Application>Microsoft Office PowerPoint</Application>
  <PresentationFormat>화면 슬라이드 쇼(4:3)</PresentationFormat>
  <Paragraphs>344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28</vt:i4>
      </vt:variant>
    </vt:vector>
  </HeadingPairs>
  <TitlesOfParts>
    <vt:vector size="42" baseType="lpstr">
      <vt:lpstr>HY그래픽M</vt:lpstr>
      <vt:lpstr>HY헤드라인M</vt:lpstr>
      <vt:lpstr>굴림</vt:lpstr>
      <vt:lpstr>맑은 고딕</vt:lpstr>
      <vt:lpstr>맑은 고딕 (제목)</vt:lpstr>
      <vt:lpstr>문체부 돋음체</vt:lpstr>
      <vt:lpstr>Arial</vt:lpstr>
      <vt:lpstr>Courier New</vt:lpstr>
      <vt:lpstr>Tahoma</vt:lpstr>
      <vt:lpstr>Times</vt:lpstr>
      <vt:lpstr>Trebuchet MS</vt:lpstr>
      <vt:lpstr>Wingdings</vt:lpstr>
      <vt:lpstr>작은글씨</vt:lpstr>
      <vt:lpstr>큰글씨</vt:lpstr>
      <vt:lpstr>C &amp; GDB</vt:lpstr>
      <vt:lpstr>실습 소개</vt:lpstr>
      <vt:lpstr>목차</vt:lpstr>
      <vt:lpstr>PowerPoint 프레젠테이션</vt:lpstr>
      <vt:lpstr>Pointers</vt:lpstr>
      <vt:lpstr>Pointers</vt:lpstr>
      <vt:lpstr>Pointers - 따라하기</vt:lpstr>
      <vt:lpstr>Call by Value VS Call by Reference</vt:lpstr>
      <vt:lpstr>Call by Value VS Call by Reference - 따라하기</vt:lpstr>
      <vt:lpstr>Structs</vt:lpstr>
      <vt:lpstr>Structs - 따라하기</vt:lpstr>
      <vt:lpstr>PowerPoint 프레젠테이션</vt:lpstr>
      <vt:lpstr>GDB</vt:lpstr>
      <vt:lpstr>GDB 준비</vt:lpstr>
      <vt:lpstr>GDB 실행</vt:lpstr>
      <vt:lpstr>GDB Break point</vt:lpstr>
      <vt:lpstr>GDB Break point</vt:lpstr>
      <vt:lpstr>GDB Break point</vt:lpstr>
      <vt:lpstr>GDB Break point</vt:lpstr>
      <vt:lpstr>GDB 디버깅</vt:lpstr>
      <vt:lpstr>GDB 디버깅</vt:lpstr>
      <vt:lpstr>GDB 디버깅</vt:lpstr>
      <vt:lpstr>GDB 디버깅</vt:lpstr>
      <vt:lpstr>GDB 디버깅</vt:lpstr>
      <vt:lpstr>GDB 디버깅</vt:lpstr>
      <vt:lpstr>실습 1 – 프로그램 작성</vt:lpstr>
      <vt:lpstr>실습 2 – gdb 디버깅</vt:lpstr>
      <vt:lpstr>제출 사항</vt:lpstr>
    </vt:vector>
  </TitlesOfParts>
  <Company>CNU ESL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Hyung-sin Kim</dc:creator>
  <cp:lastModifiedBy>Hyeok-soo Jang</cp:lastModifiedBy>
  <cp:revision>2669</cp:revision>
  <dcterms:created xsi:type="dcterms:W3CDTF">2004-07-14T06:37:09Z</dcterms:created>
  <dcterms:modified xsi:type="dcterms:W3CDTF">2018-10-14T09:32:43Z</dcterms:modified>
</cp:coreProperties>
</file>