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9" r:id="rId1"/>
    <p:sldMasterId id="2147484121" r:id="rId2"/>
  </p:sldMasterIdLst>
  <p:notesMasterIdLst>
    <p:notesMasterId r:id="rId58"/>
  </p:notesMasterIdLst>
  <p:handoutMasterIdLst>
    <p:handoutMasterId r:id="rId59"/>
  </p:handoutMasterIdLst>
  <p:sldIdLst>
    <p:sldId id="554" r:id="rId3"/>
    <p:sldId id="480" r:id="rId4"/>
    <p:sldId id="595" r:id="rId5"/>
    <p:sldId id="571" r:id="rId6"/>
    <p:sldId id="602" r:id="rId7"/>
    <p:sldId id="572" r:id="rId8"/>
    <p:sldId id="573" r:id="rId9"/>
    <p:sldId id="648" r:id="rId10"/>
    <p:sldId id="604" r:id="rId11"/>
    <p:sldId id="649" r:id="rId12"/>
    <p:sldId id="597" r:id="rId13"/>
    <p:sldId id="619" r:id="rId14"/>
    <p:sldId id="620" r:id="rId15"/>
    <p:sldId id="605" r:id="rId16"/>
    <p:sldId id="607" r:id="rId17"/>
    <p:sldId id="609" r:id="rId18"/>
    <p:sldId id="603" r:id="rId19"/>
    <p:sldId id="608" r:id="rId20"/>
    <p:sldId id="610" r:id="rId21"/>
    <p:sldId id="611" r:id="rId22"/>
    <p:sldId id="613" r:id="rId23"/>
    <p:sldId id="614" r:id="rId24"/>
    <p:sldId id="615" r:id="rId25"/>
    <p:sldId id="616" r:id="rId26"/>
    <p:sldId id="617" r:id="rId27"/>
    <p:sldId id="596" r:id="rId28"/>
    <p:sldId id="581" r:id="rId29"/>
    <p:sldId id="586" r:id="rId30"/>
    <p:sldId id="582" r:id="rId31"/>
    <p:sldId id="587" r:id="rId32"/>
    <p:sldId id="600" r:id="rId33"/>
    <p:sldId id="601" r:id="rId34"/>
    <p:sldId id="588" r:id="rId35"/>
    <p:sldId id="631" r:id="rId36"/>
    <p:sldId id="624" r:id="rId37"/>
    <p:sldId id="627" r:id="rId38"/>
    <p:sldId id="628" r:id="rId39"/>
    <p:sldId id="629" r:id="rId40"/>
    <p:sldId id="630" r:id="rId41"/>
    <p:sldId id="632" r:id="rId42"/>
    <p:sldId id="633" r:id="rId43"/>
    <p:sldId id="634" r:id="rId44"/>
    <p:sldId id="635" r:id="rId45"/>
    <p:sldId id="636" r:id="rId46"/>
    <p:sldId id="637" r:id="rId47"/>
    <p:sldId id="638" r:id="rId48"/>
    <p:sldId id="639" r:id="rId49"/>
    <p:sldId id="640" r:id="rId50"/>
    <p:sldId id="641" r:id="rId51"/>
    <p:sldId id="642" r:id="rId52"/>
    <p:sldId id="643" r:id="rId53"/>
    <p:sldId id="644" r:id="rId54"/>
    <p:sldId id="645" r:id="rId55"/>
    <p:sldId id="646" r:id="rId56"/>
    <p:sldId id="647" r:id="rId57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FF0000"/>
    <a:srgbClr val="000066"/>
    <a:srgbClr val="8000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9882" autoAdjust="0"/>
  </p:normalViewPr>
  <p:slideViewPr>
    <p:cSldViewPr>
      <p:cViewPr varScale="1">
        <p:scale>
          <a:sx n="115" d="100"/>
          <a:sy n="115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922" y="-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811F81-F946-4E14-AAD4-9895225A42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6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52104-7280-422B-9532-A533C8962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8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1pPr>
            <a:lvl2pPr marL="800100" indent="-3429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2pPr>
            <a:lvl3pPr marL="1143000" indent="-228600"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3pPr>
            <a:lvl4pPr marL="1600200" indent="-2286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94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556792"/>
            <a:ext cx="4064000" cy="4824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3" y="1556792"/>
            <a:ext cx="4064000" cy="4896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37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CC6C-F675-4B72-81BF-D66D1ABAC6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3534-78BA-4304-B43F-63BADFB8FD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66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2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v"/>
              <a:defRPr sz="2000"/>
            </a:lvl1pPr>
            <a:lvl2pPr marL="800100" indent="-342900">
              <a:buClr>
                <a:schemeClr val="tx1">
                  <a:lumMod val="75000"/>
                  <a:lumOff val="25000"/>
                </a:schemeClr>
              </a:buClr>
              <a:buSzPct val="40000"/>
              <a:buFont typeface="Wingdings" panose="05000000000000000000" pitchFamily="2" charset="2"/>
              <a:buChar char="u"/>
              <a:defRPr sz="16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v"/>
              <a:defRPr sz="1200"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u"/>
              <a:defRPr/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78554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4064000" cy="482399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1557338"/>
            <a:ext cx="4064248" cy="4823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5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가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8352928" cy="230371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395536" y="4077072"/>
            <a:ext cx="8352928" cy="23042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2132384"/>
            <a:ext cx="4064000" cy="424894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2132384"/>
            <a:ext cx="4064248" cy="4248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6549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4216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0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325" y="0"/>
            <a:ext cx="8067675" cy="809625"/>
          </a:xfrm>
        </p:spPr>
        <p:txBody>
          <a:bodyPr>
            <a:normAutofit/>
          </a:bodyPr>
          <a:lstStyle>
            <a:lvl1pPr>
              <a:defRPr sz="3200" b="1">
                <a:latin typeface="맑은 고딕 (제목)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5" y="1085851"/>
            <a:ext cx="8639175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b="1">
                <a:latin typeface="+mn-ea"/>
                <a:ea typeface="+mn-ea"/>
              </a:defRPr>
            </a:lvl1pPr>
            <a:lvl2pPr marL="6858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b="1">
                <a:latin typeface="+mn-ea"/>
                <a:ea typeface="+mn-ea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b="1">
                <a:latin typeface="+mn-ea"/>
                <a:ea typeface="+mn-ea"/>
              </a:defRPr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b="1">
                <a:latin typeface="+mn-ea"/>
                <a:ea typeface="+mn-ea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텍스트를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2014 Embedded System Lab. 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6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2016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098" r:id="rId4"/>
    <p:sldLayoutId id="2147484133" r:id="rId5"/>
    <p:sldLayoutId id="2147484132" r:id="rId6"/>
    <p:sldLayoutId id="2147484103" r:id="rId7"/>
    <p:sldLayoutId id="2147484134" r:id="rId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60000"/>
        <a:buFont typeface="Wingdings" panose="05000000000000000000" pitchFamily="2" charset="2"/>
        <a:buChar char="u"/>
        <a:defRPr kumimoji="1" sz="16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2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6" r:id="rId4"/>
    <p:sldLayoutId id="2147484127" r:id="rId5"/>
    <p:sldLayoutId id="2147484130" r:id="rId6"/>
    <p:sldLayoutId id="2147484131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8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50000"/>
        <a:buFont typeface="Wingdings" panose="05000000000000000000" pitchFamily="2" charset="2"/>
        <a:buChar char="u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4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mailto:janggurtn@naver.com" TargetMode="External"/><Relationship Id="rId2" Type="http://schemas.openxmlformats.org/officeDocument/2006/relationships/hyperlink" Target="http://133.186.153.97:10000/score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Assembly </a:t>
            </a:r>
            <a:r>
              <a:rPr lang="en-US" altLang="ko-KR" dirty="0"/>
              <a:t>&amp; </a:t>
            </a:r>
            <a:r>
              <a:rPr lang="en-US" altLang="ko-KR" dirty="0" err="1" smtClean="0"/>
              <a:t>BombLab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1369366" y="3662010"/>
            <a:ext cx="6400800" cy="342709"/>
          </a:xfrm>
        </p:spPr>
        <p:txBody>
          <a:bodyPr/>
          <a:lstStyle/>
          <a:p>
            <a:r>
              <a:rPr lang="en-US" altLang="ko-KR" dirty="0" smtClean="0"/>
              <a:t>2018. 10. 22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030175" y="4381746"/>
            <a:ext cx="7079183" cy="775446"/>
          </a:xfrm>
        </p:spPr>
        <p:txBody>
          <a:bodyPr/>
          <a:lstStyle/>
          <a:p>
            <a:r>
              <a:rPr lang="ko-KR" altLang="en-US" smtClean="0"/>
              <a:t>장혁수</a:t>
            </a:r>
            <a:endParaRPr lang="en-US" altLang="ko-KR" dirty="0" smtClean="0"/>
          </a:p>
          <a:p>
            <a:r>
              <a:rPr lang="en-US" altLang="ko-KR" smtClean="0"/>
              <a:t>janggurtn@naver.com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44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어셈블리어 함수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2018 System Programming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3049EF-4BB6-4CAA-8237-F815ADBEB88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2000" dirty="0"/>
              <a:t> 어셈블리어에서 함수는 아래와 같이 선언한다</a:t>
            </a:r>
            <a:r>
              <a:rPr lang="en-US" altLang="ko-KR" sz="20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  <a:r>
              <a:rPr lang="en-US" altLang="ko-KR" sz="1800" dirty="0">
                <a:solidFill>
                  <a:srgbClr val="C00000"/>
                </a:solidFill>
              </a:rPr>
              <a:t>type </a:t>
            </a:r>
            <a:r>
              <a:rPr lang="ko-KR" altLang="en-US" sz="1800" dirty="0">
                <a:solidFill>
                  <a:srgbClr val="C00000"/>
                </a:solidFill>
              </a:rPr>
              <a:t>함수 명</a:t>
            </a:r>
            <a:r>
              <a:rPr lang="en-US" altLang="ko-KR" sz="1800" dirty="0">
                <a:solidFill>
                  <a:srgbClr val="C00000"/>
                </a:solidFill>
              </a:rPr>
              <a:t>, @function 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함수의 호출은 아래와 같다</a:t>
            </a:r>
            <a:r>
              <a:rPr lang="en-US" altLang="ko-KR" sz="20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C00000"/>
                </a:solidFill>
              </a:rPr>
              <a:t>call </a:t>
            </a:r>
            <a:r>
              <a:rPr lang="ko-KR" altLang="en-US" sz="1800" dirty="0">
                <a:solidFill>
                  <a:srgbClr val="C00000"/>
                </a:solidFill>
              </a:rPr>
              <a:t>함수 명</a:t>
            </a:r>
          </a:p>
          <a:p>
            <a:endParaRPr lang="ko-KR" altLang="en-US" sz="2000" dirty="0"/>
          </a:p>
          <a:p>
            <a:r>
              <a:rPr lang="ko-KR" altLang="en-US" sz="2000" dirty="0"/>
              <a:t> 함수의 인자는 </a:t>
            </a:r>
            <a:r>
              <a:rPr lang="ko-KR" altLang="en-US" sz="2000" dirty="0" smtClean="0"/>
              <a:t>정해진 레지스터에 순서대로 저장된다</a:t>
            </a:r>
            <a:r>
              <a:rPr lang="en-US" altLang="ko-KR" sz="2000" dirty="0" smtClean="0"/>
              <a:t>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인자가 너무 많아 레지스터를 다 사용하면 어떻게 저장될까</a:t>
            </a:r>
            <a:r>
              <a:rPr lang="en-US" altLang="ko-KR" sz="1800" dirty="0" smtClean="0"/>
              <a:t>?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071105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참고 </a:t>
            </a:r>
            <a:r>
              <a:rPr lang="en-US" altLang="ko-KR" smtClean="0">
                <a:solidFill>
                  <a:srgbClr val="FF0000"/>
                </a:solidFill>
              </a:rPr>
              <a:t>1. </a:t>
            </a:r>
            <a:r>
              <a:rPr lang="ko-KR" altLang="en-US" smtClean="0"/>
              <a:t>출력 </a:t>
            </a:r>
            <a:r>
              <a:rPr lang="ko-KR" altLang="en-US" dirty="0" smtClean="0"/>
              <a:t>함수의 사용법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1400" dirty="0" smtClean="0"/>
              <a:t>어셈블리어로 아래의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언어 스타일과 같은 형식의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결과를 보이는 프로그램</a:t>
            </a:r>
            <a:endParaRPr lang="en-US" altLang="ko-KR" sz="1400" dirty="0" smtClean="0"/>
          </a:p>
          <a:p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(“val1 = %d val2 = %d val3 = %d\n”, val1, val2, val3);</a:t>
            </a:r>
          </a:p>
          <a:p>
            <a:pPr lvl="1"/>
            <a:r>
              <a:rPr lang="ko-KR" altLang="en-US" sz="1200" dirty="0"/>
              <a:t>매개변수 레지스터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rdi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rsi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rdx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rcx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endParaRPr lang="en-US" altLang="ko-KR" sz="1200" dirty="0"/>
          </a:p>
          <a:p>
            <a:pPr lvl="1"/>
            <a:r>
              <a:rPr lang="ko-KR" altLang="en-US" sz="1200" dirty="0"/>
              <a:t>리턴 값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rax</a:t>
            </a:r>
            <a:r>
              <a:rPr lang="en-US" altLang="ko-KR" sz="1200" dirty="0"/>
              <a:t> </a:t>
            </a:r>
          </a:p>
          <a:p>
            <a:endParaRPr lang="en-US" altLang="ko-KR" sz="1400" dirty="0" smtClean="0"/>
          </a:p>
          <a:p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03931" y="3985029"/>
            <a:ext cx="122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소스코드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68312" y="5786556"/>
            <a:ext cx="12953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컴파일 및 실행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67" y="5692477"/>
            <a:ext cx="4019550" cy="9048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067" y="2638407"/>
            <a:ext cx="2968005" cy="302284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2252067" y="4437112"/>
            <a:ext cx="231701" cy="804556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004048" y="3989284"/>
            <a:ext cx="1065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kern="0" dirty="0" smtClean="0">
                <a:solidFill>
                  <a:srgbClr val="C00000"/>
                </a:solidFill>
              </a:rPr>
              <a:t>tab </a:t>
            </a:r>
            <a:r>
              <a:rPr lang="ko-KR" altLang="en-US" kern="0" dirty="0" smtClean="0">
                <a:solidFill>
                  <a:srgbClr val="C00000"/>
                </a:solidFill>
              </a:rPr>
              <a:t>키 사용</a:t>
            </a:r>
          </a:p>
        </p:txBody>
      </p:sp>
      <p:cxnSp>
        <p:nvCxnSpPr>
          <p:cNvPr id="12" name="꺾인 연결선 11"/>
          <p:cNvCxnSpPr/>
          <p:nvPr/>
        </p:nvCxnSpPr>
        <p:spPr bwMode="auto">
          <a:xfrm flipV="1">
            <a:off x="2483768" y="4404782"/>
            <a:ext cx="2376264" cy="431887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58788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참고 </a:t>
            </a:r>
            <a:r>
              <a:rPr lang="en-US" altLang="ko-KR" smtClean="0">
                <a:solidFill>
                  <a:srgbClr val="FF0000"/>
                </a:solidFill>
              </a:rPr>
              <a:t>2. </a:t>
            </a:r>
            <a:r>
              <a:rPr lang="en-US" altLang="ko-KR" smtClean="0"/>
              <a:t>scanf</a:t>
            </a:r>
            <a:r>
              <a:rPr lang="ko-KR" altLang="en-US" smtClean="0"/>
              <a:t>와 </a:t>
            </a:r>
            <a:r>
              <a:rPr lang="en-US" altLang="ko-KR" smtClean="0"/>
              <a:t>printf (1/2)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572000" y="1556792"/>
            <a:ext cx="4176711" cy="4824536"/>
          </a:xfrm>
        </p:spPr>
        <p:txBody>
          <a:bodyPr/>
          <a:lstStyle/>
          <a:p>
            <a:r>
              <a:rPr lang="en-US" altLang="ko-KR" sz="2000" dirty="0" err="1"/>
              <a:t>scanf_format</a:t>
            </a:r>
            <a:r>
              <a:rPr lang="en-US" altLang="ko-KR" sz="2000" dirty="0"/>
              <a:t> 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scanf</a:t>
            </a:r>
            <a:r>
              <a:rPr lang="ko-KR" altLang="en-US" sz="2000" dirty="0"/>
              <a:t>로 입력을 받을 형식을 저장</a:t>
            </a:r>
          </a:p>
          <a:p>
            <a:r>
              <a:rPr lang="en-US" altLang="ko-KR" sz="2000" dirty="0" err="1"/>
              <a:t>prinft_format</a:t>
            </a:r>
            <a:r>
              <a:rPr lang="en-US" altLang="ko-KR" sz="2000" dirty="0"/>
              <a:t> 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 </a:t>
            </a:r>
            <a:r>
              <a:rPr lang="ko-KR" altLang="en-US" sz="2000" dirty="0"/>
              <a:t>로 출력할 형식을 저장</a:t>
            </a:r>
          </a:p>
          <a:p>
            <a:r>
              <a:rPr lang="en-US" altLang="ko-KR" sz="2000" dirty="0"/>
              <a:t>input</a:t>
            </a:r>
            <a:r>
              <a:rPr lang="ko-KR" altLang="en-US" sz="2000" dirty="0"/>
              <a:t>은 입력 값을 저장한 </a:t>
            </a:r>
            <a:r>
              <a:rPr lang="ko-KR" altLang="en-US" sz="2000" dirty="0" smtClean="0"/>
              <a:t>변수</a:t>
            </a:r>
            <a:endParaRPr lang="en-US" altLang="ko-KR" sz="2000" dirty="0" smtClean="0"/>
          </a:p>
          <a:p>
            <a:r>
              <a:rPr lang="en-US" altLang="ko-KR" sz="2000" dirty="0" err="1" smtClean="0"/>
              <a:t>Scanf</a:t>
            </a:r>
            <a:r>
              <a:rPr lang="en-US" altLang="ko-KR" sz="2000" dirty="0" smtClean="0"/>
              <a:t>(%d”, &amp;input);</a:t>
            </a:r>
          </a:p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변수 앞의 </a:t>
            </a:r>
            <a:r>
              <a:rPr lang="en-US" altLang="ko-KR" sz="2000" dirty="0" smtClean="0">
                <a:solidFill>
                  <a:srgbClr val="FF0000"/>
                </a:solidFill>
              </a:rPr>
              <a:t>$</a:t>
            </a:r>
            <a:r>
              <a:rPr lang="ko-KR" altLang="en-US" sz="2000" dirty="0" smtClean="0">
                <a:solidFill>
                  <a:srgbClr val="FF0000"/>
                </a:solidFill>
              </a:rPr>
              <a:t>는 </a:t>
            </a:r>
            <a:r>
              <a:rPr lang="en-US" altLang="ko-KR" sz="2000" dirty="0" smtClean="0">
                <a:solidFill>
                  <a:srgbClr val="FF0000"/>
                </a:solidFill>
              </a:rPr>
              <a:t>&amp;</a:t>
            </a:r>
            <a:r>
              <a:rPr lang="ko-KR" altLang="en-US" sz="2000" dirty="0" smtClean="0">
                <a:solidFill>
                  <a:srgbClr val="FF0000"/>
                </a:solidFill>
              </a:rPr>
              <a:t>개념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dirty="0" err="1"/>
              <a:t>scanf</a:t>
            </a:r>
            <a:r>
              <a:rPr lang="en-US" altLang="ko-KR" sz="2000" dirty="0"/>
              <a:t> </a:t>
            </a:r>
            <a:r>
              <a:rPr lang="ko-KR" altLang="en-US" sz="2000" dirty="0"/>
              <a:t>로 입력을 받는다</a:t>
            </a:r>
          </a:p>
          <a:p>
            <a:r>
              <a:rPr lang="ko-KR" altLang="en-US" sz="2000" dirty="0"/>
              <a:t>이때 입력 받은 값은 변수 </a:t>
            </a:r>
            <a:r>
              <a:rPr lang="en-US" altLang="ko-KR" sz="2000" dirty="0"/>
              <a:t>input</a:t>
            </a:r>
            <a:r>
              <a:rPr lang="ko-KR" altLang="en-US" sz="2000" dirty="0"/>
              <a:t>에 저장되기 때문에 레지스터 </a:t>
            </a:r>
            <a:r>
              <a:rPr lang="en-US" altLang="ko-KR" sz="2000" dirty="0" err="1"/>
              <a:t>rsi</a:t>
            </a:r>
            <a:r>
              <a:rPr lang="en-US" altLang="ko-KR" sz="2000" dirty="0"/>
              <a:t> </a:t>
            </a:r>
            <a:r>
              <a:rPr lang="ko-KR" altLang="en-US" sz="2000" dirty="0"/>
              <a:t>로 옮겨 줘야한다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입력 받은 값을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 </a:t>
            </a:r>
            <a:r>
              <a:rPr lang="ko-KR" altLang="en-US" sz="2000" dirty="0"/>
              <a:t>로 출력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85131"/>
            <a:ext cx="3600400" cy="52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169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scanf</a:t>
            </a:r>
            <a:r>
              <a:rPr lang="ko-KR" altLang="en-US" smtClean="0"/>
              <a:t>와 </a:t>
            </a:r>
            <a:r>
              <a:rPr lang="en-US" altLang="ko-KR"/>
              <a:t>printf </a:t>
            </a:r>
            <a:r>
              <a:rPr lang="en-US" altLang="ko-KR" smtClean="0"/>
              <a:t>(2/2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/>
          <a:p>
            <a:r>
              <a:rPr lang="ko-KR" altLang="en-US" dirty="0" smtClean="0"/>
              <a:t>앞의 코드를 컴파일 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실행 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scanf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사용법을 숙지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컴파일 및 실행 결과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08920"/>
            <a:ext cx="5514843" cy="11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142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1" y="3905968"/>
            <a:ext cx="4032448" cy="255401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참고 </a:t>
            </a:r>
            <a:r>
              <a:rPr lang="en-US" altLang="ko-KR" smtClean="0">
                <a:solidFill>
                  <a:srgbClr val="FF0000"/>
                </a:solidFill>
              </a:rPr>
              <a:t>3. </a:t>
            </a:r>
            <a:r>
              <a:rPr lang="ko-KR" altLang="en-US" smtClean="0"/>
              <a:t>어셈블리어 </a:t>
            </a:r>
            <a:r>
              <a:rPr lang="ko-KR" altLang="en-US" dirty="0" smtClean="0"/>
              <a:t>코드 확인하기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mstore.c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생성하여 다음과 같이 입력한다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-S </a:t>
            </a:r>
            <a:r>
              <a:rPr lang="ko-KR" altLang="en-US" dirty="0" smtClean="0"/>
              <a:t>옵션을 이용하여 컴파일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생성된 어셈블리 코드를 확인한다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Og</a:t>
            </a:r>
            <a:r>
              <a:rPr lang="en-US" altLang="ko-KR" dirty="0" smtClean="0"/>
              <a:t> –S </a:t>
            </a:r>
            <a:r>
              <a:rPr lang="en-US" altLang="ko-KR" dirty="0" err="1" smtClean="0"/>
              <a:t>mstore.c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대소문자</a:t>
            </a:r>
            <a:r>
              <a:rPr lang="ko-KR" altLang="en-US" dirty="0" smtClean="0"/>
              <a:t> 주의할 것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Og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디버깅을 방해하지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않는 최적화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65018" y="1972221"/>
            <a:ext cx="6187294" cy="1233836"/>
            <a:chOff x="390698" y="2385752"/>
            <a:chExt cx="6187294" cy="123383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698" y="2385752"/>
              <a:ext cx="3981796" cy="119828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08898" y="3311811"/>
              <a:ext cx="22690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2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파일명 </a:t>
              </a:r>
              <a:r>
                <a:rPr lang="en-US" altLang="ko-KR" sz="1400" b="1" dirty="0" smtClean="0">
                  <a:solidFill>
                    <a:schemeClr val="tx2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: </a:t>
              </a:r>
              <a:r>
                <a:rPr lang="en-US" altLang="ko-KR" sz="1400" b="1" dirty="0" err="1" smtClean="0">
                  <a:solidFill>
                    <a:schemeClr val="tx2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mstore.c</a:t>
              </a:r>
              <a:endParaRPr lang="ko-KR" altLang="en-US" sz="1400" b="1" dirty="0">
                <a:solidFill>
                  <a:schemeClr val="tx2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73888" y="6124364"/>
            <a:ext cx="198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파일명 </a:t>
            </a:r>
            <a:r>
              <a:rPr lang="en-US" altLang="ko-KR" sz="1400" b="1" dirty="0" smtClean="0">
                <a:solidFill>
                  <a:schemeClr val="tx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mstore.s</a:t>
            </a:r>
            <a:endParaRPr lang="ko-KR" altLang="en-US" sz="1400" b="1" dirty="0">
              <a:solidFill>
                <a:schemeClr val="tx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1881" y="4344255"/>
            <a:ext cx="2507636" cy="1677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862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참고 </a:t>
            </a:r>
            <a:r>
              <a:rPr lang="en-US" altLang="ko-KR" smtClean="0">
                <a:solidFill>
                  <a:srgbClr val="FF0000"/>
                </a:solidFill>
              </a:rPr>
              <a:t>4. </a:t>
            </a:r>
            <a:r>
              <a:rPr lang="en-US" altLang="ko-KR" smtClean="0"/>
              <a:t>addq </a:t>
            </a:r>
            <a:r>
              <a:rPr lang="ko-KR" altLang="en-US" smtClean="0"/>
              <a:t>연산 명령어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연산 명령 </a:t>
            </a:r>
            <a:r>
              <a:rPr lang="en-US" altLang="ko-KR" dirty="0" err="1" smtClean="0"/>
              <a:t>addq</a:t>
            </a:r>
            <a:r>
              <a:rPr lang="ko-KR" altLang="en-US" dirty="0" smtClean="0"/>
              <a:t>를 이용하여 작성한 프로그램과 출력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65486" y="3879169"/>
            <a:ext cx="3580836" cy="826532"/>
            <a:chOff x="469627" y="4035133"/>
            <a:chExt cx="3580836" cy="826532"/>
          </a:xfrm>
        </p:grpSpPr>
        <p:sp>
          <p:nvSpPr>
            <p:cNvPr id="9" name="TextBox 8"/>
            <p:cNvSpPr txBox="1"/>
            <p:nvPr/>
          </p:nvSpPr>
          <p:spPr>
            <a:xfrm>
              <a:off x="469627" y="4035133"/>
              <a:ext cx="2600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2"/>
                  </a:solidFill>
                </a:rPr>
                <a:t>실행결과</a:t>
              </a:r>
              <a:endParaRPr lang="en-US" altLang="ko-KR" sz="2000" b="1" dirty="0" smtClean="0">
                <a:solidFill>
                  <a:schemeClr val="tx2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788" y="4404465"/>
              <a:ext cx="3495675" cy="45720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67" y="2253735"/>
            <a:ext cx="44481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3087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참고 </a:t>
            </a:r>
            <a:r>
              <a:rPr lang="en-US" altLang="ko-KR" smtClean="0">
                <a:solidFill>
                  <a:srgbClr val="FF0000"/>
                </a:solidFill>
              </a:rPr>
              <a:t>5. </a:t>
            </a:r>
            <a:r>
              <a:rPr lang="en-US" altLang="ko-KR" smtClean="0"/>
              <a:t>Jump </a:t>
            </a:r>
            <a:r>
              <a:rPr lang="ko-KR" altLang="en-US" dirty="0" smtClean="0"/>
              <a:t>명령의 </a:t>
            </a:r>
            <a:r>
              <a:rPr lang="ko-KR" altLang="en-US" smtClean="0"/>
              <a:t>이용 </a:t>
            </a:r>
            <a:r>
              <a:rPr lang="en-US" altLang="ko-KR" smtClean="0"/>
              <a:t>(1/3)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3836768" y="1628800"/>
            <a:ext cx="4911943" cy="4752528"/>
          </a:xfrm>
        </p:spPr>
        <p:txBody>
          <a:bodyPr/>
          <a:lstStyle/>
          <a:p>
            <a:r>
              <a:rPr lang="ko-KR" altLang="en-US" dirty="0"/>
              <a:t>다음은 두 수를 입력 받아 둘 중 더 큰 수를 출력하는 프로그램이다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479683" y="3429744"/>
            <a:ext cx="3626111" cy="1006922"/>
            <a:chOff x="4776834" y="2222053"/>
            <a:chExt cx="3626111" cy="1006922"/>
          </a:xfrm>
        </p:grpSpPr>
        <p:sp>
          <p:nvSpPr>
            <p:cNvPr id="11" name="TextBox 10"/>
            <p:cNvSpPr txBox="1"/>
            <p:nvPr/>
          </p:nvSpPr>
          <p:spPr>
            <a:xfrm>
              <a:off x="4776834" y="2222053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2"/>
                  </a:solidFill>
                </a:rPr>
                <a:t>실행 결과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6376" y="2652943"/>
              <a:ext cx="3536569" cy="576032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82" y="1461321"/>
            <a:ext cx="2971800" cy="50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582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Jump </a:t>
            </a:r>
            <a:r>
              <a:rPr lang="ko-KR" altLang="en-US"/>
              <a:t>명령의 </a:t>
            </a:r>
            <a:r>
              <a:rPr lang="ko-KR" altLang="en-US"/>
              <a:t>이용 </a:t>
            </a:r>
            <a:r>
              <a:rPr lang="en-US" altLang="ko-KR" smtClean="0"/>
              <a:t>- </a:t>
            </a:r>
            <a:r>
              <a:rPr lang="en-US" altLang="ko-KR" smtClean="0"/>
              <a:t>Setting </a:t>
            </a:r>
            <a:r>
              <a:rPr lang="en-US" altLang="ko-KR"/>
              <a:t>Condition </a:t>
            </a:r>
            <a:r>
              <a:rPr lang="en-US" altLang="ko-KR" smtClean="0"/>
              <a:t>(2/3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비교 </a:t>
            </a:r>
            <a:r>
              <a:rPr lang="ko-KR" altLang="en-US" dirty="0">
                <a:solidFill>
                  <a:srgbClr val="C00000"/>
                </a:solidFill>
              </a:rPr>
              <a:t>연산자</a:t>
            </a:r>
            <a:r>
              <a:rPr lang="ko-KR" altLang="en-US" dirty="0"/>
              <a:t>를 통한 </a:t>
            </a:r>
            <a:r>
              <a:rPr lang="ko-KR" altLang="en-US" dirty="0">
                <a:solidFill>
                  <a:srgbClr val="C00000"/>
                </a:solidFill>
              </a:rPr>
              <a:t>조건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상태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  <a:r>
              <a:rPr lang="ko-KR" altLang="en-US" dirty="0">
                <a:solidFill>
                  <a:srgbClr val="C00000"/>
                </a:solidFill>
              </a:rPr>
              <a:t>플래그 </a:t>
            </a:r>
            <a:r>
              <a:rPr lang="ko-KR" altLang="en-US" dirty="0" smtClean="0">
                <a:solidFill>
                  <a:srgbClr val="C00000"/>
                </a:solidFill>
              </a:rPr>
              <a:t>설정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오버 </a:t>
            </a:r>
            <a:r>
              <a:rPr lang="ko-KR" altLang="en-US" dirty="0" err="1"/>
              <a:t>플로우</a:t>
            </a:r>
            <a:r>
              <a:rPr lang="en-US" altLang="ko-KR" dirty="0"/>
              <a:t>, </a:t>
            </a:r>
            <a:r>
              <a:rPr lang="ko-KR" altLang="en-US" dirty="0"/>
              <a:t>제로</a:t>
            </a:r>
            <a:r>
              <a:rPr lang="en-US" altLang="ko-KR" dirty="0"/>
              <a:t>, </a:t>
            </a:r>
            <a:r>
              <a:rPr lang="ko-KR" altLang="en-US" dirty="0"/>
              <a:t>부호</a:t>
            </a:r>
            <a:r>
              <a:rPr lang="en-US" altLang="ko-KR" dirty="0"/>
              <a:t>, </a:t>
            </a:r>
            <a:r>
              <a:rPr lang="ko-KR" altLang="en-US" dirty="0"/>
              <a:t>캐리 플래그 등이 있다</a:t>
            </a:r>
            <a:r>
              <a:rPr lang="en-US" altLang="ko-KR" dirty="0"/>
              <a:t>.</a:t>
            </a:r>
          </a:p>
          <a:p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cmpq</a:t>
            </a:r>
            <a:r>
              <a:rPr lang="en-US" altLang="ko-KR" dirty="0" smtClean="0">
                <a:solidFill>
                  <a:srgbClr val="C00000"/>
                </a:solidFill>
              </a:rPr>
              <a:t>  </a:t>
            </a:r>
            <a:r>
              <a:rPr lang="en-US" altLang="ko-KR" dirty="0" err="1">
                <a:solidFill>
                  <a:srgbClr val="C00000"/>
                </a:solidFill>
              </a:rPr>
              <a:t>Dest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en-US" altLang="ko-KR" dirty="0" err="1" smtClean="0">
                <a:solidFill>
                  <a:srgbClr val="C00000"/>
                </a:solidFill>
              </a:rPr>
              <a:t>Src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err="1" smtClean="0"/>
              <a:t>cmpq</a:t>
            </a:r>
            <a:r>
              <a:rPr lang="en-US" altLang="ko-KR" dirty="0" smtClean="0"/>
              <a:t> </a:t>
            </a:r>
            <a:r>
              <a:rPr lang="en-US" altLang="ko-KR" dirty="0" err="1"/>
              <a:t>Dest</a:t>
            </a:r>
            <a:r>
              <a:rPr lang="en-US" altLang="ko-KR" dirty="0"/>
              <a:t>, </a:t>
            </a:r>
            <a:r>
              <a:rPr lang="en-US" altLang="ko-KR" dirty="0" err="1"/>
              <a:t>Src</a:t>
            </a:r>
            <a:r>
              <a:rPr lang="ko-KR" altLang="en-US" dirty="0"/>
              <a:t>는 </a:t>
            </a:r>
            <a:r>
              <a:rPr lang="en-US" altLang="ko-KR" dirty="0" err="1"/>
              <a:t>Src</a:t>
            </a:r>
            <a:r>
              <a:rPr lang="en-US" altLang="ko-KR" dirty="0"/>
              <a:t> – </a:t>
            </a:r>
            <a:r>
              <a:rPr lang="en-US" altLang="ko-KR" dirty="0" err="1"/>
              <a:t>Dest</a:t>
            </a:r>
            <a:r>
              <a:rPr lang="en-US" altLang="ko-KR" dirty="0"/>
              <a:t> </a:t>
            </a:r>
            <a:r>
              <a:rPr lang="ko-KR" altLang="en-US" dirty="0"/>
              <a:t>연산을 통해 값을 비교함</a:t>
            </a:r>
          </a:p>
          <a:p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조건 </a:t>
            </a:r>
            <a:r>
              <a:rPr lang="ko-KR" altLang="en-US" dirty="0">
                <a:solidFill>
                  <a:srgbClr val="C00000"/>
                </a:solidFill>
              </a:rPr>
              <a:t>플래그</a:t>
            </a:r>
            <a:r>
              <a:rPr lang="ko-KR" altLang="en-US" dirty="0"/>
              <a:t> </a:t>
            </a:r>
            <a:r>
              <a:rPr lang="en-US" altLang="ko-KR" dirty="0"/>
              <a:t>(Condition Flag)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CF(Carry </a:t>
            </a:r>
            <a:r>
              <a:rPr lang="en-US" altLang="ko-KR" dirty="0">
                <a:solidFill>
                  <a:srgbClr val="C00000"/>
                </a:solidFill>
              </a:rPr>
              <a:t>Flag)</a:t>
            </a:r>
            <a:r>
              <a:rPr lang="en-US" altLang="ko-KR" dirty="0"/>
              <a:t> : MSB(Most Significant Bit)</a:t>
            </a:r>
            <a:r>
              <a:rPr lang="ko-KR" altLang="en-US" dirty="0"/>
              <a:t>로 부터의 자리 올림</a:t>
            </a:r>
            <a:r>
              <a:rPr lang="en-US" altLang="ko-KR" dirty="0"/>
              <a:t>(carry) </a:t>
            </a:r>
            <a:r>
              <a:rPr lang="ko-KR" altLang="en-US" dirty="0"/>
              <a:t>혹은 빌림</a:t>
            </a:r>
            <a:r>
              <a:rPr lang="en-US" altLang="ko-KR" dirty="0"/>
              <a:t>(borrow)</a:t>
            </a:r>
            <a:r>
              <a:rPr lang="ko-KR" altLang="en-US" dirty="0"/>
              <a:t>이 발생할 경우에 </a:t>
            </a:r>
            <a:r>
              <a:rPr lang="en-US" altLang="ko-KR" dirty="0"/>
              <a:t>1</a:t>
            </a:r>
            <a:r>
              <a:rPr lang="ko-KR" altLang="en-US" dirty="0"/>
              <a:t>로 설정</a:t>
            </a:r>
          </a:p>
          <a:p>
            <a:pPr lvl="2"/>
            <a:r>
              <a:rPr lang="ko-KR" altLang="en-US" sz="1400" dirty="0"/>
              <a:t>부호 없는 산술 연산에서 오버 </a:t>
            </a:r>
            <a:r>
              <a:rPr lang="ko-KR" altLang="en-US" sz="1400" dirty="0" err="1"/>
              <a:t>플로우를</a:t>
            </a:r>
            <a:r>
              <a:rPr lang="ko-KR" altLang="en-US" sz="1400" dirty="0"/>
              <a:t> 검출할 때 사용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ZF(Zero </a:t>
            </a:r>
            <a:r>
              <a:rPr lang="en-US" altLang="ko-KR" dirty="0">
                <a:solidFill>
                  <a:srgbClr val="C00000"/>
                </a:solidFill>
              </a:rPr>
              <a:t>Flag)</a:t>
            </a:r>
            <a:r>
              <a:rPr lang="en-US" altLang="ko-KR" dirty="0"/>
              <a:t> : </a:t>
            </a:r>
            <a:r>
              <a:rPr lang="en-US" altLang="ko-KR" dirty="0" err="1"/>
              <a:t>dest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의 값이 같은 경우</a:t>
            </a:r>
            <a:r>
              <a:rPr lang="en-US" altLang="ko-KR" dirty="0"/>
              <a:t>(</a:t>
            </a:r>
            <a:r>
              <a:rPr lang="en-US" altLang="ko-KR" dirty="0" err="1"/>
              <a:t>Src</a:t>
            </a:r>
            <a:r>
              <a:rPr lang="en-US" altLang="ko-KR" dirty="0"/>
              <a:t>– </a:t>
            </a:r>
            <a:r>
              <a:rPr lang="en-US" altLang="ko-KR" dirty="0" err="1"/>
              <a:t>Dest</a:t>
            </a:r>
            <a:r>
              <a:rPr lang="en-US" altLang="ko-KR" dirty="0"/>
              <a:t> == 0) 1</a:t>
            </a:r>
            <a:r>
              <a:rPr lang="ko-KR" altLang="en-US" dirty="0"/>
              <a:t>로 설정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SF(Sign </a:t>
            </a:r>
            <a:r>
              <a:rPr lang="en-US" altLang="ko-KR" dirty="0">
                <a:solidFill>
                  <a:srgbClr val="C00000"/>
                </a:solidFill>
              </a:rPr>
              <a:t>Flag)</a:t>
            </a:r>
            <a:r>
              <a:rPr lang="en-US" altLang="ko-KR" dirty="0"/>
              <a:t> : </a:t>
            </a:r>
            <a:r>
              <a:rPr lang="en-US" altLang="ko-KR" dirty="0" err="1"/>
              <a:t>Src</a:t>
            </a:r>
            <a:r>
              <a:rPr lang="en-US" altLang="ko-KR" dirty="0"/>
              <a:t> – </a:t>
            </a:r>
            <a:r>
              <a:rPr lang="en-US" altLang="ko-KR" dirty="0" err="1"/>
              <a:t>Dest</a:t>
            </a:r>
            <a:r>
              <a:rPr lang="en-US" altLang="ko-KR" dirty="0"/>
              <a:t> </a:t>
            </a:r>
            <a:r>
              <a:rPr lang="ko-KR" altLang="en-US" dirty="0"/>
              <a:t>의 부호를 나타낸다</a:t>
            </a:r>
            <a:r>
              <a:rPr lang="en-US" altLang="ko-KR" dirty="0"/>
              <a:t>. 0</a:t>
            </a:r>
            <a:r>
              <a:rPr lang="ko-KR" altLang="en-US" dirty="0"/>
              <a:t>은 양수</a:t>
            </a:r>
            <a:r>
              <a:rPr lang="en-US" altLang="ko-KR" dirty="0"/>
              <a:t>, 1</a:t>
            </a:r>
            <a:r>
              <a:rPr lang="ko-KR" altLang="en-US" dirty="0"/>
              <a:t>은 음수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OF(Overflow </a:t>
            </a:r>
            <a:r>
              <a:rPr lang="en-US" altLang="ko-KR" dirty="0">
                <a:solidFill>
                  <a:srgbClr val="C00000"/>
                </a:solidFill>
              </a:rPr>
              <a:t>Flag)</a:t>
            </a:r>
            <a:r>
              <a:rPr lang="en-US" altLang="ko-KR" dirty="0"/>
              <a:t> : </a:t>
            </a:r>
            <a:r>
              <a:rPr lang="ko-KR" altLang="en-US" dirty="0"/>
              <a:t>부호 있는 연산 결과가 오버  </a:t>
            </a:r>
            <a:r>
              <a:rPr lang="ko-KR" altLang="en-US" dirty="0" err="1"/>
              <a:t>플로우가</a:t>
            </a:r>
            <a:r>
              <a:rPr lang="ko-KR" altLang="en-US" dirty="0"/>
              <a:t> 발생된 경우</a:t>
            </a:r>
            <a:r>
              <a:rPr lang="en-US" altLang="ko-KR" dirty="0"/>
              <a:t>.  </a:t>
            </a:r>
            <a:r>
              <a:rPr lang="ko-KR" altLang="en-US" dirty="0"/>
              <a:t>오버 </a:t>
            </a:r>
            <a:r>
              <a:rPr lang="ko-KR" altLang="en-US" dirty="0" err="1"/>
              <a:t>플로우가</a:t>
            </a:r>
            <a:r>
              <a:rPr lang="ko-KR" altLang="en-US" dirty="0"/>
              <a:t> 발생한 경우 </a:t>
            </a:r>
            <a:r>
              <a:rPr lang="en-US" altLang="ko-KR" dirty="0"/>
              <a:t>1</a:t>
            </a:r>
            <a:r>
              <a:rPr lang="ko-KR" altLang="en-US" dirty="0"/>
              <a:t>로 설정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sz="1400" dirty="0"/>
              <a:t>양수</a:t>
            </a:r>
            <a:r>
              <a:rPr lang="en-US" altLang="ko-KR" sz="1400" dirty="0"/>
              <a:t>/</a:t>
            </a:r>
            <a:r>
              <a:rPr lang="ko-KR" altLang="en-US" sz="1400" dirty="0"/>
              <a:t>음수의 </a:t>
            </a:r>
            <a:r>
              <a:rPr lang="en-US" altLang="ko-KR" sz="1400" dirty="0"/>
              <a:t>2</a:t>
            </a:r>
            <a:r>
              <a:rPr lang="ko-KR" altLang="en-US" sz="1400" dirty="0"/>
              <a:t>의 보수 오버 </a:t>
            </a:r>
            <a:r>
              <a:rPr lang="ko-KR" altLang="en-US" sz="1400" dirty="0" err="1"/>
              <a:t>플로우를</a:t>
            </a:r>
            <a:r>
              <a:rPr lang="ko-KR" altLang="en-US" sz="1400" dirty="0"/>
              <a:t> 발생시킨 것을 </a:t>
            </a:r>
            <a:r>
              <a:rPr lang="ko-KR" altLang="en-US" sz="1400" dirty="0" smtClean="0"/>
              <a:t>표시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508357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Jump </a:t>
            </a:r>
            <a:r>
              <a:rPr lang="ko-KR" altLang="en-US" dirty="0" smtClean="0"/>
              <a:t>명령의 </a:t>
            </a:r>
            <a:r>
              <a:rPr lang="ko-KR" altLang="en-US" smtClean="0"/>
              <a:t>이용 </a:t>
            </a:r>
            <a:r>
              <a:rPr lang="en-US" altLang="ko-KR" smtClean="0"/>
              <a:t>– </a:t>
            </a:r>
            <a:r>
              <a:rPr lang="ko-KR" altLang="en-US" smtClean="0"/>
              <a:t>분기 </a:t>
            </a:r>
            <a:r>
              <a:rPr lang="en-US" altLang="ko-KR" smtClean="0"/>
              <a:t>(3/3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/>
          <a:p>
            <a:r>
              <a:rPr lang="en-US" altLang="ko-KR" dirty="0" err="1"/>
              <a:t>jx</a:t>
            </a:r>
            <a:r>
              <a:rPr lang="en-US" altLang="ko-KR" dirty="0"/>
              <a:t> Label – if-else, while</a:t>
            </a:r>
            <a:r>
              <a:rPr lang="ko-KR" altLang="en-US" dirty="0"/>
              <a:t>등 조건 문으로 사용 가능</a:t>
            </a:r>
          </a:p>
          <a:p>
            <a:pPr lvl="1"/>
            <a:r>
              <a:rPr lang="ko-KR" altLang="en-US" dirty="0" smtClean="0"/>
              <a:t>컨디션 </a:t>
            </a:r>
            <a:r>
              <a:rPr lang="ko-KR" altLang="en-US" dirty="0"/>
              <a:t>코드들에 따라서 조건 분기 및 무조건 분기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53874" y="2308814"/>
          <a:ext cx="8461374" cy="42888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4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jx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Condition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jmp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무조건 분기</a:t>
                      </a:r>
                      <a:endParaRPr lang="ko-KR" altLang="en-US" sz="16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je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ZF (ZF = 1)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ZF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인 경우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Dest</a:t>
                      </a:r>
                      <a:r>
                        <a:rPr lang="en-US" altLang="ko-KR" sz="16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== </a:t>
                      </a:r>
                      <a:r>
                        <a:rPr lang="en-US" altLang="ko-KR" sz="1600" b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altLang="ko-KR" sz="1600" b="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jne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~ZF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ZF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인 경우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Dest</a:t>
                      </a:r>
                      <a:r>
                        <a:rPr lang="en-US" altLang="ko-KR" sz="16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!= </a:t>
                      </a:r>
                      <a:r>
                        <a:rPr lang="en-US" altLang="ko-KR" sz="1600" b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altLang="ko-KR" sz="1600" b="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js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SF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SF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인 경우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음수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jns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~SF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SF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인 경우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양수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jg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~(SF^OF)&amp;~ZF (ZF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= 0 and SF == OF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큰 경우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6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(Signed)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jge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~(SF^OF)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크거나 같은 경우 </a:t>
                      </a:r>
                      <a:r>
                        <a:rPr lang="en-US" altLang="ko-KR" sz="16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≥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(Signed)</a:t>
                      </a:r>
                      <a:endParaRPr lang="en-US" altLang="ko-KR" sz="16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jl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(SF^OF)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작은 경우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&lt;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Signed)</a:t>
                      </a:r>
                      <a:endParaRPr lang="en-US" altLang="ko-KR" sz="16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jle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(SF^OF)|ZF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작거나 같은 경우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≤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(Signed)</a:t>
                      </a:r>
                      <a:endParaRPr lang="en-US" altLang="ko-KR" sz="16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ja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~CF&amp;~ZF (CF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= 0 and ZF = 0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앞의 숫자가 큰 경우</a:t>
                      </a:r>
                      <a:r>
                        <a:rPr lang="en-US" altLang="ko-KR" sz="1600" b="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&gt; 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(Unsigned)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jb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CF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뒤의 숫자가 큰 경우</a:t>
                      </a:r>
                      <a:r>
                        <a:rPr lang="en-US" altLang="ko-KR" sz="1600" b="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&lt; 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(Unsigned)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27126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참고 </a:t>
            </a:r>
            <a:r>
              <a:rPr lang="en-US" altLang="ko-KR" smtClean="0">
                <a:solidFill>
                  <a:srgbClr val="FF0000"/>
                </a:solidFill>
              </a:rPr>
              <a:t>6. </a:t>
            </a:r>
            <a:r>
              <a:rPr lang="en-US" altLang="ko-KR" smtClean="0"/>
              <a:t>Loop</a:t>
            </a:r>
            <a:r>
              <a:rPr lang="ko-KR" altLang="en-US" dirty="0" smtClean="0"/>
              <a:t>의 이용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3836768" y="1628800"/>
            <a:ext cx="4911943" cy="4752528"/>
          </a:xfrm>
        </p:spPr>
        <p:txBody>
          <a:bodyPr/>
          <a:lstStyle/>
          <a:p>
            <a:r>
              <a:rPr lang="ko-KR" altLang="en-US" dirty="0"/>
              <a:t>사용자로부터 </a:t>
            </a:r>
            <a:r>
              <a:rPr lang="en-US" altLang="ko-KR" dirty="0"/>
              <a:t>n</a:t>
            </a:r>
            <a:r>
              <a:rPr lang="ko-KR" altLang="en-US" dirty="0"/>
              <a:t>을 입력 받아 </a:t>
            </a:r>
            <a:r>
              <a:rPr lang="en-US" altLang="ko-KR" dirty="0"/>
              <a:t>0</a:t>
            </a:r>
            <a:r>
              <a:rPr lang="ko-KR" altLang="en-US" dirty="0"/>
              <a:t>에서부터 </a:t>
            </a:r>
            <a:r>
              <a:rPr lang="en-US" altLang="ko-KR" dirty="0"/>
              <a:t>n</a:t>
            </a:r>
            <a:r>
              <a:rPr lang="ko-KR" altLang="en-US" dirty="0"/>
              <a:t>까지 합을 출력하는 프로그램이다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다음을 입력하여 아래와 같이 결과를 출력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7" y="1443075"/>
            <a:ext cx="3499642" cy="498026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349108" y="4581128"/>
            <a:ext cx="3887261" cy="1026570"/>
            <a:chOff x="714375" y="2659605"/>
            <a:chExt cx="3887261" cy="102657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862" y="3090862"/>
              <a:ext cx="3796774" cy="59531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14375" y="2659605"/>
              <a:ext cx="165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2"/>
                  </a:solidFill>
                </a:rPr>
                <a:t>실행 결과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8059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09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과목 홈페이지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충남대학교 사이버캠퍼스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://e-learn.cnu.ac.kr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하동휘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533</a:t>
            </a:r>
            <a:r>
              <a:rPr lang="ko-KR" altLang="en-US" dirty="0" smtClean="0"/>
              <a:t>호 임베디드 시스템 연구실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janggurtn@naver.com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제목은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sys00]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시작하도록 작성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참고 </a:t>
            </a:r>
            <a:r>
              <a:rPr lang="en-US" altLang="ko-KR" smtClean="0">
                <a:solidFill>
                  <a:srgbClr val="FF0000"/>
                </a:solidFill>
              </a:rPr>
              <a:t>7. </a:t>
            </a:r>
            <a:r>
              <a:rPr lang="en-US" altLang="ko-KR" smtClean="0"/>
              <a:t>Switch </a:t>
            </a:r>
            <a:r>
              <a:rPr lang="ko-KR" altLang="en-US" dirty="0" smtClean="0"/>
              <a:t>문의 구현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if … else </a:t>
            </a:r>
            <a:r>
              <a:rPr lang="ko-KR" altLang="en-US" dirty="0" smtClean="0"/>
              <a:t>형태로 구현이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27" y="2457557"/>
            <a:ext cx="2905125" cy="33408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884" y="2033054"/>
            <a:ext cx="2476500" cy="39603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21878" y="589312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C </a:t>
            </a:r>
            <a:r>
              <a:rPr lang="ko-KR" altLang="en-US" b="1" dirty="0" smtClean="0">
                <a:solidFill>
                  <a:schemeClr val="tx2"/>
                </a:solidFill>
              </a:rPr>
              <a:t>언어의 </a:t>
            </a:r>
            <a:r>
              <a:rPr lang="en-US" altLang="ko-KR" b="1" dirty="0" smtClean="0">
                <a:solidFill>
                  <a:schemeClr val="tx2"/>
                </a:solidFill>
              </a:rPr>
              <a:t>switch </a:t>
            </a:r>
            <a:r>
              <a:rPr lang="ko-KR" altLang="en-US" b="1" dirty="0" smtClean="0">
                <a:solidFill>
                  <a:schemeClr val="tx2"/>
                </a:solidFill>
              </a:rPr>
              <a:t>문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5992669"/>
            <a:ext cx="141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</a:rPr>
              <a:t>if…else </a:t>
            </a:r>
            <a:r>
              <a:rPr lang="ko-KR" altLang="en-US" b="1" dirty="0" smtClean="0">
                <a:solidFill>
                  <a:schemeClr val="tx2"/>
                </a:solidFill>
              </a:rPr>
              <a:t>형태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6130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참고 </a:t>
            </a:r>
            <a:r>
              <a:rPr lang="en-US" altLang="ko-KR" smtClean="0">
                <a:solidFill>
                  <a:srgbClr val="FF0000"/>
                </a:solidFill>
              </a:rPr>
              <a:t>8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r>
              <a:rPr lang="en-US" altLang="ko-KR" smtClean="0"/>
              <a:t> </a:t>
            </a:r>
            <a:r>
              <a:rPr lang="ko-KR" altLang="en-US" smtClean="0"/>
              <a:t>함수 </a:t>
            </a:r>
            <a:r>
              <a:rPr lang="ko-KR" altLang="en-US" smtClean="0"/>
              <a:t>이용 </a:t>
            </a:r>
            <a:r>
              <a:rPr lang="en-US" altLang="ko-KR" smtClean="0"/>
              <a:t>(1/2)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2018 System Programming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3049EF-4BB6-4CAA-8237-F815ADBEB88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sz="quarter" idx="12"/>
          </p:nvPr>
        </p:nvSpPr>
        <p:spPr>
          <a:xfrm>
            <a:off x="467545" y="1556792"/>
            <a:ext cx="5616624" cy="4824536"/>
          </a:xfrm>
        </p:spPr>
        <p:txBody>
          <a:bodyPr/>
          <a:lstStyle/>
          <a:p>
            <a:r>
              <a:rPr lang="en-US" altLang="ko-KR" dirty="0" err="1" smtClean="0"/>
              <a:t>add_func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 후 결과 값 출력</a:t>
            </a:r>
            <a:endParaRPr lang="en-US" altLang="ko-KR" dirty="0" smtClean="0"/>
          </a:p>
          <a:p>
            <a:r>
              <a:rPr lang="en-US" altLang="ko-KR" dirty="0" smtClean="0"/>
              <a:t>main </a:t>
            </a:r>
            <a:r>
              <a:rPr lang="ko-KR" altLang="en-US" dirty="0" smtClean="0"/>
              <a:t>함수에서 다음과 같이 </a:t>
            </a:r>
            <a:r>
              <a:rPr lang="en-US" altLang="ko-KR" dirty="0" err="1" smtClean="0"/>
              <a:t>add_func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add_func</a:t>
            </a:r>
            <a:r>
              <a:rPr lang="ko-KR" altLang="en-US" dirty="0" smtClean="0"/>
              <a:t>의 내용은 다음 코드와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인자의 값은 사전에 정의된 레지스터 순서를 따른다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rdi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rsi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rcx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%</a:t>
            </a:r>
            <a:r>
              <a:rPr lang="en-US" altLang="ko-KR" dirty="0" err="1" smtClean="0"/>
              <a:t>rax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결과 값을 넣으면 결과가 반환된다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5695" y="3861048"/>
            <a:ext cx="3236495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add_func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a, 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b){</a:t>
            </a:r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return (a + b);</a:t>
            </a:r>
          </a:p>
          <a:p>
            <a:r>
              <a:rPr lang="en-US" altLang="ko-KR" sz="1600" b="1" dirty="0"/>
              <a:t>}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35696" y="2443706"/>
            <a:ext cx="3236495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movq</a:t>
            </a:r>
            <a:r>
              <a:rPr lang="en-US" altLang="ko-KR" sz="1600" b="1" dirty="0" smtClean="0"/>
              <a:t>	val1, %</a:t>
            </a:r>
            <a:r>
              <a:rPr lang="en-US" altLang="ko-KR" sz="1600" b="1" dirty="0" err="1" smtClean="0"/>
              <a:t>rsi</a:t>
            </a:r>
            <a:endParaRPr lang="en-US" altLang="ko-KR" sz="1600" b="1" dirty="0" smtClean="0"/>
          </a:p>
          <a:p>
            <a:r>
              <a:rPr lang="en-US" altLang="ko-KR" sz="1600" b="1" dirty="0" err="1" smtClean="0"/>
              <a:t>movq</a:t>
            </a:r>
            <a:r>
              <a:rPr lang="en-US" altLang="ko-KR" sz="1600" b="1" dirty="0" smtClean="0"/>
              <a:t>	val2, %</a:t>
            </a:r>
            <a:r>
              <a:rPr lang="en-US" altLang="ko-KR" sz="1600" b="1" dirty="0" err="1" smtClean="0"/>
              <a:t>rdx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call	</a:t>
            </a:r>
            <a:r>
              <a:rPr lang="en-US" altLang="ko-KR" sz="1600" b="1" dirty="0" err="1" smtClean="0"/>
              <a:t>add_func</a:t>
            </a:r>
            <a:endParaRPr lang="en-US" altLang="ko-KR" sz="16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75" y="1298104"/>
            <a:ext cx="2711136" cy="52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0097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2018 System Programming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3049EF-4BB6-4CAA-8237-F815ADBEB88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      </a:t>
            </a:r>
            <a:r>
              <a:rPr lang="ko-KR" altLang="en-US" smtClean="0"/>
              <a:t>함수 </a:t>
            </a:r>
            <a:r>
              <a:rPr lang="ko-KR" altLang="en-US" smtClean="0"/>
              <a:t>이용 </a:t>
            </a:r>
            <a:r>
              <a:rPr lang="en-US" altLang="ko-KR" smtClean="0"/>
              <a:t>(2/2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3301691" y="1367140"/>
            <a:ext cx="5702966" cy="5132130"/>
          </a:xfrm>
        </p:spPr>
        <p:txBody>
          <a:bodyPr/>
          <a:lstStyle/>
          <a:p>
            <a:r>
              <a:rPr lang="en-US" altLang="ko-KR" dirty="0" smtClean="0"/>
              <a:t>swap </a:t>
            </a:r>
            <a:r>
              <a:rPr lang="ko-KR" altLang="en-US" dirty="0" smtClean="0"/>
              <a:t>함수를 호출 후 결과를 출력</a:t>
            </a:r>
            <a:endParaRPr lang="en-US" altLang="ko-KR" dirty="0" smtClean="0"/>
          </a:p>
          <a:p>
            <a:r>
              <a:rPr lang="ko-KR" altLang="en-US" dirty="0" smtClean="0"/>
              <a:t>다음과 같은 명령어를 통해 값이 변경된다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250527"/>
            <a:ext cx="341095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movq</a:t>
            </a:r>
            <a:r>
              <a:rPr lang="en-US" altLang="ko-KR" sz="1600" b="1" dirty="0" smtClean="0"/>
              <a:t>    </a:t>
            </a:r>
            <a:r>
              <a:rPr lang="en-US" altLang="ko-KR" sz="1600" b="1" dirty="0"/>
              <a:t>val1, %</a:t>
            </a:r>
            <a:r>
              <a:rPr lang="en-US" altLang="ko-KR" sz="1600" b="1" dirty="0" err="1"/>
              <a:t>rcx</a:t>
            </a:r>
            <a:r>
              <a:rPr lang="en-US" altLang="ko-KR" sz="1600" b="1" dirty="0"/>
              <a:t>  </a:t>
            </a:r>
          </a:p>
          <a:p>
            <a:r>
              <a:rPr lang="en-US" altLang="ko-KR" sz="1600" b="1" dirty="0" err="1" smtClean="0"/>
              <a:t>movq</a:t>
            </a:r>
            <a:r>
              <a:rPr lang="en-US" altLang="ko-KR" sz="1600" b="1" dirty="0" smtClean="0"/>
              <a:t>    </a:t>
            </a:r>
            <a:r>
              <a:rPr lang="en-US" altLang="ko-KR" sz="1600" b="1" dirty="0"/>
              <a:t>%</a:t>
            </a:r>
            <a:r>
              <a:rPr lang="en-US" altLang="ko-KR" sz="1600" b="1" dirty="0" err="1"/>
              <a:t>rdx</a:t>
            </a:r>
            <a:r>
              <a:rPr lang="en-US" altLang="ko-KR" sz="1600" b="1" dirty="0"/>
              <a:t>, val1 </a:t>
            </a:r>
            <a:endParaRPr lang="en-US" altLang="ko-KR" sz="1600" b="1" dirty="0" smtClean="0"/>
          </a:p>
          <a:p>
            <a:r>
              <a:rPr lang="en-US" altLang="ko-KR" sz="1600" b="1" dirty="0" err="1" smtClean="0"/>
              <a:t>movq</a:t>
            </a:r>
            <a:r>
              <a:rPr lang="en-US" altLang="ko-KR" sz="1600" b="1" dirty="0" smtClean="0"/>
              <a:t>    </a:t>
            </a:r>
            <a:r>
              <a:rPr lang="en-US" altLang="ko-KR" sz="1600" b="1" dirty="0"/>
              <a:t>%</a:t>
            </a:r>
            <a:r>
              <a:rPr lang="en-US" altLang="ko-KR" sz="1600" b="1" dirty="0" err="1"/>
              <a:t>rcx</a:t>
            </a:r>
            <a:r>
              <a:rPr lang="en-US" altLang="ko-KR" sz="1600" b="1" dirty="0"/>
              <a:t>, </a:t>
            </a:r>
            <a:r>
              <a:rPr lang="en-US" altLang="ko-KR" sz="1600" b="1" dirty="0" smtClean="0"/>
              <a:t>val2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84" y="3717032"/>
            <a:ext cx="4565984" cy="9269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8" y="908906"/>
            <a:ext cx="2971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395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$</a:t>
            </a:r>
            <a:r>
              <a:rPr lang="ko-KR" altLang="en-US" dirty="0" smtClean="0"/>
              <a:t>의 사용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2018 System Programming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3049EF-4BB6-4CAA-8237-F815ADBEB88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sz="1600" dirty="0" smtClean="0"/>
              <a:t>$</a:t>
            </a:r>
            <a:r>
              <a:rPr lang="ko-KR" altLang="en-US" sz="1600" dirty="0" smtClean="0"/>
              <a:t>는 상수를</a:t>
            </a:r>
            <a:r>
              <a:rPr lang="en-US" altLang="ko-KR" sz="1600" dirty="0" smtClean="0"/>
              <a:t>, %</a:t>
            </a:r>
            <a:r>
              <a:rPr lang="ko-KR" altLang="en-US" sz="1600" dirty="0" smtClean="0"/>
              <a:t>는 레지스터를 표시한다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movq</a:t>
            </a:r>
            <a:r>
              <a:rPr lang="en-US" altLang="ko-KR" sz="1400" dirty="0" smtClean="0"/>
              <a:t> $0, %</a:t>
            </a:r>
            <a:r>
              <a:rPr lang="en-US" altLang="ko-KR" sz="1400" dirty="0" err="1" smtClean="0"/>
              <a:t>rsi</a:t>
            </a:r>
            <a:endParaRPr lang="en-US" altLang="ko-KR" sz="1400" dirty="0" smtClean="0"/>
          </a:p>
          <a:p>
            <a:r>
              <a:rPr lang="ko-KR" altLang="en-US" sz="1600" dirty="0" smtClean="0"/>
              <a:t>변수와 사용된다면</a:t>
            </a:r>
            <a:r>
              <a:rPr lang="en-US" altLang="ko-KR" sz="1600" dirty="0" smtClean="0"/>
              <a:t>?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: </a:t>
            </a:r>
            <a:r>
              <a:rPr lang="ko-KR" altLang="en-US" sz="1400" dirty="0" smtClean="0"/>
              <a:t>우선 변수는 프로그래머가 이해하기 쉽게 라벨로 표시한 것으로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컴퓨터 입장에서는 단순 주소에 지나지 않는다</a:t>
            </a:r>
            <a:r>
              <a:rPr lang="en-US" altLang="ko-KR" sz="1400" dirty="0" smtClean="0"/>
              <a:t>. 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13" y="3206958"/>
            <a:ext cx="2661837" cy="14117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25536" y="3173773"/>
            <a:ext cx="538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이 경우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영역에 </a:t>
            </a:r>
            <a:r>
              <a:rPr lang="en-US" altLang="ko-KR" sz="1200" dirty="0" smtClean="0"/>
              <a:t>val1 </a:t>
            </a:r>
            <a:r>
              <a:rPr lang="ko-KR" altLang="en-US" sz="1200" dirty="0" smtClean="0"/>
              <a:t>의 위치에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형태로 메모리를 잡아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으로 초기화해 준 것으로 볼 수 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b="19499"/>
          <a:stretch/>
        </p:blipFill>
        <p:spPr>
          <a:xfrm>
            <a:off x="710012" y="4867384"/>
            <a:ext cx="2654111" cy="3539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5536" y="4760056"/>
            <a:ext cx="538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좌측 명령어는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주소</a:t>
            </a:r>
            <a:r>
              <a:rPr lang="en-US" altLang="ko-KR" sz="1200" dirty="0" smtClean="0"/>
              <a:t>) val1 </a:t>
            </a:r>
            <a:r>
              <a:rPr lang="ko-KR" altLang="en-US" sz="1200" dirty="0" smtClean="0"/>
              <a:t>에 위치한 값 </a:t>
            </a:r>
            <a:r>
              <a:rPr lang="en-US" altLang="ko-KR" sz="1200" dirty="0" smtClean="0"/>
              <a:t>(100) 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rsi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 이동시키는 명령어이다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13" y="5930909"/>
            <a:ext cx="2643192" cy="2714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5535" y="5835603"/>
            <a:ext cx="5385089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$</a:t>
            </a:r>
            <a:r>
              <a:rPr lang="ko-KR" altLang="en-US" sz="1200" dirty="0" smtClean="0"/>
              <a:t>는 상수를 의미한다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</a:t>
            </a:r>
            <a:r>
              <a:rPr lang="en-US" altLang="ko-KR" sz="1200" dirty="0" smtClean="0"/>
              <a:t>$val1 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val1(</a:t>
            </a:r>
            <a:r>
              <a:rPr lang="ko-KR" altLang="en-US" sz="1200" dirty="0" smtClean="0"/>
              <a:t>주소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자체를 의미하게 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즉</a:t>
            </a:r>
            <a:r>
              <a:rPr lang="en-US" altLang="ko-KR" sz="1200" dirty="0" smtClean="0"/>
              <a:t>, %</a:t>
            </a:r>
            <a:r>
              <a:rPr lang="en-US" altLang="ko-KR" sz="1200" dirty="0" err="1" smtClean="0"/>
              <a:t>esi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에는 </a:t>
            </a:r>
            <a:r>
              <a:rPr lang="en-US" altLang="ko-KR" sz="1200" dirty="0" smtClean="0"/>
              <a:t>val1 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주소값이</a:t>
            </a:r>
            <a:r>
              <a:rPr lang="ko-KR" altLang="en-US" sz="1200" dirty="0" smtClean="0"/>
              <a:t> 이동된다</a:t>
            </a:r>
            <a:r>
              <a:rPr lang="en-US" altLang="ko-KR" sz="1200" dirty="0" smtClean="0"/>
              <a:t>. 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742041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2018 System Programming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3049EF-4BB6-4CAA-8237-F815ADBEB88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$</a:t>
            </a:r>
            <a:r>
              <a:rPr lang="ko-KR" altLang="en-US" dirty="0" smtClean="0"/>
              <a:t>의 사용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1600" dirty="0" smtClean="0"/>
              <a:t>GDB</a:t>
            </a:r>
            <a:r>
              <a:rPr lang="ko-KR" altLang="en-US" sz="1600" dirty="0" smtClean="0"/>
              <a:t>를 이용해 값을 확인하면 보다 이해가 쉽다</a:t>
            </a:r>
            <a:r>
              <a:rPr lang="en-US" altLang="ko-KR" sz="1600" dirty="0" smtClean="0"/>
              <a:t>. </a:t>
            </a: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67544" y="1975004"/>
            <a:ext cx="8423710" cy="2009775"/>
            <a:chOff x="424262" y="1643728"/>
            <a:chExt cx="8423710" cy="20097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262" y="1643728"/>
              <a:ext cx="3219450" cy="17811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7872" y="1643728"/>
              <a:ext cx="4610100" cy="200977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476375" y="2371693"/>
              <a:ext cx="1838325" cy="419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81776" y="1952593"/>
              <a:ext cx="1943100" cy="419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931018" y="4167252"/>
            <a:ext cx="5281964" cy="2335802"/>
            <a:chOff x="1891112" y="4032387"/>
            <a:chExt cx="5281964" cy="2335802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1112" y="4032387"/>
              <a:ext cx="5281964" cy="2335802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2118414" y="4457700"/>
              <a:ext cx="4968186" cy="5905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04890" y="5744150"/>
              <a:ext cx="4968186" cy="5905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 flipV="1">
            <a:off x="3344280" y="2486647"/>
            <a:ext cx="3267076" cy="419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5082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2018 System Programming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3049EF-4BB6-4CAA-8237-F815ADBEB88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rax</a:t>
            </a:r>
            <a:r>
              <a:rPr lang="en-US" altLang="ko-KR" dirty="0" smtClean="0"/>
              <a:t>, floating point?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C library </a:t>
            </a:r>
            <a:r>
              <a:rPr lang="ko-KR" altLang="en-US" dirty="0" smtClean="0"/>
              <a:t>를 호출할 때</a:t>
            </a:r>
            <a:r>
              <a:rPr lang="en-US" altLang="ko-KR" dirty="0" smtClean="0"/>
              <a:t>, floating point </a:t>
            </a:r>
            <a:r>
              <a:rPr lang="ko-KR" altLang="en-US" dirty="0" smtClean="0"/>
              <a:t>를 몇 개 사용할 것인지에 대해 결정해 줘야한다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en-US" altLang="ko-KR" dirty="0" err="1" smtClean="0"/>
              <a:t>rax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저장하여 전달한다</a:t>
            </a:r>
            <a:r>
              <a:rPr lang="en-US" altLang="ko-KR" dirty="0" smtClean="0"/>
              <a:t>. 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48259" y="2283527"/>
            <a:ext cx="8094768" cy="4428919"/>
            <a:chOff x="448259" y="1771650"/>
            <a:chExt cx="8094768" cy="442891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259" y="1922633"/>
              <a:ext cx="2100263" cy="173087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8194" y="1771650"/>
              <a:ext cx="1780496" cy="193599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8194" y="3853227"/>
              <a:ext cx="2078187" cy="210342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422" y="4160450"/>
              <a:ext cx="1943100" cy="16383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4087" y="1782729"/>
              <a:ext cx="2295525" cy="19526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23677" y="3781219"/>
              <a:ext cx="2419350" cy="241935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710197" y="2895600"/>
              <a:ext cx="1838325" cy="3115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85661" y="3341935"/>
              <a:ext cx="1838325" cy="3115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10196" y="4979600"/>
              <a:ext cx="1838325" cy="3115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25356" y="5587775"/>
              <a:ext cx="1838325" cy="3115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76975" y="2973217"/>
              <a:ext cx="2052637" cy="3115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00800" y="5810044"/>
              <a:ext cx="2052637" cy="3905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>
              <a:stCxn id="12" idx="3"/>
              <a:endCxn id="13" idx="0"/>
            </p:cNvCxnSpPr>
            <p:nvPr/>
          </p:nvCxnSpPr>
          <p:spPr>
            <a:xfrm>
              <a:off x="2548522" y="3051384"/>
              <a:ext cx="1256302" cy="2905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15" idx="0"/>
            </p:cNvCxnSpPr>
            <p:nvPr/>
          </p:nvCxnSpPr>
          <p:spPr>
            <a:xfrm>
              <a:off x="2562894" y="5455090"/>
              <a:ext cx="1381625" cy="46093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7262187" y="3294985"/>
              <a:ext cx="126109" cy="284309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9573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8000" dirty="0" smtClean="0"/>
          </a:p>
          <a:p>
            <a:pPr marL="0" indent="0" algn="ctr">
              <a:buNone/>
            </a:pPr>
            <a:r>
              <a:rPr lang="en-US" altLang="ko-KR" sz="8000" dirty="0" smtClean="0"/>
              <a:t>GDB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87573009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- Stack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디버깅 시 현재 스택의 상태를 확인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bt</a:t>
            </a:r>
            <a:r>
              <a:rPr lang="en-US" altLang="ko-KR" dirty="0" smtClean="0"/>
              <a:t>(Back Trace)</a:t>
            </a:r>
          </a:p>
          <a:p>
            <a:pPr lvl="1"/>
            <a:r>
              <a:rPr lang="en-US" altLang="ko-KR" dirty="0" smtClean="0"/>
              <a:t>Back Trace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Stack Trace</a:t>
            </a:r>
            <a:r>
              <a:rPr lang="ko-KR" altLang="en-US" dirty="0" smtClean="0"/>
              <a:t>라는 의미이다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프로그램의 실행 중에 현재 동작중인 스택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프레임을 보고한다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907704" y="4306854"/>
            <a:ext cx="180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600" kern="0" dirty="0" smtClean="0">
                <a:solidFill>
                  <a:srgbClr val="C00000"/>
                </a:solidFill>
              </a:rPr>
              <a:t>스택</a:t>
            </a:r>
            <a:r>
              <a:rPr lang="en-US" altLang="ko-KR" sz="1600" kern="0" dirty="0" smtClean="0">
                <a:solidFill>
                  <a:srgbClr val="C00000"/>
                </a:solidFill>
              </a:rPr>
              <a:t> </a:t>
            </a:r>
            <a:r>
              <a:rPr lang="ko-KR" altLang="en-US" sz="1600" kern="0" dirty="0" smtClean="0">
                <a:solidFill>
                  <a:srgbClr val="C00000"/>
                </a:solidFill>
              </a:rPr>
              <a:t>프레임 번호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721176"/>
            <a:ext cx="2390775" cy="5524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329073" y="3904270"/>
            <a:ext cx="234815" cy="1862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42420" y="3925691"/>
            <a:ext cx="641548" cy="1648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3563888" y="3284984"/>
            <a:ext cx="180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600" kern="0" dirty="0" smtClean="0">
                <a:solidFill>
                  <a:srgbClr val="C00000"/>
                </a:solidFill>
              </a:rPr>
              <a:t>실행 중인 함수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25217" y="3911570"/>
            <a:ext cx="1026903" cy="2118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4625216" y="4371264"/>
            <a:ext cx="20350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600" kern="0" smtClean="0">
                <a:solidFill>
                  <a:srgbClr val="C00000"/>
                </a:solidFill>
              </a:rPr>
              <a:t>함수 소스코드 위치</a:t>
            </a:r>
            <a:endParaRPr lang="ko-KR" altLang="en-US" sz="1600" kern="0" dirty="0" smtClean="0">
              <a:solidFill>
                <a:srgbClr val="C00000"/>
              </a:solidFill>
            </a:endParaRPr>
          </a:p>
        </p:txBody>
      </p:sp>
      <p:cxnSp>
        <p:nvCxnSpPr>
          <p:cNvPr id="24" name="꺾인 연결선 23"/>
          <p:cNvCxnSpPr>
            <a:stCxn id="13" idx="1"/>
            <a:endCxn id="11" idx="0"/>
          </p:cNvCxnSpPr>
          <p:nvPr/>
        </p:nvCxnSpPr>
        <p:spPr bwMode="auto">
          <a:xfrm rot="10800000" flipV="1">
            <a:off x="2807805" y="3997400"/>
            <a:ext cx="521269" cy="309453"/>
          </a:xfrm>
          <a:prstGeom prst="bentConnector2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꺾인 연결선 25"/>
          <p:cNvCxnSpPr>
            <a:stCxn id="15" idx="3"/>
            <a:endCxn id="16" idx="1"/>
          </p:cNvCxnSpPr>
          <p:nvPr/>
        </p:nvCxnSpPr>
        <p:spPr bwMode="auto">
          <a:xfrm flipH="1" flipV="1">
            <a:off x="3563888" y="3454261"/>
            <a:ext cx="720080" cy="553851"/>
          </a:xfrm>
          <a:prstGeom prst="bentConnector5">
            <a:avLst>
              <a:gd name="adj1" fmla="val -7503"/>
              <a:gd name="adj2" fmla="val 64672"/>
              <a:gd name="adj3" fmla="val 131746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꺾인 연결선 32"/>
          <p:cNvCxnSpPr>
            <a:stCxn id="17" idx="2"/>
            <a:endCxn id="18" idx="1"/>
          </p:cNvCxnSpPr>
          <p:nvPr/>
        </p:nvCxnSpPr>
        <p:spPr bwMode="auto">
          <a:xfrm rot="5400000">
            <a:off x="4673404" y="4075275"/>
            <a:ext cx="417079" cy="513453"/>
          </a:xfrm>
          <a:prstGeom prst="bentConnector4">
            <a:avLst>
              <a:gd name="adj1" fmla="val 53624"/>
              <a:gd name="adj2" fmla="val 144522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497296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- Stack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en-US" altLang="ko-KR" dirty="0" smtClean="0"/>
              <a:t>break point </a:t>
            </a:r>
            <a:r>
              <a:rPr lang="ko-KR" altLang="en-US" dirty="0" smtClean="0"/>
              <a:t>까지 이동 한 후 스택을 확인한다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 (continue) </a:t>
            </a:r>
            <a:r>
              <a:rPr lang="ko-KR" altLang="en-US" dirty="0" smtClean="0"/>
              <a:t>명령을 통해서 다음 </a:t>
            </a:r>
            <a:r>
              <a:rPr lang="en-US" altLang="ko-KR" dirty="0" smtClean="0"/>
              <a:t>break point </a:t>
            </a:r>
            <a:r>
              <a:rPr lang="ko-KR" altLang="en-US" dirty="0" smtClean="0"/>
              <a:t>까지 이동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 현재 스택의 상태를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80928"/>
            <a:ext cx="5253195" cy="18722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31641" y="4005064"/>
            <a:ext cx="216023" cy="4320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899592" y="4797152"/>
            <a:ext cx="55446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600" kern="0" dirty="0" smtClean="0">
                <a:solidFill>
                  <a:srgbClr val="C00000"/>
                </a:solidFill>
              </a:rPr>
              <a:t>스택 프레임이 증가한 것을 볼 수 있다</a:t>
            </a:r>
            <a:r>
              <a:rPr lang="en-US" altLang="ko-KR" sz="1600" kern="0" dirty="0" smtClean="0">
                <a:solidFill>
                  <a:srgbClr val="C00000"/>
                </a:solidFill>
              </a:rPr>
              <a:t>.</a:t>
            </a:r>
            <a:endParaRPr lang="ko-KR" altLang="en-US" sz="1600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668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- Stack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스택 프레임 내의 지역 변수 확인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bt</a:t>
            </a:r>
            <a:r>
              <a:rPr lang="en-US" altLang="ko-KR" dirty="0" smtClean="0"/>
              <a:t> full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89089"/>
            <a:ext cx="4333875" cy="1495425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97350"/>
              </p:ext>
            </p:extLst>
          </p:nvPr>
        </p:nvGraphicFramePr>
        <p:xfrm>
          <a:off x="1259632" y="3942928"/>
          <a:ext cx="6192687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9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명령</a:t>
                      </a:r>
                      <a:endParaRPr lang="ko-KR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bt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full N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최초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개의 프레임의 </a:t>
                      </a:r>
                      <a:r>
                        <a:rPr lang="en-US" altLang="ko-KR" sz="14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bt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와 지역 변수를 출력한다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bt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full -N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마지막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개의 프레임의 </a:t>
                      </a:r>
                      <a:r>
                        <a:rPr lang="en-US" altLang="ko-KR" sz="14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bt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와 지역 변수를 출력한다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frame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N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번 스택 프레임으로 변경한다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up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상위 스택 프레임으로 변경한다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up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N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번 상위 프레임으로 변경한다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85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down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하위 스택 프레임으로 변경한다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down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N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번 하위 프레임으로 변경한다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912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8000" dirty="0" smtClean="0"/>
          </a:p>
          <a:p>
            <a:pPr marL="0" indent="0" algn="ctr">
              <a:buNone/>
            </a:pPr>
            <a:r>
              <a:rPr lang="en-US" altLang="ko-KR" sz="8000" dirty="0" smtClean="0"/>
              <a:t>Assembly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2118633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– </a:t>
            </a:r>
            <a:r>
              <a:rPr lang="ko-KR" altLang="en-US" dirty="0" smtClean="0"/>
              <a:t>메모리 상태 검사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메모리 상태 검사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-g </a:t>
            </a:r>
            <a:r>
              <a:rPr lang="ko-KR" altLang="en-US" dirty="0" smtClean="0"/>
              <a:t>옵션을 사용하지 않고 컴파일 한 실행 파일의 디버깅에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x/[</a:t>
            </a:r>
            <a:r>
              <a:rPr lang="ko-KR" altLang="en-US" dirty="0" smtClean="0"/>
              <a:t>출력 횟수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출력 형식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출력 단위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출력 위치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924944"/>
            <a:ext cx="7267575" cy="15742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2627783" y="2852936"/>
            <a:ext cx="55780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800" kern="0" dirty="0" smtClean="0">
                <a:solidFill>
                  <a:srgbClr val="C00000"/>
                </a:solidFill>
              </a:rPr>
              <a:t>main</a:t>
            </a:r>
            <a:r>
              <a:rPr lang="ko-KR" altLang="en-US" sz="1800" kern="0" dirty="0" smtClean="0">
                <a:solidFill>
                  <a:srgbClr val="C00000"/>
                </a:solidFill>
              </a:rPr>
              <a:t>의 주소 부터 </a:t>
            </a:r>
            <a:r>
              <a:rPr lang="en-US" altLang="ko-KR" sz="1800" kern="0" dirty="0" smtClean="0">
                <a:solidFill>
                  <a:srgbClr val="C00000"/>
                </a:solidFill>
              </a:rPr>
              <a:t>16</a:t>
            </a:r>
            <a:r>
              <a:rPr lang="ko-KR" altLang="en-US" sz="1800" kern="0" dirty="0" smtClean="0">
                <a:solidFill>
                  <a:srgbClr val="C00000"/>
                </a:solidFill>
              </a:rPr>
              <a:t>진수로 </a:t>
            </a:r>
            <a:r>
              <a:rPr lang="en-US" altLang="ko-KR" sz="1800" kern="0" dirty="0" smtClean="0">
                <a:solidFill>
                  <a:srgbClr val="C00000"/>
                </a:solidFill>
              </a:rPr>
              <a:t>1</a:t>
            </a:r>
            <a:r>
              <a:rPr lang="ko-KR" altLang="en-US" sz="1800" kern="0" dirty="0" smtClean="0">
                <a:solidFill>
                  <a:srgbClr val="C00000"/>
                </a:solidFill>
              </a:rPr>
              <a:t>바이트 씩 </a:t>
            </a:r>
            <a:r>
              <a:rPr lang="en-US" altLang="ko-KR" sz="1800" kern="0" dirty="0" smtClean="0">
                <a:solidFill>
                  <a:srgbClr val="C00000"/>
                </a:solidFill>
              </a:rPr>
              <a:t>10</a:t>
            </a:r>
            <a:r>
              <a:rPr lang="ko-KR" altLang="en-US" sz="1800" kern="0" dirty="0" smtClean="0">
                <a:solidFill>
                  <a:srgbClr val="C00000"/>
                </a:solidFill>
              </a:rPr>
              <a:t>개를 출력</a:t>
            </a:r>
            <a:endParaRPr lang="ko-KR" altLang="en-US" kern="0" dirty="0" smtClean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627783" y="3510300"/>
            <a:ext cx="55780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800" kern="0" dirty="0" smtClean="0">
                <a:solidFill>
                  <a:srgbClr val="C00000"/>
                </a:solidFill>
              </a:rPr>
              <a:t>main</a:t>
            </a:r>
            <a:r>
              <a:rPr lang="ko-KR" altLang="en-US" sz="1800" kern="0" dirty="0" smtClean="0">
                <a:solidFill>
                  <a:srgbClr val="C00000"/>
                </a:solidFill>
              </a:rPr>
              <a:t>의 주소 부터 </a:t>
            </a:r>
            <a:r>
              <a:rPr lang="en-US" altLang="ko-KR" sz="1800" kern="0" dirty="0" smtClean="0">
                <a:solidFill>
                  <a:srgbClr val="C00000"/>
                </a:solidFill>
              </a:rPr>
              <a:t>16</a:t>
            </a:r>
            <a:r>
              <a:rPr lang="ko-KR" altLang="en-US" sz="1800" kern="0" dirty="0" smtClean="0">
                <a:solidFill>
                  <a:srgbClr val="C00000"/>
                </a:solidFill>
              </a:rPr>
              <a:t>진수로 </a:t>
            </a:r>
            <a:r>
              <a:rPr lang="en-US" altLang="ko-KR" sz="1800" kern="0" dirty="0">
                <a:solidFill>
                  <a:srgbClr val="C00000"/>
                </a:solidFill>
              </a:rPr>
              <a:t>4</a:t>
            </a:r>
            <a:r>
              <a:rPr lang="ko-KR" altLang="en-US" sz="1800" kern="0" dirty="0" smtClean="0">
                <a:solidFill>
                  <a:srgbClr val="C00000"/>
                </a:solidFill>
              </a:rPr>
              <a:t>바이트 씩 </a:t>
            </a:r>
            <a:r>
              <a:rPr lang="en-US" altLang="ko-KR" sz="1800" kern="0" dirty="0">
                <a:solidFill>
                  <a:srgbClr val="C00000"/>
                </a:solidFill>
              </a:rPr>
              <a:t>8</a:t>
            </a:r>
            <a:r>
              <a:rPr lang="ko-KR" altLang="en-US" sz="1800" kern="0" dirty="0" smtClean="0">
                <a:solidFill>
                  <a:srgbClr val="C00000"/>
                </a:solidFill>
              </a:rPr>
              <a:t>개를 출력</a:t>
            </a:r>
            <a:endParaRPr lang="ko-KR" altLang="en-US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6170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– </a:t>
            </a:r>
            <a:r>
              <a:rPr lang="ko-KR" altLang="en-US" dirty="0" smtClean="0"/>
              <a:t>메모리 상태 검사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7155"/>
              </p:ext>
            </p:extLst>
          </p:nvPr>
        </p:nvGraphicFramePr>
        <p:xfrm>
          <a:off x="1772535" y="1484784"/>
          <a:ext cx="5598929" cy="43924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3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출력 형식</a:t>
                      </a:r>
                      <a:endParaRPr lang="ko-KR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진수로 출력한다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진수로 출력한다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부호가 있는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진수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로 출력한다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u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부호가 없는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진수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(unsigned </a:t>
                      </a:r>
                      <a:r>
                        <a:rPr lang="en-US" altLang="ko-KR" sz="14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로 출력한다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진수로 출력한다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317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최초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바이트 값을 문자 형으로 출력한다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부동 소수점 값 형식으로 출력한다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가장 가까운 심볼의 오프셋을 출력한다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664711"/>
                  </a:ext>
                </a:extLst>
              </a:tr>
              <a:tr h="3993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문자열로 출력한다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888848"/>
                  </a:ext>
                </a:extLst>
              </a:tr>
              <a:tr h="3993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어셈블리형식으로 출력한다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72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82360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– </a:t>
            </a:r>
            <a:r>
              <a:rPr lang="ko-KR" altLang="en-US" dirty="0" smtClean="0"/>
              <a:t>메모리 상태 검사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60376"/>
              </p:ext>
            </p:extLst>
          </p:nvPr>
        </p:nvGraphicFramePr>
        <p:xfrm>
          <a:off x="2499594" y="1916832"/>
          <a:ext cx="4217065" cy="23042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5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1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출력 단위</a:t>
                      </a:r>
                      <a:endParaRPr lang="ko-KR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바이트 단위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(byte)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h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2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바이트 단위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(half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word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3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바이트 단위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(word)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바이트 단위 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(giant word)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20485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– </a:t>
            </a:r>
            <a:r>
              <a:rPr lang="ko-KR" altLang="en-US" dirty="0" smtClean="0"/>
              <a:t>어셈블리 코드 보기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gdb</a:t>
            </a:r>
            <a:r>
              <a:rPr lang="ko-KR" altLang="en-US" dirty="0" smtClean="0"/>
              <a:t>에서 어셈블리 코드를 볼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en-US" altLang="ko-KR" dirty="0" smtClean="0"/>
              <a:t>-g </a:t>
            </a:r>
            <a:r>
              <a:rPr lang="ko-KR" altLang="en-US" dirty="0" smtClean="0"/>
              <a:t>옵션으로 컴파일 되지 않은 실행 파일 디버깅에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disas</a:t>
            </a:r>
            <a:r>
              <a:rPr lang="en-US" altLang="ko-KR" dirty="0" smtClean="0"/>
              <a:t> [</a:t>
            </a:r>
            <a:r>
              <a:rPr lang="ko-KR" altLang="en-US" dirty="0" smtClean="0"/>
              <a:t>함수 명</a:t>
            </a:r>
            <a:r>
              <a:rPr lang="en-US" altLang="ko-KR" dirty="0" smtClean="0"/>
              <a:t>]: </a:t>
            </a:r>
            <a:r>
              <a:rPr lang="ko-KR" altLang="en-US" dirty="0" smtClean="0"/>
              <a:t>함수의 어셈블리 코드를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disas</a:t>
            </a:r>
            <a:r>
              <a:rPr lang="en-US" altLang="ko-KR" dirty="0" smtClean="0"/>
              <a:t> [</a:t>
            </a:r>
            <a:r>
              <a:rPr lang="ko-KR" altLang="en-US" dirty="0" smtClean="0"/>
              <a:t>시작 주소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끝 주소</a:t>
            </a:r>
            <a:r>
              <a:rPr lang="en-US" altLang="ko-KR" dirty="0" smtClean="0"/>
              <a:t>]: </a:t>
            </a:r>
            <a:r>
              <a:rPr lang="ko-KR" altLang="en-US" dirty="0" smtClean="0"/>
              <a:t>주소 범위의 어셈블리 코드를 출력한다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12976"/>
            <a:ext cx="5334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3839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828800" y="2420888"/>
            <a:ext cx="5486400" cy="566738"/>
          </a:xfrm>
        </p:spPr>
        <p:txBody>
          <a:bodyPr/>
          <a:lstStyle/>
          <a:p>
            <a:pPr algn="ctr"/>
            <a:r>
              <a:rPr lang="ko-KR" altLang="en-US" sz="6000" dirty="0" smtClean="0"/>
              <a:t>과제 </a:t>
            </a:r>
            <a:r>
              <a:rPr lang="en-US" altLang="ko-KR" sz="6000" dirty="0" smtClean="0"/>
              <a:t>: </a:t>
            </a:r>
            <a:br>
              <a:rPr lang="en-US" altLang="ko-KR" sz="6000" dirty="0" smtClean="0"/>
            </a:br>
            <a:r>
              <a:rPr lang="en-US" altLang="ko-KR" sz="6000" dirty="0" smtClean="0"/>
              <a:t>Bomb LAB</a:t>
            </a:r>
            <a:endParaRPr lang="ko-KR" altLang="en-US" sz="600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half" idx="2"/>
          </p:nvPr>
        </p:nvSpPr>
        <p:spPr>
          <a:xfrm>
            <a:off x="1907704" y="3356992"/>
            <a:ext cx="5486400" cy="804862"/>
          </a:xfrm>
        </p:spPr>
        <p:txBody>
          <a:bodyPr/>
          <a:lstStyle/>
          <a:p>
            <a:pPr algn="ctr"/>
            <a:r>
              <a:rPr lang="ko-KR" altLang="en-US" sz="2000" b="1" dirty="0" smtClean="0">
                <a:solidFill>
                  <a:srgbClr val="C00000"/>
                </a:solidFill>
              </a:rPr>
              <a:t>조교의 지시 전에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‘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절대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’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시작하지 마세요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08519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2000" dirty="0" smtClean="0"/>
              <a:t>목표</a:t>
            </a:r>
          </a:p>
          <a:p>
            <a:pPr lvl="1"/>
            <a:r>
              <a:rPr lang="ko-KR" altLang="en-US" sz="1600" dirty="0" smtClean="0"/>
              <a:t>지금까지 배운 내용을 사용하여 </a:t>
            </a:r>
            <a:r>
              <a:rPr lang="en-US" altLang="ko-KR" sz="1600" dirty="0" smtClean="0"/>
              <a:t>Bomb</a:t>
            </a:r>
            <a:r>
              <a:rPr lang="ko-KR" altLang="en-US" sz="1600" dirty="0" smtClean="0"/>
              <a:t>을 해체 </a:t>
            </a:r>
          </a:p>
          <a:p>
            <a:r>
              <a:rPr lang="ko-KR" altLang="en-US" sz="2000" dirty="0" smtClean="0"/>
              <a:t>내용</a:t>
            </a:r>
          </a:p>
          <a:p>
            <a:pPr lvl="1"/>
            <a:r>
              <a:rPr lang="en-US" altLang="ko-KR" sz="1600" dirty="0" err="1" smtClean="0"/>
              <a:t>objdump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 방법</a:t>
            </a:r>
          </a:p>
          <a:p>
            <a:pPr lvl="1"/>
            <a:r>
              <a:rPr lang="en-US" altLang="ko-KR" sz="1600" dirty="0" err="1" smtClean="0"/>
              <a:t>gdb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사용방법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Bomb Lab</a:t>
            </a:r>
          </a:p>
          <a:p>
            <a:pPr lvl="2"/>
            <a:r>
              <a:rPr lang="ko-KR" altLang="en-US" sz="1100" dirty="0" smtClean="0"/>
              <a:t>소개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주의사항</a:t>
            </a:r>
            <a:endParaRPr lang="en-US" altLang="ko-KR" sz="1100" dirty="0" smtClean="0"/>
          </a:p>
          <a:p>
            <a:pPr lvl="2"/>
            <a:r>
              <a:rPr lang="en-US" altLang="ko-KR" sz="1100" dirty="0" smtClean="0"/>
              <a:t>download</a:t>
            </a:r>
          </a:p>
          <a:p>
            <a:pPr lvl="2"/>
            <a:r>
              <a:rPr lang="ko-KR" altLang="en-US" sz="1100" dirty="0" smtClean="0"/>
              <a:t>동작 구조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진행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폭탄 해체</a:t>
            </a:r>
            <a:endParaRPr lang="en-US" altLang="ko-KR" sz="1100" dirty="0" smtClean="0"/>
          </a:p>
          <a:p>
            <a:pPr lvl="2"/>
            <a:r>
              <a:rPr lang="en-US" altLang="ko-KR" sz="1100" dirty="0" err="1" smtClean="0"/>
              <a:t>objdump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gdb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풀이 방법</a:t>
            </a:r>
          </a:p>
          <a:p>
            <a:pPr lvl="1"/>
            <a:r>
              <a:rPr lang="ko-KR" altLang="en-US" sz="1600" dirty="0" smtClean="0"/>
              <a:t>점수 계산</a:t>
            </a:r>
            <a:r>
              <a:rPr lang="en-US" altLang="ko-KR" sz="1600" dirty="0" smtClean="0"/>
              <a:t> </a:t>
            </a:r>
          </a:p>
          <a:p>
            <a:pPr lvl="1"/>
            <a:r>
              <a:rPr lang="ko-KR" altLang="en-US" sz="1600" dirty="0" smtClean="0"/>
              <a:t>제출 방법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보고서 양식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7065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objdump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objdump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 된 오브젝트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오브젝트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 실행파일 등의 바이너리 파일들의 정보를 보여주는 프로그램</a:t>
            </a:r>
            <a:r>
              <a:rPr lang="en-US" altLang="ko-KR" dirty="0" smtClean="0"/>
              <a:t>. ELF </a:t>
            </a:r>
            <a:r>
              <a:rPr lang="ko-KR" altLang="en-US" dirty="0" smtClean="0"/>
              <a:t>파일을 어셈블리어로 보여주는 </a:t>
            </a:r>
            <a:r>
              <a:rPr lang="en-US" altLang="ko-KR" dirty="0" smtClean="0"/>
              <a:t>Disassembler</a:t>
            </a:r>
            <a:r>
              <a:rPr lang="ko-KR" altLang="en-US" dirty="0" smtClean="0"/>
              <a:t>로 사용될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 명령어는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소스코드 형태로 출력하게 해주는 명령이다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smtClean="0"/>
              <a:t>해당 명령어를 사용하기 위해서는 바이너리를 컴파일할 때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-g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옵션을 주어 디버깅 심벌을 삽입해야한다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12" y="3700080"/>
            <a:ext cx="3384376" cy="28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9487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objdump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err="1" smtClean="0"/>
              <a:t>objdump</a:t>
            </a:r>
            <a:r>
              <a:rPr lang="ko-KR" altLang="en-US" dirty="0" smtClean="0"/>
              <a:t>에서 사용하는 옵션들은 다음과 같다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818114" y="2114860"/>
          <a:ext cx="55800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982291324"/>
                    </a:ext>
                  </a:extLst>
                </a:gridCol>
                <a:gridCol w="4881208">
                  <a:extLst>
                    <a:ext uri="{9D8B030D-6E8A-4147-A177-3AD203B41FA5}">
                      <a16:colId xmlns:a16="http://schemas.microsoft.com/office/drawing/2014/main" val="1367763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26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아카이브의 헤더 정보를 보임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72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바이너리의 모든 헤더의 정보를 보임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8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실행 가능한 코드 부분을 어셈블리로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97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모든 부분을 어셈블리로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27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소스코드와 어셈블리를 같이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83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심볼 테이블을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1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동적 심볼을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628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재배치 엔트리를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46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동적 재배치 엔트리를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67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7908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err="1" smtClean="0"/>
              <a:t>gdb</a:t>
            </a:r>
            <a:r>
              <a:rPr lang="ko-KR" altLang="en-US" dirty="0" smtClean="0"/>
              <a:t>를 이용한 레지스터 값 확인</a:t>
            </a:r>
            <a:endParaRPr lang="en-US" altLang="ko-KR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US" altLang="ko-KR" dirty="0" err="1" smtClean="0"/>
              <a:t>gdb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p(print)</a:t>
            </a:r>
            <a:r>
              <a:rPr lang="ko-KR" altLang="en-US" dirty="0" smtClean="0"/>
              <a:t>명령어를 이용하여 레지스터의 값을 확인 할 수 있다</a:t>
            </a:r>
            <a:r>
              <a:rPr lang="en-US" altLang="ko-KR" dirty="0" smtClean="0"/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 smtClean="0"/>
              <a:t>사용법</a:t>
            </a:r>
            <a:r>
              <a:rPr lang="en-US" altLang="ko-KR" dirty="0" smtClean="0"/>
              <a:t>: p $[</a:t>
            </a:r>
            <a:r>
              <a:rPr lang="ko-KR" altLang="en-US" dirty="0" smtClean="0"/>
              <a:t>레지스터 명</a:t>
            </a:r>
            <a:r>
              <a:rPr lang="en-US" altLang="ko-KR" dirty="0" smtClean="0"/>
              <a:t>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56172"/>
            <a:ext cx="5120855" cy="27050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87517" y="3467304"/>
            <a:ext cx="2426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프로그램 실행</a:t>
            </a:r>
            <a:endParaRPr lang="ko-KR" altLang="en-US" sz="1600" b="1" dirty="0">
              <a:solidFill>
                <a:srgbClr val="C00000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0486" y="4375737"/>
            <a:ext cx="2426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레지스터 값 확인</a:t>
            </a:r>
            <a:endParaRPr lang="ko-KR" altLang="en-US" sz="1600" b="1" dirty="0">
              <a:solidFill>
                <a:srgbClr val="C00000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7017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레지스터 값 전체를 한번에 확인하는 명령어는 다음과 같다</a:t>
            </a:r>
            <a:r>
              <a:rPr lang="en-US" altLang="ko-KR" dirty="0" smtClean="0"/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 smtClean="0"/>
              <a:t>사용법</a:t>
            </a:r>
            <a:r>
              <a:rPr lang="en-US" altLang="ko-KR" dirty="0" smtClean="0"/>
              <a:t>: info register</a:t>
            </a:r>
          </a:p>
          <a:p>
            <a:pPr marL="1200150" lvl="2" indent="-400050">
              <a:buFont typeface="Arial" panose="020B0604020202020204" pitchFamily="34" charset="0"/>
              <a:buChar char="•"/>
            </a:pPr>
            <a:r>
              <a:rPr lang="ko-KR" altLang="en-US" dirty="0" smtClean="0"/>
              <a:t>간단하게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</a:t>
            </a:r>
            <a:r>
              <a:rPr lang="ko-KR" altLang="en-US" dirty="0" smtClean="0"/>
              <a:t>이라고 입력해도 동일하게 동작한다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492896"/>
            <a:ext cx="4096462" cy="410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706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어셈블리어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C00000"/>
                </a:solidFill>
              </a:rPr>
              <a:t>어셈블리어</a:t>
            </a:r>
            <a:r>
              <a:rPr lang="en-US" altLang="ko-KR" sz="2000" dirty="0" smtClean="0">
                <a:solidFill>
                  <a:srgbClr val="C00000"/>
                </a:solidFill>
              </a:rPr>
              <a:t>(Assembly Language)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의 이진수 프로그래밍을 좀 더 편하게 하기 위해 </a:t>
            </a:r>
            <a:r>
              <a:rPr lang="ko-KR" altLang="en-US" sz="2000" dirty="0" smtClean="0">
                <a:solidFill>
                  <a:srgbClr val="C00000"/>
                </a:solidFill>
              </a:rPr>
              <a:t>비트 패턴을 명령어로 만든 언어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sz="1600" dirty="0" smtClean="0"/>
              <a:t>하드웨어 디바이스 드라이버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일반 프로그램의 특정 기능 최적화 등에 사용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어셈블리어는 </a:t>
            </a:r>
            <a:r>
              <a:rPr lang="ko-KR" altLang="en-US" sz="2000" dirty="0" smtClean="0">
                <a:solidFill>
                  <a:srgbClr val="C00000"/>
                </a:solidFill>
              </a:rPr>
              <a:t>시스템의 구조에 따라 문법과 명령어 셋</a:t>
            </a:r>
            <a:r>
              <a:rPr lang="en-US" altLang="ko-KR" sz="2000" dirty="0" smtClean="0">
                <a:solidFill>
                  <a:srgbClr val="C00000"/>
                </a:solidFill>
              </a:rPr>
              <a:t>(set)</a:t>
            </a:r>
            <a:r>
              <a:rPr lang="ko-KR" altLang="en-US" sz="2000" dirty="0" smtClean="0">
                <a:solidFill>
                  <a:srgbClr val="C00000"/>
                </a:solidFill>
              </a:rPr>
              <a:t> 등이 다르다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err="1"/>
              <a:t>m</a:t>
            </a:r>
            <a:r>
              <a:rPr lang="en-US" altLang="ko-KR" sz="1600" dirty="0" err="1" smtClean="0"/>
              <a:t>asm</a:t>
            </a:r>
            <a:r>
              <a:rPr lang="en-US" altLang="ko-KR" sz="1600" dirty="0" smtClean="0"/>
              <a:t>(MS), TASM(Borland), NASM(open source), GAS(GNU)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실습시간에는 </a:t>
            </a:r>
            <a:r>
              <a:rPr lang="en-US" altLang="ko-KR" sz="2000" dirty="0" smtClean="0"/>
              <a:t>GNU </a:t>
            </a:r>
            <a:r>
              <a:rPr lang="ko-KR" altLang="en-US" sz="2000" dirty="0" smtClean="0"/>
              <a:t>소프트웨어에서 지원하는 </a:t>
            </a:r>
            <a:r>
              <a:rPr lang="en-US" altLang="ko-KR" sz="2000" dirty="0" smtClean="0">
                <a:solidFill>
                  <a:srgbClr val="C00000"/>
                </a:solidFill>
              </a:rPr>
              <a:t>GAS </a:t>
            </a:r>
            <a:r>
              <a:rPr lang="ko-KR" altLang="en-US" sz="2000" dirty="0" smtClean="0">
                <a:solidFill>
                  <a:srgbClr val="C00000"/>
                </a:solidFill>
              </a:rPr>
              <a:t>어셈블리어</a:t>
            </a:r>
            <a:r>
              <a:rPr lang="ko-KR" altLang="en-US" sz="2000" dirty="0" smtClean="0"/>
              <a:t>를 사용한다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자세한 </a:t>
            </a:r>
            <a:r>
              <a:rPr lang="ko-KR" altLang="en-US" sz="1600" smtClean="0"/>
              <a:t>내용은 </a:t>
            </a:r>
            <a:r>
              <a:rPr lang="en-US" altLang="ko-KR" sz="1600" smtClean="0"/>
              <a:t>9p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참고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어셈블리어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를 참고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936449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828800" y="2420888"/>
            <a:ext cx="5486400" cy="566738"/>
          </a:xfrm>
        </p:spPr>
        <p:txBody>
          <a:bodyPr/>
          <a:lstStyle/>
          <a:p>
            <a:pPr algn="ctr"/>
            <a:r>
              <a:rPr lang="en-US" altLang="ko-KR" sz="6000" dirty="0" smtClean="0"/>
              <a:t>Bomb LAB</a:t>
            </a:r>
            <a:endParaRPr lang="ko-KR" altLang="en-US" sz="600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half" idx="2"/>
          </p:nvPr>
        </p:nvSpPr>
        <p:spPr>
          <a:xfrm>
            <a:off x="1907704" y="3356992"/>
            <a:ext cx="5486400" cy="804862"/>
          </a:xfrm>
        </p:spPr>
        <p:txBody>
          <a:bodyPr/>
          <a:lstStyle/>
          <a:p>
            <a:pPr algn="ctr"/>
            <a:r>
              <a:rPr lang="ko-KR" altLang="en-US" sz="2000" b="1" dirty="0" smtClean="0">
                <a:solidFill>
                  <a:srgbClr val="C00000"/>
                </a:solidFill>
              </a:rPr>
              <a:t>조교의 지시 전에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‘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절대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’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시작하지 마세요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616780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-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Bomb Lab</a:t>
            </a:r>
            <a:r>
              <a:rPr lang="ko-KR" altLang="en-US" dirty="0" smtClean="0"/>
              <a:t>은 여러 단계로 이루어진 프로그램이다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각 단계마다 폭탄을 해체할 수 있는 </a:t>
            </a:r>
            <a:r>
              <a:rPr lang="ko-KR" altLang="en-US" u="sng" dirty="0" smtClean="0">
                <a:solidFill>
                  <a:srgbClr val="C00000"/>
                </a:solidFill>
              </a:rPr>
              <a:t>암호</a:t>
            </a:r>
            <a:r>
              <a:rPr lang="ko-KR" altLang="en-US" dirty="0" smtClean="0"/>
              <a:t>를 입력해야 한다</a:t>
            </a:r>
            <a:r>
              <a:rPr lang="en-US" altLang="ko-KR" dirty="0" smtClean="0"/>
              <a:t>.</a:t>
            </a:r>
          </a:p>
          <a:p>
            <a:pPr marL="857250" lvl="1" indent="-400050">
              <a:buSzPct val="60000"/>
              <a:buFont typeface="+mj-lt"/>
              <a:buAutoNum type="romanUcPeriod"/>
            </a:pPr>
            <a:r>
              <a:rPr lang="ko-KR" altLang="en-US" dirty="0" smtClean="0"/>
              <a:t>만약 여러분이 정확한 암호를 입력한다면 해당 문구의 폭탄은 해체되며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단계로 넘어간다</a:t>
            </a:r>
            <a:r>
              <a:rPr lang="en-US" altLang="ko-KR" dirty="0" smtClean="0"/>
              <a:t>.</a:t>
            </a:r>
          </a:p>
          <a:p>
            <a:pPr marL="857250" lvl="1" indent="-400050">
              <a:buSzPct val="60000"/>
              <a:buFont typeface="+mj-lt"/>
              <a:buAutoNum type="romanUcPeriod"/>
            </a:pPr>
            <a:r>
              <a:rPr lang="ko-KR" altLang="en-US" dirty="0" smtClean="0"/>
              <a:t>반면에 입력한 암호가 틀리면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폭탄이 터지고 화면에 </a:t>
            </a:r>
            <a:r>
              <a:rPr lang="en-US" altLang="ko-KR" dirty="0" smtClean="0"/>
              <a:t>“BOOM!!!”</a:t>
            </a:r>
            <a:r>
              <a:rPr lang="ko-KR" altLang="en-US" dirty="0" smtClean="0"/>
              <a:t>이라는 메시지가 출력되고 프로그램이 종료된다</a:t>
            </a:r>
            <a:r>
              <a:rPr lang="en-US" altLang="ko-KR" dirty="0" smtClean="0"/>
              <a:t>.</a:t>
            </a:r>
          </a:p>
          <a:p>
            <a:pPr marL="857250" lvl="1" indent="-400050">
              <a:buSzPct val="60000"/>
              <a:buFont typeface="+mj-lt"/>
              <a:buAutoNum type="romanUcPeriod"/>
            </a:pPr>
            <a:endParaRPr lang="en-US" altLang="ko-KR" dirty="0"/>
          </a:p>
          <a:p>
            <a:pPr marL="571500" indent="-400050">
              <a:buFont typeface="+mj-lt"/>
              <a:buAutoNum type="arabicPeriod"/>
            </a:pPr>
            <a:r>
              <a:rPr lang="ko-KR" altLang="en-US" dirty="0" smtClean="0"/>
              <a:t>모든 단계에서 정확한 암호를 입력해야 해당 폭탄이 완벽하게 해체된다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02611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– </a:t>
            </a:r>
            <a:r>
              <a:rPr lang="ko-KR" altLang="en-US" dirty="0" smtClean="0">
                <a:solidFill>
                  <a:srgbClr val="C00000"/>
                </a:solidFill>
              </a:rPr>
              <a:t>주의 사항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1800" dirty="0" smtClean="0"/>
              <a:t>본 </a:t>
            </a:r>
            <a:r>
              <a:rPr lang="ko-KR" altLang="en-US" sz="1800" smtClean="0"/>
              <a:t>프로그램은 </a:t>
            </a:r>
            <a:r>
              <a:rPr lang="en-US" altLang="ko-KR" sz="1800" smtClean="0">
                <a:solidFill>
                  <a:srgbClr val="C00000"/>
                </a:solidFill>
              </a:rPr>
              <a:t>133.186.153.97:10000</a:t>
            </a:r>
            <a:r>
              <a:rPr lang="en-US" altLang="ko-KR" sz="1800" smtClean="0"/>
              <a:t> </a:t>
            </a:r>
            <a:r>
              <a:rPr lang="ko-KR" altLang="en-US" sz="1800" dirty="0" smtClean="0"/>
              <a:t>서버에서만 동작하도록 설정되어 있습니다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모든 사람의 폭탄 해체 암호는 프로그램에 의해 각기 다른 방식으로 생성됩니다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모든 상황은 서버를 통해 모니터링 되므로 부정행위의 소지가 있는 행동에 각별히 주의바랍니다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>
                <a:solidFill>
                  <a:srgbClr val="C00000"/>
                </a:solidFill>
              </a:rPr>
              <a:t>부정한 방법</a:t>
            </a:r>
            <a:r>
              <a:rPr lang="en-US" altLang="ko-KR" sz="1400" dirty="0" smtClean="0">
                <a:solidFill>
                  <a:srgbClr val="C00000"/>
                </a:solidFill>
              </a:rPr>
              <a:t>(</a:t>
            </a:r>
            <a:r>
              <a:rPr lang="ko-KR" altLang="en-US" sz="1400" dirty="0" smtClean="0">
                <a:solidFill>
                  <a:srgbClr val="C00000"/>
                </a:solidFill>
              </a:rPr>
              <a:t>바이너리 해킹 등</a:t>
            </a:r>
            <a:r>
              <a:rPr lang="en-US" altLang="ko-KR" sz="1400" dirty="0" smtClean="0">
                <a:solidFill>
                  <a:srgbClr val="C00000"/>
                </a:solidFill>
              </a:rPr>
              <a:t>)</a:t>
            </a:r>
            <a:r>
              <a:rPr lang="ko-KR" altLang="en-US" sz="1400" dirty="0" smtClean="0">
                <a:solidFill>
                  <a:srgbClr val="C00000"/>
                </a:solidFill>
              </a:rPr>
              <a:t>으로 해체 시도 시</a:t>
            </a:r>
            <a:r>
              <a:rPr lang="en-US" altLang="ko-KR" sz="1400" dirty="0" smtClean="0">
                <a:solidFill>
                  <a:srgbClr val="C00000"/>
                </a:solidFill>
              </a:rPr>
              <a:t>,</a:t>
            </a:r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</a:rPr>
              <a:t>0</a:t>
            </a:r>
            <a:r>
              <a:rPr lang="ko-KR" altLang="en-US" sz="1400" dirty="0" smtClean="0">
                <a:solidFill>
                  <a:srgbClr val="C00000"/>
                </a:solidFill>
              </a:rPr>
              <a:t>점 처리됨과 동시에 기존 과제 모두 </a:t>
            </a:r>
            <a:r>
              <a:rPr lang="en-US" altLang="ko-KR" sz="1400" dirty="0" smtClean="0">
                <a:solidFill>
                  <a:srgbClr val="C00000"/>
                </a:solidFill>
              </a:rPr>
              <a:t>0</a:t>
            </a:r>
            <a:r>
              <a:rPr lang="ko-KR" altLang="en-US" sz="1400" dirty="0" smtClean="0">
                <a:solidFill>
                  <a:srgbClr val="C00000"/>
                </a:solidFill>
              </a:rPr>
              <a:t>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800" dirty="0" smtClean="0"/>
              <a:t>다운 받은 </a:t>
            </a:r>
            <a:r>
              <a:rPr lang="en-US" altLang="ko-KR" sz="1800" dirty="0" smtClean="0">
                <a:solidFill>
                  <a:srgbClr val="C00000"/>
                </a:solidFill>
              </a:rPr>
              <a:t>Bomb </a:t>
            </a:r>
            <a:r>
              <a:rPr lang="ko-KR" altLang="en-US" sz="1800" dirty="0" smtClean="0">
                <a:solidFill>
                  <a:srgbClr val="C00000"/>
                </a:solidFill>
              </a:rPr>
              <a:t>파일의 관리소홀로 인해 삭제될 경우</a:t>
            </a:r>
            <a:r>
              <a:rPr lang="en-US" altLang="ko-KR" sz="1800" dirty="0" smtClean="0">
                <a:solidFill>
                  <a:srgbClr val="C00000"/>
                </a:solidFill>
              </a:rPr>
              <a:t>, </a:t>
            </a:r>
            <a:r>
              <a:rPr lang="ko-KR" altLang="en-US" sz="1800" dirty="0" smtClean="0">
                <a:solidFill>
                  <a:srgbClr val="C00000"/>
                </a:solidFill>
              </a:rPr>
              <a:t>복구가 불가하여 </a:t>
            </a:r>
            <a:r>
              <a:rPr lang="en-US" altLang="ko-KR" sz="1800" dirty="0" smtClean="0">
                <a:solidFill>
                  <a:srgbClr val="C00000"/>
                </a:solidFill>
              </a:rPr>
              <a:t>0</a:t>
            </a:r>
            <a:r>
              <a:rPr lang="ko-KR" altLang="en-US" sz="1800" dirty="0" smtClean="0">
                <a:solidFill>
                  <a:srgbClr val="C00000"/>
                </a:solidFill>
              </a:rPr>
              <a:t>점 처리 될 수 있으니 주의하시길 바랍니다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800" dirty="0" smtClean="0"/>
              <a:t>Bomb</a:t>
            </a:r>
            <a:r>
              <a:rPr lang="ko-KR" altLang="en-US" sz="1800" dirty="0" smtClean="0"/>
              <a:t>의 해체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폭발 정보는 자동으로 서버로 전송되어 점수가 계산됩니다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>
                <a:solidFill>
                  <a:srgbClr val="C00000"/>
                </a:solidFill>
              </a:rPr>
              <a:t>반드시 하나의 폭탄만 다운 받으세요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sz="1800" dirty="0" smtClean="0"/>
              <a:t>주의사항을 위반하여 발생한 문제에 대해서는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각자가 책임지는 것을 원칙으로 합니다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.</a:t>
            </a:r>
            <a:endParaRPr lang="ko-KR" altLang="en-US" sz="18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4213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- Download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Bomb </a:t>
            </a:r>
            <a:r>
              <a:rPr lang="ko-KR" altLang="en-US" dirty="0" smtClean="0"/>
              <a:t>받는 방법</a:t>
            </a:r>
            <a:endParaRPr lang="en-US" altLang="ko-KR" dirty="0" smtClean="0"/>
          </a:p>
          <a:p>
            <a:pPr lvl="1"/>
            <a:r>
              <a:rPr lang="ko-KR" altLang="en-US" smtClean="0"/>
              <a:t>디렉토리 경로 </a:t>
            </a:r>
            <a:r>
              <a:rPr lang="en-US" altLang="ko-KR" smtClean="0"/>
              <a:t>/home/sys00/sys00/week05/ </a:t>
            </a:r>
            <a:r>
              <a:rPr lang="ko-KR" altLang="en-US" smtClean="0"/>
              <a:t>에 있음</a:t>
            </a:r>
            <a:r>
              <a:rPr lang="en-US" altLang="ko-KR" smtClean="0"/>
              <a:t>(</a:t>
            </a:r>
            <a:r>
              <a:rPr lang="en-US" altLang="ko-KR" smtClean="0">
                <a:solidFill>
                  <a:srgbClr val="C00000"/>
                </a:solidFill>
              </a:rPr>
              <a:t>bomb_a201600000.tar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lvl="1"/>
            <a:r>
              <a:rPr lang="en-US" altLang="ko-KR" smtClean="0"/>
              <a:t>c</a:t>
            </a:r>
            <a:r>
              <a:rPr lang="en-US" altLang="ko-KR" smtClean="0"/>
              <a:t>p /home/sys00/sys00/week05/</a:t>
            </a:r>
            <a:r>
              <a:rPr lang="en-US" altLang="ko-KR" smtClean="0">
                <a:solidFill>
                  <a:srgbClr val="C00000"/>
                </a:solidFill>
              </a:rPr>
              <a:t>bomb_a201600000.tar</a:t>
            </a:r>
            <a:r>
              <a:rPr lang="en-US" altLang="ko-KR" smtClean="0"/>
              <a:t> ./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smtClean="0"/>
              <a:t>위 명령어 입력을 통해 자신의 디렉토리로 복사</a:t>
            </a:r>
            <a:endParaRPr lang="en-US" altLang="ko-KR" smtClean="0"/>
          </a:p>
          <a:p>
            <a:pPr lvl="2"/>
            <a:endParaRPr lang="en-US" altLang="ko-KR" dirty="0" smtClean="0"/>
          </a:p>
          <a:p>
            <a:pPr>
              <a:buFont typeface="+mj-lt"/>
              <a:buAutoNum type="arabicPeriod" startAt="2"/>
            </a:pPr>
            <a:r>
              <a:rPr lang="en-US" altLang="ko-KR" dirty="0"/>
              <a:t>Bomb</a:t>
            </a:r>
            <a:r>
              <a:rPr lang="ko-KR" altLang="en-US" dirty="0"/>
              <a:t>을 계정에서 실행</a:t>
            </a:r>
            <a:endParaRPr lang="en-US" altLang="ko-KR" dirty="0"/>
          </a:p>
          <a:p>
            <a:pPr lvl="1"/>
            <a:r>
              <a:rPr lang="en-US" altLang="ko-KR" smtClean="0"/>
              <a:t>b</a:t>
            </a:r>
            <a:r>
              <a:rPr lang="en-US" altLang="ko-KR" smtClean="0"/>
              <a:t>omb</a:t>
            </a:r>
            <a:r>
              <a:rPr lang="en-US" altLang="ko-KR" smtClean="0">
                <a:solidFill>
                  <a:srgbClr val="C00000"/>
                </a:solidFill>
              </a:rPr>
              <a:t>_a</a:t>
            </a:r>
            <a:r>
              <a:rPr lang="ko-KR" altLang="en-US" smtClean="0">
                <a:solidFill>
                  <a:srgbClr val="C00000"/>
                </a:solidFill>
              </a:rPr>
              <a:t>학번</a:t>
            </a:r>
            <a:r>
              <a:rPr lang="en-US" altLang="ko-KR" smtClean="0"/>
              <a:t>.tar </a:t>
            </a:r>
            <a:r>
              <a:rPr lang="ko-KR" altLang="en-US" dirty="0"/>
              <a:t>파일을 압축 </a:t>
            </a:r>
            <a:r>
              <a:rPr lang="ko-KR" altLang="en-US"/>
              <a:t>해제한다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/>
              <a:t>tar xvf bomb</a:t>
            </a:r>
            <a:r>
              <a:rPr lang="en-US" altLang="ko-KR">
                <a:solidFill>
                  <a:srgbClr val="C00000"/>
                </a:solidFill>
              </a:rPr>
              <a:t>_a</a:t>
            </a:r>
            <a:r>
              <a:rPr lang="ko-KR" altLang="en-US">
                <a:solidFill>
                  <a:srgbClr val="C00000"/>
                </a:solidFill>
              </a:rPr>
              <a:t>학번</a:t>
            </a:r>
            <a:r>
              <a:rPr lang="en-US" altLang="ko-KR"/>
              <a:t>.tar</a:t>
            </a:r>
          </a:p>
          <a:p>
            <a:pPr lvl="1"/>
            <a:r>
              <a:rPr lang="en-US" altLang="ko-KR" smtClean="0"/>
              <a:t>g</a:t>
            </a:r>
            <a:r>
              <a:rPr lang="en-US" altLang="ko-KR" smtClean="0"/>
              <a:t>db bomb </a:t>
            </a:r>
            <a:r>
              <a:rPr lang="ko-KR" altLang="en-US" smtClean="0"/>
              <a:t>을 입력 후 시작</a:t>
            </a:r>
            <a:endParaRPr lang="en-US" altLang="ko-KR" smtClean="0"/>
          </a:p>
          <a:p>
            <a:pPr lvl="1"/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+mj-lt"/>
              <a:buAutoNum type="arabicPeriod" startAt="3"/>
            </a:pPr>
            <a:r>
              <a:rPr lang="ko-KR" altLang="en-US" dirty="0"/>
              <a:t>수업시간에 </a:t>
            </a:r>
            <a:r>
              <a:rPr lang="en-US" altLang="ko-KR" dirty="0"/>
              <a:t>Bomb</a:t>
            </a:r>
            <a:r>
              <a:rPr lang="ko-KR" altLang="en-US" dirty="0"/>
              <a:t>을 다운받지 못한 </a:t>
            </a:r>
            <a:r>
              <a:rPr lang="ko-KR" altLang="en-US"/>
              <a:t>학생은 </a:t>
            </a:r>
            <a:r>
              <a:rPr lang="ko-KR" altLang="en-US" smtClean="0"/>
              <a:t>이메일로 연락 후에 </a:t>
            </a:r>
            <a:r>
              <a:rPr lang="ko-KR" altLang="en-US" smtClean="0">
                <a:solidFill>
                  <a:srgbClr val="C00000"/>
                </a:solidFill>
              </a:rPr>
              <a:t>공대</a:t>
            </a:r>
            <a:r>
              <a:rPr lang="en-US" altLang="ko-KR" dirty="0">
                <a:solidFill>
                  <a:srgbClr val="C00000"/>
                </a:solidFill>
              </a:rPr>
              <a:t>5</a:t>
            </a:r>
            <a:r>
              <a:rPr lang="ko-KR" altLang="en-US" dirty="0">
                <a:solidFill>
                  <a:srgbClr val="C00000"/>
                </a:solidFill>
              </a:rPr>
              <a:t>호관 </a:t>
            </a:r>
            <a:r>
              <a:rPr lang="en-US" altLang="ko-KR" dirty="0">
                <a:solidFill>
                  <a:srgbClr val="C00000"/>
                </a:solidFill>
              </a:rPr>
              <a:t>533</a:t>
            </a:r>
            <a:r>
              <a:rPr lang="ko-KR" altLang="en-US" dirty="0">
                <a:solidFill>
                  <a:srgbClr val="C00000"/>
                </a:solidFill>
              </a:rPr>
              <a:t>호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 err="1">
                <a:solidFill>
                  <a:srgbClr val="C00000"/>
                </a:solidFill>
              </a:rPr>
              <a:t>임베디드</a:t>
            </a:r>
            <a:r>
              <a:rPr lang="ko-KR" altLang="en-US" dirty="0">
                <a:solidFill>
                  <a:srgbClr val="C00000"/>
                </a:solidFill>
              </a:rPr>
              <a:t> 시스템 연구실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/>
              <a:t>로 방문 하세요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43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– </a:t>
            </a:r>
            <a:r>
              <a:rPr lang="ko-KR" altLang="en-US" dirty="0" smtClean="0"/>
              <a:t>동작 구조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694483" y="1700808"/>
            <a:ext cx="7828059" cy="4176464"/>
            <a:chOff x="128317" y="1195752"/>
            <a:chExt cx="8843592" cy="4204943"/>
          </a:xfrm>
        </p:grpSpPr>
        <p:sp>
          <p:nvSpPr>
            <p:cNvPr id="7" name="폭발 2 6"/>
            <p:cNvSpPr/>
            <p:nvPr/>
          </p:nvSpPr>
          <p:spPr>
            <a:xfrm>
              <a:off x="3602165" y="3928045"/>
              <a:ext cx="1619915" cy="1472650"/>
            </a:xfrm>
            <a:prstGeom prst="irregularSeal2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8317" y="1195752"/>
              <a:ext cx="1005840" cy="6245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Bomb</a:t>
              </a:r>
            </a:p>
            <a:p>
              <a:pPr algn="ctr"/>
              <a:r>
                <a:rPr lang="ko-KR" altLang="en-US" sz="1400" b="1" dirty="0" smtClean="0">
                  <a:latin typeface="+mn-ea"/>
                </a:rPr>
                <a:t>시작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8317" y="2455300"/>
              <a:ext cx="1005840" cy="6245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Phase1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38217" y="2455300"/>
              <a:ext cx="1005840" cy="6245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Phase3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39617" y="2455300"/>
              <a:ext cx="1005840" cy="6245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Phase2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71563" y="2455300"/>
              <a:ext cx="1005840" cy="6245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Phase4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28189" y="2455300"/>
              <a:ext cx="1005840" cy="6245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Phase6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78789" y="2455300"/>
              <a:ext cx="1005840" cy="6245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Phase5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8911" y="4352096"/>
              <a:ext cx="1106424" cy="624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Boob!!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16" name="직선 화살표 연결선 15"/>
            <p:cNvCxnSpPr>
              <a:stCxn id="9" idx="3"/>
              <a:endCxn id="11" idx="1"/>
            </p:cNvCxnSpPr>
            <p:nvPr/>
          </p:nvCxnSpPr>
          <p:spPr>
            <a:xfrm>
              <a:off x="1134157" y="2767574"/>
              <a:ext cx="5054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1" idx="3"/>
              <a:endCxn id="10" idx="1"/>
            </p:cNvCxnSpPr>
            <p:nvPr/>
          </p:nvCxnSpPr>
          <p:spPr>
            <a:xfrm>
              <a:off x="2645457" y="2767574"/>
              <a:ext cx="4927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0" idx="3"/>
              <a:endCxn id="12" idx="1"/>
            </p:cNvCxnSpPr>
            <p:nvPr/>
          </p:nvCxnSpPr>
          <p:spPr>
            <a:xfrm>
              <a:off x="4144057" y="2767574"/>
              <a:ext cx="5275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2" idx="3"/>
              <a:endCxn id="14" idx="1"/>
            </p:cNvCxnSpPr>
            <p:nvPr/>
          </p:nvCxnSpPr>
          <p:spPr>
            <a:xfrm>
              <a:off x="5677403" y="2767574"/>
              <a:ext cx="5013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4" idx="3"/>
              <a:endCxn id="13" idx="1"/>
            </p:cNvCxnSpPr>
            <p:nvPr/>
          </p:nvCxnSpPr>
          <p:spPr>
            <a:xfrm>
              <a:off x="7184629" y="2767574"/>
              <a:ext cx="543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9" idx="2"/>
              <a:endCxn id="15" idx="0"/>
            </p:cNvCxnSpPr>
            <p:nvPr/>
          </p:nvCxnSpPr>
          <p:spPr>
            <a:xfrm>
              <a:off x="631237" y="3079848"/>
              <a:ext cx="3780886" cy="1272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1" idx="2"/>
              <a:endCxn id="15" idx="0"/>
            </p:cNvCxnSpPr>
            <p:nvPr/>
          </p:nvCxnSpPr>
          <p:spPr>
            <a:xfrm>
              <a:off x="2142537" y="3079848"/>
              <a:ext cx="2269586" cy="1272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0" idx="2"/>
              <a:endCxn id="15" idx="0"/>
            </p:cNvCxnSpPr>
            <p:nvPr/>
          </p:nvCxnSpPr>
          <p:spPr>
            <a:xfrm>
              <a:off x="3641137" y="3079848"/>
              <a:ext cx="770986" cy="1272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2" idx="2"/>
              <a:endCxn id="15" idx="0"/>
            </p:cNvCxnSpPr>
            <p:nvPr/>
          </p:nvCxnSpPr>
          <p:spPr>
            <a:xfrm flipH="1">
              <a:off x="4412123" y="3079847"/>
              <a:ext cx="762361" cy="12722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4" idx="2"/>
              <a:endCxn id="15" idx="0"/>
            </p:cNvCxnSpPr>
            <p:nvPr/>
          </p:nvCxnSpPr>
          <p:spPr>
            <a:xfrm flipH="1">
              <a:off x="4412123" y="3079848"/>
              <a:ext cx="2269586" cy="1272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3" idx="2"/>
              <a:endCxn id="15" idx="0"/>
            </p:cNvCxnSpPr>
            <p:nvPr/>
          </p:nvCxnSpPr>
          <p:spPr>
            <a:xfrm flipH="1">
              <a:off x="4412123" y="3079848"/>
              <a:ext cx="3818986" cy="1272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993230" y="3627072"/>
              <a:ext cx="978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0070C0"/>
                  </a:solidFill>
                  <a:latin typeface="+mn-ea"/>
                </a:rPr>
                <a:t>미션 성공</a:t>
              </a:r>
              <a:endParaRPr lang="ko-KR" altLang="en-US" sz="11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43001" y="3627072"/>
              <a:ext cx="978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C00000"/>
                  </a:solidFill>
                  <a:latin typeface="+mn-ea"/>
                </a:rPr>
                <a:t>오답</a:t>
              </a:r>
              <a:endParaRPr lang="en-US" altLang="ko-KR" sz="1100" b="1" dirty="0" smtClean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1197" y="2475470"/>
              <a:ext cx="978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+mn-ea"/>
                </a:rPr>
                <a:t>정답</a:t>
              </a:r>
              <a:endParaRPr lang="ko-KR" altLang="en-US" sz="1100" b="1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8" idx="2"/>
              <a:endCxn id="9" idx="0"/>
            </p:cNvCxnSpPr>
            <p:nvPr/>
          </p:nvCxnSpPr>
          <p:spPr>
            <a:xfrm>
              <a:off x="631237" y="1820300"/>
              <a:ext cx="0" cy="635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7728189" y="4368504"/>
              <a:ext cx="1005840" cy="6245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Bomb</a:t>
              </a:r>
            </a:p>
            <a:p>
              <a:pPr algn="ctr"/>
              <a:r>
                <a:rPr lang="ko-KR" altLang="en-US" sz="1400" b="1" dirty="0" smtClean="0">
                  <a:latin typeface="+mn-ea"/>
                </a:rPr>
                <a:t>종료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32" name="직선 화살표 연결선 31"/>
            <p:cNvCxnSpPr>
              <a:stCxn id="15" idx="3"/>
              <a:endCxn id="31" idx="1"/>
            </p:cNvCxnSpPr>
            <p:nvPr/>
          </p:nvCxnSpPr>
          <p:spPr>
            <a:xfrm>
              <a:off x="4965335" y="4664370"/>
              <a:ext cx="2762854" cy="164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13" idx="3"/>
              <a:endCxn id="31" idx="3"/>
            </p:cNvCxnSpPr>
            <p:nvPr/>
          </p:nvCxnSpPr>
          <p:spPr>
            <a:xfrm>
              <a:off x="8734029" y="2767574"/>
              <a:ext cx="12700" cy="1913204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713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- 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bomb.c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확인하여 폭탄의 내용 구성을 확인한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도구들을 이용하여 </a:t>
            </a:r>
            <a:r>
              <a:rPr lang="en-US" altLang="ko-KR" dirty="0" smtClean="0"/>
              <a:t>bomb </a:t>
            </a:r>
            <a:r>
              <a:rPr lang="ko-KR" altLang="en-US" dirty="0" smtClean="0"/>
              <a:t>파일을 분석하고 암호를 알아내야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./bomb</a:t>
            </a:r>
            <a:r>
              <a:rPr lang="ko-KR" altLang="en-US" dirty="0" smtClean="0"/>
              <a:t>을 수행시키면 각 단계별로 암호를 입력 하여 다음 단계로 갈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모든 답을 한꺼번에 입력할 수 도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./bomb solution.txt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solution.txt</a:t>
            </a:r>
            <a:r>
              <a:rPr lang="ko-KR" altLang="en-US" dirty="0" smtClean="0"/>
              <a:t>는 각 단계별 정답을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로 구분하여 입력한 파일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gdb</a:t>
            </a:r>
            <a:r>
              <a:rPr lang="ko-KR" altLang="en-US" dirty="0" smtClean="0"/>
              <a:t>에서도 사용 </a:t>
            </a:r>
            <a:r>
              <a:rPr lang="ko-KR" altLang="en-US" smtClean="0"/>
              <a:t>가능하다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ko-KR" dirty="0" smtClean="0"/>
              <a:t>run solution.txt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실행 후 </a:t>
            </a:r>
            <a:r>
              <a:rPr lang="en-US" altLang="ko-KR" dirty="0" err="1" smtClean="0">
                <a:solidFill>
                  <a:srgbClr val="C00000"/>
                </a:solidFill>
              </a:rPr>
              <a:t>ctrl+c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명령을 이용해서 취소가 가능하므로 실수로 폭탄이 터지지 않도록 주의</a:t>
            </a:r>
            <a:r>
              <a:rPr lang="en-US" altLang="ko-KR" dirty="0" smtClean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41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– </a:t>
            </a:r>
            <a:r>
              <a:rPr lang="ko-KR" altLang="en-US" dirty="0" smtClean="0"/>
              <a:t>폭탄 해체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폭탄을 해체하는 방법은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objdump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소스코드의 구조를 이해하는데 도움을 줄 수 있다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/>
            <a:r>
              <a:rPr lang="en-US" altLang="ko-KR" dirty="0" err="1" smtClean="0"/>
              <a:t>gdb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프로그램이 실행되면서 변화하는 값과 프로그램의 동작 과정을 확인 할 수 있다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/>
            <a:r>
              <a:rPr lang="ko-KR" altLang="en-US" dirty="0" smtClean="0"/>
              <a:t>가장 좋은 방법은 상황에 맞추어 두 가지 방법을 모두 사용하는 것이다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폭탄을 어떻게 해체하는지에 대한 방법을 이해시키기 위해 다음의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단계의 폭탄 암호를 해체하는 과정을 통해 익히도록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285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– </a:t>
            </a:r>
            <a:r>
              <a:rPr lang="ko-KR" altLang="en-US" dirty="0" smtClean="0"/>
              <a:t>폭탄 해체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objdump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sz="1800" dirty="0" err="1" smtClean="0"/>
              <a:t>objdump</a:t>
            </a:r>
            <a:r>
              <a:rPr lang="ko-KR" altLang="en-US" sz="1800" dirty="0" smtClean="0"/>
              <a:t>를 사용해서 코드를 어셈블리어로 바꾼다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생성된 </a:t>
            </a:r>
            <a:r>
              <a:rPr lang="en-US" altLang="ko-KR" sz="1800" dirty="0" smtClean="0"/>
              <a:t>dump.txt </a:t>
            </a:r>
            <a:r>
              <a:rPr lang="ko-KR" altLang="en-US" sz="1800" dirty="0" smtClean="0"/>
              <a:t>파일을 </a:t>
            </a:r>
            <a:r>
              <a:rPr lang="en-US" altLang="ko-KR" sz="1800" dirty="0" smtClean="0"/>
              <a:t>vi </a:t>
            </a:r>
            <a:r>
              <a:rPr lang="ko-KR" altLang="en-US" sz="1800" dirty="0" smtClean="0"/>
              <a:t>에디터를 통해서 열어보면 </a:t>
            </a:r>
            <a:r>
              <a:rPr lang="en-US" altLang="ko-KR" sz="1800" dirty="0" smtClean="0"/>
              <a:t>bomb </a:t>
            </a:r>
            <a:r>
              <a:rPr lang="ko-KR" altLang="en-US" sz="1800" dirty="0" smtClean="0"/>
              <a:t>파일이 어셈블리어로 변환된 것을 볼 수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이를 통해서 </a:t>
            </a:r>
            <a:r>
              <a:rPr lang="ko-KR" altLang="en-US" sz="1800" dirty="0" smtClean="0">
                <a:solidFill>
                  <a:srgbClr val="C00000"/>
                </a:solidFill>
              </a:rPr>
              <a:t>전체 프로그램의 구조를 분석</a:t>
            </a:r>
            <a:r>
              <a:rPr lang="ko-KR" altLang="en-US" sz="1800" dirty="0" smtClean="0"/>
              <a:t>해 나갈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0994"/>
          <a:stretch/>
        </p:blipFill>
        <p:spPr>
          <a:xfrm>
            <a:off x="1043608" y="2313697"/>
            <a:ext cx="4392488" cy="2900983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43608" y="1916832"/>
            <a:ext cx="3753564" cy="361085"/>
            <a:chOff x="671426" y="1522441"/>
            <a:chExt cx="4210050" cy="4381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426" y="1522441"/>
              <a:ext cx="4210050" cy="4381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776451" y="1522441"/>
              <a:ext cx="1928553" cy="1567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48939" y="1805920"/>
              <a:ext cx="645622" cy="1143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354105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– </a:t>
            </a:r>
            <a:r>
              <a:rPr lang="ko-KR" altLang="en-US" dirty="0" smtClean="0"/>
              <a:t>폭탄 해체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objdump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먼저 </a:t>
            </a:r>
            <a:r>
              <a:rPr lang="ko-KR" altLang="en-US" dirty="0"/>
              <a:t>어셈블리어 코드를 분석해서 오답이 입력될 경우 폭탄을 터트리는 부분을 찾아야한다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 startAt="4"/>
            </a:pPr>
            <a:r>
              <a:rPr lang="ko-KR" altLang="en-US" dirty="0" smtClean="0"/>
              <a:t>장</a:t>
            </a:r>
            <a:endParaRPr lang="en-US" altLang="ko-KR" dirty="0"/>
          </a:p>
          <a:p>
            <a:pPr>
              <a:buFont typeface="+mj-lt"/>
              <a:buAutoNum type="arabicPeriod" startAt="4"/>
            </a:pPr>
            <a:endParaRPr lang="en-US" altLang="ko-KR" dirty="0" smtClean="0"/>
          </a:p>
          <a:p>
            <a:pPr>
              <a:buFont typeface="+mj-lt"/>
              <a:buAutoNum type="arabicPeriod" startAt="4"/>
            </a:pPr>
            <a:endParaRPr lang="en-US" altLang="ko-KR" dirty="0"/>
          </a:p>
          <a:p>
            <a:pPr>
              <a:buFont typeface="+mj-lt"/>
              <a:buAutoNum type="arabicPeriod" startAt="4"/>
            </a:pPr>
            <a:endParaRPr lang="en-US" altLang="ko-KR" dirty="0" smtClean="0"/>
          </a:p>
          <a:p>
            <a:pPr>
              <a:buFont typeface="+mj-lt"/>
              <a:buAutoNum type="arabicPeriod" startAt="4"/>
            </a:pPr>
            <a:endParaRPr lang="en-US" altLang="ko-KR" dirty="0"/>
          </a:p>
          <a:p>
            <a:pPr>
              <a:buFont typeface="+mj-lt"/>
              <a:buAutoNum type="arabicPeriod" startAt="4"/>
            </a:pPr>
            <a:endParaRPr lang="en-US" altLang="ko-KR" dirty="0" smtClean="0"/>
          </a:p>
          <a:p>
            <a:pPr>
              <a:buFont typeface="+mj-lt"/>
              <a:buAutoNum type="arabicPeriod" startAt="4"/>
            </a:pPr>
            <a:endParaRPr lang="en-US" altLang="ko-KR" dirty="0"/>
          </a:p>
          <a:p>
            <a:pPr>
              <a:buFont typeface="+mj-lt"/>
              <a:buAutoNum type="arabicPeriod" startAt="4"/>
            </a:pP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 smtClean="0"/>
              <a:t>각 단계마다 어떤 값을 비교하는 부분과 </a:t>
            </a:r>
            <a:r>
              <a:rPr lang="en-US" altLang="ko-KR" dirty="0" err="1" smtClean="0">
                <a:solidFill>
                  <a:srgbClr val="C00000"/>
                </a:solidFill>
              </a:rPr>
              <a:t>explode_bomb</a:t>
            </a:r>
            <a:r>
              <a:rPr lang="ko-KR" altLang="en-US" dirty="0" smtClean="0"/>
              <a:t>으로 점프하는 모습을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통해서 오답인 경우 </a:t>
            </a:r>
            <a:r>
              <a:rPr lang="en-US" altLang="ko-KR" dirty="0" err="1" smtClean="0">
                <a:solidFill>
                  <a:srgbClr val="C00000"/>
                </a:solidFill>
              </a:rPr>
              <a:t>explode_bomb</a:t>
            </a:r>
            <a:r>
              <a:rPr lang="ko-KR" altLang="en-US" dirty="0" smtClean="0"/>
              <a:t>으로 이동하는 것이라 예측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54531" y="2348880"/>
            <a:ext cx="6226285" cy="574734"/>
            <a:chOff x="631247" y="2068713"/>
            <a:chExt cx="6226285" cy="57473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247" y="2068713"/>
              <a:ext cx="6226285" cy="57473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23207" y="2195045"/>
              <a:ext cx="5893724" cy="3902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54531" y="3073434"/>
            <a:ext cx="6253773" cy="2060630"/>
            <a:chOff x="631247" y="3067396"/>
            <a:chExt cx="6253773" cy="206063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248" y="3067396"/>
              <a:ext cx="6253772" cy="206063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31247" y="3133898"/>
              <a:ext cx="2860098" cy="2143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92714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– </a:t>
            </a:r>
            <a:r>
              <a:rPr lang="ko-KR" altLang="en-US" dirty="0" smtClean="0"/>
              <a:t>폭탄 해체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objdump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altLang="ko-KR" dirty="0" smtClean="0"/>
              <a:t>phase_1</a:t>
            </a:r>
            <a:r>
              <a:rPr lang="ko-KR" altLang="en-US" dirty="0" smtClean="0"/>
              <a:t>을 보면 입력한 </a:t>
            </a:r>
            <a:r>
              <a:rPr lang="ko-KR" altLang="en-US" dirty="0"/>
              <a:t>문</a:t>
            </a:r>
            <a:r>
              <a:rPr lang="ko-KR" altLang="en-US" dirty="0" smtClean="0"/>
              <a:t>자열과 다른 경우 </a:t>
            </a:r>
            <a:r>
              <a:rPr lang="en-US" altLang="ko-KR" dirty="0" err="1" smtClean="0">
                <a:solidFill>
                  <a:srgbClr val="C00000"/>
                </a:solidFill>
              </a:rPr>
              <a:t>explode_bomb</a:t>
            </a:r>
            <a:r>
              <a:rPr lang="ko-KR" altLang="en-US" dirty="0" smtClean="0"/>
              <a:t>을 호출하는 것을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43608" y="2564904"/>
            <a:ext cx="6746460" cy="1634005"/>
            <a:chOff x="712903" y="1898903"/>
            <a:chExt cx="6746460" cy="163400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903" y="1898903"/>
              <a:ext cx="6746460" cy="163400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12903" y="2909455"/>
              <a:ext cx="6577359" cy="1995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5760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어셈블리 명령어 구조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8313" y="3068960"/>
            <a:ext cx="3887663" cy="2808312"/>
          </a:xfrm>
        </p:spPr>
        <p:txBody>
          <a:bodyPr/>
          <a:lstStyle/>
          <a:p>
            <a:r>
              <a:rPr lang="en-US" altLang="ko-KR" dirty="0" smtClean="0"/>
              <a:t>Label</a:t>
            </a:r>
          </a:p>
          <a:p>
            <a:pPr lvl="1"/>
            <a:r>
              <a:rPr lang="ko-KR" altLang="en-US" dirty="0" smtClean="0"/>
              <a:t>해당 명령어의 주소를 나타내는 라벨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Operator</a:t>
            </a:r>
          </a:p>
          <a:p>
            <a:pPr lvl="1"/>
            <a:r>
              <a:rPr lang="ko-KR" altLang="en-US" dirty="0" smtClean="0"/>
              <a:t>연산자 코드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eg</a:t>
            </a:r>
            <a:r>
              <a:rPr lang="en-US" altLang="ko-KR" dirty="0" smtClean="0"/>
              <a:t>. MOV, ..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59593" y="1772816"/>
            <a:ext cx="8497067" cy="830997"/>
          </a:xfrm>
          <a:prstGeom prst="rect">
            <a:avLst/>
          </a:prstGeom>
          <a:noFill/>
          <a:ln>
            <a:noFill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[Label]:</a:t>
            </a:r>
          </a:p>
          <a:p>
            <a:pPr latinLnBrk="0"/>
            <a:r>
              <a:rPr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[operator]	[operand1],	[operand2]	// [comment]</a:t>
            </a:r>
            <a:endParaRPr lang="ko-KR" altLang="en-US" kern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내용 개체 틀 7"/>
          <p:cNvSpPr txBox="1">
            <a:spLocks/>
          </p:cNvSpPr>
          <p:nvPr/>
        </p:nvSpPr>
        <p:spPr bwMode="auto">
          <a:xfrm>
            <a:off x="4608126" y="2996952"/>
            <a:ext cx="388766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4350" indent="-514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v"/>
              <a:defRPr kumimoji="1" sz="28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v"/>
              <a:defRPr kumimoji="1" sz="14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u"/>
              <a:defRPr kumimoji="1" sz="10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20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kern="0" dirty="0" smtClean="0"/>
              <a:t>Operand</a:t>
            </a:r>
          </a:p>
          <a:p>
            <a:pPr lvl="1" latinLnBrk="0"/>
            <a:r>
              <a:rPr lang="ko-KR" altLang="en-US" kern="0" dirty="0" err="1" smtClean="0"/>
              <a:t>피연산자</a:t>
            </a:r>
            <a:endParaRPr lang="en-US" altLang="ko-KR" kern="0" dirty="0" smtClean="0"/>
          </a:p>
          <a:p>
            <a:pPr lvl="1" latinLnBrk="0"/>
            <a:r>
              <a:rPr lang="ko-KR" altLang="en-US" kern="0" dirty="0" smtClean="0"/>
              <a:t>주로 레지스터가 들어감</a:t>
            </a:r>
            <a:r>
              <a:rPr lang="en-US" altLang="ko-KR" kern="0" dirty="0" smtClean="0"/>
              <a:t>.</a:t>
            </a:r>
          </a:p>
          <a:p>
            <a:pPr lvl="1" latinLnBrk="0"/>
            <a:r>
              <a:rPr lang="en-US" altLang="ko-KR" kern="0" dirty="0" err="1" smtClean="0"/>
              <a:t>eg</a:t>
            </a:r>
            <a:r>
              <a:rPr lang="en-US" altLang="ko-KR" kern="0" dirty="0" smtClean="0"/>
              <a:t>. $0, %</a:t>
            </a:r>
            <a:r>
              <a:rPr lang="en-US" altLang="ko-KR" kern="0" dirty="0" err="1" smtClean="0"/>
              <a:t>rax</a:t>
            </a:r>
            <a:r>
              <a:rPr lang="en-US" altLang="ko-KR" kern="0" dirty="0" smtClean="0"/>
              <a:t>, %</a:t>
            </a:r>
            <a:r>
              <a:rPr lang="en-US" altLang="ko-KR" kern="0" dirty="0" err="1" smtClean="0"/>
              <a:t>rdi</a:t>
            </a:r>
            <a:r>
              <a:rPr lang="en-US" altLang="ko-KR" kern="0" dirty="0" smtClean="0"/>
              <a:t>, …</a:t>
            </a:r>
          </a:p>
          <a:p>
            <a:pPr lvl="1" latinLnBrk="0"/>
            <a:endParaRPr lang="en-US" altLang="ko-KR" kern="0" dirty="0" smtClean="0"/>
          </a:p>
          <a:p>
            <a:pPr latinLnBrk="0"/>
            <a:r>
              <a:rPr lang="en-US" altLang="ko-KR" kern="0" dirty="0" smtClean="0"/>
              <a:t>Comment</a:t>
            </a:r>
          </a:p>
          <a:p>
            <a:pPr lvl="1" latinLnBrk="0"/>
            <a:r>
              <a:rPr lang="ko-KR" altLang="en-US" kern="0" dirty="0" smtClean="0"/>
              <a:t>주석</a:t>
            </a:r>
            <a:endParaRPr lang="en-US" altLang="ko-KR" kern="0" dirty="0" smtClean="0"/>
          </a:p>
          <a:p>
            <a:pPr lvl="1" latinLnBrk="0"/>
            <a:r>
              <a:rPr lang="en-US" altLang="ko-KR" kern="0" dirty="0" smtClean="0"/>
              <a:t>!, #, // </a:t>
            </a:r>
            <a:r>
              <a:rPr lang="ko-KR" altLang="en-US" kern="0" dirty="0" smtClean="0"/>
              <a:t>모두 가능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56340013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– </a:t>
            </a:r>
            <a:r>
              <a:rPr lang="ko-KR" altLang="en-US" dirty="0" smtClean="0"/>
              <a:t>폭탄 해체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앞에서 보였던 </a:t>
            </a:r>
            <a:r>
              <a:rPr lang="en-US" altLang="ko-KR" dirty="0" err="1" smtClean="0"/>
              <a:t>objdump</a:t>
            </a:r>
            <a:r>
              <a:rPr lang="ko-KR" altLang="en-US" dirty="0" smtClean="0"/>
              <a:t>를 이용하는 것과 마찬가지로 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를 통해서도 어셈블리어 코드를 확인 할 수 있다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disassemble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해당 명령어는 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objdump</a:t>
            </a:r>
            <a:r>
              <a:rPr lang="ko-KR" altLang="en-US" dirty="0" smtClean="0"/>
              <a:t>와 같은 기능을 하는 명령어이다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disassemble[</a:t>
            </a:r>
            <a:r>
              <a:rPr lang="ko-KR" altLang="en-US" dirty="0" smtClean="0"/>
              <a:t>함수 명</a:t>
            </a:r>
            <a:r>
              <a:rPr lang="en-US" altLang="ko-KR" dirty="0" smtClean="0"/>
              <a:t>]: </a:t>
            </a:r>
            <a:r>
              <a:rPr lang="ko-KR" altLang="en-US" dirty="0" smtClean="0"/>
              <a:t>함수의 어셈블리 코드를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disassemble[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1][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2]: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1 ~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범위 사이의 어셈블리 코드를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03648" y="2564904"/>
            <a:ext cx="5919576" cy="1983579"/>
            <a:chOff x="891714" y="1807025"/>
            <a:chExt cx="5919576" cy="198357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1714" y="1821439"/>
              <a:ext cx="5919576" cy="196916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91714" y="1807025"/>
              <a:ext cx="2860098" cy="2143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778571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– </a:t>
            </a:r>
            <a:r>
              <a:rPr lang="en-US" altLang="ko-KR" dirty="0" smtClean="0">
                <a:solidFill>
                  <a:srgbClr val="C00000"/>
                </a:solidFill>
              </a:rPr>
              <a:t>Phase 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sz="1800" dirty="0" smtClean="0"/>
              <a:t>phase 1</a:t>
            </a:r>
            <a:r>
              <a:rPr lang="ko-KR" altLang="en-US" sz="1800" dirty="0" smtClean="0"/>
              <a:t>의 구조를 보면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strings_not_equal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함수를 호출하는 것을 볼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이를 통해 어떠한 문자열을 입력 받아서 비교를 한 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오답일 경우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explode_bomb</a:t>
            </a:r>
            <a:r>
              <a:rPr lang="ko-KR" altLang="en-US" sz="1800" dirty="0" smtClean="0"/>
              <a:t>을 호출한다는 것을 추측할 수 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600" dirty="0" smtClean="0"/>
          </a:p>
          <a:p>
            <a:r>
              <a:rPr lang="ko-KR" altLang="en-US" sz="1800" dirty="0" smtClean="0"/>
              <a:t>비교하는 값을 찾아야 하는데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함수의 앞 부분에서 </a:t>
            </a:r>
            <a:r>
              <a:rPr lang="en-US" altLang="ko-KR" sz="1800" dirty="0" smtClean="0"/>
              <a:t>%</a:t>
            </a:r>
            <a:r>
              <a:rPr lang="en-US" altLang="ko-KR" sz="1800" dirty="0" err="1" smtClean="0"/>
              <a:t>esi</a:t>
            </a:r>
            <a:r>
              <a:rPr lang="ko-KR" altLang="en-US" sz="1800" dirty="0" smtClean="0"/>
              <a:t>의 값에 </a:t>
            </a:r>
            <a:r>
              <a:rPr lang="en-US" altLang="ko-KR" sz="1800" dirty="0" smtClean="0"/>
              <a:t>$0x402670</a:t>
            </a:r>
            <a:r>
              <a:rPr lang="ko-KR" altLang="en-US" sz="1800" dirty="0" smtClean="0"/>
              <a:t>의 값을 옮기는 것을 볼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 부분의 값을 보면 아래와 같다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090824" y="2492896"/>
            <a:ext cx="5919576" cy="1969165"/>
            <a:chOff x="891714" y="1821439"/>
            <a:chExt cx="5919576" cy="1969165"/>
          </a:xfrm>
        </p:grpSpPr>
        <p:grpSp>
          <p:nvGrpSpPr>
            <p:cNvPr id="7" name="그룹 6"/>
            <p:cNvGrpSpPr/>
            <p:nvPr/>
          </p:nvGrpSpPr>
          <p:grpSpPr>
            <a:xfrm>
              <a:off x="891714" y="1821439"/>
              <a:ext cx="5919576" cy="1969165"/>
              <a:chOff x="891714" y="1821439"/>
              <a:chExt cx="5919576" cy="1969165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1714" y="1821439"/>
                <a:ext cx="5919576" cy="1969165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1077363" y="2247584"/>
                <a:ext cx="4350847" cy="2143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77364" y="2765759"/>
              <a:ext cx="5165493" cy="3432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77363" y="2453616"/>
              <a:ext cx="5539568" cy="1981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49" y="5409484"/>
            <a:ext cx="591585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33473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– Phase 1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앞에서 찾아낸 문자열을 입력하면 아래와 같이 다음 단계로 넘어간다</a:t>
            </a:r>
            <a:r>
              <a:rPr lang="en-US" altLang="ko-KR" dirty="0" smtClean="0"/>
              <a:t>.</a:t>
            </a:r>
          </a:p>
          <a:p>
            <a:pPr>
              <a:buAutoNum type="arabicPeriod" startAt="3"/>
            </a:pPr>
            <a:endParaRPr lang="en-US" altLang="ko-KR" dirty="0"/>
          </a:p>
          <a:p>
            <a:pPr>
              <a:buAutoNum type="arabicPeriod" startAt="3"/>
            </a:pPr>
            <a:endParaRPr lang="en-US" altLang="ko-KR" dirty="0" smtClean="0"/>
          </a:p>
          <a:p>
            <a:pPr>
              <a:buAutoNum type="arabicPeriod" startAt="3"/>
            </a:pPr>
            <a:endParaRPr lang="en-US" altLang="ko-KR" dirty="0" smtClean="0"/>
          </a:p>
          <a:p>
            <a:pPr>
              <a:buAutoNum type="arabicPeriod" startAt="3"/>
            </a:pP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smtClean="0"/>
              <a:t>오답일 경우 아래와 같이 폭탄이 터지게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43608" y="2279236"/>
            <a:ext cx="5111297" cy="1102174"/>
            <a:chOff x="747434" y="1530941"/>
            <a:chExt cx="5111297" cy="110217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57365"/>
            <a:stretch/>
          </p:blipFill>
          <p:spPr>
            <a:xfrm>
              <a:off x="764060" y="2257079"/>
              <a:ext cx="5094671" cy="37603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434" y="1530941"/>
              <a:ext cx="5094671" cy="72613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88473" y="1906401"/>
              <a:ext cx="2477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정답 입력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041866" y="4210073"/>
            <a:ext cx="5096413" cy="1448047"/>
            <a:chOff x="722496" y="4013415"/>
            <a:chExt cx="5096413" cy="1448047"/>
          </a:xfrm>
        </p:grpSpPr>
        <p:grpSp>
          <p:nvGrpSpPr>
            <p:cNvPr id="11" name="그룹 10"/>
            <p:cNvGrpSpPr/>
            <p:nvPr/>
          </p:nvGrpSpPr>
          <p:grpSpPr>
            <a:xfrm>
              <a:off x="722496" y="4013415"/>
              <a:ext cx="5096413" cy="1448047"/>
              <a:chOff x="722496" y="4013415"/>
              <a:chExt cx="5096413" cy="1448047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496" y="4013415"/>
                <a:ext cx="5094671" cy="726137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349434" y="4367917"/>
                <a:ext cx="2477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오답 입력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4"/>
              <a:srcRect r="31556"/>
              <a:stretch/>
            </p:blipFill>
            <p:spPr>
              <a:xfrm>
                <a:off x="761102" y="4739552"/>
                <a:ext cx="5057807" cy="721910"/>
              </a:xfrm>
              <a:prstGeom prst="rect">
                <a:avLst/>
              </a:prstGeom>
            </p:spPr>
          </p:pic>
        </p:grpSp>
        <p:sp>
          <p:nvSpPr>
            <p:cNvPr id="12" name="직사각형 11"/>
            <p:cNvSpPr/>
            <p:nvPr/>
          </p:nvSpPr>
          <p:spPr>
            <a:xfrm>
              <a:off x="764061" y="4879709"/>
              <a:ext cx="3217736" cy="5817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57373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– </a:t>
            </a:r>
            <a:r>
              <a:rPr lang="ko-KR" altLang="en-US" dirty="0" smtClean="0"/>
              <a:t>풀이 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결국 각 단계의 폭탄을 해체하기 위한 암호를 찾기 위해서는 어셈블리어로 변환된 </a:t>
            </a:r>
            <a:r>
              <a:rPr lang="ko-KR" altLang="en-US" dirty="0" smtClean="0">
                <a:solidFill>
                  <a:srgbClr val="C00000"/>
                </a:solidFill>
              </a:rPr>
              <a:t>코드의 구조를 이해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그리고 나서 의심 가는 부분을 </a:t>
            </a:r>
            <a:r>
              <a:rPr lang="en-US" altLang="ko-KR" dirty="0" err="1" smtClean="0">
                <a:solidFill>
                  <a:srgbClr val="C00000"/>
                </a:solidFill>
              </a:rPr>
              <a:t>gdb</a:t>
            </a:r>
            <a:r>
              <a:rPr lang="ko-KR" altLang="en-US" dirty="0" smtClean="0"/>
              <a:t>를 통해 값을 가져와 확인해야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이를 위하여 </a:t>
            </a:r>
            <a:r>
              <a:rPr lang="en-US" altLang="ko-KR" dirty="0" err="1" smtClean="0">
                <a:solidFill>
                  <a:srgbClr val="C00000"/>
                </a:solidFill>
              </a:rPr>
              <a:t>objdump</a:t>
            </a:r>
            <a:r>
              <a:rPr lang="ko-KR" altLang="en-US" dirty="0" smtClean="0"/>
              <a:t>로 </a:t>
            </a:r>
            <a:r>
              <a:rPr lang="ko-KR" altLang="en-US" dirty="0" smtClean="0">
                <a:solidFill>
                  <a:srgbClr val="C00000"/>
                </a:solidFill>
              </a:rPr>
              <a:t>전체 코드를 분석</a:t>
            </a:r>
            <a:r>
              <a:rPr lang="ko-KR" altLang="en-US" dirty="0" smtClean="0"/>
              <a:t>한 다음 </a:t>
            </a:r>
            <a:r>
              <a:rPr lang="en-US" altLang="ko-KR" dirty="0" err="1" smtClean="0">
                <a:solidFill>
                  <a:srgbClr val="C00000"/>
                </a:solidFill>
              </a:rPr>
              <a:t>gdb</a:t>
            </a:r>
            <a:r>
              <a:rPr lang="ko-KR" altLang="en-US" dirty="0" smtClean="0"/>
              <a:t>를 이용해서 </a:t>
            </a:r>
            <a:r>
              <a:rPr lang="ko-KR" altLang="en-US" dirty="0" smtClean="0">
                <a:solidFill>
                  <a:srgbClr val="C00000"/>
                </a:solidFill>
              </a:rPr>
              <a:t>하나씩 추적</a:t>
            </a:r>
            <a:r>
              <a:rPr lang="ko-KR" altLang="en-US" dirty="0" smtClean="0"/>
              <a:t>해 나가는 과정이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202515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Bomb Lab – </a:t>
            </a:r>
            <a:r>
              <a:rPr lang="ko-KR" altLang="en-US" dirty="0" smtClean="0"/>
              <a:t>점수 계산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1800" dirty="0" smtClean="0"/>
              <a:t>아래의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웹 페이지를 통해 실시간으로 각자의 진행상황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해체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폭발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확인 할 수 있습니다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400" dirty="0" smtClean="0">
                <a:hlinkClick r:id="rId2"/>
              </a:rPr>
              <a:t>http</a:t>
            </a:r>
            <a:r>
              <a:rPr lang="en-US" altLang="ko-KR" sz="1400" smtClean="0">
                <a:hlinkClick r:id="rId2"/>
              </a:rPr>
              <a:t>://</a:t>
            </a:r>
            <a:r>
              <a:rPr lang="en-US" altLang="ko-KR" sz="1400" smtClean="0">
                <a:hlinkClick r:id="rId2"/>
              </a:rPr>
              <a:t>133.186.153.97:10000/scoreboard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폭탄을 모두 해체할 경우 </a:t>
            </a:r>
            <a:r>
              <a:rPr lang="en-US" altLang="ko-KR" sz="1400" dirty="0" smtClean="0">
                <a:solidFill>
                  <a:srgbClr val="C00000"/>
                </a:solidFill>
              </a:rPr>
              <a:t>60</a:t>
            </a:r>
            <a:r>
              <a:rPr lang="ko-KR" altLang="en-US" sz="1400" dirty="0" smtClean="0">
                <a:solidFill>
                  <a:srgbClr val="C00000"/>
                </a:solidFill>
              </a:rPr>
              <a:t>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sz="1400" dirty="0" smtClean="0"/>
              <a:t>폭탄이 터진 경우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회당 </a:t>
            </a:r>
            <a:r>
              <a:rPr lang="en-US" altLang="ko-KR" sz="1400" dirty="0" smtClean="0"/>
              <a:t>-0.5</a:t>
            </a:r>
            <a:r>
              <a:rPr lang="ko-KR" altLang="en-US" sz="1400" dirty="0" smtClean="0"/>
              <a:t>점</a:t>
            </a:r>
            <a:endParaRPr lang="en-US" altLang="ko-KR" sz="1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rgbClr val="C00000"/>
                </a:solidFill>
              </a:rPr>
              <a:t>2</a:t>
            </a:r>
            <a:r>
              <a:rPr lang="ko-KR" altLang="en-US" sz="1000" dirty="0" smtClean="0">
                <a:solidFill>
                  <a:srgbClr val="C00000"/>
                </a:solidFill>
              </a:rPr>
              <a:t>회</a:t>
            </a:r>
            <a:r>
              <a:rPr lang="en-US" altLang="ko-KR" sz="1000" dirty="0" smtClean="0">
                <a:solidFill>
                  <a:srgbClr val="C00000"/>
                </a:solidFill>
              </a:rPr>
              <a:t>: -1</a:t>
            </a:r>
            <a:r>
              <a:rPr lang="ko-KR" altLang="en-US" sz="1000" dirty="0" smtClean="0">
                <a:solidFill>
                  <a:srgbClr val="C00000"/>
                </a:solidFill>
              </a:rPr>
              <a:t>점</a:t>
            </a:r>
            <a:r>
              <a:rPr lang="en-US" altLang="ko-KR" sz="1000" dirty="0" smtClean="0">
                <a:solidFill>
                  <a:srgbClr val="C00000"/>
                </a:solidFill>
              </a:rPr>
              <a:t>, 20</a:t>
            </a:r>
            <a:r>
              <a:rPr lang="ko-KR" altLang="en-US" sz="1000" dirty="0" smtClean="0">
                <a:solidFill>
                  <a:srgbClr val="C00000"/>
                </a:solidFill>
              </a:rPr>
              <a:t>회</a:t>
            </a:r>
            <a:r>
              <a:rPr lang="en-US" altLang="ko-KR" sz="1000" dirty="0" smtClean="0">
                <a:solidFill>
                  <a:srgbClr val="C00000"/>
                </a:solidFill>
              </a:rPr>
              <a:t>: -10</a:t>
            </a:r>
            <a:r>
              <a:rPr lang="ko-KR" altLang="en-US" sz="1000" dirty="0" smtClean="0">
                <a:solidFill>
                  <a:srgbClr val="C00000"/>
                </a:solidFill>
              </a:rPr>
              <a:t>점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r>
              <a:rPr lang="en-US" altLang="ko-KR" sz="1800" dirty="0" smtClean="0">
                <a:solidFill>
                  <a:srgbClr val="C00000"/>
                </a:solidFill>
              </a:rPr>
              <a:t>Time Attack </a:t>
            </a:r>
            <a:r>
              <a:rPr lang="ko-KR" altLang="en-US" sz="1800" dirty="0" smtClean="0"/>
              <a:t>방식으로 채점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모든 폭탄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C00000"/>
                </a:solidFill>
              </a:rPr>
              <a:t>6 </a:t>
            </a:r>
            <a:r>
              <a:rPr lang="ko-KR" altLang="en-US" sz="1800" dirty="0" smtClean="0">
                <a:solidFill>
                  <a:srgbClr val="C00000"/>
                </a:solidFill>
              </a:rPr>
              <a:t>단계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제거했을 경우 </a:t>
            </a:r>
            <a:r>
              <a:rPr lang="ko-KR" altLang="en-US" sz="1800" dirty="0" smtClean="0">
                <a:solidFill>
                  <a:srgbClr val="C00000"/>
                </a:solidFill>
              </a:rPr>
              <a:t>완료 메일</a:t>
            </a:r>
            <a:r>
              <a:rPr lang="ko-KR" altLang="en-US" sz="1800" dirty="0" smtClean="0"/>
              <a:t>을 조교에게 보낸다</a:t>
            </a:r>
            <a:r>
              <a:rPr lang="en-US" altLang="ko-KR" sz="1800" dirty="0" smtClean="0"/>
              <a:t>. </a:t>
            </a:r>
            <a:r>
              <a:rPr lang="ko-KR" altLang="en-US" sz="1800" dirty="0" smtClean="0">
                <a:solidFill>
                  <a:srgbClr val="FF0000"/>
                </a:solidFill>
              </a:rPr>
              <a:t>조교가 메일을 받은 시점 기준으로 순위 책정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smtClean="0">
                <a:hlinkClick r:id="rId3"/>
              </a:rPr>
              <a:t>janggurtn@naver.com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메일 제목</a:t>
            </a:r>
            <a:r>
              <a:rPr lang="en-US" altLang="ko-KR" sz="1400" smtClean="0"/>
              <a:t>: [sys00]</a:t>
            </a:r>
            <a:r>
              <a:rPr lang="ko-KR" altLang="en-US" sz="1400" smtClean="0"/>
              <a:t>폭탄완료</a:t>
            </a:r>
            <a:r>
              <a:rPr lang="en-US" altLang="ko-KR" sz="1400" smtClean="0"/>
              <a:t>_</a:t>
            </a:r>
            <a:r>
              <a:rPr lang="ko-KR" altLang="en-US" sz="1400" smtClean="0"/>
              <a:t>학번</a:t>
            </a:r>
            <a:r>
              <a:rPr lang="en-US" altLang="ko-KR" sz="1400" smtClean="0"/>
              <a:t>_</a:t>
            </a:r>
            <a:r>
              <a:rPr lang="ko-KR" altLang="en-US" sz="1400" smtClean="0"/>
              <a:t>이름</a:t>
            </a:r>
            <a:endParaRPr lang="en-US" altLang="ko-KR" sz="140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rgbClr val="C00000"/>
                </a:solidFill>
              </a:rPr>
              <a:t>양식 </a:t>
            </a:r>
            <a:r>
              <a:rPr lang="ko-KR" altLang="en-US" sz="1000" dirty="0" smtClean="0">
                <a:solidFill>
                  <a:srgbClr val="C00000"/>
                </a:solidFill>
              </a:rPr>
              <a:t>지키지 않을 시 무효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620838"/>
            <a:ext cx="3816424" cy="20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88828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Bomb Lab </a:t>
            </a:r>
            <a:r>
              <a:rPr lang="ko-KR" altLang="en-US" dirty="0" smtClean="0"/>
              <a:t>기간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10</a:t>
            </a:r>
            <a:r>
              <a:rPr lang="ko-KR" altLang="en-US" dirty="0" smtClean="0">
                <a:solidFill>
                  <a:srgbClr val="C00000"/>
                </a:solidFill>
              </a:rPr>
              <a:t>월 </a:t>
            </a:r>
            <a:r>
              <a:rPr lang="en-US" altLang="ko-KR" dirty="0" smtClean="0">
                <a:solidFill>
                  <a:srgbClr val="C00000"/>
                </a:solidFill>
              </a:rPr>
              <a:t>23</a:t>
            </a:r>
            <a:r>
              <a:rPr lang="ko-KR" altLang="en-US" dirty="0" smtClean="0">
                <a:solidFill>
                  <a:srgbClr val="C00000"/>
                </a:solidFill>
              </a:rPr>
              <a:t>일 </a:t>
            </a:r>
            <a:r>
              <a:rPr lang="en-US" altLang="ko-KR" smtClean="0">
                <a:solidFill>
                  <a:srgbClr val="C00000"/>
                </a:solidFill>
              </a:rPr>
              <a:t>~ </a:t>
            </a:r>
            <a:r>
              <a:rPr lang="en-US" altLang="ko-KR" smtClean="0">
                <a:solidFill>
                  <a:srgbClr val="C00000"/>
                </a:solidFill>
              </a:rPr>
              <a:t>11</a:t>
            </a:r>
            <a:r>
              <a:rPr lang="ko-KR" altLang="en-US" smtClean="0">
                <a:solidFill>
                  <a:srgbClr val="C00000"/>
                </a:solidFill>
              </a:rPr>
              <a:t>월 </a:t>
            </a:r>
            <a:r>
              <a:rPr lang="en-US" altLang="ko-KR" smtClean="0">
                <a:solidFill>
                  <a:srgbClr val="C00000"/>
                </a:solidFill>
              </a:rPr>
              <a:t>5</a:t>
            </a:r>
            <a:r>
              <a:rPr lang="ko-KR" altLang="en-US" smtClean="0">
                <a:solidFill>
                  <a:srgbClr val="C00000"/>
                </a:solidFill>
              </a:rPr>
              <a:t> </a:t>
            </a:r>
            <a:r>
              <a:rPr lang="en-US" altLang="ko-KR" smtClean="0">
                <a:solidFill>
                  <a:srgbClr val="C00000"/>
                </a:solidFill>
              </a:rPr>
              <a:t>(2</a:t>
            </a:r>
            <a:r>
              <a:rPr lang="ko-KR" altLang="en-US" smtClean="0">
                <a:solidFill>
                  <a:srgbClr val="C00000"/>
                </a:solidFill>
              </a:rPr>
              <a:t>주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ko-KR" smtClean="0">
                <a:solidFill>
                  <a:srgbClr val="C00000"/>
                </a:solidFill>
              </a:rPr>
              <a:t>11</a:t>
            </a:r>
            <a:r>
              <a:rPr lang="ko-KR" altLang="en-US" smtClean="0">
                <a:solidFill>
                  <a:srgbClr val="C00000"/>
                </a:solidFill>
              </a:rPr>
              <a:t>월 </a:t>
            </a:r>
            <a:r>
              <a:rPr lang="en-US" altLang="ko-KR">
                <a:solidFill>
                  <a:srgbClr val="C00000"/>
                </a:solidFill>
              </a:rPr>
              <a:t>5</a:t>
            </a:r>
            <a:r>
              <a:rPr lang="ko-KR" altLang="en-US" smtClean="0">
                <a:solidFill>
                  <a:srgbClr val="C00000"/>
                </a:solidFill>
              </a:rPr>
              <a:t>일 </a:t>
            </a:r>
            <a:r>
              <a:rPr lang="en-US" altLang="ko-KR">
                <a:solidFill>
                  <a:srgbClr val="C00000"/>
                </a:solidFill>
              </a:rPr>
              <a:t>8</a:t>
            </a:r>
            <a:r>
              <a:rPr lang="ko-KR" altLang="en-US" smtClean="0">
                <a:solidFill>
                  <a:srgbClr val="C00000"/>
                </a:solidFill>
              </a:rPr>
              <a:t>시 </a:t>
            </a:r>
            <a:r>
              <a:rPr lang="en-US" altLang="ko-KR" dirty="0" smtClean="0">
                <a:solidFill>
                  <a:srgbClr val="C00000"/>
                </a:solidFill>
              </a:rPr>
              <a:t>59</a:t>
            </a:r>
            <a:r>
              <a:rPr lang="ko-KR" altLang="en-US" dirty="0" smtClean="0">
                <a:solidFill>
                  <a:srgbClr val="C00000"/>
                </a:solidFill>
              </a:rPr>
              <a:t>분 </a:t>
            </a:r>
            <a:r>
              <a:rPr lang="en-US" altLang="ko-KR" dirty="0" smtClean="0">
                <a:solidFill>
                  <a:srgbClr val="C00000"/>
                </a:solidFill>
              </a:rPr>
              <a:t>59</a:t>
            </a:r>
            <a:r>
              <a:rPr lang="ko-KR" altLang="en-US" dirty="0" smtClean="0">
                <a:solidFill>
                  <a:srgbClr val="C00000"/>
                </a:solidFill>
              </a:rPr>
              <a:t>초에 </a:t>
            </a:r>
            <a:r>
              <a:rPr lang="en-US" altLang="ko-KR" dirty="0" smtClean="0">
                <a:solidFill>
                  <a:srgbClr val="C00000"/>
                </a:solidFill>
              </a:rPr>
              <a:t>bomb lab </a:t>
            </a:r>
            <a:r>
              <a:rPr lang="ko-KR" altLang="en-US" dirty="0" smtClean="0">
                <a:solidFill>
                  <a:srgbClr val="C00000"/>
                </a:solidFill>
              </a:rPr>
              <a:t>서버 종료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Bomb Lab </a:t>
            </a:r>
            <a:r>
              <a:rPr lang="ko-KR" altLang="en-US" dirty="0" smtClean="0">
                <a:solidFill>
                  <a:srgbClr val="C00000"/>
                </a:solidFill>
              </a:rPr>
              <a:t>보고서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10</a:t>
            </a:r>
            <a:r>
              <a:rPr lang="ko-KR" altLang="en-US" dirty="0" smtClean="0">
                <a:solidFill>
                  <a:srgbClr val="C00000"/>
                </a:solidFill>
              </a:rPr>
              <a:t>월 </a:t>
            </a:r>
            <a:r>
              <a:rPr lang="en-US" altLang="ko-KR" dirty="0" smtClean="0">
                <a:solidFill>
                  <a:srgbClr val="C00000"/>
                </a:solidFill>
              </a:rPr>
              <a:t>23</a:t>
            </a:r>
            <a:r>
              <a:rPr lang="ko-KR" altLang="en-US" dirty="0" smtClean="0">
                <a:solidFill>
                  <a:srgbClr val="C00000"/>
                </a:solidFill>
              </a:rPr>
              <a:t>일 </a:t>
            </a:r>
            <a:r>
              <a:rPr lang="en-US" altLang="ko-KR" dirty="0" smtClean="0">
                <a:solidFill>
                  <a:srgbClr val="C00000"/>
                </a:solidFill>
              </a:rPr>
              <a:t>~ 11</a:t>
            </a:r>
            <a:r>
              <a:rPr lang="ko-KR" altLang="en-US" smtClean="0">
                <a:solidFill>
                  <a:srgbClr val="C00000"/>
                </a:solidFill>
              </a:rPr>
              <a:t>월 </a:t>
            </a:r>
            <a:r>
              <a:rPr lang="en-US" altLang="ko-KR" smtClean="0">
                <a:solidFill>
                  <a:srgbClr val="C00000"/>
                </a:solidFill>
              </a:rPr>
              <a:t>5</a:t>
            </a:r>
            <a:r>
              <a:rPr lang="ko-KR" altLang="en-US" smtClean="0">
                <a:solidFill>
                  <a:srgbClr val="C00000"/>
                </a:solidFill>
              </a:rPr>
              <a:t>일 </a:t>
            </a:r>
            <a:r>
              <a:rPr lang="en-US" altLang="ko-KR">
                <a:solidFill>
                  <a:srgbClr val="C00000"/>
                </a:solidFill>
              </a:rPr>
              <a:t>8</a:t>
            </a:r>
            <a:r>
              <a:rPr lang="ko-KR" altLang="en-US">
                <a:solidFill>
                  <a:srgbClr val="C00000"/>
                </a:solidFill>
              </a:rPr>
              <a:t>시 </a:t>
            </a:r>
            <a:r>
              <a:rPr lang="en-US" altLang="ko-KR">
                <a:solidFill>
                  <a:srgbClr val="C00000"/>
                </a:solidFill>
              </a:rPr>
              <a:t>59</a:t>
            </a:r>
            <a:r>
              <a:rPr lang="ko-KR" altLang="en-US">
                <a:solidFill>
                  <a:srgbClr val="C00000"/>
                </a:solidFill>
              </a:rPr>
              <a:t>분 </a:t>
            </a:r>
            <a:r>
              <a:rPr lang="en-US" altLang="ko-KR">
                <a:solidFill>
                  <a:srgbClr val="C00000"/>
                </a:solidFill>
              </a:rPr>
              <a:t>59</a:t>
            </a:r>
            <a:r>
              <a:rPr lang="ko-KR" altLang="en-US">
                <a:solidFill>
                  <a:srgbClr val="C00000"/>
                </a:solidFill>
              </a:rPr>
              <a:t>초 </a:t>
            </a:r>
            <a:r>
              <a:rPr lang="en-US" altLang="ko-KR" dirty="0" smtClean="0">
                <a:solidFill>
                  <a:srgbClr val="C00000"/>
                </a:solidFill>
              </a:rPr>
              <a:t>(2</a:t>
            </a:r>
            <a:r>
              <a:rPr lang="ko-KR" altLang="en-US" dirty="0" smtClean="0">
                <a:solidFill>
                  <a:srgbClr val="C00000"/>
                </a:solidFill>
              </a:rPr>
              <a:t>주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ko-KR" altLang="en-US" dirty="0" smtClean="0"/>
              <a:t>결과 화면을 붙임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폭탄 해체 화면과 웹 페이지에서의 본인 결과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풀이 과정에 대한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단계별 설명 </a:t>
            </a:r>
            <a:r>
              <a:rPr lang="en-US" altLang="ko-KR" dirty="0" smtClean="0"/>
              <a:t>+ a)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장 내외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보고서 투자 시간 최소화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핵심만 쓰세요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u="sng" dirty="0"/>
              <a:t>사이버캠퍼스에 제출</a:t>
            </a:r>
            <a:endParaRPr lang="en-US" altLang="ko-KR" u="sng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PDF</a:t>
            </a:r>
            <a:r>
              <a:rPr lang="en-US" altLang="ko-KR" dirty="0"/>
              <a:t> </a:t>
            </a:r>
            <a:r>
              <a:rPr lang="ko-KR" altLang="en-US" dirty="0"/>
              <a:t>파일로 제출</a:t>
            </a:r>
            <a:endParaRPr lang="en-US" altLang="ko-KR" dirty="0"/>
          </a:p>
          <a:p>
            <a:pPr lvl="2"/>
            <a:r>
              <a:rPr lang="ko-KR" altLang="en-US" dirty="0"/>
              <a:t>한글과 </a:t>
            </a:r>
            <a:r>
              <a:rPr lang="en-US" altLang="ko-KR" dirty="0"/>
              <a:t>MS word</a:t>
            </a:r>
            <a:r>
              <a:rPr lang="ko-KR" altLang="en-US" dirty="0"/>
              <a:t>의 다른 이름으로 저장 기능 활용</a:t>
            </a:r>
            <a:endParaRPr lang="en-US" altLang="ko-KR" dirty="0"/>
          </a:p>
          <a:p>
            <a:pPr lvl="1"/>
            <a:r>
              <a:rPr lang="ko-KR" altLang="en-US" dirty="0"/>
              <a:t>파일 제목</a:t>
            </a:r>
            <a:r>
              <a:rPr lang="en-US" altLang="ko-KR" dirty="0"/>
              <a:t>: </a:t>
            </a:r>
            <a:r>
              <a:rPr lang="en-US" altLang="ko-KR"/>
              <a:t>[</a:t>
            </a:r>
            <a:r>
              <a:rPr lang="en-US" altLang="ko-KR" smtClean="0"/>
              <a:t>sys00]HW05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73206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어셈블리 프로그램 구조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8313" y="1844824"/>
            <a:ext cx="8280400" cy="424847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.section</a:t>
            </a:r>
          </a:p>
          <a:p>
            <a:pPr lvl="1"/>
            <a:r>
              <a:rPr lang="ko-KR" altLang="en-US" dirty="0" smtClean="0"/>
              <a:t>메모리 영역을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.data</a:t>
            </a:r>
          </a:p>
          <a:p>
            <a:pPr lvl="2"/>
            <a:r>
              <a:rPr lang="ko-KR" altLang="en-US" dirty="0" smtClean="0"/>
              <a:t>프로그램에서 사용하는 변수를 저장하는 영역</a:t>
            </a:r>
            <a:endParaRPr lang="en-US" altLang="ko-KR" dirty="0" smtClean="0"/>
          </a:p>
          <a:p>
            <a:pPr lvl="2"/>
            <a:r>
              <a:rPr lang="ko-KR" altLang="en-US" dirty="0"/>
              <a:t>전역 변수</a:t>
            </a:r>
            <a:r>
              <a:rPr lang="en-US" altLang="ko-KR" dirty="0"/>
              <a:t>, </a:t>
            </a:r>
            <a:r>
              <a:rPr lang="ko-KR" altLang="en-US" dirty="0"/>
              <a:t>정적 변수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구조체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.text</a:t>
            </a:r>
          </a:p>
          <a:p>
            <a:pPr lvl="2"/>
            <a:r>
              <a:rPr lang="ko-KR" altLang="en-US" dirty="0" smtClean="0"/>
              <a:t>실제로 실행되는 코드를 저장하는 영역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.global main</a:t>
            </a:r>
          </a:p>
          <a:p>
            <a:pPr lvl="1"/>
            <a:r>
              <a:rPr lang="ko-KR" altLang="en-US" dirty="0" smtClean="0"/>
              <a:t>프로그램의 시작점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43" y="2132856"/>
            <a:ext cx="2653829" cy="3045670"/>
          </a:xfrm>
          <a:prstGeom prst="rect">
            <a:avLst/>
          </a:prstGeom>
        </p:spPr>
      </p:pic>
      <p:sp>
        <p:nvSpPr>
          <p:cNvPr id="7" name="왼쪽 중괄호 6"/>
          <p:cNvSpPr/>
          <p:nvPr/>
        </p:nvSpPr>
        <p:spPr bwMode="auto">
          <a:xfrm>
            <a:off x="5796136" y="2276872"/>
            <a:ext cx="432048" cy="1080120"/>
          </a:xfrm>
          <a:prstGeom prst="leftBrace">
            <a:avLst>
              <a:gd name="adj1" fmla="val 8333"/>
              <a:gd name="adj2" fmla="val 50882"/>
            </a:avLst>
          </a:prstGeom>
          <a:noFill/>
          <a:ln w="19050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cxnSp>
        <p:nvCxnSpPr>
          <p:cNvPr id="11" name="꺾인 연결선 10"/>
          <p:cNvCxnSpPr>
            <a:stCxn id="7" idx="1"/>
          </p:cNvCxnSpPr>
          <p:nvPr/>
        </p:nvCxnSpPr>
        <p:spPr bwMode="auto">
          <a:xfrm rot="10800000">
            <a:off x="2684538" y="2118767"/>
            <a:ext cx="3111599" cy="707693"/>
          </a:xfrm>
          <a:prstGeom prst="bentConnector3">
            <a:avLst>
              <a:gd name="adj1" fmla="val 49388"/>
            </a:avLst>
          </a:prstGeom>
          <a:noFill/>
          <a:ln w="19050" cap="flat" cmpd="sng" algn="ctr">
            <a:solidFill>
              <a:srgbClr val="9900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꺾인 연결선 14"/>
          <p:cNvCxnSpPr/>
          <p:nvPr/>
        </p:nvCxnSpPr>
        <p:spPr bwMode="auto">
          <a:xfrm rot="10800000" flipV="1">
            <a:off x="3491882" y="3991826"/>
            <a:ext cx="2736302" cy="1021348"/>
          </a:xfrm>
          <a:prstGeom prst="bentConnector3">
            <a:avLst>
              <a:gd name="adj1" fmla="val 22152"/>
            </a:avLst>
          </a:prstGeom>
          <a:noFill/>
          <a:ln w="19050" cap="flat" cmpd="sng" algn="ctr">
            <a:solidFill>
              <a:srgbClr val="990033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411440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레지스터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프로세서 내에서 데이터를 저장하는 공간</a:t>
            </a:r>
            <a:endParaRPr lang="en-US" altLang="ko-KR" dirty="0"/>
          </a:p>
          <a:p>
            <a:r>
              <a:rPr lang="ko-KR" altLang="en-US" dirty="0" smtClean="0"/>
              <a:t>일반적으로 현재 </a:t>
            </a:r>
            <a:r>
              <a:rPr lang="ko-KR" altLang="en-US" dirty="0" err="1" smtClean="0"/>
              <a:t>계산중인</a:t>
            </a:r>
            <a:r>
              <a:rPr lang="ko-KR" altLang="en-US" dirty="0" smtClean="0"/>
              <a:t> 값을 저장하는데 쓰임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64bit </a:t>
            </a:r>
            <a:r>
              <a:rPr lang="ko-KR" altLang="en-US" dirty="0" smtClean="0"/>
              <a:t>길이</a:t>
            </a:r>
            <a:r>
              <a:rPr lang="en-US" altLang="ko-KR" dirty="0"/>
              <a:t> </a:t>
            </a:r>
            <a:r>
              <a:rPr lang="en-US" altLang="ko-KR" dirty="0" smtClean="0"/>
              <a:t>(64bit </a:t>
            </a:r>
            <a:r>
              <a:rPr lang="ko-KR" altLang="en-US" dirty="0" smtClean="0"/>
              <a:t>머신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rsp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Stack Pointer: stack</a:t>
            </a:r>
            <a:r>
              <a:rPr lang="ko-KR" altLang="en-US" dirty="0" smtClean="0"/>
              <a:t>의 상위 주소를 가리키는 레지스터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rbp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 Pointer: stack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주소를 가리키는 레지스터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rip</a:t>
            </a:r>
          </a:p>
          <a:p>
            <a:pPr lvl="1"/>
            <a:r>
              <a:rPr lang="en-US" altLang="ko-KR" dirty="0" smtClean="0"/>
              <a:t>Instruction Pointer(Program Counter): </a:t>
            </a:r>
            <a:r>
              <a:rPr lang="ko-KR" altLang="en-US" dirty="0" smtClean="0"/>
              <a:t>실행 할 명령의 주소를 가리키는 레지스터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각각의 명령이 실행 될 때</a:t>
            </a:r>
            <a:r>
              <a:rPr lang="en-US" altLang="ko-KR" dirty="0" smtClean="0"/>
              <a:t>, rip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현재 실행하고 있는 주소가 저장됨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79714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레지스터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레지스터는 산술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 조작을 행할 때 데이터나 명령을 일시적으로 기억해 두는 장소이다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교재 </a:t>
            </a:r>
            <a:r>
              <a:rPr lang="en-US" altLang="ko-KR" dirty="0" smtClean="0"/>
              <a:t>180page </a:t>
            </a:r>
            <a:r>
              <a:rPr lang="ko-KR" altLang="en-US" dirty="0" smtClean="0"/>
              <a:t>참조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703" y="2630345"/>
            <a:ext cx="3184848" cy="39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782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어셈블리어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>
              <a:buSzPct val="80000"/>
              <a:buFont typeface="+mj-lt"/>
              <a:buAutoNum type="arabicParenR"/>
            </a:pPr>
            <a:r>
              <a:rPr lang="ko-KR" altLang="en-US" dirty="0" smtClean="0"/>
              <a:t>우리는 </a:t>
            </a:r>
            <a:r>
              <a:rPr lang="en-US" altLang="ko-KR" dirty="0" smtClean="0"/>
              <a:t>GAS </a:t>
            </a:r>
            <a:r>
              <a:rPr lang="ko-KR" altLang="en-US" dirty="0" smtClean="0"/>
              <a:t>어셈블러를 사용하기때문에 인텔 어셈블리어의 문법 규칙이 아니라 </a:t>
            </a:r>
            <a:r>
              <a:rPr lang="en-US" altLang="ko-KR" dirty="0" smtClean="0"/>
              <a:t>AT&amp;T</a:t>
            </a:r>
            <a:r>
              <a:rPr lang="ko-KR" altLang="en-US" dirty="0" smtClean="0"/>
              <a:t>의 문법 규칙을 따른다</a:t>
            </a:r>
            <a:r>
              <a:rPr lang="en-US" altLang="ko-KR" dirty="0" smtClean="0"/>
              <a:t>.</a:t>
            </a:r>
          </a:p>
          <a:p>
            <a:pPr lvl="1">
              <a:buSzPct val="80000"/>
              <a:buFont typeface="+mj-lt"/>
              <a:buAutoNum type="arabicParenR"/>
            </a:pPr>
            <a:r>
              <a:rPr lang="en-US" altLang="ko-KR" dirty="0" smtClean="0"/>
              <a:t>AT&amp;T</a:t>
            </a:r>
            <a:r>
              <a:rPr lang="ko-KR" altLang="en-US" dirty="0" smtClean="0"/>
              <a:t>와 인텔의 구문은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destination</a:t>
            </a:r>
            <a:r>
              <a:rPr lang="ko-KR" altLang="en-US" dirty="0" smtClean="0"/>
              <a:t>을 반대로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예를 들면 다음과 같다</a:t>
            </a:r>
            <a:r>
              <a:rPr lang="en-US" altLang="ko-KR" dirty="0" smtClean="0"/>
              <a:t>.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ko-KR" altLang="en-US" dirty="0" smtClean="0"/>
              <a:t>인텔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ax</a:t>
            </a:r>
            <a:r>
              <a:rPr lang="en-US" altLang="ko-KR" dirty="0" smtClean="0"/>
              <a:t>, 4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ko-KR" dirty="0" smtClean="0"/>
              <a:t>AT&amp;T: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$4, %</a:t>
            </a:r>
            <a:r>
              <a:rPr lang="en-US" altLang="ko-KR" dirty="0" err="1" smtClean="0"/>
              <a:t>rax</a:t>
            </a:r>
            <a:endParaRPr lang="en-US" altLang="ko-KR" dirty="0" smtClean="0"/>
          </a:p>
          <a:p>
            <a:pPr lvl="1">
              <a:buSzPct val="80000"/>
              <a:buFont typeface="+mj-lt"/>
              <a:buAutoNum type="arabicParenR"/>
            </a:pPr>
            <a:r>
              <a:rPr lang="en-US" altLang="ko-KR" dirty="0" smtClean="0"/>
              <a:t>AT&amp;T </a:t>
            </a:r>
            <a:r>
              <a:rPr lang="ko-KR" altLang="en-US" dirty="0" smtClean="0"/>
              <a:t>구문에서는 직접 </a:t>
            </a:r>
            <a:r>
              <a:rPr lang="ko-KR" altLang="en-US" dirty="0" err="1" smtClean="0"/>
              <a:t>피연산자는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$</a:t>
            </a:r>
            <a:r>
              <a:rPr lang="ko-KR" altLang="en-US" dirty="0" smtClean="0"/>
              <a:t>로 시작한다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인텔 구문에서는 그렇지 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들면 다음과 같다</a:t>
            </a:r>
            <a:r>
              <a:rPr lang="en-US" altLang="ko-KR" dirty="0" smtClean="0"/>
              <a:t>.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ko-KR" altLang="en-US" dirty="0" smtClean="0"/>
              <a:t>인텔</a:t>
            </a:r>
            <a:r>
              <a:rPr lang="en-US" altLang="ko-KR" dirty="0" smtClean="0"/>
              <a:t>: push 4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ko-KR" dirty="0" smtClean="0"/>
              <a:t>AT&amp;T: </a:t>
            </a:r>
            <a:r>
              <a:rPr lang="en-US" altLang="ko-KR" dirty="0" err="1" smtClean="0"/>
              <a:t>pushl</a:t>
            </a:r>
            <a:r>
              <a:rPr lang="en-US" altLang="ko-KR" dirty="0" smtClean="0"/>
              <a:t> $4</a:t>
            </a:r>
          </a:p>
          <a:p>
            <a:pPr lvl="1">
              <a:buSzPct val="80000"/>
              <a:buFont typeface="+mj-lt"/>
              <a:buAutoNum type="arabicParenR"/>
            </a:pPr>
            <a:r>
              <a:rPr lang="en-US" altLang="ko-KR" dirty="0" smtClean="0"/>
              <a:t>AT&amp;T </a:t>
            </a:r>
            <a:r>
              <a:rPr lang="ko-KR" altLang="en-US" dirty="0" smtClean="0"/>
              <a:t>구문에서 메모리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크기는 </a:t>
            </a:r>
            <a:r>
              <a:rPr lang="en-US" altLang="ko-KR" dirty="0" smtClean="0"/>
              <a:t>opcode </a:t>
            </a:r>
            <a:r>
              <a:rPr lang="ko-KR" altLang="en-US" dirty="0" smtClean="0"/>
              <a:t>이름의 마지막 글자로 결정된다</a:t>
            </a:r>
            <a:r>
              <a:rPr lang="en-US" altLang="ko-KR" dirty="0" smtClean="0"/>
              <a:t>. opcode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b(8bits), w(16bits), l(32bits)</a:t>
            </a:r>
            <a:r>
              <a:rPr lang="ko-KR" altLang="en-US" dirty="0" smtClean="0"/>
              <a:t>로 각각 정해진 메모리 참조를 나타낸다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인텔 구문은 메모리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접두어</a:t>
            </a:r>
            <a:r>
              <a:rPr lang="en-US" altLang="ko-KR" dirty="0" smtClean="0"/>
              <a:t>(byte 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, word 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dowrd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결정된다</a:t>
            </a:r>
            <a:r>
              <a:rPr lang="en-US" altLang="ko-KR" dirty="0" smtClean="0"/>
              <a:t>.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ko-KR" altLang="en-US" dirty="0" smtClean="0"/>
              <a:t>인텔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al, byte 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 foo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ko-KR" dirty="0" smtClean="0"/>
              <a:t>AT&amp;T: </a:t>
            </a:r>
            <a:r>
              <a:rPr lang="en-US" altLang="ko-KR" dirty="0" err="1" smtClean="0"/>
              <a:t>movb</a:t>
            </a:r>
            <a:r>
              <a:rPr lang="en-US" altLang="ko-KR" dirty="0" smtClean="0"/>
              <a:t> foo, %al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1891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작은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큰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22186</TotalTime>
  <Words>3212</Words>
  <Application>Microsoft Office PowerPoint</Application>
  <PresentationFormat>화면 슬라이드 쇼(4:3)</PresentationFormat>
  <Paragraphs>645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9" baseType="lpstr">
      <vt:lpstr>HY그래픽M</vt:lpstr>
      <vt:lpstr>HY헤드라인M</vt:lpstr>
      <vt:lpstr>굴림</vt:lpstr>
      <vt:lpstr>굴림체</vt:lpstr>
      <vt:lpstr>맑은 고딕</vt:lpstr>
      <vt:lpstr>맑은 고딕 (제목)</vt:lpstr>
      <vt:lpstr>문체부 돋음체</vt:lpstr>
      <vt:lpstr>Arial</vt:lpstr>
      <vt:lpstr>Tahoma</vt:lpstr>
      <vt:lpstr>Times</vt:lpstr>
      <vt:lpstr>Trebuchet MS</vt:lpstr>
      <vt:lpstr>Wingdings</vt:lpstr>
      <vt:lpstr>작은글씨</vt:lpstr>
      <vt:lpstr>큰글씨</vt:lpstr>
      <vt:lpstr>Assembly &amp; BombLab</vt:lpstr>
      <vt:lpstr>실습 소개</vt:lpstr>
      <vt:lpstr>PowerPoint 프레젠테이션</vt:lpstr>
      <vt:lpstr>어셈블리어?</vt:lpstr>
      <vt:lpstr>어셈블리 명령어 구조</vt:lpstr>
      <vt:lpstr>어셈블리 프로그램 구조</vt:lpstr>
      <vt:lpstr>레지스터</vt:lpstr>
      <vt:lpstr>레지스터</vt:lpstr>
      <vt:lpstr>어셈블리어</vt:lpstr>
      <vt:lpstr>어셈블리어 함수</vt:lpstr>
      <vt:lpstr>참고 1. 출력 함수의 사용법</vt:lpstr>
      <vt:lpstr>참고 2. scanf와 printf (1/2)</vt:lpstr>
      <vt:lpstr>scanf와 printf (2/2)</vt:lpstr>
      <vt:lpstr>참고 3. 어셈블리어 코드 확인하기</vt:lpstr>
      <vt:lpstr>참고 4. addq 연산 명령어</vt:lpstr>
      <vt:lpstr>참고 5. Jump 명령의 이용 (1/3)</vt:lpstr>
      <vt:lpstr>Jump 명령의 이용 - Setting Condition (2/3)</vt:lpstr>
      <vt:lpstr>Jump 명령의 이용 – 분기 (3/3)</vt:lpstr>
      <vt:lpstr>참고 6. Loop의 이용</vt:lpstr>
      <vt:lpstr>참고 7. Switch 문의 구현</vt:lpstr>
      <vt:lpstr>참고 8. 함수 이용 (1/2)</vt:lpstr>
      <vt:lpstr>         함수 이용 (2/2)</vt:lpstr>
      <vt:lpstr>$의 사용 (1/2)</vt:lpstr>
      <vt:lpstr>$의 사용 (2/2)</vt:lpstr>
      <vt:lpstr>rax, floating point?</vt:lpstr>
      <vt:lpstr>PowerPoint 프레젠테이션</vt:lpstr>
      <vt:lpstr>GDB - Stack 디버깅</vt:lpstr>
      <vt:lpstr>GDB - Stack 디버깅</vt:lpstr>
      <vt:lpstr>GDB - Stack 디버깅</vt:lpstr>
      <vt:lpstr>GDB – 메모리 상태 검사</vt:lpstr>
      <vt:lpstr>GDB – 메모리 상태 검사</vt:lpstr>
      <vt:lpstr>GDB – 메모리 상태 검사</vt:lpstr>
      <vt:lpstr>GDB – 어셈블리 코드 보기</vt:lpstr>
      <vt:lpstr>과제 :  Bomb LAB</vt:lpstr>
      <vt:lpstr>목차</vt:lpstr>
      <vt:lpstr>objdump 사용 방법</vt:lpstr>
      <vt:lpstr>objdump 사용 방법</vt:lpstr>
      <vt:lpstr>GDB 사용 방법</vt:lpstr>
      <vt:lpstr>GDB 사용 방법</vt:lpstr>
      <vt:lpstr>Bomb LAB</vt:lpstr>
      <vt:lpstr>Bomb Lab - 소개</vt:lpstr>
      <vt:lpstr>Bomb Lab – 주의 사항</vt:lpstr>
      <vt:lpstr>Bomb Lab - Download</vt:lpstr>
      <vt:lpstr>Bomb Lab – 동작 구조</vt:lpstr>
      <vt:lpstr>Bomb Lab - 진행</vt:lpstr>
      <vt:lpstr>Bomb Lab – 폭탄 해체</vt:lpstr>
      <vt:lpstr>Bomb Lab – 폭탄 해체 (objdump)</vt:lpstr>
      <vt:lpstr>Bomb Lab – 폭탄 해체(objdump)</vt:lpstr>
      <vt:lpstr>Bomb Lab – 폭탄 해체(objdump)</vt:lpstr>
      <vt:lpstr>Bomb Lab – 폭탄 해체(gdb)</vt:lpstr>
      <vt:lpstr>Bomb Lab – Phase 1</vt:lpstr>
      <vt:lpstr>Bomb Lab – Phase 1</vt:lpstr>
      <vt:lpstr>Bomb Lab – 풀이 방법</vt:lpstr>
      <vt:lpstr>Bomb Lab – 점수 계산</vt:lpstr>
      <vt:lpstr>과제</vt:lpstr>
    </vt:vector>
  </TitlesOfParts>
  <Company>CNU 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Hyung-sin Kim</dc:creator>
  <cp:lastModifiedBy>Hyeok-soo Jang</cp:lastModifiedBy>
  <cp:revision>2731</cp:revision>
  <dcterms:created xsi:type="dcterms:W3CDTF">2004-07-14T06:37:09Z</dcterms:created>
  <dcterms:modified xsi:type="dcterms:W3CDTF">2018-10-21T19:13:29Z</dcterms:modified>
</cp:coreProperties>
</file>