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21" r:id="rId2"/>
  </p:sldMasterIdLst>
  <p:notesMasterIdLst>
    <p:notesMasterId r:id="rId31"/>
  </p:notesMasterIdLst>
  <p:handoutMasterIdLst>
    <p:handoutMasterId r:id="rId32"/>
  </p:handoutMasterIdLst>
  <p:sldIdLst>
    <p:sldId id="554" r:id="rId3"/>
    <p:sldId id="480" r:id="rId4"/>
    <p:sldId id="617" r:id="rId5"/>
    <p:sldId id="619" r:id="rId6"/>
    <p:sldId id="618" r:id="rId7"/>
    <p:sldId id="621" r:id="rId8"/>
    <p:sldId id="620" r:id="rId9"/>
    <p:sldId id="648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46" r:id="rId24"/>
    <p:sldId id="636" r:id="rId25"/>
    <p:sldId id="637" r:id="rId26"/>
    <p:sldId id="647" r:id="rId27"/>
    <p:sldId id="645" r:id="rId28"/>
    <p:sldId id="615" r:id="rId29"/>
    <p:sldId id="506" r:id="rId30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rgbClr val="003366"/>
        </a:solidFill>
        <a:latin typeface="Tahoma" pitchFamily="34" charset="0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FF0000"/>
    <a:srgbClr val="000066"/>
    <a:srgbClr val="8000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9882" autoAdjust="0"/>
  </p:normalViewPr>
  <p:slideViewPr>
    <p:cSldViewPr>
      <p:cViewPr varScale="1">
        <p:scale>
          <a:sx n="115" d="100"/>
          <a:sy n="115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26" y="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7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2811F81-F946-4E14-AAD4-9895225A42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469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l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2" tIns="45542" rIns="91082" bIns="45542" numCol="1" anchor="b" anchorCtr="0" compatLnSpc="1">
            <a:prstTxWarp prst="textNoShape">
              <a:avLst/>
            </a:prstTxWarp>
          </a:bodyPr>
          <a:lstStyle>
            <a:lvl1pPr algn="r" defTabSz="911225" latinLnBrk="1">
              <a:defRPr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3452104-7280-422B-9532-A533C89629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 &amp; 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631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86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1pPr>
            <a:lvl2pPr marL="800100" indent="-3429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2pPr>
            <a:lvl3pPr marL="1143000" indent="-228600">
              <a:buFont typeface="Wingdings" panose="05000000000000000000" pitchFamily="2" charset="2"/>
              <a:buChar char="v"/>
              <a:defRPr>
                <a:ea typeface="문체부 돋음체" panose="020B0609000101010101" pitchFamily="49" charset="-127"/>
              </a:defRPr>
            </a:lvl3pPr>
            <a:lvl4pPr marL="1600200" indent="-228600">
              <a:buFont typeface="Wingdings" panose="05000000000000000000" pitchFamily="2" charset="2"/>
              <a:buChar char="u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94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556792"/>
            <a:ext cx="4064000" cy="4824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4713" y="1556792"/>
            <a:ext cx="4064000" cy="4896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377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BCC6C-F675-4B72-81BF-D66D1ABAC6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3534-78BA-4304-B43F-63BADFB8FD6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6625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80400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eriod"/>
              <a:defRPr>
                <a:ea typeface="문체부 돋음체" panose="020B0609000101010101" pitchFamily="49" charset="-127"/>
              </a:defRPr>
            </a:lvl1pPr>
            <a:lvl2pPr marL="914400" indent="-457200">
              <a:buSzPct val="70000"/>
              <a:buFont typeface="+mj-lt"/>
              <a:buAutoNum type="romanUcPeriod"/>
              <a:defRPr>
                <a:ea typeface="문체부 돋음체" panose="020B0609000101010101" pitchFamily="49" charset="-127"/>
              </a:defRPr>
            </a:lvl2pPr>
            <a:lvl3pPr marL="1257300" indent="-3429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lt"/>
              <a:buAutoNum type="arabicParenR"/>
              <a:defRPr>
                <a:ea typeface="문체부 돋음체" panose="020B0609000101010101" pitchFamily="49" charset="-127"/>
              </a:defRPr>
            </a:lvl3pPr>
            <a:lvl4pPr marL="1600200" indent="-22860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+mj-ea"/>
              <a:buAutoNum type="circleNumDbPlain"/>
              <a:defRPr>
                <a:ea typeface="문체부 돋음체" panose="020B0609000101010101" pitchFamily="49" charset="-127"/>
              </a:defRPr>
            </a:lvl4pPr>
            <a:lvl5pPr>
              <a:defRPr>
                <a:ea typeface="문체부 돋음체" panose="020B0609000101010101" pitchFamily="49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729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467544" y="1556792"/>
            <a:ext cx="8281167" cy="4824536"/>
          </a:xfrm>
        </p:spPr>
        <p:txBody>
          <a:bodyPr/>
          <a:lstStyle>
            <a:lvl1pPr marL="514350" indent="-51435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Wingdings" panose="05000000000000000000" pitchFamily="2" charset="2"/>
              <a:buChar char="v"/>
              <a:defRPr sz="2000"/>
            </a:lvl1pPr>
            <a:lvl2pPr marL="800100" indent="-342900">
              <a:buClr>
                <a:schemeClr val="tx1">
                  <a:lumMod val="75000"/>
                  <a:lumOff val="25000"/>
                </a:schemeClr>
              </a:buClr>
              <a:buSzPct val="40000"/>
              <a:buFont typeface="Wingdings" panose="05000000000000000000" pitchFamily="2" charset="2"/>
              <a:buChar char="u"/>
              <a:defRPr sz="1600"/>
            </a:lvl2pPr>
            <a:lvl3pPr marL="1143000" indent="-2286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v"/>
              <a:defRPr sz="1200"/>
            </a:lvl3pPr>
            <a:lvl4pPr marL="1600200" indent="-228600">
              <a:buClr>
                <a:schemeClr val="tx1">
                  <a:lumMod val="50000"/>
                  <a:lumOff val="50000"/>
                </a:schemeClr>
              </a:buClr>
              <a:buSzPct val="50000"/>
              <a:buFont typeface="Wingdings" panose="05000000000000000000" pitchFamily="2" charset="2"/>
              <a:buChar char="u"/>
              <a:defRPr/>
            </a:lvl4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2785540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세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4064000" cy="482399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1557338"/>
            <a:ext cx="4064248" cy="48239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5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- 가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1557338"/>
            <a:ext cx="8352928" cy="230371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395536" y="4077072"/>
            <a:ext cx="8352928" cy="230425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94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14D6-3182-4CB4-9657-AED128B7E1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2"/>
          </p:nvPr>
        </p:nvSpPr>
        <p:spPr>
          <a:xfrm>
            <a:off x="395536" y="2132384"/>
            <a:ext cx="4064000" cy="4248943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3"/>
          </p:nvPr>
        </p:nvSpPr>
        <p:spPr>
          <a:xfrm>
            <a:off x="4684216" y="2132384"/>
            <a:ext cx="4064248" cy="42489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376549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9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4684216" y="1557338"/>
            <a:ext cx="4082987" cy="431502"/>
          </a:xfrm>
        </p:spPr>
        <p:txBody>
          <a:bodyPr/>
          <a:lstStyle>
            <a:lvl1pPr marL="0" indent="0" algn="ctr">
              <a:buNone/>
              <a:defRPr sz="2400" b="1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0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ADF28-9CA6-4B8E-B1F6-44E9A44A43C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0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325" y="0"/>
            <a:ext cx="8067675" cy="809625"/>
          </a:xfrm>
        </p:spPr>
        <p:txBody>
          <a:bodyPr>
            <a:normAutofit/>
          </a:bodyPr>
          <a:lstStyle>
            <a:lvl1pPr>
              <a:defRPr sz="3200" b="1">
                <a:latin typeface="맑은 고딕 (제목)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8125" y="1085851"/>
            <a:ext cx="8639175" cy="5410200"/>
          </a:xfrm>
        </p:spPr>
        <p:txBody>
          <a:bodyPr>
            <a:normAutofit/>
          </a:bodyPr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  <a:defRPr sz="2400" b="1">
                <a:latin typeface="+mn-ea"/>
                <a:ea typeface="+mn-ea"/>
              </a:defRPr>
            </a:lvl1pPr>
            <a:lvl2pPr marL="685800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b="1">
                <a:latin typeface="+mn-ea"/>
                <a:ea typeface="+mn-ea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  <a:defRPr sz="1800" b="1">
                <a:latin typeface="+mn-ea"/>
                <a:ea typeface="+mn-ea"/>
              </a:defRPr>
            </a:lvl3pPr>
            <a:lvl4pPr marL="1600200" indent="-2286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  <a:defRPr sz="1600" b="1">
                <a:latin typeface="+mn-ea"/>
                <a:ea typeface="+mn-ea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Font typeface="Wingdings" panose="05000000000000000000" pitchFamily="2" charset="2"/>
              <a:buChar char="§"/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텍스트를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2014 Embedded System Lab. </a:t>
            </a:r>
            <a:endParaRPr lang="ko-KR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F7DE-020A-4A4F-912F-3C147F23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67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nu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7" name="Picture 14" descr="LAB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3568" y="1608924"/>
            <a:ext cx="7772400" cy="1676060"/>
          </a:xfrm>
        </p:spPr>
        <p:txBody>
          <a:bodyPr/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72520" y="3662355"/>
            <a:ext cx="6400800" cy="342709"/>
          </a:xfrm>
        </p:spPr>
        <p:txBody>
          <a:bodyPr/>
          <a:lstStyle>
            <a:lvl1pPr marL="0" indent="0" algn="ctr" fontAlgn="ctr">
              <a:buFont typeface="Wingdings" pitchFamily="2" charset="2"/>
              <a:buNone/>
              <a:defRPr sz="1600">
                <a:solidFill>
                  <a:schemeClr val="bg2"/>
                </a:solidFill>
                <a:latin typeface="+mj-lt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Date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4283968" y="5635511"/>
            <a:ext cx="4172000" cy="98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20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Blip>
                <a:blip r:embed="rId4"/>
              </a:buBlip>
              <a:defRPr kumimoji="1" sz="2800" b="1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Blip>
                <a:blip r:embed="rId5"/>
              </a:buBlip>
              <a:defRPr kumimoji="1" sz="16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rgbClr val="003366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 algn="r" eaLnBrk="1" hangingPunct="1"/>
            <a:r>
              <a:rPr lang="en-US" altLang="ko-KR" sz="1600" dirty="0" smtClean="0">
                <a:latin typeface="+mj-lt"/>
              </a:rPr>
              <a:t>Embedded System Lab. </a:t>
            </a:r>
          </a:p>
          <a:p>
            <a:pPr algn="r" eaLnBrk="1" hangingPunct="1"/>
            <a:r>
              <a:rPr kumimoji="1" lang="en-US" altLang="ko-KR" sz="1600" b="1" kern="1200" dirty="0" smtClean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Dept. of </a:t>
            </a:r>
            <a:r>
              <a:rPr lang="en-US" altLang="ko-KR" sz="1600" dirty="0" smtClean="0">
                <a:latin typeface="+mj-lt"/>
              </a:rPr>
              <a:t>Computer Science</a:t>
            </a:r>
            <a:r>
              <a:rPr lang="en-US" altLang="ko-KR" sz="1600" baseline="0" dirty="0" smtClean="0">
                <a:latin typeface="+mj-lt"/>
              </a:rPr>
              <a:t> &amp; </a:t>
            </a:r>
            <a:r>
              <a:rPr lang="en-US" altLang="ko-KR" sz="1600" dirty="0" smtClean="0">
                <a:latin typeface="+mj-lt"/>
              </a:rPr>
              <a:t>Engineering</a:t>
            </a:r>
          </a:p>
          <a:p>
            <a:pPr algn="r" eaLnBrk="1" hangingPunct="1"/>
            <a:r>
              <a:rPr lang="en-US" altLang="ko-KR" sz="1600" dirty="0" err="1" smtClean="0">
                <a:latin typeface="+mj-lt"/>
              </a:rPr>
              <a:t>Chungnam</a:t>
            </a:r>
            <a:r>
              <a:rPr lang="en-US" altLang="ko-KR" sz="1600" dirty="0" smtClean="0">
                <a:latin typeface="+mj-lt"/>
              </a:rPr>
              <a:t> National University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030175" y="4381746"/>
            <a:ext cx="7079183" cy="432048"/>
          </a:xfrm>
        </p:spPr>
        <p:txBody>
          <a:bodyPr/>
          <a:lstStyle>
            <a:lvl1pPr mar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TA Name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1357300" y="568757"/>
            <a:ext cx="76791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latinLnBrk="0"/>
            <a:r>
              <a:rPr lang="en-US" altLang="ko-KR" sz="1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2018</a:t>
            </a:r>
            <a:r>
              <a:rPr lang="en-US" altLang="ko-KR" sz="1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Fall  </a:t>
            </a:r>
            <a:r>
              <a:rPr lang="en-US" altLang="ko-KR" sz="32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System</a:t>
            </a:r>
            <a:r>
              <a:rPr lang="en-US" altLang="ko-KR" sz="32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rPr>
              <a:t> Programming</a:t>
            </a:r>
            <a:endParaRPr lang="ko-KR" altLang="en-US" sz="32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27122" y="4826092"/>
            <a:ext cx="7085291" cy="432345"/>
          </a:xfrm>
        </p:spPr>
        <p:txBody>
          <a:bodyPr/>
          <a:lstStyle>
            <a:lvl1pPr marL="0" indent="0" algn="ctr">
              <a:buNone/>
              <a:defRPr kumimoji="1" lang="ko-KR" altLang="en-US" sz="2000" b="1" dirty="0">
                <a:solidFill>
                  <a:schemeClr val="bg2"/>
                </a:solidFill>
                <a:latin typeface="+mj-lt"/>
                <a:ea typeface="맑은 고딕" pitchFamily="50" charset="-127"/>
                <a:cs typeface="+mn-cs"/>
              </a:defRPr>
            </a:lvl1pPr>
          </a:lstStyle>
          <a:p>
            <a:pPr marL="0" lvl="0" indent="0" algn="ctr" rtl="0" eaLnBrk="0" fontAlgn="ctr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dirty="0" smtClean="0"/>
              <a:t>TA Contact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590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098" r:id="rId4"/>
    <p:sldLayoutId id="2147484133" r:id="rId5"/>
    <p:sldLayoutId id="2147484132" r:id="rId6"/>
    <p:sldLayoutId id="2147484103" r:id="rId7"/>
    <p:sldLayoutId id="2147484134" r:id="rId8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60000"/>
        <a:buFont typeface="Wingdings" panose="05000000000000000000" pitchFamily="2" charset="2"/>
        <a:buChar char="u"/>
        <a:defRPr kumimoji="1" sz="16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2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48" y="549052"/>
            <a:ext cx="8774063" cy="71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6792"/>
            <a:ext cx="82804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9765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0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4" name="Picture 5" descr="cnu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48" y="114300"/>
            <a:ext cx="3671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179387" y="336550"/>
            <a:ext cx="8785225" cy="73025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algn="ctr" latinLnBrk="0">
              <a:defRPr/>
            </a:pPr>
            <a:endParaRPr kumimoji="0" lang="en-US" altLang="ko-KR" smtClean="0">
              <a:solidFill>
                <a:schemeClr val="tx1"/>
              </a:solidFill>
              <a:latin typeface="Times" pitchFamily="18" charset="0"/>
              <a:ea typeface="굴림" charset="-127"/>
              <a:cs typeface="Arial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 userDrawn="1"/>
        </p:nvSpPr>
        <p:spPr bwMode="auto">
          <a:xfrm>
            <a:off x="6387420" y="106841"/>
            <a:ext cx="27718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1pPr>
            <a:lvl2pPr marL="742950" indent="-28575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2pPr>
            <a:lvl3pPr marL="11430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3pPr>
            <a:lvl4pPr marL="16002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4pPr>
            <a:lvl5pPr marL="2057400" indent="-228600" eaLnBrk="0" hangingPunct="0"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875713" algn="r"/>
              </a:tabLst>
              <a:defRPr kumimoji="1" sz="2400">
                <a:solidFill>
                  <a:srgbClr val="003366"/>
                </a:solidFill>
                <a:latin typeface="Tahoma" pitchFamily="34" charset="0"/>
                <a:ea typeface="HY헤드라인M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C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NU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E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mbedded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S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ystem </a:t>
            </a:r>
            <a:r>
              <a:rPr lang="en-US" altLang="ko-KR" sz="1200" b="1" dirty="0" smtClean="0">
                <a:ln w="3175">
                  <a:noFill/>
                </a:ln>
                <a:solidFill>
                  <a:srgbClr val="990033"/>
                </a:solidFill>
                <a:latin typeface="+mj-lt"/>
                <a:ea typeface="굴림" charset="-127"/>
              </a:rPr>
              <a:t>L</a:t>
            </a:r>
            <a:r>
              <a:rPr lang="en-US" altLang="ko-KR" sz="1200" b="1" dirty="0" smtClean="0">
                <a:ln w="3175">
                  <a:noFill/>
                </a:ln>
                <a:solidFill>
                  <a:schemeClr val="tx1"/>
                </a:solidFill>
                <a:latin typeface="+mj-lt"/>
                <a:ea typeface="굴림" charset="-127"/>
              </a:rPr>
              <a:t>aboratory	</a:t>
            </a:r>
          </a:p>
        </p:txBody>
      </p:sp>
      <p:pic>
        <p:nvPicPr>
          <p:cNvPr id="17" name="Picture 14" descr="LAB_Logo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8" y="404664"/>
            <a:ext cx="9080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90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6" r:id="rId4"/>
    <p:sldLayoutId id="2147484127" r:id="rId5"/>
    <p:sldLayoutId id="2147484130" r:id="rId6"/>
    <p:sldLayoutId id="2147484131" r:id="rId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en-US" altLang="ko-KR" sz="2800" b="1" dirty="0" smtClean="0">
          <a:solidFill>
            <a:schemeClr val="tx1">
              <a:lumMod val="75000"/>
              <a:lumOff val="25000"/>
            </a:schemeClr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66"/>
          </a:solidFill>
          <a:latin typeface="Tahoma" pitchFamily="34" charset="0"/>
          <a:ea typeface="굴림" pitchFamily="50" charset="-127"/>
        </a:defRPr>
      </a:lvl9pPr>
    </p:titleStyle>
    <p:bodyStyle>
      <a:lvl1pPr marL="514350" indent="-5143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80000"/>
        <a:buFont typeface="Wingdings" panose="05000000000000000000" pitchFamily="2" charset="2"/>
        <a:buChar char="v"/>
        <a:defRPr kumimoji="1" sz="2800" b="0">
          <a:solidFill>
            <a:schemeClr val="tx1"/>
          </a:solidFill>
          <a:latin typeface="+mj-lt"/>
          <a:ea typeface="문체부 돋음체" panose="020B0609000101010101" pitchFamily="49" charset="-127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75000"/>
            <a:lumOff val="25000"/>
          </a:schemeClr>
        </a:buClr>
        <a:buSzPct val="50000"/>
        <a:buFont typeface="Wingdings" panose="05000000000000000000" pitchFamily="2" charset="2"/>
        <a:buChar char="u"/>
        <a:defRPr kumimoji="1" sz="2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80000"/>
        <a:buFont typeface="Wingdings" panose="05000000000000000000" pitchFamily="2" charset="2"/>
        <a:buChar char="v"/>
        <a:defRPr kumimoji="1" sz="14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  <a:lumOff val="50000"/>
          </a:schemeClr>
        </a:buClr>
        <a:buSzPct val="50000"/>
        <a:buFont typeface="Wingdings" panose="05000000000000000000" pitchFamily="2" charset="2"/>
        <a:buChar char="u"/>
        <a:defRPr kumimoji="1" sz="1000" b="0">
          <a:solidFill>
            <a:schemeClr val="tx1"/>
          </a:solidFill>
          <a:latin typeface="+mj-lt"/>
          <a:ea typeface="문체부 돋음체" panose="020B0609000101010101" pitchFamily="49" charset="-127"/>
        </a:defRPr>
      </a:lvl4pPr>
      <a:lvl5pPr marL="1828800" indent="0" algn="l" rtl="0" eaLnBrk="0" fontAlgn="base" hangingPunct="0">
        <a:spcBef>
          <a:spcPct val="20000"/>
        </a:spcBef>
        <a:spcAft>
          <a:spcPct val="0"/>
        </a:spcAft>
        <a:buNone/>
        <a:defRPr kumimoji="1" sz="1200">
          <a:solidFill>
            <a:schemeClr val="tx1"/>
          </a:solidFill>
          <a:latin typeface="+mj-lt"/>
          <a:ea typeface="맑은 고딕" pitchFamily="50" charset="-127"/>
        </a:defRPr>
      </a:lvl5pPr>
      <a:lvl6pPr marL="2286000" indent="0" algn="l" rtl="0" fontAlgn="base">
        <a:spcBef>
          <a:spcPct val="20000"/>
        </a:spcBef>
        <a:spcAft>
          <a:spcPct val="0"/>
        </a:spcAft>
        <a:buNone/>
        <a:defRPr kumimoji="1" sz="14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4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-learn.cnu.ac.kr/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52940"/>
            <a:ext cx="7772400" cy="1676060"/>
          </a:xfrm>
        </p:spPr>
        <p:txBody>
          <a:bodyPr/>
          <a:lstStyle/>
          <a:p>
            <a:r>
              <a:rPr lang="en-US" altLang="ko-KR" dirty="0" smtClean="0"/>
              <a:t>Shell Lab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69366" y="3662010"/>
            <a:ext cx="6400800" cy="342709"/>
          </a:xfrm>
        </p:spPr>
        <p:txBody>
          <a:bodyPr/>
          <a:lstStyle/>
          <a:p>
            <a:r>
              <a:rPr lang="en-US" altLang="ko-KR" dirty="0" smtClean="0"/>
              <a:t>2018. 11. 5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030175" y="4381746"/>
            <a:ext cx="7079183" cy="775446"/>
          </a:xfrm>
        </p:spPr>
        <p:txBody>
          <a:bodyPr/>
          <a:lstStyle/>
          <a:p>
            <a:r>
              <a:rPr lang="ko-KR" altLang="en-US" smtClean="0"/>
              <a:t>장혁수</a:t>
            </a:r>
            <a:endParaRPr lang="en-US" altLang="ko-KR" smtClean="0"/>
          </a:p>
          <a:p>
            <a:r>
              <a:rPr lang="en-US" altLang="ko-KR" smtClean="0"/>
              <a:t>janggurtn@naver.com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44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– Trace (1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sdriver</a:t>
            </a:r>
            <a:r>
              <a:rPr lang="ko-KR" altLang="en-US" dirty="0"/>
              <a:t>를 이용하여 </a:t>
            </a:r>
            <a:r>
              <a:rPr lang="en-US" altLang="ko-KR" dirty="0" smtClean="0"/>
              <a:t>Trace{00-02}</a:t>
            </a:r>
            <a:r>
              <a:rPr lang="ko-KR" altLang="en-US" dirty="0"/>
              <a:t>를 테스트 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trace</a:t>
            </a:r>
            <a:r>
              <a:rPr lang="ko-KR" altLang="en-US" dirty="0"/>
              <a:t>의 자세한 내용은 해당 파일을 열어서 확인할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51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– </a:t>
            </a:r>
            <a:r>
              <a:rPr lang="ko-KR" altLang="en-US" dirty="0" smtClean="0"/>
              <a:t>시작 하기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shell lab </a:t>
            </a:r>
            <a:r>
              <a:rPr lang="ko-KR" altLang="en-US" dirty="0"/>
              <a:t>소스파일 수정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tsh.c</a:t>
            </a:r>
            <a:r>
              <a:rPr lang="en-US" altLang="ko-KR" dirty="0"/>
              <a:t> </a:t>
            </a:r>
            <a:r>
              <a:rPr lang="ko-KR" altLang="en-US" dirty="0"/>
              <a:t>파일을 열어 맨 위쪽에 자신의 </a:t>
            </a:r>
            <a:r>
              <a:rPr lang="ko-KR" altLang="en-US" dirty="0">
                <a:solidFill>
                  <a:srgbClr val="C00000"/>
                </a:solidFill>
              </a:rPr>
              <a:t>학번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C00000"/>
                </a:solidFill>
              </a:rPr>
              <a:t>이름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C00000"/>
                </a:solidFill>
              </a:rPr>
              <a:t>기입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tsh.c</a:t>
            </a:r>
            <a:r>
              <a:rPr lang="en-US" altLang="ko-KR" dirty="0"/>
              <a:t> </a:t>
            </a:r>
            <a:r>
              <a:rPr lang="ko-KR" altLang="en-US" dirty="0"/>
              <a:t>파일 내부를 수정 또는 추가 작성하여 </a:t>
            </a:r>
            <a:r>
              <a:rPr lang="en-US" altLang="ko-KR" dirty="0"/>
              <a:t>Shell Lab</a:t>
            </a:r>
            <a:r>
              <a:rPr lang="ko-KR" altLang="en-US" dirty="0"/>
              <a:t>의 요구사항</a:t>
            </a:r>
            <a:r>
              <a:rPr lang="en-US" altLang="ko-KR" dirty="0"/>
              <a:t>(</a:t>
            </a:r>
            <a:r>
              <a:rPr lang="ko-KR" altLang="en-US" dirty="0"/>
              <a:t>각 </a:t>
            </a:r>
            <a:r>
              <a:rPr lang="en-US" altLang="ko-KR" dirty="0"/>
              <a:t>trace </a:t>
            </a:r>
            <a:r>
              <a:rPr lang="ko-KR" altLang="en-US" dirty="0"/>
              <a:t>별 요구사항</a:t>
            </a:r>
            <a:r>
              <a:rPr lang="en-US" altLang="ko-KR" dirty="0"/>
              <a:t>)</a:t>
            </a:r>
            <a:r>
              <a:rPr lang="ko-KR" altLang="en-US" dirty="0"/>
              <a:t>을 해결해 나간다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shell lab </a:t>
            </a:r>
            <a:r>
              <a:rPr lang="ko-KR" altLang="en-US" dirty="0" smtClean="0"/>
              <a:t>빌드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make  </a:t>
            </a:r>
            <a:r>
              <a:rPr lang="ko-KR" altLang="en-US" dirty="0"/>
              <a:t>명령을 통해 </a:t>
            </a:r>
            <a:r>
              <a:rPr lang="en-US" altLang="ko-KR" dirty="0" err="1"/>
              <a:t>tsh.c</a:t>
            </a:r>
            <a:r>
              <a:rPr lang="ko-KR" altLang="en-US" dirty="0"/>
              <a:t>을 컴파일 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결과로 </a:t>
            </a:r>
            <a:r>
              <a:rPr lang="en-US" altLang="ko-KR" dirty="0" err="1">
                <a:solidFill>
                  <a:srgbClr val="C00000"/>
                </a:solidFill>
              </a:rPr>
              <a:t>tsh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란 실행 파일이 생성된다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 err="1">
                <a:solidFill>
                  <a:srgbClr val="C00000"/>
                </a:solidFill>
              </a:rPr>
              <a:t>tsh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은 본인이 작성하여 완성된 쉘의 본체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shell lab </a:t>
            </a:r>
            <a:r>
              <a:rPr lang="ko-KR" altLang="en-US" dirty="0"/>
              <a:t>실행 및 테스트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쉘은 다음과 같이 실행한다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./</a:t>
            </a:r>
            <a:r>
              <a:rPr lang="en-US" altLang="ko-KR" dirty="0" err="1">
                <a:solidFill>
                  <a:srgbClr val="C00000"/>
                </a:solidFill>
              </a:rPr>
              <a:t>tsh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dirty="0"/>
              <a:t>참고로 </a:t>
            </a:r>
            <a:r>
              <a:rPr lang="en-US" altLang="ko-KR" dirty="0">
                <a:solidFill>
                  <a:srgbClr val="C00000"/>
                </a:solidFill>
              </a:rPr>
              <a:t>./</a:t>
            </a:r>
            <a:r>
              <a:rPr lang="en-US" altLang="ko-KR" dirty="0" err="1">
                <a:solidFill>
                  <a:srgbClr val="C00000"/>
                </a:solidFill>
              </a:rPr>
              <a:t>tshref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의 실행을 통해 정상적으로 완성된 쉘을 경험할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'</a:t>
            </a:r>
            <a:r>
              <a:rPr lang="en-US" altLang="ko-KR" dirty="0" err="1" smtClean="0">
                <a:solidFill>
                  <a:srgbClr val="C00000"/>
                </a:solidFill>
              </a:rPr>
              <a:t>sdriver</a:t>
            </a:r>
            <a:r>
              <a:rPr lang="en-US" altLang="ko-KR" dirty="0" smtClean="0">
                <a:solidFill>
                  <a:srgbClr val="C00000"/>
                </a:solidFill>
              </a:rPr>
              <a:t>'</a:t>
            </a:r>
            <a:r>
              <a:rPr lang="ko-KR" altLang="en-US" dirty="0"/>
              <a:t>를 이용하여 생성된 쉘이 제 기능을 하는지 검사할 수 있음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소스 수정 후에 항상 </a:t>
            </a:r>
            <a:r>
              <a:rPr lang="en-US" altLang="ko-KR" dirty="0"/>
              <a:t>make</a:t>
            </a:r>
            <a:r>
              <a:rPr lang="ko-KR" altLang="en-US" dirty="0"/>
              <a:t>한 뒤</a:t>
            </a:r>
            <a:r>
              <a:rPr lang="en-US" altLang="ko-KR" dirty="0"/>
              <a:t> </a:t>
            </a:r>
            <a:r>
              <a:rPr lang="ko-KR" altLang="en-US" dirty="0"/>
              <a:t>검사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2105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- </a:t>
            </a:r>
            <a:r>
              <a:rPr lang="ko-KR" altLang="en-US" dirty="0" smtClean="0"/>
              <a:t>컴파일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shlab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빌드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작성한 </a:t>
            </a:r>
            <a:r>
              <a:rPr lang="en-US" altLang="ko-KR" dirty="0" err="1"/>
              <a:t>tsh.c</a:t>
            </a:r>
            <a:r>
              <a:rPr lang="ko-KR" altLang="en-US" dirty="0"/>
              <a:t>를 컴파일 하여 </a:t>
            </a:r>
            <a:r>
              <a:rPr lang="en-US" altLang="ko-KR" dirty="0" err="1"/>
              <a:t>tsh</a:t>
            </a:r>
            <a:r>
              <a:rPr lang="en-US" altLang="ko-KR" dirty="0"/>
              <a:t> </a:t>
            </a:r>
            <a:r>
              <a:rPr lang="ko-KR" altLang="en-US" dirty="0"/>
              <a:t>쉘을 빌드 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미리 작성된 </a:t>
            </a:r>
            <a:r>
              <a:rPr lang="en-US" altLang="ko-KR" dirty="0" err="1"/>
              <a:t>Makefile</a:t>
            </a:r>
            <a:r>
              <a:rPr lang="ko-KR" altLang="en-US" dirty="0"/>
              <a:t>이 존재하기 때문에 </a:t>
            </a:r>
            <a:r>
              <a:rPr lang="en-US" altLang="ko-KR" dirty="0"/>
              <a:t>make </a:t>
            </a:r>
            <a:r>
              <a:rPr lang="ko-KR" altLang="en-US" dirty="0"/>
              <a:t>명령으로 간단히 컴파일 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make </a:t>
            </a:r>
            <a:r>
              <a:rPr lang="en-US" altLang="ko-KR" dirty="0"/>
              <a:t>clean </a:t>
            </a:r>
            <a:r>
              <a:rPr lang="ko-KR" altLang="en-US" dirty="0"/>
              <a:t>명령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635077"/>
            <a:ext cx="5156499" cy="1391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966" y="4760016"/>
            <a:ext cx="6510040" cy="4713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8400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– Trace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sdriver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사용 방법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/>
              <a:t>./</a:t>
            </a:r>
            <a:r>
              <a:rPr lang="en-US" altLang="ko-KR" dirty="0" err="1" smtClean="0"/>
              <a:t>sdriver</a:t>
            </a:r>
            <a:r>
              <a:rPr lang="en-US" altLang="ko-KR" dirty="0" smtClean="0"/>
              <a:t> </a:t>
            </a:r>
            <a:r>
              <a:rPr lang="en-US" altLang="ko-KR" dirty="0"/>
              <a:t>-t &lt;</a:t>
            </a:r>
            <a:r>
              <a:rPr lang="en-US" altLang="ko-KR" dirty="0" smtClean="0"/>
              <a:t>trace number&gt; </a:t>
            </a:r>
            <a:r>
              <a:rPr lang="en-US" altLang="ko-KR" dirty="0"/>
              <a:t>-s ./&lt;shell name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ex) </a:t>
            </a:r>
            <a:r>
              <a:rPr lang="en-US" altLang="ko-KR" dirty="0" err="1"/>
              <a:t>tsh</a:t>
            </a:r>
            <a:r>
              <a:rPr lang="en-US" altLang="ko-KR" dirty="0"/>
              <a:t> </a:t>
            </a:r>
            <a:r>
              <a:rPr lang="ko-KR" altLang="en-US" dirty="0"/>
              <a:t>쉘에서 </a:t>
            </a:r>
            <a:r>
              <a:rPr lang="en-US" altLang="ko-KR" dirty="0" smtClean="0"/>
              <a:t>trace00 </a:t>
            </a:r>
            <a:r>
              <a:rPr lang="ko-KR" altLang="en-US" dirty="0"/>
              <a:t>검사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./</a:t>
            </a:r>
            <a:r>
              <a:rPr lang="en-US" altLang="ko-KR" dirty="0" err="1" smtClean="0">
                <a:solidFill>
                  <a:srgbClr val="C00000"/>
                </a:solidFill>
              </a:rPr>
              <a:t>sdriver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–t </a:t>
            </a:r>
            <a:r>
              <a:rPr lang="en-US" altLang="ko-KR" dirty="0" smtClean="0">
                <a:solidFill>
                  <a:srgbClr val="C00000"/>
                </a:solidFill>
              </a:rPr>
              <a:t>00 </a:t>
            </a:r>
            <a:r>
              <a:rPr lang="en-US" altLang="ko-KR" dirty="0">
                <a:solidFill>
                  <a:srgbClr val="C00000"/>
                </a:solidFill>
              </a:rPr>
              <a:t>–s ./</a:t>
            </a:r>
            <a:r>
              <a:rPr lang="en-US" altLang="ko-KR" dirty="0" err="1" smtClean="0">
                <a:solidFill>
                  <a:srgbClr val="C00000"/>
                </a:solidFill>
              </a:rPr>
              <a:t>tsh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./sdriver.pl -h</a:t>
            </a:r>
            <a:r>
              <a:rPr lang="ko-KR" altLang="en-US" dirty="0"/>
              <a:t>를 통해 사용 방법과 사용 가능한 옵션을 확인 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26690"/>
              </p:ext>
            </p:extLst>
          </p:nvPr>
        </p:nvGraphicFramePr>
        <p:xfrm>
          <a:off x="1524000" y="414908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옵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 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-h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도움말 출력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-V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자세한 동작 과정에 대한 출력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-t &lt;trace number&gt;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 Trace </a:t>
                      </a:r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-s &lt;shell&gt;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 테스트</a:t>
                      </a:r>
                      <a:r>
                        <a:rPr lang="ko-KR" altLang="en-US" baseline="0" dirty="0" smtClean="0"/>
                        <a:t> 할 </a:t>
                      </a:r>
                      <a:r>
                        <a:rPr lang="ko-KR" altLang="en-US" baseline="0" dirty="0" err="1" smtClean="0"/>
                        <a:t>쉘</a:t>
                      </a:r>
                      <a:r>
                        <a:rPr lang="ko-KR" altLang="en-US" baseline="0" dirty="0" smtClean="0"/>
                        <a:t> 프로그램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7955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– Trace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레퍼런스 </a:t>
            </a:r>
            <a:r>
              <a:rPr lang="ko-KR" altLang="en-US" dirty="0">
                <a:solidFill>
                  <a:srgbClr val="C00000"/>
                </a:solidFill>
              </a:rPr>
              <a:t>코드 확인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완성되어있는</a:t>
            </a:r>
            <a:r>
              <a:rPr lang="ko-KR" altLang="en-US" dirty="0"/>
              <a:t> 레퍼런스 쉘을 통해 정상 동작하는 쉘의 모습을 테스트하고 살펴볼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./</a:t>
            </a:r>
            <a:r>
              <a:rPr lang="en-US" altLang="ko-KR" dirty="0" err="1" smtClean="0">
                <a:solidFill>
                  <a:srgbClr val="C00000"/>
                </a:solidFill>
              </a:rPr>
              <a:t>sdriver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–t </a:t>
            </a:r>
            <a:r>
              <a:rPr lang="en-US" altLang="ko-KR" dirty="0" smtClean="0">
                <a:solidFill>
                  <a:srgbClr val="C00000"/>
                </a:solidFill>
              </a:rPr>
              <a:t>XX </a:t>
            </a:r>
            <a:r>
              <a:rPr lang="en-US" altLang="ko-KR" dirty="0">
                <a:solidFill>
                  <a:srgbClr val="C00000"/>
                </a:solidFill>
              </a:rPr>
              <a:t>–s ./</a:t>
            </a:r>
            <a:r>
              <a:rPr lang="en-US" altLang="ko-KR" dirty="0" err="1" smtClean="0">
                <a:solidFill>
                  <a:srgbClr val="C00000"/>
                </a:solidFill>
              </a:rPr>
              <a:t>tshref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58205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– </a:t>
            </a:r>
            <a:r>
              <a:rPr lang="ko-KR" altLang="en-US" dirty="0" smtClean="0"/>
              <a:t>쉘 실행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tsh</a:t>
            </a:r>
            <a:r>
              <a:rPr lang="en-US" altLang="ko-KR" dirty="0"/>
              <a:t> </a:t>
            </a:r>
            <a:r>
              <a:rPr lang="ko-KR" altLang="en-US" dirty="0"/>
              <a:t>쉘의 실행</a:t>
            </a:r>
            <a:r>
              <a:rPr lang="en-US" altLang="ko-KR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./</a:t>
            </a:r>
            <a:r>
              <a:rPr lang="en-US" altLang="ko-KR" dirty="0" err="1"/>
              <a:t>tsh</a:t>
            </a:r>
            <a:r>
              <a:rPr lang="ko-KR" altLang="en-US" dirty="0"/>
              <a:t>를 통해 </a:t>
            </a:r>
            <a:r>
              <a:rPr lang="en-US" altLang="ko-KR" dirty="0" err="1"/>
              <a:t>shlab</a:t>
            </a:r>
            <a:r>
              <a:rPr lang="ko-KR" altLang="en-US" dirty="0"/>
              <a:t>을 실행할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참고용으로 만들어진 레퍼런스 쉘 또한 같은 방식으로 실행 시킬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trace01</a:t>
            </a:r>
            <a:r>
              <a:rPr lang="ko-KR" altLang="en-US" dirty="0" smtClean="0"/>
              <a:t>의 </a:t>
            </a:r>
            <a:r>
              <a:rPr lang="ko-KR" altLang="en-US" dirty="0"/>
              <a:t>구현 이전에는 </a:t>
            </a:r>
            <a:r>
              <a:rPr lang="en-US" altLang="ko-KR" dirty="0"/>
              <a:t>'ctrl + d'</a:t>
            </a:r>
            <a:r>
              <a:rPr lang="ko-KR" altLang="en-US" dirty="0"/>
              <a:t>를 통해 빠져 나와야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79" y="2564904"/>
            <a:ext cx="5438442" cy="6538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36973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-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tsh.c</a:t>
            </a:r>
            <a:r>
              <a:rPr lang="en-US" altLang="ko-KR" dirty="0"/>
              <a:t> </a:t>
            </a:r>
            <a:r>
              <a:rPr lang="ko-KR" altLang="en-US" dirty="0"/>
              <a:t>내부의 각 함수들을 작성한다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tsh.c</a:t>
            </a:r>
            <a:r>
              <a:rPr lang="en-US" altLang="ko-KR" dirty="0"/>
              <a:t> </a:t>
            </a:r>
            <a:r>
              <a:rPr lang="ko-KR" altLang="en-US" dirty="0"/>
              <a:t>파일 상단에 자신의 </a:t>
            </a:r>
            <a:r>
              <a:rPr lang="ko-KR" altLang="en-US" dirty="0">
                <a:solidFill>
                  <a:srgbClr val="C00000"/>
                </a:solidFill>
              </a:rPr>
              <a:t>학번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C00000"/>
                </a:solidFill>
              </a:rPr>
              <a:t>이름</a:t>
            </a:r>
            <a:r>
              <a:rPr lang="ko-KR" altLang="en-US" dirty="0"/>
              <a:t>을 필수로 기입한다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 쉘의 구성에 있어 </a:t>
            </a:r>
            <a:r>
              <a:rPr lang="ko-KR" altLang="en-US" dirty="0">
                <a:solidFill>
                  <a:srgbClr val="C00000"/>
                </a:solidFill>
              </a:rPr>
              <a:t>핵심이 되는 함수는 </a:t>
            </a:r>
            <a:r>
              <a:rPr lang="en-US" altLang="ko-KR" dirty="0" err="1">
                <a:solidFill>
                  <a:srgbClr val="C00000"/>
                </a:solidFill>
              </a:rPr>
              <a:t>eval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메인은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eval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r>
              <a:rPr lang="ko-KR" altLang="en-US" dirty="0"/>
              <a:t>함수</a:t>
            </a:r>
            <a:r>
              <a:rPr lang="en-US" altLang="ko-KR" dirty="0"/>
              <a:t> / built-in </a:t>
            </a:r>
            <a:r>
              <a:rPr lang="ko-KR" altLang="en-US" dirty="0"/>
              <a:t>명령은 </a:t>
            </a:r>
            <a:r>
              <a:rPr lang="en-US" altLang="ko-KR" dirty="0" err="1">
                <a:solidFill>
                  <a:srgbClr val="C00000"/>
                </a:solidFill>
              </a:rPr>
              <a:t>builtin_cmd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r>
              <a:rPr lang="ko-KR" altLang="en-US" dirty="0"/>
              <a:t>함수 </a:t>
            </a:r>
            <a:r>
              <a:rPr lang="en-US" altLang="ko-KR" dirty="0"/>
              <a:t>/ … /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나머지 도우미 함수들을 사용하여 구성하면 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79" y="3501008"/>
            <a:ext cx="6446896" cy="2743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43483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– trace00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trace00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EOF(End Of File)</a:t>
            </a:r>
            <a:r>
              <a:rPr lang="ko-KR" altLang="en-US" dirty="0"/>
              <a:t>가 입력되면 종료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300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trace00</a:t>
            </a:r>
            <a:r>
              <a:rPr lang="ko-KR" altLang="en-US" dirty="0" smtClean="0"/>
              <a:t>은 </a:t>
            </a:r>
            <a:r>
              <a:rPr lang="en-US" altLang="ko-KR" dirty="0"/>
              <a:t>EOF</a:t>
            </a:r>
            <a:r>
              <a:rPr lang="ko-KR" altLang="en-US" dirty="0"/>
              <a:t>가 입력되면 쉘이 종료되도록 </a:t>
            </a:r>
            <a:r>
              <a:rPr lang="en-US" altLang="ko-KR" dirty="0" err="1"/>
              <a:t>tsh.c</a:t>
            </a:r>
            <a:r>
              <a:rPr lang="ko-KR" altLang="en-US" dirty="0"/>
              <a:t>를 내용을 구성하면 된다</a:t>
            </a:r>
            <a:r>
              <a:rPr lang="en-US" altLang="ko-KR" dirty="0"/>
              <a:t>. 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EOF</a:t>
            </a:r>
            <a:r>
              <a:rPr lang="ko-KR" altLang="en-US" dirty="0">
                <a:solidFill>
                  <a:srgbClr val="C00000"/>
                </a:solidFill>
              </a:rPr>
              <a:t>는 </a:t>
            </a:r>
            <a:r>
              <a:rPr lang="en-US" altLang="ko-KR" dirty="0">
                <a:solidFill>
                  <a:srgbClr val="C00000"/>
                </a:solidFill>
              </a:rPr>
              <a:t>'ctrl + d'</a:t>
            </a:r>
            <a:r>
              <a:rPr lang="ko-KR" altLang="en-US" dirty="0">
                <a:solidFill>
                  <a:srgbClr val="C00000"/>
                </a:solidFill>
              </a:rPr>
              <a:t>를 입력했을 때를 의미한다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하지만 해당 기능은 </a:t>
            </a:r>
            <a:r>
              <a:rPr lang="en-US" altLang="ko-KR" dirty="0"/>
              <a:t>main( )</a:t>
            </a:r>
            <a:r>
              <a:rPr lang="ko-KR" altLang="en-US" dirty="0"/>
              <a:t>에 구현되어 있다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따라서 구현하지 않은 </a:t>
            </a:r>
            <a:r>
              <a:rPr lang="en-US" altLang="ko-KR" dirty="0" err="1"/>
              <a:t>tsh</a:t>
            </a:r>
            <a:r>
              <a:rPr lang="ko-KR" altLang="en-US" dirty="0"/>
              <a:t>도 </a:t>
            </a:r>
            <a:r>
              <a:rPr lang="en-US" altLang="ko-KR" dirty="0" err="1"/>
              <a:t>tshref</a:t>
            </a:r>
            <a:r>
              <a:rPr lang="ko-KR" altLang="en-US" dirty="0"/>
              <a:t>의 동작과 동일하다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517232"/>
            <a:ext cx="4480034" cy="7753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6115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27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– trace00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trace00 </a:t>
            </a:r>
            <a:r>
              <a:rPr lang="ko-KR" altLang="en-US" dirty="0">
                <a:solidFill>
                  <a:srgbClr val="C00000"/>
                </a:solidFill>
              </a:rPr>
              <a:t>수행 결과 확인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아래와 같이 </a:t>
            </a:r>
            <a:r>
              <a:rPr lang="en-US" altLang="ko-KR" dirty="0" err="1"/>
              <a:t>sdriver</a:t>
            </a:r>
            <a:r>
              <a:rPr lang="ko-KR" altLang="en-US" dirty="0"/>
              <a:t>를 이용하여 </a:t>
            </a:r>
            <a:r>
              <a:rPr lang="en-US" altLang="ko-KR" dirty="0" err="1"/>
              <a:t>tsh</a:t>
            </a:r>
            <a:r>
              <a:rPr lang="ko-KR" altLang="en-US" dirty="0"/>
              <a:t>의 </a:t>
            </a:r>
            <a:r>
              <a:rPr lang="en-US" altLang="ko-KR" dirty="0" smtClean="0"/>
              <a:t>trace00</a:t>
            </a:r>
            <a:r>
              <a:rPr lang="ko-KR" altLang="en-US" dirty="0" smtClean="0"/>
              <a:t>을 </a:t>
            </a:r>
            <a:r>
              <a:rPr lang="ko-KR" altLang="en-US" dirty="0"/>
              <a:t>수행해본다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이때 </a:t>
            </a:r>
            <a:r>
              <a:rPr lang="en-US" altLang="ko-KR" dirty="0" err="1"/>
              <a:t>tshref</a:t>
            </a:r>
            <a:r>
              <a:rPr lang="ko-KR" altLang="en-US" dirty="0"/>
              <a:t>의 </a:t>
            </a:r>
            <a:r>
              <a:rPr lang="en-US" altLang="ko-KR" dirty="0" smtClean="0"/>
              <a:t>trace00</a:t>
            </a:r>
            <a:r>
              <a:rPr lang="ko-KR" altLang="en-US" dirty="0" smtClean="0"/>
              <a:t>을 </a:t>
            </a:r>
            <a:r>
              <a:rPr lang="ko-KR" altLang="en-US" dirty="0"/>
              <a:t>수행한 동작과 동일하면 성공이다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다른 </a:t>
            </a:r>
            <a:r>
              <a:rPr lang="ko-KR" altLang="en-US" dirty="0"/>
              <a:t>방법으로는 </a:t>
            </a:r>
            <a:r>
              <a:rPr lang="en-US" altLang="ko-KR" dirty="0" err="1"/>
              <a:t>tsh</a:t>
            </a:r>
            <a:r>
              <a:rPr lang="en-US" altLang="ko-KR" dirty="0"/>
              <a:t> </a:t>
            </a:r>
            <a:r>
              <a:rPr lang="ko-KR" altLang="en-US" dirty="0"/>
              <a:t>쉘을 실행시킨 뒤 </a:t>
            </a:r>
            <a:r>
              <a:rPr lang="en-US" altLang="ko-KR" dirty="0"/>
              <a:t>'ctrl + d'</a:t>
            </a:r>
            <a:r>
              <a:rPr lang="ko-KR" altLang="en-US" dirty="0"/>
              <a:t>를 입력하였을 때</a:t>
            </a:r>
            <a:r>
              <a:rPr lang="en-US" altLang="ko-KR" dirty="0"/>
              <a:t>, </a:t>
            </a:r>
            <a:r>
              <a:rPr lang="ko-KR" altLang="en-US" dirty="0"/>
              <a:t>종료되는지 확인하는 방법이 있다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먼저 </a:t>
            </a:r>
            <a:r>
              <a:rPr lang="en-US" altLang="ko-KR" dirty="0" err="1"/>
              <a:t>tshref</a:t>
            </a:r>
            <a:r>
              <a:rPr lang="ko-KR" altLang="en-US" dirty="0"/>
              <a:t>에서의 동작을 먼저 살펴보는 것이 중요하다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636912"/>
            <a:ext cx="63627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190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sz="1800" dirty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trace01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rgbClr val="C00000"/>
                </a:solidFill>
              </a:rPr>
              <a:t>Built-in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 </a:t>
            </a:r>
            <a:r>
              <a:rPr lang="en-US" altLang="ko-KR" sz="1800" dirty="0">
                <a:solidFill>
                  <a:srgbClr val="C00000"/>
                </a:solidFill>
              </a:rPr>
              <a:t>‘quit’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sz="400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쉘의 명령어 입력 창에서 </a:t>
            </a:r>
            <a:r>
              <a:rPr lang="en-US" altLang="ko-KR" dirty="0">
                <a:solidFill>
                  <a:srgbClr val="C00000"/>
                </a:solidFill>
              </a:rPr>
              <a:t>'quit'</a:t>
            </a:r>
            <a:r>
              <a:rPr lang="ko-KR" altLang="en-US" dirty="0"/>
              <a:t>을 입력하면</a:t>
            </a:r>
            <a:r>
              <a:rPr lang="en-US" altLang="ko-KR" dirty="0"/>
              <a:t>, </a:t>
            </a:r>
            <a:r>
              <a:rPr lang="ko-KR" altLang="en-US" dirty="0"/>
              <a:t>쉘이 종료되도록 구현하면 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built-in </a:t>
            </a:r>
            <a:r>
              <a:rPr lang="ko-KR" altLang="en-US" dirty="0"/>
              <a:t>명령어를 구현하는 방법은 다음과 같다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1. </a:t>
            </a:r>
            <a:r>
              <a:rPr lang="en-US" altLang="ko-KR" dirty="0" err="1"/>
              <a:t>eval</a:t>
            </a:r>
            <a:r>
              <a:rPr lang="en-US" altLang="ko-KR" dirty="0"/>
              <a:t>( )</a:t>
            </a:r>
            <a:r>
              <a:rPr lang="ko-KR" altLang="en-US" dirty="0"/>
              <a:t>함수에서 입력 받은 명령어를 </a:t>
            </a:r>
            <a:r>
              <a:rPr lang="ko-KR" altLang="en-US" dirty="0" err="1"/>
              <a:t>파싱한다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2. </a:t>
            </a:r>
            <a:r>
              <a:rPr lang="ko-KR" altLang="en-US" dirty="0" err="1"/>
              <a:t>파싱된</a:t>
            </a:r>
            <a:r>
              <a:rPr lang="ko-KR" altLang="en-US" dirty="0"/>
              <a:t> 명령어를 </a:t>
            </a:r>
            <a:r>
              <a:rPr lang="en-US" altLang="ko-KR" dirty="0" err="1"/>
              <a:t>builtin_cmd</a:t>
            </a:r>
            <a:r>
              <a:rPr lang="en-US" altLang="ko-KR" dirty="0"/>
              <a:t>( )</a:t>
            </a:r>
            <a:r>
              <a:rPr lang="ko-KR" altLang="en-US" dirty="0"/>
              <a:t>함수로 전달한다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해당 명령어가 </a:t>
            </a:r>
            <a:r>
              <a:rPr lang="en-US" altLang="ko-KR" dirty="0"/>
              <a:t>"quit"</a:t>
            </a:r>
            <a:r>
              <a:rPr lang="ko-KR" altLang="en-US" dirty="0"/>
              <a:t>인 경우 쉘을 종료할 수 있도록</a:t>
            </a:r>
            <a:r>
              <a:rPr lang="en-US" altLang="ko-KR" dirty="0"/>
              <a:t> </a:t>
            </a:r>
            <a:r>
              <a:rPr lang="en-US" altLang="ko-KR" dirty="0" err="1"/>
              <a:t>builtin_cmd</a:t>
            </a:r>
            <a:r>
              <a:rPr lang="en-US" altLang="ko-KR" dirty="0"/>
              <a:t>( )</a:t>
            </a:r>
            <a:r>
              <a:rPr lang="ko-KR" altLang="en-US" dirty="0"/>
              <a:t>함수를 구성한다</a:t>
            </a:r>
            <a:r>
              <a:rPr lang="en-US" altLang="ko-KR" dirty="0"/>
              <a:t>.</a:t>
            </a:r>
          </a:p>
          <a:p>
            <a:pPr lvl="2">
              <a:lnSpc>
                <a:spcPct val="110000"/>
              </a:lnSpc>
            </a:pPr>
            <a:endParaRPr lang="en-US" altLang="ko-KR" sz="400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이 </a:t>
            </a:r>
            <a:r>
              <a:rPr lang="ko-KR" altLang="en-US" dirty="0" err="1"/>
              <a:t>구현과정을</a:t>
            </a:r>
            <a:r>
              <a:rPr lang="ko-KR" altLang="en-US" dirty="0"/>
              <a:t> 따라 해보면서 </a:t>
            </a:r>
            <a:r>
              <a:rPr lang="en-US" altLang="ko-KR" dirty="0"/>
              <a:t>built-in </a:t>
            </a:r>
            <a:r>
              <a:rPr lang="ko-KR" altLang="en-US" dirty="0"/>
              <a:t>명령 구현하는 방법을 익혀본다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22" y="1924343"/>
            <a:ext cx="6324600" cy="21717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757" y="3649767"/>
            <a:ext cx="4210050" cy="790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6145993" y="4028153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trace01.txt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0461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소개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4099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과목 홈페이지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충남대학교 사이버캠퍼스 </a:t>
            </a:r>
            <a:r>
              <a:rPr lang="en-US" altLang="ko-KR" dirty="0" smtClean="0"/>
              <a:t>(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://e-learn.cnu.ac.kr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연락처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하동휘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공대 </a:t>
            </a:r>
            <a:r>
              <a:rPr lang="en-US" altLang="ko-KR" dirty="0" smtClean="0"/>
              <a:t>5</a:t>
            </a:r>
            <a:r>
              <a:rPr lang="ko-KR" altLang="en-US" dirty="0" smtClean="0"/>
              <a:t>호관 </a:t>
            </a:r>
            <a:r>
              <a:rPr lang="en-US" altLang="ko-KR" dirty="0" smtClean="0"/>
              <a:t>533</a:t>
            </a:r>
            <a:r>
              <a:rPr lang="ko-KR" altLang="en-US" dirty="0" smtClean="0"/>
              <a:t>호 임베디드 시스템 연구실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janggurtn@naver.com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 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제목은 </a:t>
            </a: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[sys00]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시작하도록 작성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>
                <a:solidFill>
                  <a:srgbClr val="C00000"/>
                </a:solidFill>
              </a:rPr>
              <a:t>eval</a:t>
            </a:r>
            <a:r>
              <a:rPr lang="en-US" altLang="ko-KR" dirty="0">
                <a:solidFill>
                  <a:srgbClr val="C00000"/>
                </a:solidFill>
              </a:rPr>
              <a:t>( ) </a:t>
            </a:r>
            <a:r>
              <a:rPr lang="ko-KR" altLang="en-US" dirty="0">
                <a:solidFill>
                  <a:srgbClr val="C00000"/>
                </a:solidFill>
              </a:rPr>
              <a:t>함수에서 입력 받은 명령어를 </a:t>
            </a:r>
            <a:r>
              <a:rPr lang="ko-KR" altLang="en-US" dirty="0" err="1">
                <a:solidFill>
                  <a:srgbClr val="C00000"/>
                </a:solidFill>
              </a:rPr>
              <a:t>파싱하고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builtin_cmd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r>
              <a:rPr lang="ko-KR" altLang="en-US" dirty="0">
                <a:solidFill>
                  <a:srgbClr val="C00000"/>
                </a:solidFill>
              </a:rPr>
              <a:t>함수로 전달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해당 </a:t>
            </a:r>
            <a:r>
              <a:rPr lang="ko-KR" altLang="en-US" dirty="0"/>
              <a:t>명령어가 </a:t>
            </a:r>
            <a:r>
              <a:rPr lang="en-US" altLang="ko-KR" dirty="0"/>
              <a:t>‘quit’</a:t>
            </a:r>
            <a:r>
              <a:rPr lang="ko-KR" altLang="en-US" dirty="0"/>
              <a:t>인 경우 쉘을 종료할 수 있도록</a:t>
            </a:r>
            <a:r>
              <a:rPr lang="en-US" altLang="ko-KR" dirty="0"/>
              <a:t> </a:t>
            </a:r>
            <a:r>
              <a:rPr lang="en-US" altLang="ko-KR" dirty="0" err="1"/>
              <a:t>builtin_cmd</a:t>
            </a:r>
            <a:r>
              <a:rPr lang="en-US" altLang="ko-KR" dirty="0"/>
              <a:t>( )</a:t>
            </a:r>
            <a:r>
              <a:rPr lang="ko-KR" altLang="en-US" dirty="0"/>
              <a:t>함수를 구성한다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4054418" cy="1769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97152"/>
            <a:ext cx="4240484" cy="1642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왼쪽 화살표 설명선 13"/>
          <p:cNvSpPr/>
          <p:nvPr/>
        </p:nvSpPr>
        <p:spPr>
          <a:xfrm>
            <a:off x="5769813" y="2433022"/>
            <a:ext cx="2186562" cy="1494651"/>
          </a:xfrm>
          <a:prstGeom prst="leftArrowCallout">
            <a:avLst>
              <a:gd name="adj1" fmla="val 9733"/>
              <a:gd name="adj2" fmla="val 15076"/>
              <a:gd name="adj3" fmla="val 18130"/>
              <a:gd name="adj4" fmla="val 7338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ex)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tsh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 &gt; A B CD</a:t>
            </a:r>
          </a:p>
          <a:p>
            <a:pPr algn="ctr"/>
            <a:endParaRPr lang="en-US" altLang="ko-KR" sz="1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argv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[0][0] = A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argv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[1][0] = B</a:t>
            </a:r>
          </a:p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  <a:latin typeface="+mn-ea"/>
              </a:rPr>
              <a:t>argv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[2][0] = C</a:t>
            </a:r>
          </a:p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+mn-ea"/>
              </a:rPr>
              <a:t>argv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[2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][1] = D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19410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trace01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tsh.c</a:t>
            </a:r>
            <a:r>
              <a:rPr lang="en-US" altLang="ko-KR" dirty="0"/>
              <a:t> </a:t>
            </a:r>
            <a:r>
              <a:rPr lang="ko-KR" altLang="en-US" dirty="0"/>
              <a:t>파일을 저장하고</a:t>
            </a:r>
            <a:r>
              <a:rPr lang="en-US" altLang="ko-KR" dirty="0"/>
              <a:t>, make</a:t>
            </a:r>
            <a:r>
              <a:rPr lang="ko-KR" altLang="en-US" dirty="0"/>
              <a:t>를 통해 빌드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수정된 </a:t>
            </a:r>
            <a:r>
              <a:rPr lang="en-US" altLang="ko-KR" dirty="0" err="1"/>
              <a:t>tsh</a:t>
            </a:r>
            <a:r>
              <a:rPr lang="en-US" altLang="ko-KR" dirty="0"/>
              <a:t> </a:t>
            </a:r>
            <a:r>
              <a:rPr lang="ko-KR" altLang="en-US" dirty="0"/>
              <a:t>쉘을 </a:t>
            </a:r>
            <a:r>
              <a:rPr lang="en-US" altLang="ko-KR" dirty="0" err="1"/>
              <a:t>sdriver</a:t>
            </a:r>
            <a:r>
              <a:rPr lang="ko-KR" altLang="en-US" dirty="0"/>
              <a:t>를 통해 제대로 구현이 되었는지 테스트해본다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tshref</a:t>
            </a:r>
            <a:r>
              <a:rPr lang="ko-KR" altLang="en-US" dirty="0"/>
              <a:t>를 테스트한 </a:t>
            </a:r>
            <a:r>
              <a:rPr lang="ko-KR" altLang="en-US" dirty="0" err="1"/>
              <a:t>동작결과와</a:t>
            </a:r>
            <a:r>
              <a:rPr lang="ko-KR" altLang="en-US" dirty="0"/>
              <a:t> 동일하면 성공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 또한 직접 </a:t>
            </a:r>
            <a:r>
              <a:rPr lang="en-US" altLang="ko-KR" dirty="0" err="1"/>
              <a:t>tsh</a:t>
            </a:r>
            <a:r>
              <a:rPr lang="en-US" altLang="ko-KR" dirty="0"/>
              <a:t> </a:t>
            </a:r>
            <a:r>
              <a:rPr lang="ko-KR" altLang="en-US" dirty="0"/>
              <a:t>쉘을 실행시키고 </a:t>
            </a:r>
            <a:r>
              <a:rPr lang="en-US" altLang="ko-KR" dirty="0"/>
              <a:t>‘quit’ </a:t>
            </a:r>
            <a:r>
              <a:rPr lang="ko-KR" altLang="en-US" dirty="0"/>
              <a:t>명령을 입력해본다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정상적으로 종료가 되는지 확인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4335800" cy="595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623" y="5890840"/>
            <a:ext cx="4006177" cy="583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3760862"/>
            <a:ext cx="6362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3401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execve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execve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 *path,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 *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char *</a:t>
            </a:r>
            <a:r>
              <a:rPr lang="en-US" altLang="ko-KR" dirty="0" err="1" smtClean="0"/>
              <a:t>envp</a:t>
            </a:r>
            <a:r>
              <a:rPr lang="en-US" altLang="ko-KR" dirty="0" smtClean="0"/>
              <a:t>[]) </a:t>
            </a:r>
          </a:p>
          <a:p>
            <a:pPr lvl="1"/>
            <a:r>
              <a:rPr lang="en-US" altLang="ko-KR" dirty="0" smtClean="0"/>
              <a:t>#include &lt;</a:t>
            </a:r>
            <a:r>
              <a:rPr lang="en-US" altLang="ko-KR" dirty="0" err="1" smtClean="0"/>
              <a:t>unistd.h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해야 사용 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현재 프로세스를 </a:t>
            </a:r>
            <a:r>
              <a:rPr lang="en-US" altLang="ko-KR" dirty="0" err="1" smtClean="0"/>
              <a:t>execve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호출한 프로그램으로 교체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호출한 프로그램의 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bss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스택이 호출된 프로그램의 것으로 교체됨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PID</a:t>
            </a:r>
            <a:r>
              <a:rPr lang="ko-KR" altLang="en-US" dirty="0" smtClean="0"/>
              <a:t>와 열린 </a:t>
            </a:r>
            <a:r>
              <a:rPr lang="ko-KR" altLang="en-US" dirty="0" err="1" smtClean="0"/>
              <a:t>파일디스크립터</a:t>
            </a:r>
            <a:r>
              <a:rPr lang="ko-KR" altLang="en-US" dirty="0" smtClean="0"/>
              <a:t> 등은 호출한 프로그램것을 상속받음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*path: </a:t>
            </a:r>
            <a:r>
              <a:rPr lang="ko-KR" altLang="en-US" dirty="0" smtClean="0"/>
              <a:t>실행할 프로그램의 전체 경로를 입력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“/bin/ls”</a:t>
            </a:r>
          </a:p>
          <a:p>
            <a:pPr lvl="1"/>
            <a:r>
              <a:rPr lang="en-US" altLang="ko-KR" dirty="0" smtClean="0"/>
              <a:t>*</a:t>
            </a:r>
            <a:r>
              <a:rPr lang="en-US" altLang="ko-KR" dirty="0" err="1" smtClean="0"/>
              <a:t>argv</a:t>
            </a:r>
            <a:r>
              <a:rPr lang="en-US" altLang="ko-KR" dirty="0" smtClean="0"/>
              <a:t>[]: path</a:t>
            </a:r>
            <a:r>
              <a:rPr lang="ko-KR" altLang="en-US" dirty="0" smtClean="0"/>
              <a:t>에 입력한 프로그램에 넘겨줄 인자를 배열 형태로 입력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char *</a:t>
            </a:r>
            <a:r>
              <a:rPr lang="en-US" altLang="ko-KR" dirty="0" err="1" smtClean="0"/>
              <a:t>arg</a:t>
            </a:r>
            <a:r>
              <a:rPr lang="en-US" altLang="ko-KR" dirty="0" smtClean="0"/>
              <a:t>[] = {“-a”, “0”};</a:t>
            </a:r>
          </a:p>
          <a:p>
            <a:pPr lvl="1"/>
            <a:r>
              <a:rPr lang="en-US" altLang="ko-KR" dirty="0" smtClean="0"/>
              <a:t>*</a:t>
            </a:r>
            <a:r>
              <a:rPr lang="en-US" altLang="ko-KR" dirty="0" err="1" smtClean="0"/>
              <a:t>envp</a:t>
            </a:r>
            <a:r>
              <a:rPr lang="en-US" altLang="ko-KR" dirty="0" smtClean="0"/>
              <a:t>[]: </a:t>
            </a:r>
            <a:r>
              <a:rPr lang="ko-KR" altLang="en-US" dirty="0" smtClean="0"/>
              <a:t>환경변수를 입력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8" y="4582481"/>
            <a:ext cx="3638348" cy="18708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218" y="4743706"/>
            <a:ext cx="5209451" cy="14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00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trace02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C00000"/>
                </a:solidFill>
              </a:rPr>
              <a:t>Foreground </a:t>
            </a:r>
            <a:r>
              <a:rPr lang="ko-KR" altLang="en-US" dirty="0">
                <a:solidFill>
                  <a:srgbClr val="C00000"/>
                </a:solidFill>
              </a:rPr>
              <a:t>작업 </a:t>
            </a:r>
            <a:r>
              <a:rPr lang="ko-KR" altLang="en-US" dirty="0"/>
              <a:t>형태로 프로그램 실행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프로그램을 </a:t>
            </a:r>
            <a:r>
              <a:rPr lang="en-US" altLang="ko-KR" dirty="0">
                <a:solidFill>
                  <a:srgbClr val="C00000"/>
                </a:solidFill>
              </a:rPr>
              <a:t>foreground</a:t>
            </a:r>
            <a:r>
              <a:rPr lang="en-US" altLang="ko-KR" dirty="0"/>
              <a:t> </a:t>
            </a:r>
            <a:r>
              <a:rPr lang="ko-KR" altLang="en-US" dirty="0"/>
              <a:t>형태로 실행시키면 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이때 실행되는 프로세스는 매개변수를 가질 수도 있고</a:t>
            </a:r>
            <a:r>
              <a:rPr lang="en-US" altLang="ko-KR" dirty="0"/>
              <a:t>, </a:t>
            </a:r>
            <a:r>
              <a:rPr lang="ko-KR" altLang="en-US" dirty="0"/>
              <a:t>그렇지 않을 수도 있다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해당 테스트를 살펴보면 </a:t>
            </a:r>
            <a:r>
              <a:rPr lang="en-US" altLang="ko-KR" dirty="0">
                <a:solidFill>
                  <a:srgbClr val="C00000"/>
                </a:solidFill>
              </a:rPr>
              <a:t>echo</a:t>
            </a:r>
            <a:r>
              <a:rPr lang="ko-KR" altLang="en-US" dirty="0">
                <a:solidFill>
                  <a:srgbClr val="C00000"/>
                </a:solidFill>
              </a:rPr>
              <a:t>를 </a:t>
            </a:r>
            <a:r>
              <a:rPr lang="en-US" altLang="ko-KR" dirty="0">
                <a:solidFill>
                  <a:srgbClr val="C00000"/>
                </a:solidFill>
              </a:rPr>
              <a:t>foreground </a:t>
            </a:r>
            <a:r>
              <a:rPr lang="ko-KR" altLang="en-US" dirty="0">
                <a:solidFill>
                  <a:srgbClr val="C00000"/>
                </a:solidFill>
              </a:rPr>
              <a:t>형태로 실행</a:t>
            </a:r>
            <a:r>
              <a:rPr lang="ko-KR" altLang="en-US" dirty="0"/>
              <a:t>하는 것을 볼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쉘에서 새로운 프로그램을 실행시키기 위한 방법은 다음과 같다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fork( )</a:t>
            </a:r>
            <a:r>
              <a:rPr lang="ko-KR" altLang="en-US" dirty="0"/>
              <a:t>를 통해 </a:t>
            </a:r>
            <a:r>
              <a:rPr lang="ko-KR" altLang="en-US" dirty="0">
                <a:solidFill>
                  <a:srgbClr val="C00000"/>
                </a:solidFill>
              </a:rPr>
              <a:t>자식 프로세스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자식 프로세스에서 </a:t>
            </a:r>
            <a:r>
              <a:rPr lang="en-US" altLang="ko-KR" dirty="0" err="1">
                <a:solidFill>
                  <a:srgbClr val="C00000"/>
                </a:solidFill>
              </a:rPr>
              <a:t>execve</a:t>
            </a:r>
            <a:r>
              <a:rPr lang="en-US" altLang="ko-KR" dirty="0">
                <a:solidFill>
                  <a:srgbClr val="C00000"/>
                </a:solidFill>
              </a:rPr>
              <a:t>( )</a:t>
            </a:r>
            <a:r>
              <a:rPr lang="ko-KR" altLang="en-US" dirty="0"/>
              <a:t>를 이용해 </a:t>
            </a:r>
            <a:r>
              <a:rPr lang="ko-KR" altLang="en-US" dirty="0">
                <a:solidFill>
                  <a:srgbClr val="C00000"/>
                </a:solidFill>
              </a:rPr>
              <a:t>새로운 프로그램 실행</a:t>
            </a:r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916832"/>
            <a:ext cx="6905625" cy="2247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54" y="2787919"/>
            <a:ext cx="6515100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>
            <a:off x="7347208" y="4072838"/>
            <a:ext cx="14599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chemeClr val="bg1"/>
                </a:solidFill>
              </a:rPr>
              <a:t>trace02.txt</a:t>
            </a:r>
            <a:endParaRPr lang="ko-KR" altLang="en-US" sz="20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424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Lab – </a:t>
            </a:r>
            <a:r>
              <a:rPr lang="en-US" altLang="ko-KR" dirty="0" smtClean="0"/>
              <a:t>trace02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다음 코드를 참조하여 </a:t>
            </a:r>
            <a:r>
              <a:rPr lang="en-US" altLang="ko-KR" dirty="0" smtClean="0"/>
              <a:t>trace02</a:t>
            </a:r>
            <a:r>
              <a:rPr lang="ko-KR" altLang="en-US" dirty="0" smtClean="0"/>
              <a:t>을 </a:t>
            </a:r>
            <a:r>
              <a:rPr lang="ko-KR" altLang="en-US" dirty="0"/>
              <a:t>해결하는 쉘 코드를 구현해본다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Hint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fork</a:t>
            </a:r>
            <a:r>
              <a:rPr lang="ko-KR" altLang="en-US" dirty="0"/>
              <a:t>를 통해 자식 프로세스를 생성하고</a:t>
            </a:r>
            <a:r>
              <a:rPr lang="en-US" altLang="ko-KR" dirty="0"/>
              <a:t>, </a:t>
            </a:r>
            <a:r>
              <a:rPr lang="ko-KR" altLang="en-US" dirty="0"/>
              <a:t>실행되고 있는 프로세스가 자식 프로세스인지 확인</a:t>
            </a:r>
            <a:r>
              <a:rPr lang="en-US" altLang="ko-KR" dirty="0"/>
              <a:t>. 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7159699" cy="2948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7507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</a:t>
            </a:r>
            <a:r>
              <a:rPr lang="en-US" altLang="ko-KR" dirty="0" smtClean="0"/>
              <a:t>- Foreground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윈도우 환경에서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메모장을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연달아 실행하면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먼저 실행한 메모장은 제목이 회색으로 바뀌며 입력할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검은색 제목의 </a:t>
            </a:r>
            <a:r>
              <a:rPr lang="ko-KR" altLang="en-US" dirty="0" smtClean="0">
                <a:solidFill>
                  <a:srgbClr val="C00000"/>
                </a:solidFill>
              </a:rPr>
              <a:t>입력 가능한 </a:t>
            </a:r>
            <a:r>
              <a:rPr lang="ko-KR" altLang="en-US" dirty="0" smtClean="0"/>
              <a:t>메모장이 </a:t>
            </a:r>
            <a:r>
              <a:rPr lang="en-US" altLang="ko-KR" dirty="0" smtClean="0"/>
              <a:t>Foreground process</a:t>
            </a:r>
          </a:p>
          <a:p>
            <a:pPr lvl="1"/>
            <a:r>
              <a:rPr lang="ko-KR" altLang="en-US" dirty="0" smtClean="0"/>
              <a:t>회색 제목의 </a:t>
            </a:r>
            <a:r>
              <a:rPr lang="ko-KR" altLang="en-US" dirty="0" smtClean="0">
                <a:solidFill>
                  <a:srgbClr val="C00000"/>
                </a:solidFill>
              </a:rPr>
              <a:t>입력 불가능한 </a:t>
            </a:r>
            <a:r>
              <a:rPr lang="ko-KR" altLang="en-US" dirty="0" smtClean="0"/>
              <a:t>메모장이 </a:t>
            </a:r>
            <a:r>
              <a:rPr lang="en-US" altLang="ko-KR" dirty="0" smtClean="0"/>
              <a:t>Background process</a:t>
            </a:r>
          </a:p>
          <a:p>
            <a:endParaRPr lang="en-US" altLang="ko-KR" dirty="0"/>
          </a:p>
          <a:p>
            <a:r>
              <a:rPr lang="ko-KR" altLang="en-US" dirty="0" smtClean="0"/>
              <a:t>리눅스의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도 이와 같이 </a:t>
            </a:r>
            <a:r>
              <a:rPr lang="en-US" altLang="ko-KR" dirty="0" smtClean="0"/>
              <a:t>Foreground </a:t>
            </a:r>
            <a:r>
              <a:rPr lang="en-US" altLang="ko-KR" dirty="0" err="1" smtClean="0"/>
              <a:t>proces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Background process</a:t>
            </a:r>
            <a:r>
              <a:rPr lang="ko-KR" altLang="en-US" dirty="0" smtClean="0"/>
              <a:t>로 나뉜다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초간 실행되는 프로그램을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803" y="1951843"/>
            <a:ext cx="2016224" cy="1155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9" y="4580707"/>
            <a:ext cx="3905250" cy="1819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643" y="4658029"/>
            <a:ext cx="4076700" cy="145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1259632" y="4157576"/>
            <a:ext cx="2520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kern="0" smtClean="0"/>
              <a:t>foreground </a:t>
            </a:r>
            <a:r>
              <a:rPr lang="ko-KR" altLang="en-US" kern="0" dirty="0" smtClean="0"/>
              <a:t>실행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522853" y="4238253"/>
            <a:ext cx="2520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kern="0" dirty="0" smtClean="0"/>
              <a:t>background </a:t>
            </a:r>
            <a:r>
              <a:rPr lang="ko-KR" altLang="en-US" kern="0" dirty="0" smtClean="0"/>
              <a:t>실행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5004048" y="5085184"/>
            <a:ext cx="648072" cy="288032"/>
          </a:xfrm>
          <a:prstGeom prst="rect">
            <a:avLst/>
          </a:prstGeom>
          <a:noFill/>
          <a:ln w="38100" cap="flat" cmpd="sng" algn="ctr">
            <a:solidFill>
              <a:srgbClr val="99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rgbClr val="003366"/>
              </a:solidFill>
              <a:effectLst/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59684" y="5059923"/>
            <a:ext cx="514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atinLnBrk="0"/>
            <a:r>
              <a:rPr lang="en-US" altLang="ko-KR" sz="1600" kern="0" dirty="0" smtClean="0">
                <a:solidFill>
                  <a:srgbClr val="C00000"/>
                </a:solidFill>
              </a:rPr>
              <a:t>PID</a:t>
            </a:r>
            <a:endParaRPr lang="ko-KR" altLang="en-US" sz="1600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0658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 사항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Shell Lab</a:t>
            </a:r>
            <a:r>
              <a:rPr lang="ko-KR" altLang="en-US" dirty="0"/>
              <a:t>을 수행하다 보면</a:t>
            </a:r>
            <a:r>
              <a:rPr lang="en-US" altLang="ko-KR" dirty="0"/>
              <a:t>, </a:t>
            </a:r>
            <a:r>
              <a:rPr lang="ko-KR" altLang="en-US" dirty="0"/>
              <a:t>부모 프로세스가 자식 프로세스보다 먼저 종료되어</a:t>
            </a:r>
            <a:r>
              <a:rPr lang="en-US" altLang="ko-KR" dirty="0"/>
              <a:t> </a:t>
            </a:r>
            <a:r>
              <a:rPr lang="ko-KR" altLang="en-US" dirty="0"/>
              <a:t>자식 프로세스가 </a:t>
            </a:r>
            <a:r>
              <a:rPr lang="ko-KR" altLang="en-US" dirty="0">
                <a:solidFill>
                  <a:srgbClr val="C00000"/>
                </a:solidFill>
              </a:rPr>
              <a:t>좀비</a:t>
            </a:r>
            <a:r>
              <a:rPr lang="ko-KR" altLang="en-US" dirty="0"/>
              <a:t>가 되는 경우가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쉘 종료 후</a:t>
            </a:r>
            <a:r>
              <a:rPr lang="en-US" altLang="ko-KR" dirty="0">
                <a:solidFill>
                  <a:srgbClr val="C00000"/>
                </a:solidFill>
              </a:rPr>
              <a:t>, ‘</a:t>
            </a:r>
            <a:r>
              <a:rPr lang="en-US" altLang="ko-KR" dirty="0" err="1">
                <a:solidFill>
                  <a:srgbClr val="C00000"/>
                </a:solidFill>
              </a:rPr>
              <a:t>ps</a:t>
            </a:r>
            <a:r>
              <a:rPr lang="en-US" altLang="ko-KR" dirty="0">
                <a:solidFill>
                  <a:srgbClr val="C00000"/>
                </a:solidFill>
              </a:rPr>
              <a:t>’ </a:t>
            </a:r>
            <a:r>
              <a:rPr lang="ko-KR" altLang="en-US" dirty="0">
                <a:solidFill>
                  <a:srgbClr val="C00000"/>
                </a:solidFill>
              </a:rPr>
              <a:t>명령어를 입력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위와 </a:t>
            </a:r>
            <a:r>
              <a:rPr lang="ko-KR" altLang="en-US" dirty="0"/>
              <a:t>같이 </a:t>
            </a:r>
            <a:r>
              <a:rPr lang="en-US" altLang="ko-KR" dirty="0" err="1"/>
              <a:t>tsh</a:t>
            </a:r>
            <a:r>
              <a:rPr lang="ko-KR" altLang="en-US" dirty="0"/>
              <a:t>가 좀비가 되어 남아있는 것을 볼 수 있다</a:t>
            </a:r>
            <a:r>
              <a:rPr lang="en-US" altLang="ko-KR" dirty="0"/>
              <a:t>. </a:t>
            </a:r>
            <a:r>
              <a:rPr lang="ko-KR" altLang="en-US" dirty="0"/>
              <a:t>따라서 해당 좀비 프로세스를 제거해야 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kill -9 &lt;PID&gt;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ex) kill -9 29895</a:t>
            </a:r>
          </a:p>
          <a:p>
            <a:pPr lvl="3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좀비 프로세스를 많이 </a:t>
            </a:r>
            <a:r>
              <a:rPr lang="ko-KR" altLang="en-US" dirty="0" err="1" smtClean="0">
                <a:solidFill>
                  <a:srgbClr val="C00000"/>
                </a:solidFill>
              </a:rPr>
              <a:t>만들지마세요</a:t>
            </a:r>
            <a:r>
              <a:rPr lang="en-US" altLang="ko-KR" dirty="0" smtClean="0">
                <a:solidFill>
                  <a:srgbClr val="C00000"/>
                </a:solidFill>
              </a:rPr>
              <a:t>! 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쉘 테스트 후 실시간 체크 바람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3886802" cy="824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90020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Shell Lab</a:t>
            </a:r>
          </a:p>
          <a:p>
            <a:pPr lvl="1"/>
            <a:r>
              <a:rPr lang="en-US" altLang="ko-KR" dirty="0" smtClean="0"/>
              <a:t>trace00 ~ trace02</a:t>
            </a:r>
            <a:r>
              <a:rPr lang="ko-KR" altLang="en-US" dirty="0" smtClean="0"/>
              <a:t>에 대한 코드 작성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Shell Lab </a:t>
            </a:r>
            <a:r>
              <a:rPr lang="ko-KR" altLang="en-US" dirty="0" smtClean="0">
                <a:solidFill>
                  <a:srgbClr val="C00000"/>
                </a:solidFill>
              </a:rPr>
              <a:t>보고서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tshref</a:t>
            </a:r>
            <a:r>
              <a:rPr lang="ko-KR" altLang="en-US" dirty="0" smtClean="0"/>
              <a:t>를 수행한 결과와 본인이 구현한 </a:t>
            </a:r>
            <a:r>
              <a:rPr lang="en-US" altLang="ko-KR" dirty="0" err="1" smtClean="0"/>
              <a:t>tsh</a:t>
            </a:r>
            <a:r>
              <a:rPr lang="ko-KR" altLang="en-US" dirty="0" smtClean="0"/>
              <a:t>와의 동작 일치를 증명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sdriver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 결과와 </a:t>
            </a:r>
            <a:r>
              <a:rPr lang="en-US" altLang="ko-KR" dirty="0" err="1" smtClean="0"/>
              <a:t>tsh</a:t>
            </a:r>
            <a:r>
              <a:rPr lang="ko-KR" altLang="en-US" dirty="0" smtClean="0"/>
              <a:t>에서의 정상작동 모습</a:t>
            </a:r>
            <a:r>
              <a:rPr lang="en-US" altLang="ko-KR" dirty="0" smtClean="0"/>
              <a:t>(-v </a:t>
            </a:r>
            <a:r>
              <a:rPr lang="ko-KR" altLang="en-US" dirty="0" smtClean="0"/>
              <a:t>옵션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각</a:t>
            </a:r>
            <a:r>
              <a:rPr lang="en-US" altLang="ko-KR" dirty="0" smtClean="0"/>
              <a:t> trace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수행과정을 </a:t>
            </a:r>
            <a:r>
              <a:rPr lang="ko-KR" altLang="en-US" dirty="0" err="1" smtClean="0"/>
              <a:t>플로우차트로</a:t>
            </a:r>
            <a:r>
              <a:rPr lang="ko-KR" altLang="en-US" dirty="0" smtClean="0"/>
              <a:t> 나타내면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trace </a:t>
            </a:r>
            <a:r>
              <a:rPr lang="ko-KR" altLang="en-US" dirty="0" smtClean="0"/>
              <a:t>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 방법에 대한 설명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제출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shlab</a:t>
            </a:r>
            <a:r>
              <a:rPr lang="en-US" altLang="ko-KR" dirty="0" smtClean="0"/>
              <a:t>-handout </a:t>
            </a:r>
            <a:r>
              <a:rPr lang="ko-KR" altLang="en-US" dirty="0" smtClean="0"/>
              <a:t>디렉토리를 통째로 압축 </a:t>
            </a:r>
            <a:r>
              <a:rPr lang="en-US" altLang="ko-KR" dirty="0" smtClean="0"/>
              <a:t>( tar –</a:t>
            </a:r>
            <a:r>
              <a:rPr lang="en-US" altLang="ko-KR" dirty="0" err="1" smtClean="0"/>
              <a:t>cvf</a:t>
            </a:r>
            <a:r>
              <a:rPr lang="en-US" altLang="ko-KR" dirty="0" smtClean="0"/>
              <a:t> [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.tar.gz] [</a:t>
            </a:r>
            <a:r>
              <a:rPr lang="ko-KR" altLang="en-US" dirty="0" err="1" smtClean="0"/>
              <a:t>폴더명</a:t>
            </a:r>
            <a:r>
              <a:rPr lang="en-US" altLang="ko-KR" smtClean="0"/>
              <a:t>] )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smtClean="0"/>
              <a:t>: [sys00]HW6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.tar.gz</a:t>
            </a:r>
          </a:p>
          <a:p>
            <a:pPr lvl="1"/>
            <a:r>
              <a:rPr lang="ko-KR" altLang="en-US" dirty="0" smtClean="0"/>
              <a:t>결과 보고서를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파일명</a:t>
            </a:r>
            <a:r>
              <a:rPr lang="en-US" altLang="ko-KR" smtClean="0"/>
              <a:t>: [sys00]HW6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.pdf</a:t>
            </a:r>
          </a:p>
          <a:p>
            <a:pPr lvl="1"/>
            <a:r>
              <a:rPr lang="en-US" altLang="ko-KR" dirty="0" smtClean="0"/>
              <a:t>I.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II. </a:t>
            </a:r>
            <a:r>
              <a:rPr lang="ko-KR" altLang="en-US" dirty="0" smtClean="0"/>
              <a:t>두개를 하나로 압축</a:t>
            </a:r>
            <a:endParaRPr lang="en-US" altLang="ko-KR" dirty="0" smtClean="0"/>
          </a:p>
          <a:p>
            <a:pPr lvl="2"/>
            <a:r>
              <a:rPr lang="ko-KR" altLang="en-US" smtClean="0"/>
              <a:t>파일명</a:t>
            </a:r>
            <a:r>
              <a:rPr lang="en-US" altLang="ko-KR" smtClean="0"/>
              <a:t>:[sys00]HW6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155133846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사항</a:t>
            </a:r>
          </a:p>
        </p:txBody>
      </p:sp>
      <p:sp>
        <p:nvSpPr>
          <p:cNvPr id="62467" name="내용 개체 틀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u="sng" dirty="0" smtClean="0"/>
              <a:t>사이버캠퍼스에 제출</a:t>
            </a:r>
            <a:endParaRPr lang="en-US" altLang="ko-KR" u="sng" dirty="0" smtClean="0"/>
          </a:p>
          <a:p>
            <a:pPr lvl="1"/>
            <a:r>
              <a:rPr lang="ko-KR" altLang="en-US" dirty="0" smtClean="0"/>
              <a:t>자세한 양식은 앞장 슬라이드 참고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파일 제목</a:t>
            </a:r>
            <a:r>
              <a:rPr lang="en-US" altLang="ko-KR" smtClean="0"/>
              <a:t>: [sys00]HW6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.zip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제출일자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사이버 캠퍼스</a:t>
            </a:r>
            <a:r>
              <a:rPr lang="en-US" altLang="ko-KR" dirty="0" smtClean="0">
                <a:solidFill>
                  <a:srgbClr val="FF0000"/>
                </a:solidFill>
              </a:rPr>
              <a:t>: 2018</a:t>
            </a:r>
            <a:r>
              <a:rPr lang="ko-KR" altLang="en-US" dirty="0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12</a:t>
            </a:r>
            <a:r>
              <a:rPr lang="ko-KR" altLang="en-US" dirty="0" smtClean="0">
                <a:solidFill>
                  <a:srgbClr val="FF0000"/>
                </a:solidFill>
              </a:rPr>
              <a:t>일 </a:t>
            </a:r>
            <a:r>
              <a:rPr lang="ko-KR" altLang="en-US">
                <a:solidFill>
                  <a:srgbClr val="FF0000"/>
                </a:solidFill>
              </a:rPr>
              <a:t>월</a:t>
            </a:r>
            <a:r>
              <a:rPr lang="ko-KR" altLang="en-US" smtClean="0">
                <a:solidFill>
                  <a:srgbClr val="FF0000"/>
                </a:solidFill>
              </a:rPr>
              <a:t>요일 </a:t>
            </a:r>
            <a:r>
              <a:rPr lang="en-US" altLang="ko-KR" smtClean="0">
                <a:solidFill>
                  <a:srgbClr val="FF0000"/>
                </a:solidFill>
              </a:rPr>
              <a:t>08</a:t>
            </a:r>
            <a:r>
              <a:rPr lang="ko-KR" altLang="en-US" smtClean="0">
                <a:solidFill>
                  <a:srgbClr val="FF0000"/>
                </a:solidFill>
              </a:rPr>
              <a:t>시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초까지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실습 명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Shell </a:t>
            </a:r>
            <a:r>
              <a:rPr lang="en-US" altLang="ko-KR" dirty="0"/>
              <a:t>Lab</a:t>
            </a:r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목표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작업 관리를 지원하는 간단한 </a:t>
            </a:r>
            <a:r>
              <a:rPr lang="en-US" altLang="ko-KR" dirty="0"/>
              <a:t>Unix Shell </a:t>
            </a:r>
            <a:r>
              <a:rPr lang="ko-KR" altLang="en-US" dirty="0"/>
              <a:t>프로그램 구현과 이를 통한 프로세스의 제어와 </a:t>
            </a:r>
            <a:r>
              <a:rPr lang="ko-KR" altLang="en-US" dirty="0" err="1"/>
              <a:t>시그널링</a:t>
            </a:r>
            <a:r>
              <a:rPr lang="en-US" altLang="ko-KR" dirty="0"/>
              <a:t>(</a:t>
            </a:r>
            <a:r>
              <a:rPr lang="en-US" altLang="ko-KR" dirty="0" err="1"/>
              <a:t>Signalling</a:t>
            </a:r>
            <a:r>
              <a:rPr lang="en-US" altLang="ko-KR" dirty="0"/>
              <a:t>)</a:t>
            </a:r>
            <a:r>
              <a:rPr lang="ko-KR" altLang="en-US" dirty="0"/>
              <a:t>의 개념 이해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>
                <a:solidFill>
                  <a:srgbClr val="C00000"/>
                </a:solidFill>
              </a:rPr>
              <a:t>과제 진행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수업시간에 배운 유닉스 지식을 활용하여 구현한다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2000" dirty="0">
                <a:solidFill>
                  <a:srgbClr val="C00000"/>
                </a:solidFill>
              </a:rPr>
              <a:t> </a:t>
            </a:r>
            <a:r>
              <a:rPr lang="ko-KR" altLang="en-US" sz="2000" dirty="0" err="1">
                <a:solidFill>
                  <a:srgbClr val="C00000"/>
                </a:solidFill>
              </a:rPr>
              <a:t>구현사항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기본적인 유닉스 쉘의 구현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작업 관리</a:t>
            </a:r>
            <a:r>
              <a:rPr lang="en-US" altLang="ko-KR" dirty="0"/>
              <a:t>(foreground / background)</a:t>
            </a:r>
            <a:r>
              <a:rPr lang="ko-KR" altLang="en-US" dirty="0"/>
              <a:t>기능 및 쉘 명령어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176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사용자와 시스템간의 인터페이스 역할을 하는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vi, </a:t>
            </a:r>
            <a:r>
              <a:rPr lang="en-US" altLang="ko-KR" dirty="0" err="1" smtClean="0"/>
              <a:t>gdb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같은 프로그램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실습을 위해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로 접속을 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sshd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원격접속 프로그램이 실행되고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C00000"/>
                </a:solidFill>
              </a:rPr>
              <a:t>bash</a:t>
            </a:r>
            <a:r>
              <a:rPr lang="ko-KR" altLang="en-US" dirty="0" smtClean="0"/>
              <a:t>라는 </a:t>
            </a:r>
            <a:r>
              <a:rPr lang="en-US" altLang="ko-KR" dirty="0" err="1" smtClean="0"/>
              <a:t>linux</a:t>
            </a:r>
            <a:r>
              <a:rPr lang="ko-KR" altLang="en-US" dirty="0" smtClean="0"/>
              <a:t>의 기본 </a:t>
            </a:r>
            <a:r>
              <a:rPr lang="en-US" altLang="ko-KR" dirty="0" smtClean="0"/>
              <a:t>shell</a:t>
            </a:r>
            <a:r>
              <a:rPr lang="ko-KR" altLang="en-US" dirty="0" smtClean="0"/>
              <a:t>이 실행된다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2051720" y="2333005"/>
            <a:ext cx="4581525" cy="3200400"/>
            <a:chOff x="2051720" y="2333005"/>
            <a:chExt cx="4581525" cy="32004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720" y="2333005"/>
              <a:ext cx="4581525" cy="32004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 bwMode="auto">
            <a:xfrm>
              <a:off x="3491880" y="3284985"/>
              <a:ext cx="1116247" cy="576063"/>
            </a:xfrm>
            <a:prstGeom prst="rect">
              <a:avLst/>
            </a:prstGeom>
            <a:noFill/>
            <a:ln w="28575" cap="flat" cmpd="sng" algn="ctr">
              <a:solidFill>
                <a:srgbClr val="9900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rgbClr val="003366"/>
                </a:solidFill>
                <a:effectLst/>
                <a:latin typeface="Tahoma" pitchFamily="34" charset="0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5161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쉘</a:t>
            </a:r>
            <a:r>
              <a:rPr lang="en-US" altLang="ko-KR" dirty="0">
                <a:solidFill>
                  <a:srgbClr val="C00000"/>
                </a:solidFill>
              </a:rPr>
              <a:t>(Shell)</a:t>
            </a:r>
            <a:r>
              <a:rPr lang="ko-KR" altLang="en-US" dirty="0">
                <a:solidFill>
                  <a:srgbClr val="C00000"/>
                </a:solidFill>
              </a:rPr>
              <a:t>은 사용자와 </a:t>
            </a:r>
            <a:r>
              <a:rPr lang="en-US" altLang="ko-KR" dirty="0">
                <a:solidFill>
                  <a:srgbClr val="C00000"/>
                </a:solidFill>
              </a:rPr>
              <a:t>Kernel</a:t>
            </a:r>
            <a:r>
              <a:rPr lang="ko-KR" altLang="en-US" dirty="0">
                <a:solidFill>
                  <a:srgbClr val="C00000"/>
                </a:solidFill>
              </a:rPr>
              <a:t>을 연결시켜주는 인터페이스 역할을 한다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Shell</a:t>
            </a:r>
            <a:r>
              <a:rPr lang="ko-KR" altLang="en-US" dirty="0"/>
              <a:t>의 기능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명령어 해석기 기능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dirty="0"/>
              <a:t>사용자가 입력한 명령어를 해석하고 커널에 전달하는 역할</a:t>
            </a:r>
            <a:endParaRPr lang="en-US" altLang="ko-KR" dirty="0"/>
          </a:p>
          <a:p>
            <a:pPr lvl="2"/>
            <a:r>
              <a:rPr lang="en-US" altLang="ko-KR" dirty="0"/>
              <a:t>“ls” </a:t>
            </a:r>
            <a:r>
              <a:rPr lang="ko-KR" altLang="en-US" dirty="0"/>
              <a:t>명령어를 입력하면</a:t>
            </a:r>
            <a:r>
              <a:rPr lang="en-US" altLang="ko-KR" dirty="0"/>
              <a:t>, “/bin/” </a:t>
            </a:r>
            <a:r>
              <a:rPr lang="ko-KR" altLang="en-US" dirty="0"/>
              <a:t>디렉토리 밑의 </a:t>
            </a:r>
            <a:r>
              <a:rPr lang="en-US" altLang="ko-KR" dirty="0" smtClean="0"/>
              <a:t>ls</a:t>
            </a:r>
            <a:r>
              <a:rPr lang="ko-KR" altLang="en-US" dirty="0" smtClean="0"/>
              <a:t> </a:t>
            </a:r>
            <a:r>
              <a:rPr lang="ko-KR" altLang="en-US" dirty="0"/>
              <a:t>프로그램을 </a:t>
            </a:r>
            <a:r>
              <a:rPr lang="ko-KR" altLang="en-US" dirty="0" err="1"/>
              <a:t>실행시켜줌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bash shell</a:t>
            </a:r>
            <a:r>
              <a:rPr lang="ko-KR" altLang="en-US" dirty="0"/>
              <a:t>에서 </a:t>
            </a:r>
            <a:r>
              <a:rPr lang="en-US" altLang="ko-KR" dirty="0"/>
              <a:t>vi</a:t>
            </a:r>
            <a:r>
              <a:rPr lang="ko-KR" altLang="en-US" dirty="0"/>
              <a:t>를 입력하면</a:t>
            </a:r>
            <a:r>
              <a:rPr lang="en-US" altLang="ko-KR" dirty="0"/>
              <a:t>, </a:t>
            </a:r>
            <a:r>
              <a:rPr lang="en-US" altLang="ko-KR" dirty="0" smtClean="0"/>
              <a:t>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/bin/” </a:t>
            </a:r>
            <a:r>
              <a:rPr lang="ko-KR" altLang="en-US" dirty="0"/>
              <a:t>디렉토리 밑의 </a:t>
            </a:r>
            <a:r>
              <a:rPr lang="en-US" altLang="ko-KR" dirty="0"/>
              <a:t>vi </a:t>
            </a:r>
            <a:r>
              <a:rPr lang="ko-KR" altLang="en-US" dirty="0"/>
              <a:t>프로그램을 찾아서 실행함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“/bin/”, “/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/bin/”</a:t>
            </a:r>
            <a:r>
              <a:rPr lang="ko-KR" altLang="en-US" dirty="0" smtClean="0"/>
              <a:t>과 같은 실행 프로그램의 위치는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환경 변수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포함되어있음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프로그래밍 </a:t>
            </a:r>
            <a:r>
              <a:rPr lang="ko-KR" altLang="en-US" dirty="0">
                <a:solidFill>
                  <a:srgbClr val="C00000"/>
                </a:solidFill>
              </a:rPr>
              <a:t>기능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dirty="0"/>
              <a:t>자체적인 프로그래밍 기능을 통해 프로그램 작성 가능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쉘 프로그램을 쉘 스크립트라고 </a:t>
            </a:r>
            <a:r>
              <a:rPr lang="ko-KR" altLang="en-US" dirty="0" smtClean="0"/>
              <a:t>부름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사용자 </a:t>
            </a:r>
            <a:r>
              <a:rPr lang="ko-KR" altLang="en-US" dirty="0">
                <a:solidFill>
                  <a:srgbClr val="C00000"/>
                </a:solidFill>
              </a:rPr>
              <a:t>환경설정 기능</a:t>
            </a:r>
            <a:endParaRPr lang="en-US" altLang="ko-KR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dirty="0"/>
              <a:t>초기화 파일을 이용해 사용자 환경을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1370652" y="2204864"/>
            <a:ext cx="6474949" cy="1157586"/>
            <a:chOff x="1374427" y="1486382"/>
            <a:chExt cx="6474949" cy="1157586"/>
          </a:xfrm>
        </p:grpSpPr>
        <p:sp>
          <p:nvSpPr>
            <p:cNvPr id="9" name="직사각형 8"/>
            <p:cNvSpPr/>
            <p:nvPr/>
          </p:nvSpPr>
          <p:spPr>
            <a:xfrm>
              <a:off x="1374427" y="1560291"/>
              <a:ext cx="1619915" cy="914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  <a:latin typeface="+mn-ea"/>
                </a:rPr>
                <a:t>Kernel</a:t>
              </a:r>
              <a:endParaRPr lang="ko-KR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229461" y="1560292"/>
              <a:ext cx="1619915" cy="914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  <a:latin typeface="+mn-ea"/>
                </a:rPr>
                <a:t>User</a:t>
              </a:r>
              <a:endParaRPr lang="ko-KR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064136" y="2160822"/>
              <a:ext cx="3165325" cy="18164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 rot="10800000">
              <a:off x="3036495" y="1793772"/>
              <a:ext cx="3165325" cy="181647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996944" y="1673990"/>
              <a:ext cx="1338773" cy="68700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tx1"/>
                  </a:solidFill>
                  <a:latin typeface="+mn-ea"/>
                </a:rPr>
                <a:t>Shell</a:t>
              </a:r>
              <a:endParaRPr lang="ko-KR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22275" y="148638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+mn-ea"/>
                </a:rPr>
                <a:t>명령어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6495" y="230541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latin typeface="+mn-ea"/>
                </a:rPr>
                <a:t>수행결과</a:t>
              </a:r>
              <a:endParaRPr lang="ko-KR" altLang="en-US" sz="1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0462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 프로세스의 관리와 시그널의 제어에 대해 이해하고</a:t>
            </a:r>
            <a:r>
              <a:rPr lang="en-US" altLang="ko-KR" dirty="0"/>
              <a:t>, </a:t>
            </a:r>
            <a:r>
              <a:rPr lang="ko-KR" altLang="en-US" dirty="0"/>
              <a:t>작업의 제어를 지원하는 </a:t>
            </a:r>
            <a:r>
              <a:rPr lang="en-US" altLang="ko-KR" dirty="0"/>
              <a:t>Unix Shell program</a:t>
            </a:r>
            <a:r>
              <a:rPr lang="ko-KR" altLang="en-US" dirty="0"/>
              <a:t>을 작성하는 것을 목표로 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Shell Lab</a:t>
            </a:r>
            <a:r>
              <a:rPr lang="ko-KR" altLang="en-US" dirty="0"/>
              <a:t>은 </a:t>
            </a:r>
            <a:r>
              <a:rPr lang="en-US" altLang="ko-KR" dirty="0" smtClean="0">
                <a:solidFill>
                  <a:srgbClr val="C00000"/>
                </a:solidFill>
              </a:rPr>
              <a:t>trace00</a:t>
            </a:r>
            <a:r>
              <a:rPr lang="en-US" altLang="ko-KR" dirty="0" smtClean="0"/>
              <a:t> </a:t>
            </a:r>
            <a:r>
              <a:rPr lang="ko-KR" altLang="en-US" dirty="0"/>
              <a:t>부터 </a:t>
            </a:r>
            <a:r>
              <a:rPr lang="en-US" altLang="ko-KR" dirty="0" smtClean="0">
                <a:solidFill>
                  <a:srgbClr val="C00000"/>
                </a:solidFill>
              </a:rPr>
              <a:t>trace21</a:t>
            </a:r>
            <a:r>
              <a:rPr lang="en-US" altLang="ko-KR" dirty="0" smtClean="0"/>
              <a:t> </a:t>
            </a:r>
            <a:r>
              <a:rPr lang="ko-KR" altLang="en-US" dirty="0"/>
              <a:t>까지의 </a:t>
            </a:r>
            <a:r>
              <a:rPr lang="en-US" altLang="ko-KR" dirty="0"/>
              <a:t>Trace</a:t>
            </a:r>
            <a:r>
              <a:rPr lang="ko-KR" altLang="en-US" dirty="0"/>
              <a:t>를 모두 수행할 수 있도록 구현되어야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테스트 프로그램</a:t>
            </a:r>
            <a:r>
              <a:rPr lang="en-US" altLang="ko-KR" dirty="0"/>
              <a:t> '</a:t>
            </a:r>
            <a:r>
              <a:rPr lang="en-US" altLang="ko-KR" dirty="0" err="1"/>
              <a:t>sdriver</a:t>
            </a:r>
            <a:r>
              <a:rPr lang="en-US" altLang="ko-KR" dirty="0"/>
              <a:t>’ </a:t>
            </a:r>
            <a:r>
              <a:rPr lang="ko-KR" altLang="en-US" dirty="0"/>
              <a:t>를 통해 테스트할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주에 걸쳐 진행되며</a:t>
            </a:r>
            <a:r>
              <a:rPr lang="en-US" altLang="ko-KR" dirty="0"/>
              <a:t>, </a:t>
            </a:r>
            <a:r>
              <a:rPr lang="ko-KR" altLang="en-US" dirty="0"/>
              <a:t>각 주 별 수행 사항은 아래와 같다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Shell Lab 1</a:t>
            </a:r>
            <a:r>
              <a:rPr lang="ko-KR" altLang="en-US" dirty="0">
                <a:solidFill>
                  <a:srgbClr val="C00000"/>
                </a:solidFill>
              </a:rPr>
              <a:t>주차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</a:rPr>
              <a:t>trace00 </a:t>
            </a:r>
            <a:r>
              <a:rPr lang="en-US" altLang="ko-KR" dirty="0">
                <a:solidFill>
                  <a:srgbClr val="C00000"/>
                </a:solidFill>
              </a:rPr>
              <a:t>~ </a:t>
            </a:r>
            <a:r>
              <a:rPr lang="en-US" altLang="ko-KR" dirty="0" smtClean="0">
                <a:solidFill>
                  <a:srgbClr val="C00000"/>
                </a:solidFill>
              </a:rPr>
              <a:t>02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Shell Lab 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주차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Shell Lab 2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주차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4715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-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Shell Lab</a:t>
            </a:r>
            <a:r>
              <a:rPr lang="ko-KR" altLang="en-US" dirty="0"/>
              <a:t> 파일 복사 및 압축해제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 smtClean="0"/>
              <a:t>cp</a:t>
            </a:r>
            <a:r>
              <a:rPr lang="en-US" altLang="ko-KR" dirty="0" smtClean="0"/>
              <a:t> </a:t>
            </a:r>
            <a:r>
              <a:rPr lang="en-US" altLang="ko-KR" smtClean="0"/>
              <a:t>/</a:t>
            </a:r>
            <a:r>
              <a:rPr lang="en-US" altLang="ko-KR" smtClean="0"/>
              <a:t>home/sys00/sys00/week06/shlab-handout.tar.gz </a:t>
            </a:r>
            <a:r>
              <a:rPr lang="en-US" altLang="ko-KR" dirty="0" smtClean="0"/>
              <a:t>~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tar </a:t>
            </a:r>
            <a:r>
              <a:rPr lang="en-US" altLang="ko-KR" dirty="0" err="1" smtClean="0"/>
              <a:t>xvzf</a:t>
            </a:r>
            <a:r>
              <a:rPr lang="en-US" altLang="ko-KR" dirty="0" smtClean="0"/>
              <a:t> ~/shlab-handout.tar.gz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88271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-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Shell Lab </a:t>
            </a:r>
            <a:r>
              <a:rPr lang="ko-KR" altLang="en-US" dirty="0"/>
              <a:t>파일 구성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08319"/>
              </p:ext>
            </p:extLst>
          </p:nvPr>
        </p:nvGraphicFramePr>
        <p:xfrm>
          <a:off x="1279431" y="2276872"/>
          <a:ext cx="6585137" cy="3411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파 일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Makefile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쉘 프로그램의 컴파일 및 테스트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README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도움말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tsh.c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Shell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프로그램의 소스코드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tshref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Shell binary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600" baseline="0" dirty="0" err="1" smtClean="0">
                          <a:latin typeface="+mn-ea"/>
                          <a:ea typeface="+mn-ea"/>
                        </a:rPr>
                        <a:t>레퍼런스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sdriver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Shell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에 각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trace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들을 실행하는 프로그램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trace{00-21}.txt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Shell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드라이버를 제어하는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22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개의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trace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myspin.c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mysplit.c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mystop.c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>
                          <a:latin typeface="+mn-ea"/>
                          <a:ea typeface="+mn-ea"/>
                        </a:rPr>
                        <a:t>myint.c</a:t>
                      </a:r>
                      <a:endParaRPr lang="ko-KR" altLang="en-US" sz="16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trace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파일들에서 불려지는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로 작성된 프로그램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(README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참조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) 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43848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 Lab -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2018 Fall, System Programming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4CDE4-B897-4051-8AED-A65B3F5CE0DC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tsh.c</a:t>
            </a:r>
            <a:r>
              <a:rPr lang="en-US" altLang="ko-KR" dirty="0"/>
              <a:t> </a:t>
            </a:r>
            <a:r>
              <a:rPr lang="ko-KR" altLang="en-US" dirty="0"/>
              <a:t>파일 내부 구성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99220"/>
              </p:ext>
            </p:extLst>
          </p:nvPr>
        </p:nvGraphicFramePr>
        <p:xfrm>
          <a:off x="857104" y="2485700"/>
          <a:ext cx="742979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함 수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설 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eval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명령을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파싱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 하거나 해석하는 메인 루틴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builtin_cmd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quit,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fg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aseline="0" dirty="0" err="1" smtClean="0">
                          <a:latin typeface="+mn-ea"/>
                          <a:ea typeface="+mn-ea"/>
                        </a:rPr>
                        <a:t>bg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jobs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같은 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built-in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명령어를 해석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waitfg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Foreground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작업이 완료될 때 까지 대기 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sigchld_handler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SIGCHILD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시그널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핸들러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sigint_handler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SIGINT(ctrl-c)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시그널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핸들러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latin typeface="+mn-ea"/>
                          <a:ea typeface="+mn-ea"/>
                        </a:rPr>
                        <a:t>sigtstp_handler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SIGTSTP(ctrl-z)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시그널 </a:t>
                      </a:r>
                      <a:r>
                        <a:rPr lang="ko-KR" altLang="en-US" sz="1600" dirty="0" err="1" smtClean="0">
                          <a:latin typeface="+mn-ea"/>
                          <a:ea typeface="+mn-ea"/>
                        </a:rPr>
                        <a:t>핸들러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1290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작은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큰글씨">
  <a:themeElements>
    <a:clrScheme name="산뜻한강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ahoma" pitchFamily="34" charset="0"/>
            <a:ea typeface="HY헤드라인M" pitchFamily="18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latinLnBrk="0">
          <a:defRPr kern="0" dirty="0" smtClean="0"/>
        </a:defPPr>
      </a:lstStyle>
    </a:txDef>
  </a:objectDefaults>
  <a:extraClrSchemeLst>
    <a:extraClrScheme>
      <a:clrScheme name="산뜻한강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산뜻한강의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산뜻한강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22813</TotalTime>
  <Words>1832</Words>
  <Application>Microsoft Office PowerPoint</Application>
  <PresentationFormat>화면 슬라이드 쇼(4:3)</PresentationFormat>
  <Paragraphs>412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41" baseType="lpstr">
      <vt:lpstr>HY그래픽M</vt:lpstr>
      <vt:lpstr>HY헤드라인M</vt:lpstr>
      <vt:lpstr>굴림</vt:lpstr>
      <vt:lpstr>맑은 고딕</vt:lpstr>
      <vt:lpstr>맑은 고딕 (제목)</vt:lpstr>
      <vt:lpstr>문체부 돋음체</vt:lpstr>
      <vt:lpstr>Arial</vt:lpstr>
      <vt:lpstr>Tahoma</vt:lpstr>
      <vt:lpstr>Times</vt:lpstr>
      <vt:lpstr>Trebuchet MS</vt:lpstr>
      <vt:lpstr>Wingdings</vt:lpstr>
      <vt:lpstr>작은글씨</vt:lpstr>
      <vt:lpstr>큰글씨</vt:lpstr>
      <vt:lpstr>Shell Lab 1</vt:lpstr>
      <vt:lpstr>실습 소개</vt:lpstr>
      <vt:lpstr>개요</vt:lpstr>
      <vt:lpstr>Shell 이란?</vt:lpstr>
      <vt:lpstr>Shell 이란?</vt:lpstr>
      <vt:lpstr>Shell Lab</vt:lpstr>
      <vt:lpstr>Shell Lab - 준비</vt:lpstr>
      <vt:lpstr>Shell Lab - 준비</vt:lpstr>
      <vt:lpstr>Shell Lab - 준비</vt:lpstr>
      <vt:lpstr>Shell Lab – Trace (1주차)</vt:lpstr>
      <vt:lpstr>Shell Lab – 시작 하기</vt:lpstr>
      <vt:lpstr>Shell Lab - 컴파일</vt:lpstr>
      <vt:lpstr>Shell Lab – Trace 검사</vt:lpstr>
      <vt:lpstr>Shell Lab – Trace 검사</vt:lpstr>
      <vt:lpstr>Shell Lab – 쉘 실행</vt:lpstr>
      <vt:lpstr>Shell Lab - 작성</vt:lpstr>
      <vt:lpstr>Shell Lab – trace00</vt:lpstr>
      <vt:lpstr>Shell Lab – trace00</vt:lpstr>
      <vt:lpstr>Shell Lab – trace01</vt:lpstr>
      <vt:lpstr>Shell Lab – trace01</vt:lpstr>
      <vt:lpstr>Shell Lab – trace01</vt:lpstr>
      <vt:lpstr>참조 - execve</vt:lpstr>
      <vt:lpstr>Shell Lab – trace02</vt:lpstr>
      <vt:lpstr>Shell Lab – trace02</vt:lpstr>
      <vt:lpstr>참조 - Foreground 와 Background</vt:lpstr>
      <vt:lpstr>주의 사항</vt:lpstr>
      <vt:lpstr>과제</vt:lpstr>
      <vt:lpstr>제출 사항</vt:lpstr>
    </vt:vector>
  </TitlesOfParts>
  <Company>CNU ESL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Hyung-sin Kim</dc:creator>
  <cp:lastModifiedBy>Hyeok-soo Jang</cp:lastModifiedBy>
  <cp:revision>2726</cp:revision>
  <dcterms:created xsi:type="dcterms:W3CDTF">2004-07-14T06:37:09Z</dcterms:created>
  <dcterms:modified xsi:type="dcterms:W3CDTF">2018-11-04T16:26:03Z</dcterms:modified>
</cp:coreProperties>
</file>