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4121" r:id="rId2"/>
  </p:sldMasterIdLst>
  <p:notesMasterIdLst>
    <p:notesMasterId r:id="rId36"/>
  </p:notesMasterIdLst>
  <p:handoutMasterIdLst>
    <p:handoutMasterId r:id="rId37"/>
  </p:handoutMasterIdLst>
  <p:sldIdLst>
    <p:sldId id="554" r:id="rId3"/>
    <p:sldId id="480" r:id="rId4"/>
    <p:sldId id="617" r:id="rId5"/>
    <p:sldId id="621" r:id="rId6"/>
    <p:sldId id="652" r:id="rId7"/>
    <p:sldId id="653" r:id="rId8"/>
    <p:sldId id="638" r:id="rId9"/>
    <p:sldId id="639" r:id="rId10"/>
    <p:sldId id="640" r:id="rId11"/>
    <p:sldId id="641" r:id="rId12"/>
    <p:sldId id="646" r:id="rId13"/>
    <p:sldId id="647" r:id="rId14"/>
    <p:sldId id="642" r:id="rId15"/>
    <p:sldId id="648" r:id="rId16"/>
    <p:sldId id="655" r:id="rId17"/>
    <p:sldId id="656" r:id="rId18"/>
    <p:sldId id="657" r:id="rId19"/>
    <p:sldId id="658" r:id="rId20"/>
    <p:sldId id="659" r:id="rId21"/>
    <p:sldId id="660" r:id="rId22"/>
    <p:sldId id="661" r:id="rId23"/>
    <p:sldId id="662" r:id="rId24"/>
    <p:sldId id="663" r:id="rId25"/>
    <p:sldId id="664" r:id="rId26"/>
    <p:sldId id="649" r:id="rId27"/>
    <p:sldId id="654" r:id="rId28"/>
    <p:sldId id="650" r:id="rId29"/>
    <p:sldId id="665" r:id="rId30"/>
    <p:sldId id="666" r:id="rId31"/>
    <p:sldId id="651" r:id="rId32"/>
    <p:sldId id="645" r:id="rId33"/>
    <p:sldId id="615" r:id="rId34"/>
    <p:sldId id="506" r:id="rId35"/>
  </p:sldIdLst>
  <p:sldSz cx="9144000" cy="6858000" type="screen4x3"/>
  <p:notesSz cx="6669088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0033"/>
    <a:srgbClr val="000066"/>
    <a:srgbClr val="80008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 autoAdjust="0"/>
    <p:restoredTop sz="99882" autoAdjust="0"/>
  </p:normalViewPr>
  <p:slideViewPr>
    <p:cSldViewPr>
      <p:cViewPr varScale="1">
        <p:scale>
          <a:sx n="115" d="100"/>
          <a:sy n="115" d="100"/>
        </p:scale>
        <p:origin x="166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4026" y="90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t" anchorCtr="0" compatLnSpc="1">
            <a:prstTxWarp prst="textNoShape">
              <a:avLst/>
            </a:prstTxWarp>
          </a:bodyPr>
          <a:lstStyle>
            <a:lvl1pPr algn="l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t" anchorCtr="0" compatLnSpc="1">
            <a:prstTxWarp prst="textNoShape">
              <a:avLst/>
            </a:prstTxWarp>
          </a:bodyPr>
          <a:lstStyle>
            <a:lvl1pPr algn="r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67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b" anchorCtr="0" compatLnSpc="1">
            <a:prstTxWarp prst="textNoShape">
              <a:avLst/>
            </a:prstTxWarp>
          </a:bodyPr>
          <a:lstStyle>
            <a:lvl1pPr algn="l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67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b" anchorCtr="0" compatLnSpc="1">
            <a:prstTxWarp prst="textNoShape">
              <a:avLst/>
            </a:prstTxWarp>
          </a:bodyPr>
          <a:lstStyle>
            <a:lvl1pPr algn="r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2811F81-F946-4E14-AAD4-9895225A42B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4469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t" anchorCtr="0" compatLnSpc="1">
            <a:prstTxWarp prst="textNoShape">
              <a:avLst/>
            </a:prstTxWarp>
          </a:bodyPr>
          <a:lstStyle>
            <a:lvl1pPr algn="l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t" anchorCtr="0" compatLnSpc="1">
            <a:prstTxWarp prst="textNoShape">
              <a:avLst/>
            </a:prstTxWarp>
          </a:bodyPr>
          <a:lstStyle>
            <a:lvl1pPr algn="r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6125"/>
            <a:ext cx="496093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b" anchorCtr="0" compatLnSpc="1">
            <a:prstTxWarp prst="textNoShape">
              <a:avLst/>
            </a:prstTxWarp>
          </a:bodyPr>
          <a:lstStyle>
            <a:lvl1pPr algn="l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b" anchorCtr="0" compatLnSpc="1">
            <a:prstTxWarp prst="textNoShape">
              <a:avLst/>
            </a:prstTxWarp>
          </a:bodyPr>
          <a:lstStyle>
            <a:lvl1pPr algn="r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3452104-7280-422B-9532-A533C896292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5748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nu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48" y="114300"/>
            <a:ext cx="367188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9387" y="336550"/>
            <a:ext cx="8785225" cy="73025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algn="ctr" latinLnBrk="0">
              <a:defRPr/>
            </a:pPr>
            <a:endParaRPr kumimoji="0" lang="en-US" altLang="ko-KR" smtClean="0">
              <a:solidFill>
                <a:schemeClr val="tx1"/>
              </a:solidFill>
              <a:latin typeface="Times" pitchFamily="18" charset="0"/>
              <a:ea typeface="굴림" charset="-127"/>
              <a:cs typeface="Arial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6387420" y="106841"/>
            <a:ext cx="2771800" cy="2603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C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NU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E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mbedded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S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ystem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L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aboratory	</a:t>
            </a:r>
          </a:p>
        </p:txBody>
      </p:sp>
      <p:pic>
        <p:nvPicPr>
          <p:cNvPr id="7" name="Picture 14" descr="LAB_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58" y="404664"/>
            <a:ext cx="9080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3568" y="1608924"/>
            <a:ext cx="7772400" cy="1676060"/>
          </a:xfrm>
        </p:spPr>
        <p:txBody>
          <a:bodyPr/>
          <a:lstStyle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Title</a:t>
            </a:r>
            <a:endParaRPr lang="en-US" altLang="ko-K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72520" y="3662355"/>
            <a:ext cx="6400800" cy="342709"/>
          </a:xfrm>
        </p:spPr>
        <p:txBody>
          <a:bodyPr/>
          <a:lstStyle>
            <a:lvl1pPr marL="0" indent="0" algn="ctr" fontAlgn="ctr">
              <a:buFont typeface="Wingdings" pitchFamily="2" charset="2"/>
              <a:buNone/>
              <a:defRPr sz="1600">
                <a:solidFill>
                  <a:schemeClr val="bg2"/>
                </a:solidFill>
                <a:latin typeface="+mj-lt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Date</a:t>
            </a:r>
            <a:endParaRPr lang="ko-KR" altLang="en-US" dirty="0"/>
          </a:p>
        </p:txBody>
      </p:sp>
      <p:sp>
        <p:nvSpPr>
          <p:cNvPr id="14" name="Rectangle 3"/>
          <p:cNvSpPr txBox="1">
            <a:spLocks noChangeArrowheads="1"/>
          </p:cNvSpPr>
          <p:nvPr userDrawn="1"/>
        </p:nvSpPr>
        <p:spPr bwMode="auto">
          <a:xfrm>
            <a:off x="4283968" y="5635511"/>
            <a:ext cx="4172000" cy="985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sz="2000" b="1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4"/>
              </a:buBlip>
              <a:defRPr kumimoji="1" sz="2800" b="1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Blip>
                <a:blip r:embed="rId5"/>
              </a:buBlip>
              <a:defRPr kumimoji="1" sz="16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9pPr>
          </a:lstStyle>
          <a:p>
            <a:pPr algn="r" eaLnBrk="1" hangingPunct="1"/>
            <a:r>
              <a:rPr lang="en-US" altLang="ko-KR" sz="1600" dirty="0" smtClean="0">
                <a:latin typeface="+mj-lt"/>
              </a:rPr>
              <a:t>Embedded System Lab. </a:t>
            </a:r>
          </a:p>
          <a:p>
            <a:pPr algn="r" eaLnBrk="1" hangingPunct="1"/>
            <a:r>
              <a:rPr kumimoji="1" lang="en-US" altLang="ko-KR" sz="1600" b="1" kern="120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Dept. of </a:t>
            </a:r>
            <a:r>
              <a:rPr lang="en-US" altLang="ko-KR" sz="1600" dirty="0" smtClean="0">
                <a:latin typeface="+mj-lt"/>
              </a:rPr>
              <a:t>Computer Science &amp; Engineering</a:t>
            </a:r>
          </a:p>
          <a:p>
            <a:pPr algn="r" eaLnBrk="1" hangingPunct="1"/>
            <a:r>
              <a:rPr lang="en-US" altLang="ko-KR" sz="1600" dirty="0" err="1" smtClean="0">
                <a:latin typeface="+mj-lt"/>
              </a:rPr>
              <a:t>Chungnam</a:t>
            </a:r>
            <a:r>
              <a:rPr lang="en-US" altLang="ko-KR" sz="1600" dirty="0" smtClean="0">
                <a:latin typeface="+mj-lt"/>
              </a:rPr>
              <a:t> National University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0" hasCustomPrompt="1"/>
          </p:nvPr>
        </p:nvSpPr>
        <p:spPr>
          <a:xfrm>
            <a:off x="1030175" y="4381746"/>
            <a:ext cx="7079183" cy="432048"/>
          </a:xfrm>
        </p:spPr>
        <p:txBody>
          <a:bodyPr/>
          <a:lstStyle>
            <a:lvl1pPr mar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lang="ko-KR" altLang="en-US" sz="2000" b="1" dirty="0">
                <a:solidFill>
                  <a:schemeClr val="bg2"/>
                </a:solidFill>
                <a:latin typeface="+mj-lt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 smtClean="0"/>
              <a:t>TA Name</a:t>
            </a:r>
            <a:endParaRPr lang="ko-KR" altLang="en-US" dirty="0"/>
          </a:p>
        </p:txBody>
      </p:sp>
      <p:sp>
        <p:nvSpPr>
          <p:cNvPr id="19" name="TextBox 18"/>
          <p:cNvSpPr txBox="1"/>
          <p:nvPr userDrawn="1"/>
        </p:nvSpPr>
        <p:spPr bwMode="auto">
          <a:xfrm>
            <a:off x="1357300" y="568757"/>
            <a:ext cx="76791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 latinLnBrk="0"/>
            <a:r>
              <a:rPr lang="en-US" altLang="ko-KR" sz="1800" b="1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2018</a:t>
            </a:r>
            <a:r>
              <a:rPr lang="en-US" altLang="ko-KR" sz="1800" b="1" kern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 </a:t>
            </a:r>
            <a:r>
              <a:rPr lang="en-US" altLang="ko-KR" sz="1800" b="1" kern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Fall  </a:t>
            </a:r>
            <a:r>
              <a:rPr lang="en-US" altLang="ko-KR" sz="32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System</a:t>
            </a:r>
            <a:r>
              <a:rPr lang="en-US" altLang="ko-KR" sz="3200" b="1" kern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 Programming</a:t>
            </a:r>
            <a:endParaRPr lang="ko-KR" altLang="en-US" sz="3200" b="1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1" hasCustomPrompt="1"/>
          </p:nvPr>
        </p:nvSpPr>
        <p:spPr>
          <a:xfrm>
            <a:off x="1027122" y="4826092"/>
            <a:ext cx="7085291" cy="432345"/>
          </a:xfrm>
        </p:spPr>
        <p:txBody>
          <a:bodyPr/>
          <a:lstStyle>
            <a:lvl1pPr marL="0" indent="0" algn="ctr">
              <a:buNone/>
              <a:defRPr kumimoji="1" lang="ko-KR" altLang="en-US" sz="2000" b="1" dirty="0">
                <a:solidFill>
                  <a:schemeClr val="bg2"/>
                </a:solidFill>
                <a:latin typeface="+mj-lt"/>
                <a:ea typeface="맑은 고딕" pitchFamily="50" charset="-127"/>
                <a:cs typeface="+mn-cs"/>
              </a:defRPr>
            </a:lvl1pPr>
          </a:lstStyle>
          <a:p>
            <a:pPr marL="0" lv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ko-KR" dirty="0" smtClean="0"/>
              <a:t>TA Contact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96314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altLang="ko-KR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</p:nvPr>
        </p:nvSpPr>
        <p:spPr>
          <a:xfrm>
            <a:off x="468313" y="1556792"/>
            <a:ext cx="8280400" cy="4824536"/>
          </a:xfrm>
        </p:spPr>
        <p:txBody>
          <a:bodyPr/>
          <a:lstStyle>
            <a:lvl1pPr marL="514350" indent="-5143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lt"/>
              <a:buAutoNum type="arabicPeriod"/>
              <a:defRPr>
                <a:ea typeface="문체부 돋음체" panose="020B0609000101010101" pitchFamily="49" charset="-127"/>
              </a:defRPr>
            </a:lvl1pPr>
            <a:lvl2pPr marL="914400" indent="-45720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lt"/>
              <a:buAutoNum type="romanUcPeriod"/>
              <a:defRPr>
                <a:ea typeface="문체부 돋음체" panose="020B0609000101010101" pitchFamily="49" charset="-127"/>
              </a:defRPr>
            </a:lvl2pPr>
            <a:lvl3pPr marL="1257300" indent="-34290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lt"/>
              <a:buAutoNum type="arabicParenR"/>
              <a:defRPr>
                <a:ea typeface="문체부 돋음체" panose="020B0609000101010101" pitchFamily="49" charset="-127"/>
              </a:defRPr>
            </a:lvl3pPr>
            <a:lvl4pPr marL="1600200" indent="-22860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ea"/>
              <a:buAutoNum type="circleNumDbPlain"/>
              <a:defRPr>
                <a:ea typeface="문체부 돋음체" panose="020B0609000101010101" pitchFamily="49" charset="-127"/>
              </a:defRPr>
            </a:lvl4pPr>
            <a:lvl5pPr>
              <a:defRPr>
                <a:ea typeface="문체부 돋음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3866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altLang="ko-KR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</p:nvPr>
        </p:nvSpPr>
        <p:spPr>
          <a:xfrm>
            <a:off x="468313" y="1556792"/>
            <a:ext cx="8280400" cy="4824536"/>
          </a:xfrm>
        </p:spPr>
        <p:txBody>
          <a:bodyPr/>
          <a:lstStyle>
            <a:lvl1pPr>
              <a:buFont typeface="Wingdings" panose="05000000000000000000" pitchFamily="2" charset="2"/>
              <a:buChar char="v"/>
              <a:defRPr>
                <a:ea typeface="문체부 돋음체" panose="020B0609000101010101" pitchFamily="49" charset="-127"/>
              </a:defRPr>
            </a:lvl1pPr>
            <a:lvl2pPr marL="800100" indent="-342900">
              <a:buFont typeface="Wingdings" panose="05000000000000000000" pitchFamily="2" charset="2"/>
              <a:buChar char="u"/>
              <a:defRPr>
                <a:ea typeface="문체부 돋음체" panose="020B0609000101010101" pitchFamily="49" charset="-127"/>
              </a:defRPr>
            </a:lvl2pPr>
            <a:lvl3pPr marL="1143000" indent="-228600">
              <a:buFont typeface="Wingdings" panose="05000000000000000000" pitchFamily="2" charset="2"/>
              <a:buChar char="v"/>
              <a:defRPr>
                <a:ea typeface="문체부 돋음체" panose="020B0609000101010101" pitchFamily="49" charset="-127"/>
              </a:defRPr>
            </a:lvl3pPr>
            <a:lvl4pPr marL="1600200" indent="-228600">
              <a:buFont typeface="Wingdings" panose="05000000000000000000" pitchFamily="2" charset="2"/>
              <a:buChar char="u"/>
              <a:defRPr>
                <a:ea typeface="문체부 돋음체" panose="020B0609000101010101" pitchFamily="49" charset="-127"/>
              </a:defRPr>
            </a:lvl4pPr>
            <a:lvl5pPr>
              <a:defRPr>
                <a:ea typeface="문체부 돋음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9943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556792"/>
            <a:ext cx="4064000" cy="48245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4713" y="1556792"/>
            <a:ext cx="4064000" cy="48963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 Fall, System Programming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514D6-3182-4CB4-9657-AED128B7E10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23770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 Fall, System Programming</a:t>
            </a: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BCC6C-F675-4B72-81BF-D66D1ABAC6A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363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 Fall, System Programming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03534-78BA-4304-B43F-63BADFB8FD6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66625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 Fall, System Programming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ADF28-9CA6-4B8E-B1F6-44E9A44A43C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6287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altLang="ko-KR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</p:nvPr>
        </p:nvSpPr>
        <p:spPr>
          <a:xfrm>
            <a:off x="468313" y="1556792"/>
            <a:ext cx="8280400" cy="4824536"/>
          </a:xfrm>
        </p:spPr>
        <p:txBody>
          <a:bodyPr/>
          <a:lstStyle>
            <a:lvl1pPr marL="514350" indent="-5143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lt"/>
              <a:buAutoNum type="arabicPeriod"/>
              <a:defRPr>
                <a:ea typeface="문체부 돋음체" panose="020B0609000101010101" pitchFamily="49" charset="-127"/>
              </a:defRPr>
            </a:lvl1pPr>
            <a:lvl2pPr marL="914400" indent="-457200">
              <a:buSzPct val="70000"/>
              <a:buFont typeface="+mj-lt"/>
              <a:buAutoNum type="romanUcPeriod"/>
              <a:defRPr>
                <a:ea typeface="문체부 돋음체" panose="020B0609000101010101" pitchFamily="49" charset="-127"/>
              </a:defRPr>
            </a:lvl2pPr>
            <a:lvl3pPr marL="1257300" indent="-34290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lt"/>
              <a:buAutoNum type="arabicParenR"/>
              <a:defRPr>
                <a:ea typeface="문체부 돋음체" panose="020B0609000101010101" pitchFamily="49" charset="-127"/>
              </a:defRPr>
            </a:lvl3pPr>
            <a:lvl4pPr marL="1600200" indent="-22860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ea"/>
              <a:buAutoNum type="circleNumDbPlain"/>
              <a:defRPr>
                <a:ea typeface="문체부 돋음체" panose="020B0609000101010101" pitchFamily="49" charset="-127"/>
              </a:defRPr>
            </a:lvl4pPr>
            <a:lvl5pPr>
              <a:defRPr>
                <a:ea typeface="문체부 돋음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5729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2"/>
          </p:nvPr>
        </p:nvSpPr>
        <p:spPr>
          <a:xfrm>
            <a:off x="467544" y="1556792"/>
            <a:ext cx="8281167" cy="4824536"/>
          </a:xfrm>
        </p:spPr>
        <p:txBody>
          <a:bodyPr/>
          <a:lstStyle>
            <a:lvl1pPr marL="514350" indent="-514350">
              <a:buClr>
                <a:schemeClr val="tx1">
                  <a:lumMod val="75000"/>
                  <a:lumOff val="25000"/>
                </a:schemeClr>
              </a:buClr>
              <a:buSzPct val="80000"/>
              <a:buFont typeface="Wingdings" panose="05000000000000000000" pitchFamily="2" charset="2"/>
              <a:buChar char="v"/>
              <a:defRPr sz="2000"/>
            </a:lvl1pPr>
            <a:lvl2pPr marL="800100" indent="-342900">
              <a:buClr>
                <a:schemeClr val="tx1">
                  <a:lumMod val="75000"/>
                  <a:lumOff val="25000"/>
                </a:schemeClr>
              </a:buClr>
              <a:buSzPct val="40000"/>
              <a:buFont typeface="Wingdings" panose="05000000000000000000" pitchFamily="2" charset="2"/>
              <a:buChar char="u"/>
              <a:defRPr sz="1600"/>
            </a:lvl2pPr>
            <a:lvl3pPr marL="1143000" indent="-228600"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v"/>
              <a:defRPr sz="1200"/>
            </a:lvl3pPr>
            <a:lvl4pPr marL="1600200" indent="-228600">
              <a:buClr>
                <a:schemeClr val="tx1">
                  <a:lumMod val="50000"/>
                  <a:lumOff val="50000"/>
                </a:schemeClr>
              </a:buClr>
              <a:buSzPct val="50000"/>
              <a:buFont typeface="Wingdings" panose="05000000000000000000" pitchFamily="2" charset="2"/>
              <a:buChar char="u"/>
              <a:defRPr/>
            </a:lvl4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27855404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 - 세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 Fall, System Programming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514D6-3182-4CB4-9657-AED128B7E10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2"/>
          </p:nvPr>
        </p:nvSpPr>
        <p:spPr>
          <a:xfrm>
            <a:off x="395536" y="1557338"/>
            <a:ext cx="4064000" cy="4823990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3"/>
          </p:nvPr>
        </p:nvSpPr>
        <p:spPr>
          <a:xfrm>
            <a:off x="4684216" y="1557338"/>
            <a:ext cx="4064248" cy="48239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9567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 - 가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 Fall, System Programming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514D6-3182-4CB4-9657-AED128B7E10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2"/>
          </p:nvPr>
        </p:nvSpPr>
        <p:spPr>
          <a:xfrm>
            <a:off x="395536" y="1557338"/>
            <a:ext cx="8352928" cy="2303710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3"/>
          </p:nvPr>
        </p:nvSpPr>
        <p:spPr>
          <a:xfrm>
            <a:off x="395536" y="4077072"/>
            <a:ext cx="8352928" cy="230425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2942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 Fall, System Programming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514D6-3182-4CB4-9657-AED128B7E10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2"/>
          </p:nvPr>
        </p:nvSpPr>
        <p:spPr>
          <a:xfrm>
            <a:off x="395536" y="2132384"/>
            <a:ext cx="4064000" cy="4248943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3"/>
          </p:nvPr>
        </p:nvSpPr>
        <p:spPr>
          <a:xfrm>
            <a:off x="4684216" y="2132384"/>
            <a:ext cx="4064248" cy="42489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376549" y="1557338"/>
            <a:ext cx="4082987" cy="431502"/>
          </a:xfrm>
        </p:spPr>
        <p:txBody>
          <a:bodyPr/>
          <a:lstStyle>
            <a:lvl1pPr marL="0" indent="0" algn="ctr">
              <a:buNone/>
              <a:defRPr sz="2400" b="1">
                <a:latin typeface="+mj-lt"/>
                <a:ea typeface="+mj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9" name="텍스트 개체 틀 3"/>
          <p:cNvSpPr>
            <a:spLocks noGrp="1"/>
          </p:cNvSpPr>
          <p:nvPr>
            <p:ph type="body" sz="quarter" idx="15" hasCustomPrompt="1"/>
          </p:nvPr>
        </p:nvSpPr>
        <p:spPr>
          <a:xfrm>
            <a:off x="4684216" y="1557338"/>
            <a:ext cx="4082987" cy="431502"/>
          </a:xfrm>
        </p:spPr>
        <p:txBody>
          <a:bodyPr/>
          <a:lstStyle>
            <a:lvl1pPr marL="0" indent="0" algn="ctr">
              <a:buNone/>
              <a:defRPr sz="2400" b="1">
                <a:latin typeface="+mj-lt"/>
                <a:ea typeface="+mj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6500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 Fall, System Programming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ADF28-9CA6-4B8E-B1F6-44E9A44A43C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9006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76325" y="0"/>
            <a:ext cx="8067675" cy="809625"/>
          </a:xfrm>
        </p:spPr>
        <p:txBody>
          <a:bodyPr>
            <a:normAutofit/>
          </a:bodyPr>
          <a:lstStyle>
            <a:lvl1pPr>
              <a:defRPr sz="3200" b="1">
                <a:latin typeface="맑은 고딕 (제목)"/>
              </a:defRPr>
            </a:lvl1pPr>
          </a:lstStyle>
          <a:p>
            <a:r>
              <a:rPr lang="ko-KR" altLang="en-US" dirty="0" smtClean="0"/>
              <a:t>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5" y="1085851"/>
            <a:ext cx="8639175" cy="5410200"/>
          </a:xfrm>
        </p:spPr>
        <p:txBody>
          <a:bodyPr>
            <a:normAutofit/>
          </a:bodyPr>
          <a:lstStyle>
            <a:lvl1pPr marL="228600" indent="-2286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  <a:defRPr sz="2400" b="1">
                <a:latin typeface="+mn-ea"/>
                <a:ea typeface="+mn-ea"/>
              </a:defRPr>
            </a:lvl1pPr>
            <a:lvl2pPr marL="685800" indent="-2286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 sz="2000" b="1">
                <a:latin typeface="+mn-ea"/>
                <a:ea typeface="+mn-ea"/>
              </a:defRPr>
            </a:lvl2pPr>
            <a:lvl3pPr marL="1143000" indent="-2286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  <a:defRPr sz="1800" b="1">
                <a:latin typeface="+mn-ea"/>
                <a:ea typeface="+mn-ea"/>
              </a:defRPr>
            </a:lvl3pPr>
            <a:lvl4pPr marL="1600200" indent="-228600"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§"/>
              <a:defRPr sz="1600" b="1">
                <a:latin typeface="+mn-ea"/>
                <a:ea typeface="+mn-ea"/>
              </a:defRPr>
            </a:lvl4pPr>
            <a:lvl5pPr marL="2057400" indent="-2286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  <a:defRPr sz="1400" b="1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텍스트를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2014 Embedded System Lab. </a:t>
            </a:r>
            <a:endParaRPr lang="ko-KR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F7DE-020A-4A4F-912F-3C147F238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167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nu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48" y="114300"/>
            <a:ext cx="367188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9387" y="336550"/>
            <a:ext cx="8785225" cy="73025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algn="ctr" latinLnBrk="0">
              <a:defRPr/>
            </a:pPr>
            <a:endParaRPr kumimoji="0" lang="en-US" altLang="ko-KR" smtClean="0">
              <a:solidFill>
                <a:schemeClr val="tx1"/>
              </a:solidFill>
              <a:latin typeface="Times" pitchFamily="18" charset="0"/>
              <a:ea typeface="굴림" charset="-127"/>
              <a:cs typeface="Arial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6387420" y="106841"/>
            <a:ext cx="2771800" cy="2603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C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NU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E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mbedded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S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ystem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L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aboratory	</a:t>
            </a:r>
          </a:p>
        </p:txBody>
      </p:sp>
      <p:pic>
        <p:nvPicPr>
          <p:cNvPr id="7" name="Picture 14" descr="LAB_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58" y="404664"/>
            <a:ext cx="9080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3568" y="1608924"/>
            <a:ext cx="7772400" cy="1676060"/>
          </a:xfrm>
        </p:spPr>
        <p:txBody>
          <a:bodyPr/>
          <a:lstStyle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Title</a:t>
            </a:r>
            <a:endParaRPr lang="en-US" altLang="ko-K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72520" y="3662355"/>
            <a:ext cx="6400800" cy="342709"/>
          </a:xfrm>
        </p:spPr>
        <p:txBody>
          <a:bodyPr/>
          <a:lstStyle>
            <a:lvl1pPr marL="0" indent="0" algn="ctr" fontAlgn="ctr">
              <a:buFont typeface="Wingdings" pitchFamily="2" charset="2"/>
              <a:buNone/>
              <a:defRPr sz="1600">
                <a:solidFill>
                  <a:schemeClr val="bg2"/>
                </a:solidFill>
                <a:latin typeface="+mj-lt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Date</a:t>
            </a:r>
            <a:endParaRPr lang="ko-KR" altLang="en-US" dirty="0"/>
          </a:p>
        </p:txBody>
      </p:sp>
      <p:sp>
        <p:nvSpPr>
          <p:cNvPr id="14" name="Rectangle 3"/>
          <p:cNvSpPr txBox="1">
            <a:spLocks noChangeArrowheads="1"/>
          </p:cNvSpPr>
          <p:nvPr userDrawn="1"/>
        </p:nvSpPr>
        <p:spPr bwMode="auto">
          <a:xfrm>
            <a:off x="4283968" y="5635511"/>
            <a:ext cx="4172000" cy="985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sz="2000" b="1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4"/>
              </a:buBlip>
              <a:defRPr kumimoji="1" sz="2800" b="1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Blip>
                <a:blip r:embed="rId5"/>
              </a:buBlip>
              <a:defRPr kumimoji="1" sz="16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9pPr>
          </a:lstStyle>
          <a:p>
            <a:pPr algn="r" eaLnBrk="1" hangingPunct="1"/>
            <a:r>
              <a:rPr lang="en-US" altLang="ko-KR" sz="1600" dirty="0" smtClean="0">
                <a:latin typeface="+mj-lt"/>
              </a:rPr>
              <a:t>Embedded System Lab. </a:t>
            </a:r>
          </a:p>
          <a:p>
            <a:pPr algn="r" eaLnBrk="1" hangingPunct="1"/>
            <a:r>
              <a:rPr kumimoji="1" lang="en-US" altLang="ko-KR" sz="1600" b="1" kern="120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Dept. of </a:t>
            </a:r>
            <a:r>
              <a:rPr lang="en-US" altLang="ko-KR" sz="1600" dirty="0" smtClean="0">
                <a:latin typeface="+mj-lt"/>
              </a:rPr>
              <a:t>Computer Science</a:t>
            </a:r>
            <a:r>
              <a:rPr lang="en-US" altLang="ko-KR" sz="1600" baseline="0" dirty="0" smtClean="0">
                <a:latin typeface="+mj-lt"/>
              </a:rPr>
              <a:t> &amp; </a:t>
            </a:r>
            <a:r>
              <a:rPr lang="en-US" altLang="ko-KR" sz="1600" dirty="0" smtClean="0">
                <a:latin typeface="+mj-lt"/>
              </a:rPr>
              <a:t>Engineering</a:t>
            </a:r>
          </a:p>
          <a:p>
            <a:pPr algn="r" eaLnBrk="1" hangingPunct="1"/>
            <a:r>
              <a:rPr lang="en-US" altLang="ko-KR" sz="1600" dirty="0" err="1" smtClean="0">
                <a:latin typeface="+mj-lt"/>
              </a:rPr>
              <a:t>Chungnam</a:t>
            </a:r>
            <a:r>
              <a:rPr lang="en-US" altLang="ko-KR" sz="1600" dirty="0" smtClean="0">
                <a:latin typeface="+mj-lt"/>
              </a:rPr>
              <a:t> National University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0" hasCustomPrompt="1"/>
          </p:nvPr>
        </p:nvSpPr>
        <p:spPr>
          <a:xfrm>
            <a:off x="1030175" y="4381746"/>
            <a:ext cx="7079183" cy="432048"/>
          </a:xfrm>
        </p:spPr>
        <p:txBody>
          <a:bodyPr/>
          <a:lstStyle>
            <a:lvl1pPr mar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lang="ko-KR" altLang="en-US" sz="2000" b="1" dirty="0">
                <a:solidFill>
                  <a:schemeClr val="bg2"/>
                </a:solidFill>
                <a:latin typeface="+mj-lt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 smtClean="0"/>
              <a:t>TA Name</a:t>
            </a:r>
            <a:endParaRPr lang="ko-KR" altLang="en-US" dirty="0"/>
          </a:p>
        </p:txBody>
      </p:sp>
      <p:sp>
        <p:nvSpPr>
          <p:cNvPr id="19" name="TextBox 18"/>
          <p:cNvSpPr txBox="1"/>
          <p:nvPr userDrawn="1"/>
        </p:nvSpPr>
        <p:spPr bwMode="auto">
          <a:xfrm>
            <a:off x="1357300" y="568757"/>
            <a:ext cx="76791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 latinLnBrk="0"/>
            <a:r>
              <a:rPr lang="en-US" altLang="ko-KR" sz="1800" b="1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2018</a:t>
            </a:r>
            <a:r>
              <a:rPr lang="en-US" altLang="ko-KR" sz="1800" b="1" kern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 </a:t>
            </a:r>
            <a:r>
              <a:rPr lang="en-US" altLang="ko-KR" sz="1800" b="1" kern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Fall  </a:t>
            </a:r>
            <a:r>
              <a:rPr lang="en-US" altLang="ko-KR" sz="32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System</a:t>
            </a:r>
            <a:r>
              <a:rPr lang="en-US" altLang="ko-KR" sz="3200" b="1" kern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 Programming</a:t>
            </a:r>
            <a:endParaRPr lang="ko-KR" altLang="en-US" sz="3200" b="1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1" hasCustomPrompt="1"/>
          </p:nvPr>
        </p:nvSpPr>
        <p:spPr>
          <a:xfrm>
            <a:off x="1027122" y="4826092"/>
            <a:ext cx="7085291" cy="432345"/>
          </a:xfrm>
        </p:spPr>
        <p:txBody>
          <a:bodyPr/>
          <a:lstStyle>
            <a:lvl1pPr marL="0" indent="0" algn="ctr">
              <a:buNone/>
              <a:defRPr kumimoji="1" lang="ko-KR" altLang="en-US" sz="2000" b="1" dirty="0">
                <a:solidFill>
                  <a:schemeClr val="bg2"/>
                </a:solidFill>
                <a:latin typeface="+mj-lt"/>
                <a:ea typeface="맑은 고딕" pitchFamily="50" charset="-127"/>
                <a:cs typeface="+mn-cs"/>
              </a:defRPr>
            </a:lvl1pPr>
          </a:lstStyle>
          <a:p>
            <a:pPr marL="0" lv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ko-KR" dirty="0" smtClean="0"/>
              <a:t>TA Contact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2590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48" y="549052"/>
            <a:ext cx="8774063" cy="719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유형을 편집하려면 누르십시오</a:t>
            </a:r>
            <a:r>
              <a:rPr lang="en-US" altLang="ko-KR" dirty="0" smtClean="0"/>
              <a:t>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6792"/>
            <a:ext cx="828040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문자열 유형을 편집하려면 누르십시오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97650"/>
            <a:ext cx="9144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1">
              <a:defRPr sz="10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ko-KR" smtClean="0"/>
              <a:t>2018 Fall, System Programming</a:t>
            </a:r>
            <a:endParaRPr lang="en-US" altLang="ko-KR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97650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4" name="Picture 5" descr="cnu3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48" y="114300"/>
            <a:ext cx="367188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8"/>
          <p:cNvSpPr>
            <a:spLocks noChangeArrowheads="1"/>
          </p:cNvSpPr>
          <p:nvPr userDrawn="1"/>
        </p:nvSpPr>
        <p:spPr bwMode="auto">
          <a:xfrm>
            <a:off x="179387" y="336550"/>
            <a:ext cx="8785225" cy="73025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algn="ctr" latinLnBrk="0">
              <a:defRPr/>
            </a:pPr>
            <a:endParaRPr kumimoji="0" lang="en-US" altLang="ko-KR" smtClean="0">
              <a:solidFill>
                <a:schemeClr val="tx1"/>
              </a:solidFill>
              <a:latin typeface="Times" pitchFamily="18" charset="0"/>
              <a:ea typeface="굴림" charset="-127"/>
              <a:cs typeface="Arial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 userDrawn="1"/>
        </p:nvSpPr>
        <p:spPr bwMode="auto">
          <a:xfrm>
            <a:off x="6387420" y="106841"/>
            <a:ext cx="2771800" cy="2603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C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NU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E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mbedded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S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ystem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L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aboratory	</a:t>
            </a:r>
          </a:p>
        </p:txBody>
      </p:sp>
      <p:pic>
        <p:nvPicPr>
          <p:cNvPr id="17" name="Picture 14" descr="LAB_Logo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58" y="404664"/>
            <a:ext cx="9080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18" r:id="rId3"/>
    <p:sldLayoutId id="2147484098" r:id="rId4"/>
    <p:sldLayoutId id="2147484133" r:id="rId5"/>
    <p:sldLayoutId id="2147484132" r:id="rId6"/>
    <p:sldLayoutId id="2147484103" r:id="rId7"/>
    <p:sldLayoutId id="2147484134" r:id="rId8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en-US" altLang="ko-KR" sz="2800" b="1" dirty="0" smtClean="0">
          <a:solidFill>
            <a:schemeClr val="tx1">
              <a:lumMod val="75000"/>
              <a:lumOff val="25000"/>
            </a:schemeClr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9pPr>
    </p:titleStyle>
    <p:bodyStyle>
      <a:lvl1pPr marL="514350" indent="-5143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75000"/>
            <a:lumOff val="25000"/>
          </a:schemeClr>
        </a:buClr>
        <a:buSzPct val="80000"/>
        <a:buFont typeface="Wingdings" panose="05000000000000000000" pitchFamily="2" charset="2"/>
        <a:buChar char="v"/>
        <a:defRPr kumimoji="1" sz="2000" b="0">
          <a:solidFill>
            <a:schemeClr val="tx1"/>
          </a:solidFill>
          <a:latin typeface="+mj-lt"/>
          <a:ea typeface="문체부 돋음체" panose="020B0609000101010101" pitchFamily="49" charset="-127"/>
          <a:cs typeface="+mn-cs"/>
        </a:defRPr>
      </a:lvl1pPr>
      <a:lvl2pPr marL="800100" indent="-3429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75000"/>
            <a:lumOff val="25000"/>
          </a:schemeClr>
        </a:buClr>
        <a:buSzPct val="60000"/>
        <a:buFont typeface="Wingdings" panose="05000000000000000000" pitchFamily="2" charset="2"/>
        <a:buChar char="u"/>
        <a:defRPr kumimoji="1" sz="16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SzPct val="80000"/>
        <a:buFont typeface="Wingdings" panose="05000000000000000000" pitchFamily="2" charset="2"/>
        <a:buChar char="v"/>
        <a:defRPr kumimoji="1" sz="12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SzPct val="50000"/>
        <a:buFont typeface="Wingdings" panose="05000000000000000000" pitchFamily="2" charset="2"/>
        <a:buChar char="u"/>
        <a:defRPr kumimoji="1" sz="10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4pPr>
      <a:lvl5pPr marL="1828800" indent="0" algn="l" rtl="0" eaLnBrk="0" fontAlgn="base" hangingPunct="0">
        <a:spcBef>
          <a:spcPct val="20000"/>
        </a:spcBef>
        <a:spcAft>
          <a:spcPct val="0"/>
        </a:spcAft>
        <a:buNone/>
        <a:defRPr kumimoji="1" sz="1200">
          <a:solidFill>
            <a:schemeClr val="tx1"/>
          </a:solidFill>
          <a:latin typeface="+mj-lt"/>
          <a:ea typeface="맑은 고딕" pitchFamily="50" charset="-127"/>
        </a:defRPr>
      </a:lvl5pPr>
      <a:lvl6pPr marL="2286000" indent="0" algn="l" rtl="0" fontAlgn="base">
        <a:spcBef>
          <a:spcPct val="20000"/>
        </a:spcBef>
        <a:spcAft>
          <a:spcPct val="0"/>
        </a:spcAft>
        <a:buNone/>
        <a:defRPr kumimoji="1" sz="1400">
          <a:solidFill>
            <a:srgbClr val="00336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48" y="549052"/>
            <a:ext cx="8774063" cy="719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유형을 편집하려면 누르십시오</a:t>
            </a:r>
            <a:r>
              <a:rPr lang="en-US" altLang="ko-KR" dirty="0" smtClean="0"/>
              <a:t>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6792"/>
            <a:ext cx="828040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문자열 유형을 편집하려면 누르십시오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넷째 수준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ko-KR" altLang="en-US" dirty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97650"/>
            <a:ext cx="9144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1">
              <a:defRPr sz="10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ko-KR" smtClean="0"/>
              <a:t>2018 Fall, System Programming</a:t>
            </a:r>
            <a:endParaRPr lang="en-US" altLang="ko-KR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97650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4" name="Picture 5" descr="cnu3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48" y="114300"/>
            <a:ext cx="367188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8"/>
          <p:cNvSpPr>
            <a:spLocks noChangeArrowheads="1"/>
          </p:cNvSpPr>
          <p:nvPr userDrawn="1"/>
        </p:nvSpPr>
        <p:spPr bwMode="auto">
          <a:xfrm>
            <a:off x="179387" y="336550"/>
            <a:ext cx="8785225" cy="73025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algn="ctr" latinLnBrk="0">
              <a:defRPr/>
            </a:pPr>
            <a:endParaRPr kumimoji="0" lang="en-US" altLang="ko-KR" smtClean="0">
              <a:solidFill>
                <a:schemeClr val="tx1"/>
              </a:solidFill>
              <a:latin typeface="Times" pitchFamily="18" charset="0"/>
              <a:ea typeface="굴림" charset="-127"/>
              <a:cs typeface="Arial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 userDrawn="1"/>
        </p:nvSpPr>
        <p:spPr bwMode="auto">
          <a:xfrm>
            <a:off x="6387420" y="106841"/>
            <a:ext cx="2771800" cy="2603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C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NU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E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mbedded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S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ystem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L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aboratory	</a:t>
            </a:r>
          </a:p>
        </p:txBody>
      </p:sp>
      <p:pic>
        <p:nvPicPr>
          <p:cNvPr id="17" name="Picture 14" descr="LAB_Logo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58" y="404664"/>
            <a:ext cx="9080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990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6" r:id="rId4"/>
    <p:sldLayoutId id="2147484127" r:id="rId5"/>
    <p:sldLayoutId id="2147484130" r:id="rId6"/>
    <p:sldLayoutId id="2147484131" r:id="rId7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en-US" altLang="ko-KR" sz="2800" b="1" dirty="0" smtClean="0">
          <a:solidFill>
            <a:schemeClr val="tx1">
              <a:lumMod val="75000"/>
              <a:lumOff val="25000"/>
            </a:schemeClr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9pPr>
    </p:titleStyle>
    <p:bodyStyle>
      <a:lvl1pPr marL="514350" indent="-5143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75000"/>
            <a:lumOff val="25000"/>
          </a:schemeClr>
        </a:buClr>
        <a:buSzPct val="80000"/>
        <a:buFont typeface="Wingdings" panose="05000000000000000000" pitchFamily="2" charset="2"/>
        <a:buChar char="v"/>
        <a:defRPr kumimoji="1" sz="2800" b="0">
          <a:solidFill>
            <a:schemeClr val="tx1"/>
          </a:solidFill>
          <a:latin typeface="+mj-lt"/>
          <a:ea typeface="문체부 돋음체" panose="020B0609000101010101" pitchFamily="49" charset="-127"/>
          <a:cs typeface="+mn-cs"/>
        </a:defRPr>
      </a:lvl1pPr>
      <a:lvl2pPr marL="800100" indent="-3429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75000"/>
            <a:lumOff val="25000"/>
          </a:schemeClr>
        </a:buClr>
        <a:buSzPct val="50000"/>
        <a:buFont typeface="Wingdings" panose="05000000000000000000" pitchFamily="2" charset="2"/>
        <a:buChar char="u"/>
        <a:defRPr kumimoji="1" sz="20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SzPct val="80000"/>
        <a:buFont typeface="Wingdings" panose="05000000000000000000" pitchFamily="2" charset="2"/>
        <a:buChar char="v"/>
        <a:defRPr kumimoji="1" sz="14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SzPct val="50000"/>
        <a:buFont typeface="Wingdings" panose="05000000000000000000" pitchFamily="2" charset="2"/>
        <a:buChar char="u"/>
        <a:defRPr kumimoji="1" sz="10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4pPr>
      <a:lvl5pPr marL="1828800" indent="0" algn="l" rtl="0" eaLnBrk="0" fontAlgn="base" hangingPunct="0">
        <a:spcBef>
          <a:spcPct val="20000"/>
        </a:spcBef>
        <a:spcAft>
          <a:spcPct val="0"/>
        </a:spcAft>
        <a:buNone/>
        <a:defRPr kumimoji="1" sz="1200">
          <a:solidFill>
            <a:schemeClr val="tx1"/>
          </a:solidFill>
          <a:latin typeface="+mj-lt"/>
          <a:ea typeface="맑은 고딕" pitchFamily="50" charset="-127"/>
        </a:defRPr>
      </a:lvl5pPr>
      <a:lvl6pPr marL="2286000" indent="0" algn="l" rtl="0" fontAlgn="base">
        <a:spcBef>
          <a:spcPct val="20000"/>
        </a:spcBef>
        <a:spcAft>
          <a:spcPct val="0"/>
        </a:spcAft>
        <a:buNone/>
        <a:defRPr kumimoji="1" sz="1400">
          <a:solidFill>
            <a:srgbClr val="00336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-learn.cnu.ac.kr/" TargetMode="Externa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i1004me2.blog.me/140190173943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ckerschool.org/HS_Boards/zboard.php?id=Free_Lectures&amp;no=8032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752940"/>
            <a:ext cx="7772400" cy="1676060"/>
          </a:xfrm>
        </p:spPr>
        <p:txBody>
          <a:bodyPr/>
          <a:lstStyle/>
          <a:p>
            <a:r>
              <a:rPr lang="en-US" altLang="ko-KR" dirty="0" smtClean="0"/>
              <a:t>Shell </a:t>
            </a:r>
            <a:r>
              <a:rPr lang="en-US" altLang="ko-KR" smtClean="0"/>
              <a:t>Lab </a:t>
            </a:r>
            <a:r>
              <a:rPr lang="en-US" altLang="ko-KR"/>
              <a:t>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>
          <a:xfrm>
            <a:off x="1369366" y="3662010"/>
            <a:ext cx="6400800" cy="342709"/>
          </a:xfrm>
        </p:spPr>
        <p:txBody>
          <a:bodyPr/>
          <a:lstStyle/>
          <a:p>
            <a:r>
              <a:rPr lang="en-US" altLang="ko-KR" smtClean="0"/>
              <a:t>2018. </a:t>
            </a:r>
            <a:r>
              <a:rPr lang="en-US" altLang="ko-KR" dirty="0" smtClean="0"/>
              <a:t>11</a:t>
            </a:r>
            <a:r>
              <a:rPr lang="en-US" altLang="ko-KR" smtClean="0"/>
              <a:t>. </a:t>
            </a:r>
            <a:r>
              <a:rPr lang="en-US" altLang="ko-KR" smtClean="0"/>
              <a:t>12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1030175" y="4381746"/>
            <a:ext cx="7079183" cy="775446"/>
          </a:xfrm>
        </p:spPr>
        <p:txBody>
          <a:bodyPr/>
          <a:lstStyle/>
          <a:p>
            <a:r>
              <a:rPr lang="ko-KR" altLang="en-US" smtClean="0"/>
              <a:t>장혁수</a:t>
            </a:r>
            <a:endParaRPr lang="en-US" altLang="ko-KR" dirty="0" smtClean="0"/>
          </a:p>
          <a:p>
            <a:r>
              <a:rPr lang="en-US" altLang="ko-KR" smtClean="0"/>
              <a:t>janggurtn@naver.com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6440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Shell Lab – </a:t>
            </a:r>
            <a:r>
              <a:rPr lang="en-US" altLang="ko-KR" dirty="0" smtClean="0"/>
              <a:t>trace05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 </a:t>
            </a:r>
            <a:r>
              <a:rPr lang="ko-KR" altLang="en-US" dirty="0"/>
              <a:t>다음 코드 형태를 참조하여 </a:t>
            </a:r>
            <a:r>
              <a:rPr lang="en-US" altLang="ko-KR" dirty="0" err="1"/>
              <a:t>eval</a:t>
            </a:r>
            <a:r>
              <a:rPr lang="en-US" altLang="ko-KR" dirty="0"/>
              <a:t>( )</a:t>
            </a:r>
            <a:r>
              <a:rPr lang="ko-KR" altLang="en-US" dirty="0"/>
              <a:t>함수를 구성하고</a:t>
            </a:r>
            <a:r>
              <a:rPr lang="en-US" altLang="ko-KR" dirty="0"/>
              <a:t>, </a:t>
            </a:r>
            <a:r>
              <a:rPr lang="ko-KR" altLang="en-US" dirty="0"/>
              <a:t>쉘을 구현해본다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foreground </a:t>
            </a:r>
            <a:r>
              <a:rPr lang="ko-KR" altLang="en-US" dirty="0">
                <a:solidFill>
                  <a:srgbClr val="C00000"/>
                </a:solidFill>
              </a:rPr>
              <a:t>작업</a:t>
            </a:r>
            <a:r>
              <a:rPr lang="ko-KR" altLang="en-US" dirty="0"/>
              <a:t>인 경우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자식 프로세스가 종료될 때까지 기다린다</a:t>
            </a:r>
            <a:r>
              <a:rPr lang="en-US" altLang="ko-KR" dirty="0"/>
              <a:t>. </a:t>
            </a:r>
            <a:r>
              <a:rPr lang="ko-KR" altLang="en-US" dirty="0"/>
              <a:t>자식 프로세스가 종료되면 작업 리스트에서 작업을 제거한다</a:t>
            </a:r>
            <a:r>
              <a:rPr lang="en-US" altLang="ko-KR" dirty="0"/>
              <a:t>.</a:t>
            </a:r>
          </a:p>
          <a:p>
            <a:pPr lvl="3">
              <a:lnSpc>
                <a:spcPct val="100000"/>
              </a:lnSpc>
            </a:pPr>
            <a:r>
              <a:rPr lang="en-US" altLang="ko-KR" dirty="0" err="1">
                <a:solidFill>
                  <a:srgbClr val="C00000"/>
                </a:solidFill>
              </a:rPr>
              <a:t>waitpid</a:t>
            </a:r>
            <a:r>
              <a:rPr lang="en-US" altLang="ko-KR" dirty="0">
                <a:solidFill>
                  <a:srgbClr val="C00000"/>
                </a:solidFill>
              </a:rPr>
              <a:t>( )</a:t>
            </a:r>
            <a:r>
              <a:rPr lang="ko-KR" altLang="en-US" dirty="0"/>
              <a:t>함수를 활용하여</a:t>
            </a:r>
            <a:r>
              <a:rPr lang="en-US" altLang="ko-KR" dirty="0"/>
              <a:t>, </a:t>
            </a:r>
            <a:r>
              <a:rPr lang="ko-KR" altLang="en-US" dirty="0"/>
              <a:t>자식 프로세스가 종료될 때까지 기다린다</a:t>
            </a:r>
            <a:r>
              <a:rPr lang="en-US" altLang="ko-KR" dirty="0"/>
              <a:t>.</a:t>
            </a:r>
          </a:p>
          <a:p>
            <a:pPr lvl="3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background </a:t>
            </a:r>
            <a:r>
              <a:rPr lang="ko-KR" altLang="en-US" dirty="0">
                <a:solidFill>
                  <a:srgbClr val="C00000"/>
                </a:solidFill>
              </a:rPr>
              <a:t>작업</a:t>
            </a:r>
            <a:r>
              <a:rPr lang="ko-KR" altLang="en-US" dirty="0"/>
              <a:t>인 경우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해당</a:t>
            </a:r>
            <a:r>
              <a:rPr lang="en-US" altLang="ko-KR" dirty="0"/>
              <a:t> </a:t>
            </a:r>
            <a:r>
              <a:rPr lang="ko-KR" altLang="en-US" dirty="0"/>
              <a:t>작업의 정보를 출력하는 양식을 확인하고 </a:t>
            </a:r>
            <a:r>
              <a:rPr lang="ko-KR" altLang="en-US" dirty="0">
                <a:solidFill>
                  <a:srgbClr val="C00000"/>
                </a:solidFill>
              </a:rPr>
              <a:t>해당 양식에 맞추어 출력</a:t>
            </a:r>
            <a:r>
              <a:rPr lang="ko-KR" altLang="en-US" dirty="0"/>
              <a:t>할 수 있도록 프린트 문을 구성한다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348880"/>
            <a:ext cx="6071628" cy="21779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73070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Shell Lab – </a:t>
            </a:r>
            <a:r>
              <a:rPr lang="en-US" altLang="ko-KR" dirty="0" smtClean="0"/>
              <a:t>trace05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 </a:t>
            </a:r>
            <a:r>
              <a:rPr lang="ko-KR" altLang="en-US" dirty="0"/>
              <a:t>다음 코드 형태를 참조하여 </a:t>
            </a:r>
            <a:r>
              <a:rPr lang="en-US" altLang="ko-KR" dirty="0" err="1"/>
              <a:t>eval</a:t>
            </a:r>
            <a:r>
              <a:rPr lang="en-US" altLang="ko-KR" dirty="0"/>
              <a:t>( )</a:t>
            </a:r>
            <a:r>
              <a:rPr lang="ko-KR" altLang="en-US" dirty="0"/>
              <a:t>함수를 구성하고</a:t>
            </a:r>
            <a:r>
              <a:rPr lang="en-US" altLang="ko-KR" dirty="0"/>
              <a:t>, </a:t>
            </a:r>
            <a:r>
              <a:rPr lang="ko-KR" altLang="en-US" dirty="0"/>
              <a:t>쉘을 </a:t>
            </a:r>
            <a:r>
              <a:rPr lang="ko-KR" altLang="en-US"/>
              <a:t>구현해본다</a:t>
            </a:r>
            <a:r>
              <a:rPr lang="en-US" altLang="ko-KR" smtClean="0"/>
              <a:t>.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581" y="2314364"/>
            <a:ext cx="4965636" cy="41751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 bwMode="auto">
          <a:xfrm>
            <a:off x="2634870" y="4725144"/>
            <a:ext cx="4408347" cy="1152128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ahoma" pitchFamily="34" charset="0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425329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Shell Lab – </a:t>
            </a:r>
            <a:r>
              <a:rPr lang="en-US" altLang="ko-KR" dirty="0" smtClean="0"/>
              <a:t>trace05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 </a:t>
            </a:r>
            <a:r>
              <a:rPr lang="ko-KR" altLang="en-US" dirty="0"/>
              <a:t>다음 코드 형태를 </a:t>
            </a:r>
            <a:r>
              <a:rPr lang="ko-KR" altLang="en-US"/>
              <a:t>참조하여 </a:t>
            </a:r>
            <a:r>
              <a:rPr lang="en-US" altLang="ko-KR" smtClean="0"/>
              <a:t>waitfg( </a:t>
            </a:r>
            <a:r>
              <a:rPr lang="en-US" altLang="ko-KR" dirty="0"/>
              <a:t>)</a:t>
            </a:r>
            <a:r>
              <a:rPr lang="ko-KR" altLang="en-US" dirty="0"/>
              <a:t>함수를 구성하고</a:t>
            </a:r>
            <a:r>
              <a:rPr lang="en-US" altLang="ko-KR" dirty="0"/>
              <a:t>, </a:t>
            </a:r>
            <a:r>
              <a:rPr lang="ko-KR" altLang="en-US" dirty="0"/>
              <a:t>쉘을 </a:t>
            </a:r>
            <a:r>
              <a:rPr lang="ko-KR" altLang="en-US"/>
              <a:t>구현해본다</a:t>
            </a:r>
            <a:r>
              <a:rPr lang="en-US" altLang="ko-KR" smtClean="0"/>
              <a:t>.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492896"/>
            <a:ext cx="4846043" cy="12534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53" y="4725144"/>
            <a:ext cx="7951043" cy="102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4073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Shell Lab – </a:t>
            </a:r>
            <a:r>
              <a:rPr lang="en-US" altLang="ko-KR" dirty="0" smtClean="0"/>
              <a:t>trace07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trace07</a:t>
            </a:r>
            <a:r>
              <a:rPr lang="en-US" altLang="ko-KR" dirty="0" smtClean="0"/>
              <a:t> </a:t>
            </a:r>
            <a:r>
              <a:rPr lang="en-US" altLang="ko-KR" dirty="0"/>
              <a:t>: Built-in </a:t>
            </a:r>
            <a:r>
              <a:rPr lang="ko-KR" altLang="en-US" dirty="0"/>
              <a:t>명령어 </a:t>
            </a:r>
            <a:r>
              <a:rPr lang="en-US" altLang="ko-KR" dirty="0">
                <a:solidFill>
                  <a:srgbClr val="C00000"/>
                </a:solidFill>
              </a:rPr>
              <a:t>‘jobs’ </a:t>
            </a:r>
            <a:r>
              <a:rPr lang="ko-KR" altLang="en-US" dirty="0"/>
              <a:t>구현</a:t>
            </a:r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060848"/>
            <a:ext cx="6362700" cy="25812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2371303"/>
            <a:ext cx="4181475" cy="40100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 bwMode="auto">
          <a:xfrm>
            <a:off x="6934904" y="5981218"/>
            <a:ext cx="14599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2000" kern="0" dirty="0" smtClean="0">
                <a:solidFill>
                  <a:schemeClr val="bg1"/>
                </a:solidFill>
              </a:rPr>
              <a:t>trace07.txt</a:t>
            </a:r>
            <a:endParaRPr lang="ko-KR" altLang="en-US" sz="2000" kern="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08570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Shell Lab – </a:t>
            </a:r>
            <a:r>
              <a:rPr lang="en-US" altLang="ko-KR" dirty="0" smtClean="0"/>
              <a:t>trace07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trace07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두 개의 </a:t>
            </a:r>
            <a:r>
              <a:rPr lang="en-US" altLang="ko-KR" dirty="0"/>
              <a:t>background </a:t>
            </a:r>
            <a:r>
              <a:rPr lang="ko-KR" altLang="en-US" dirty="0"/>
              <a:t>작업을 실행한 후</a:t>
            </a:r>
            <a:r>
              <a:rPr lang="en-US" altLang="ko-KR" dirty="0"/>
              <a:t>, built-in </a:t>
            </a:r>
            <a:r>
              <a:rPr lang="ko-KR" altLang="en-US" dirty="0"/>
              <a:t>명령어 </a:t>
            </a:r>
            <a:r>
              <a:rPr lang="en-US" altLang="ko-KR" dirty="0"/>
              <a:t>‘jobs’</a:t>
            </a:r>
            <a:r>
              <a:rPr lang="ko-KR" altLang="en-US" dirty="0"/>
              <a:t>을 실행한다</a:t>
            </a:r>
            <a:r>
              <a:rPr lang="en-US" altLang="ko-KR" dirty="0"/>
              <a:t>.</a:t>
            </a:r>
            <a:r>
              <a:rPr lang="ko-KR" altLang="en-US" dirty="0"/>
              <a:t> 해당 명령어를 입력 받으면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C00000"/>
                </a:solidFill>
              </a:rPr>
              <a:t>현재 실행되고 있는 작업의 리스트를 출력</a:t>
            </a:r>
            <a:r>
              <a:rPr lang="ko-KR" altLang="en-US" dirty="0"/>
              <a:t>해준다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앞서 구현한 </a:t>
            </a:r>
            <a:r>
              <a:rPr lang="en-US" altLang="ko-KR" dirty="0"/>
              <a:t>built-in </a:t>
            </a:r>
            <a:r>
              <a:rPr lang="ko-KR" altLang="en-US" dirty="0"/>
              <a:t>명령어 </a:t>
            </a:r>
            <a:r>
              <a:rPr lang="en-US" altLang="ko-KR" dirty="0"/>
              <a:t>‘quit’</a:t>
            </a:r>
            <a:r>
              <a:rPr lang="ko-KR" altLang="en-US" dirty="0"/>
              <a:t>과 비슷한 방식으로 구현하면 된다</a:t>
            </a:r>
            <a:r>
              <a:rPr lang="en-US" altLang="ko-KR" dirty="0"/>
              <a:t>.</a:t>
            </a:r>
          </a:p>
          <a:p>
            <a:pPr lvl="2">
              <a:lnSpc>
                <a:spcPct val="100000"/>
              </a:lnSpc>
            </a:pPr>
            <a:r>
              <a:rPr lang="ko-KR" altLang="en-US" dirty="0"/>
              <a:t>이때 작업</a:t>
            </a:r>
            <a:r>
              <a:rPr lang="en-US" altLang="ko-KR" dirty="0"/>
              <a:t> </a:t>
            </a:r>
            <a:r>
              <a:rPr lang="ko-KR" altLang="en-US" dirty="0"/>
              <a:t>리스트를 출력하는데 사용하는 함수는 </a:t>
            </a:r>
            <a:r>
              <a:rPr lang="en-US" altLang="ko-KR" dirty="0" err="1">
                <a:solidFill>
                  <a:srgbClr val="C00000"/>
                </a:solidFill>
              </a:rPr>
              <a:t>listjobs</a:t>
            </a:r>
            <a:r>
              <a:rPr lang="en-US" altLang="ko-KR" dirty="0">
                <a:solidFill>
                  <a:srgbClr val="C00000"/>
                </a:solidFill>
              </a:rPr>
              <a:t>( 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2">
              <a:lnSpc>
                <a:spcPct val="100000"/>
              </a:lnSpc>
            </a:pPr>
            <a:r>
              <a:rPr lang="ko-KR" altLang="en-US" dirty="0"/>
              <a:t>해당 함수의 사용 방법은 소스코드 분석을 통해 알아낸다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ko-KR" altLang="en-US" dirty="0"/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37" y="3573016"/>
            <a:ext cx="4124325" cy="27241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 bwMode="auto">
          <a:xfrm>
            <a:off x="2843808" y="4797152"/>
            <a:ext cx="3600400" cy="936104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ahoma" pitchFamily="34" charset="0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323528" y="5157192"/>
            <a:ext cx="23303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latinLnBrk="0"/>
            <a:r>
              <a:rPr lang="en-US" altLang="ko-KR" sz="1400" kern="0" smtClean="0"/>
              <a:t>Return 1</a:t>
            </a:r>
            <a:r>
              <a:rPr lang="ko-KR" altLang="en-US" sz="1400" kern="0" smtClean="0"/>
              <a:t>은 </a:t>
            </a:r>
            <a:r>
              <a:rPr lang="en-US" altLang="ko-KR" sz="1400" kern="0" smtClean="0"/>
              <a:t>builtin_cmd</a:t>
            </a:r>
            <a:r>
              <a:rPr lang="ko-KR" altLang="en-US" sz="1400" kern="0" smtClean="0"/>
              <a:t>인 경우를 나타냄  </a:t>
            </a:r>
            <a:endParaRPr lang="ko-KR" altLang="en-US" sz="1400" kern="0" dirty="0" smtClean="0"/>
          </a:p>
        </p:txBody>
      </p:sp>
    </p:spTree>
    <p:extLst>
      <p:ext uri="{BB962C8B-B14F-4D97-AF65-F5344CB8AC3E}">
        <p14:creationId xmlns:p14="http://schemas.microsoft.com/office/powerpoint/2010/main" val="52264225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Signal</a:t>
            </a:r>
            <a:r>
              <a:rPr lang="ko-KR" altLang="en-US" dirty="0" smtClean="0"/>
              <a:t>의 개념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ko-KR" sz="1600" dirty="0" smtClean="0"/>
              <a:t>어떤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Event</a:t>
            </a:r>
            <a:r>
              <a:rPr lang="ko-KR" altLang="ko-KR" sz="1600" dirty="0"/>
              <a:t>가 발생했음을 알리기 위해</a:t>
            </a:r>
            <a:r>
              <a:rPr lang="en-US" altLang="ko-KR" sz="1600" dirty="0"/>
              <a:t> Process</a:t>
            </a:r>
            <a:r>
              <a:rPr lang="ko-KR" altLang="ko-KR" sz="1600" dirty="0"/>
              <a:t>에게 전달되는 소프트웨어 </a:t>
            </a:r>
            <a:r>
              <a:rPr lang="ko-KR" altLang="ko-KR" sz="1600" dirty="0" smtClean="0"/>
              <a:t>인터럽트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en-US" altLang="ko-KR" sz="1600" dirty="0" smtClean="0"/>
              <a:t>Signal</a:t>
            </a:r>
            <a:r>
              <a:rPr lang="ko-KR" altLang="ko-KR" sz="1600" dirty="0"/>
              <a:t>을 발생 시키는</a:t>
            </a:r>
            <a:r>
              <a:rPr lang="en-US" altLang="ko-KR" sz="1600" dirty="0"/>
              <a:t> Event</a:t>
            </a:r>
            <a:r>
              <a:rPr lang="ko-KR" altLang="ko-KR" sz="1600" dirty="0"/>
              <a:t>의 종류는 아래의</a:t>
            </a:r>
            <a:r>
              <a:rPr lang="en-US" altLang="ko-KR" sz="1600" dirty="0"/>
              <a:t> 4</a:t>
            </a:r>
            <a:r>
              <a:rPr lang="ko-KR" altLang="ko-KR" sz="1600" dirty="0"/>
              <a:t>가지 종류가 있다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200" dirty="0" smtClean="0"/>
              <a:t>Hardware </a:t>
            </a:r>
            <a:r>
              <a:rPr lang="en-US" altLang="ko-KR" sz="1200" dirty="0"/>
              <a:t>Exception (</a:t>
            </a:r>
            <a:r>
              <a:rPr lang="ko-KR" altLang="ko-KR" sz="1200" dirty="0"/>
              <a:t>나누기</a:t>
            </a:r>
            <a:r>
              <a:rPr lang="en-US" altLang="ko-KR" sz="1200" dirty="0"/>
              <a:t> 0 </a:t>
            </a:r>
            <a:r>
              <a:rPr lang="ko-KR" altLang="ko-KR" sz="1200" dirty="0"/>
              <a:t>등</a:t>
            </a:r>
            <a:r>
              <a:rPr lang="en-US" altLang="ko-KR" sz="1200" dirty="0" smtClean="0"/>
              <a:t>).</a:t>
            </a:r>
          </a:p>
          <a:p>
            <a:pPr lvl="1"/>
            <a:r>
              <a:rPr lang="en-US" altLang="ko-KR" sz="1200" dirty="0" smtClean="0"/>
              <a:t>Software condition (alarm </a:t>
            </a:r>
            <a:r>
              <a:rPr lang="ko-KR" altLang="ko-KR" sz="1200" dirty="0" smtClean="0"/>
              <a:t>시간</a:t>
            </a:r>
            <a:r>
              <a:rPr lang="en-US" altLang="ko-KR" sz="1200" dirty="0" smtClean="0"/>
              <a:t>, expire </a:t>
            </a:r>
            <a:r>
              <a:rPr lang="ko-KR" altLang="ko-KR" sz="1200" dirty="0" smtClean="0"/>
              <a:t>등</a:t>
            </a:r>
            <a:r>
              <a:rPr lang="en-US" altLang="ko-KR" sz="1200" dirty="0" smtClean="0"/>
              <a:t>).</a:t>
            </a:r>
          </a:p>
          <a:p>
            <a:pPr lvl="1"/>
            <a:r>
              <a:rPr lang="ko-KR" altLang="ko-KR" sz="1200" dirty="0" smtClean="0"/>
              <a:t>단말기에서 </a:t>
            </a:r>
            <a:r>
              <a:rPr lang="ko-KR" altLang="ko-KR" sz="1200" dirty="0"/>
              <a:t>발생하는 사용자 입력</a:t>
            </a:r>
            <a:r>
              <a:rPr lang="en-US" altLang="ko-KR" sz="1200" dirty="0"/>
              <a:t> (^c, ^z </a:t>
            </a:r>
            <a:r>
              <a:rPr lang="ko-KR" altLang="ko-KR" sz="1200" dirty="0"/>
              <a:t>등</a:t>
            </a:r>
            <a:r>
              <a:rPr lang="en-US" altLang="ko-KR" sz="1200" dirty="0" smtClean="0"/>
              <a:t>).</a:t>
            </a:r>
          </a:p>
          <a:p>
            <a:pPr lvl="1"/>
            <a:r>
              <a:rPr lang="en-US" altLang="ko-KR" sz="1200" dirty="0" smtClean="0"/>
              <a:t>kill </a:t>
            </a:r>
            <a:r>
              <a:rPr lang="ko-KR" altLang="ko-KR" sz="1200" dirty="0" smtClean="0"/>
              <a:t>등과 같은 시스템 콜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600" dirty="0" smtClean="0"/>
              <a:t>Event</a:t>
            </a:r>
            <a:r>
              <a:rPr lang="ko-KR" altLang="ko-KR" sz="1600" dirty="0"/>
              <a:t>에 의해서</a:t>
            </a:r>
            <a:r>
              <a:rPr lang="en-US" altLang="ko-KR" sz="1600" dirty="0"/>
              <a:t> Signal</a:t>
            </a:r>
            <a:r>
              <a:rPr lang="ko-KR" altLang="ko-KR" sz="1600" dirty="0"/>
              <a:t>이 생성 되면 곧</a:t>
            </a:r>
            <a:r>
              <a:rPr lang="en-US" altLang="ko-KR" sz="1600" dirty="0"/>
              <a:t> Process</a:t>
            </a:r>
            <a:r>
              <a:rPr lang="ko-KR" altLang="ko-KR" sz="1600" dirty="0"/>
              <a:t>에게 전달 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Process</a:t>
            </a:r>
            <a:r>
              <a:rPr lang="ko-KR" altLang="ko-KR" sz="1600" dirty="0"/>
              <a:t>에게</a:t>
            </a:r>
            <a:r>
              <a:rPr lang="en-US" altLang="ko-KR" sz="1600" dirty="0"/>
              <a:t> Signal</a:t>
            </a:r>
            <a:r>
              <a:rPr lang="ko-KR" altLang="ko-KR" sz="1600" dirty="0"/>
              <a:t>이 </a:t>
            </a:r>
            <a:r>
              <a:rPr lang="ko-KR" altLang="ko-KR" sz="1600" dirty="0" smtClean="0"/>
              <a:t>전달되면</a:t>
            </a:r>
            <a:endParaRPr lang="en-US" altLang="ko-KR" sz="1600" dirty="0" smtClean="0"/>
          </a:p>
          <a:p>
            <a:pPr lvl="1"/>
            <a:r>
              <a:rPr lang="ko-KR" altLang="ko-KR" sz="1200" dirty="0" smtClean="0"/>
              <a:t>기본 </a:t>
            </a:r>
            <a:r>
              <a:rPr lang="ko-KR" altLang="ko-KR" sz="1200" dirty="0"/>
              <a:t>설정 실행</a:t>
            </a:r>
            <a:r>
              <a:rPr lang="en-US" altLang="ko-KR" sz="1200" dirty="0"/>
              <a:t>(ignore, terminate, </a:t>
            </a:r>
            <a:r>
              <a:rPr lang="en-US" altLang="ko-KR" sz="1200" dirty="0" err="1"/>
              <a:t>terminate+core</a:t>
            </a:r>
            <a:r>
              <a:rPr lang="en-US" altLang="ko-KR" sz="1200" dirty="0" smtClean="0"/>
              <a:t>).</a:t>
            </a:r>
          </a:p>
          <a:p>
            <a:pPr lvl="1"/>
            <a:r>
              <a:rPr lang="en-US" altLang="ko-KR" sz="1200" dirty="0" smtClean="0"/>
              <a:t>Signal </a:t>
            </a:r>
            <a:r>
              <a:rPr lang="en-US" altLang="ko-KR" sz="1200" dirty="0"/>
              <a:t>Handler</a:t>
            </a:r>
            <a:r>
              <a:rPr lang="ko-KR" altLang="ko-KR" sz="1200" dirty="0"/>
              <a:t>에 의한</a:t>
            </a:r>
            <a:r>
              <a:rPr lang="en-US" altLang="ko-KR" sz="1200" dirty="0"/>
              <a:t> Catch </a:t>
            </a:r>
            <a:r>
              <a:rPr lang="ko-KR" altLang="ko-KR" sz="1200" dirty="0"/>
              <a:t>후 </a:t>
            </a:r>
            <a:r>
              <a:rPr lang="ko-KR" altLang="ko-KR" sz="1200" dirty="0" err="1"/>
              <a:t>로직</a:t>
            </a:r>
            <a:r>
              <a:rPr lang="ko-KR" altLang="ko-KR" sz="1200" dirty="0"/>
              <a:t> 수행</a:t>
            </a:r>
            <a:r>
              <a:rPr lang="en-US" altLang="ko-KR" sz="1200" dirty="0" smtClean="0"/>
              <a:t>.</a:t>
            </a:r>
          </a:p>
          <a:p>
            <a:pPr lvl="1"/>
            <a:r>
              <a:rPr lang="ko-KR" altLang="ko-KR" sz="1200" dirty="0" smtClean="0"/>
              <a:t>무시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600" dirty="0" smtClean="0"/>
              <a:t>Signal</a:t>
            </a:r>
            <a:r>
              <a:rPr lang="ko-KR" altLang="ko-KR" sz="1600" dirty="0"/>
              <a:t>이 생성 되었으나 아직 전달 되지 않은</a:t>
            </a:r>
            <a:r>
              <a:rPr lang="en-US" altLang="ko-KR" sz="1600" dirty="0"/>
              <a:t> Signal</a:t>
            </a:r>
            <a:r>
              <a:rPr lang="ko-KR" altLang="ko-KR" sz="1600" dirty="0" smtClean="0"/>
              <a:t>은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Pending</a:t>
            </a:r>
            <a:r>
              <a:rPr lang="ko-KR" altLang="ko-KR" sz="1600" dirty="0"/>
              <a:t>이라 함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Process</a:t>
            </a:r>
            <a:r>
              <a:rPr lang="ko-KR" altLang="ko-KR" sz="1600" dirty="0"/>
              <a:t>는</a:t>
            </a:r>
            <a:r>
              <a:rPr lang="en-US" altLang="ko-KR" sz="1600" dirty="0"/>
              <a:t> signal mask</a:t>
            </a:r>
            <a:r>
              <a:rPr lang="ko-KR" altLang="ko-KR" sz="1600" dirty="0"/>
              <a:t>를 사용해 특정</a:t>
            </a:r>
            <a:r>
              <a:rPr lang="en-US" altLang="ko-KR" sz="1600" dirty="0"/>
              <a:t> Signal</a:t>
            </a:r>
            <a:r>
              <a:rPr lang="ko-KR" altLang="ko-KR" sz="1600" dirty="0"/>
              <a:t>을</a:t>
            </a:r>
            <a:r>
              <a:rPr lang="en-US" altLang="ko-KR" sz="1600" dirty="0"/>
              <a:t> Block/Unblock </a:t>
            </a:r>
            <a:r>
              <a:rPr lang="ko-KR" altLang="ko-KR" sz="1600" dirty="0"/>
              <a:t>시킬 수 있음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Process</a:t>
            </a:r>
            <a:r>
              <a:rPr lang="ko-KR" altLang="ko-KR" sz="1600" dirty="0"/>
              <a:t>가 특정</a:t>
            </a:r>
            <a:r>
              <a:rPr lang="en-US" altLang="ko-KR" sz="1600" dirty="0"/>
              <a:t> Signal</a:t>
            </a:r>
            <a:r>
              <a:rPr lang="ko-KR" altLang="ko-KR" sz="1600" dirty="0"/>
              <a:t>을</a:t>
            </a:r>
            <a:r>
              <a:rPr lang="en-US" altLang="ko-KR" sz="1600" dirty="0"/>
              <a:t> Block </a:t>
            </a:r>
            <a:r>
              <a:rPr lang="ko-KR" altLang="ko-KR" sz="1600" dirty="0"/>
              <a:t>시켜도 이</a:t>
            </a:r>
            <a:r>
              <a:rPr lang="en-US" altLang="ko-KR" sz="1600" dirty="0"/>
              <a:t> Signal</a:t>
            </a:r>
            <a:r>
              <a:rPr lang="ko-KR" altLang="ko-KR" sz="1600" dirty="0"/>
              <a:t>은 생성되지만 전달 되지 않을 뿐</a:t>
            </a:r>
            <a:r>
              <a:rPr lang="en-US" altLang="ko-KR" sz="1600" dirty="0"/>
              <a:t> Pending </a:t>
            </a:r>
            <a:r>
              <a:rPr lang="ko-KR" altLang="ko-KR" sz="1600" dirty="0"/>
              <a:t>됨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Block</a:t>
            </a:r>
            <a:r>
              <a:rPr lang="ko-KR" altLang="ko-KR" sz="1600" dirty="0"/>
              <a:t>된</a:t>
            </a:r>
            <a:r>
              <a:rPr lang="en-US" altLang="ko-KR" sz="1600" dirty="0"/>
              <a:t> Signal</a:t>
            </a:r>
            <a:r>
              <a:rPr lang="ko-KR" altLang="ko-KR" sz="1600" dirty="0"/>
              <a:t>은</a:t>
            </a:r>
            <a:r>
              <a:rPr lang="en-US" altLang="ko-KR" sz="1600" dirty="0"/>
              <a:t> Process</a:t>
            </a:r>
            <a:r>
              <a:rPr lang="ko-KR" altLang="ko-KR" sz="1600" dirty="0"/>
              <a:t>가 그</a:t>
            </a:r>
            <a:r>
              <a:rPr lang="en-US" altLang="ko-KR" sz="1600" dirty="0"/>
              <a:t> Signal</a:t>
            </a:r>
            <a:r>
              <a:rPr lang="ko-KR" altLang="ko-KR" sz="1600" dirty="0"/>
              <a:t>을</a:t>
            </a:r>
            <a:r>
              <a:rPr lang="en-US" altLang="ko-KR" sz="1600" dirty="0"/>
              <a:t> Unblock </a:t>
            </a:r>
            <a:r>
              <a:rPr lang="ko-KR" altLang="ko-KR" sz="1600" dirty="0"/>
              <a:t>할 때까지 혹은 해당</a:t>
            </a:r>
            <a:r>
              <a:rPr lang="en-US" altLang="ko-KR" sz="1600" dirty="0"/>
              <a:t> Signal</a:t>
            </a:r>
            <a:r>
              <a:rPr lang="ko-KR" altLang="ko-KR" sz="1600" dirty="0"/>
              <a:t>에 대한 처리를</a:t>
            </a:r>
            <a:r>
              <a:rPr lang="en-US" altLang="ko-KR" sz="1600" dirty="0"/>
              <a:t> ignore</a:t>
            </a:r>
            <a:r>
              <a:rPr lang="ko-KR" altLang="ko-KR" sz="1600" dirty="0"/>
              <a:t>로 변경 할 때까지</a:t>
            </a:r>
            <a:r>
              <a:rPr lang="en-US" altLang="ko-KR" sz="1600" dirty="0"/>
              <a:t> Pending</a:t>
            </a:r>
            <a:r>
              <a:rPr lang="ko-KR" altLang="ko-KR" sz="1600" dirty="0"/>
              <a:t>됨</a:t>
            </a:r>
            <a:r>
              <a:rPr lang="en-US" altLang="ko-KR" sz="1600" dirty="0" smtClean="0"/>
              <a:t>.</a:t>
            </a:r>
          </a:p>
          <a:p>
            <a:r>
              <a:rPr lang="ko-KR" altLang="ko-KR" sz="1600" dirty="0" smtClean="0"/>
              <a:t>어떤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Process</a:t>
            </a:r>
            <a:r>
              <a:rPr lang="ko-KR" altLang="ko-KR" sz="1600" dirty="0"/>
              <a:t>에 여러 개의</a:t>
            </a:r>
            <a:r>
              <a:rPr lang="en-US" altLang="ko-KR" sz="1600" dirty="0"/>
              <a:t> Signal</a:t>
            </a:r>
            <a:r>
              <a:rPr lang="ko-KR" altLang="ko-KR" sz="1600" dirty="0"/>
              <a:t>이 생성되어 전달 되는 경우 순서는 보장할 수 없다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pPr marL="0" indent="0">
              <a:buNone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0980645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Signal</a:t>
            </a:r>
            <a:r>
              <a:rPr lang="ko-KR" altLang="en-US" dirty="0" smtClean="0"/>
              <a:t>의 처리 과정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/>
              <a:t>Fall, System Programming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2F7DE-020A-4A4F-912F-3C147F238C1A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SIGINT </a:t>
            </a:r>
            <a:r>
              <a:rPr lang="ko-KR" altLang="en-US" dirty="0" smtClean="0"/>
              <a:t>처리 과정 </a:t>
            </a:r>
            <a:r>
              <a:rPr lang="en-US" altLang="ko-KR" dirty="0" smtClean="0"/>
              <a:t>(trace08)</a:t>
            </a:r>
          </a:p>
          <a:p>
            <a:pPr lvl="1"/>
            <a:r>
              <a:rPr lang="en-US" altLang="ko-KR" dirty="0" smtClean="0"/>
              <a:t>fork( )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execve</a:t>
            </a:r>
            <a:r>
              <a:rPr lang="en-US" altLang="ko-KR" dirty="0" smtClean="0"/>
              <a:t>( ) </a:t>
            </a:r>
            <a:r>
              <a:rPr lang="ko-KR" altLang="en-US" dirty="0" smtClean="0"/>
              <a:t>통해 프로그램 실행</a:t>
            </a:r>
            <a:endParaRPr lang="en-US" altLang="ko-KR" dirty="0"/>
          </a:p>
          <a:p>
            <a:pPr lvl="1"/>
            <a:r>
              <a:rPr lang="en-US" altLang="ko-KR" dirty="0" smtClean="0"/>
              <a:t>SIGINT </a:t>
            </a:r>
            <a:r>
              <a:rPr lang="ko-KR" altLang="en-US" dirty="0" smtClean="0"/>
              <a:t>발생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ctrl+c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kernel</a:t>
            </a:r>
            <a:r>
              <a:rPr lang="ko-KR" altLang="en-US" dirty="0" smtClean="0"/>
              <a:t>을 통해 자식 프로세스에서 부모 프로세스로 </a:t>
            </a:r>
            <a:r>
              <a:rPr lang="en-US" altLang="ko-KR" dirty="0" smtClean="0"/>
              <a:t>SIGINT </a:t>
            </a:r>
            <a:r>
              <a:rPr lang="ko-KR" altLang="en-US" dirty="0" smtClean="0"/>
              <a:t>전달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SIGINT </a:t>
            </a:r>
            <a:r>
              <a:rPr lang="ko-KR" altLang="en-US" dirty="0" err="1" smtClean="0"/>
              <a:t>핸들러를</a:t>
            </a:r>
            <a:r>
              <a:rPr lang="ko-KR" altLang="en-US" dirty="0" smtClean="0"/>
              <a:t> 통해 </a:t>
            </a:r>
            <a:r>
              <a:rPr lang="en-US" altLang="ko-KR" dirty="0" smtClean="0"/>
              <a:t>SIGINT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자식 프로세스 </a:t>
            </a:r>
            <a:r>
              <a:rPr lang="en-US" altLang="ko-KR" dirty="0" smtClean="0"/>
              <a:t>Kill)</a:t>
            </a:r>
          </a:p>
          <a:p>
            <a:pPr lvl="1"/>
            <a:r>
              <a:rPr lang="ko-KR" altLang="en-US" dirty="0" smtClean="0"/>
              <a:t>자식 프로세스가 종료되면 </a:t>
            </a:r>
            <a:r>
              <a:rPr lang="en-US" altLang="ko-KR" dirty="0" smtClean="0"/>
              <a:t>SIGCHLD </a:t>
            </a:r>
            <a:r>
              <a:rPr lang="ko-KR" altLang="en-US" dirty="0" smtClean="0"/>
              <a:t>시그널 발생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SIGCHLD </a:t>
            </a:r>
            <a:r>
              <a:rPr lang="ko-KR" altLang="en-US" dirty="0" err="1" smtClean="0"/>
              <a:t>핸들러를</a:t>
            </a:r>
            <a:r>
              <a:rPr lang="ko-KR" altLang="en-US" dirty="0" smtClean="0"/>
              <a:t> 통해 자식 프로세스 최종 종료 처리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endParaRPr lang="en-US" altLang="ko-KR" dirty="0" smtClean="0"/>
          </a:p>
        </p:txBody>
      </p:sp>
      <p:grpSp>
        <p:nvGrpSpPr>
          <p:cNvPr id="43" name="그룹 42"/>
          <p:cNvGrpSpPr/>
          <p:nvPr/>
        </p:nvGrpSpPr>
        <p:grpSpPr>
          <a:xfrm>
            <a:off x="958718" y="3819526"/>
            <a:ext cx="7197988" cy="2651976"/>
            <a:chOff x="876483" y="1826497"/>
            <a:chExt cx="6928376" cy="2472468"/>
          </a:xfrm>
        </p:grpSpPr>
        <p:sp>
          <p:nvSpPr>
            <p:cNvPr id="7" name="직사각형 6"/>
            <p:cNvSpPr/>
            <p:nvPr/>
          </p:nvSpPr>
          <p:spPr>
            <a:xfrm>
              <a:off x="5888762" y="2098088"/>
              <a:ext cx="1338773" cy="1960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004936" y="2317421"/>
              <a:ext cx="1106424" cy="62454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</a:rPr>
                <a:t>Child</a:t>
              </a:r>
            </a:p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</a:rPr>
                <a:t>Process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004936" y="3430712"/>
              <a:ext cx="1106424" cy="4265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./</a:t>
              </a:r>
              <a:r>
                <a:rPr lang="en-US" altLang="ko-KR" sz="1400" b="1" dirty="0" err="1" smtClean="0">
                  <a:solidFill>
                    <a:schemeClr val="tx1"/>
                  </a:solidFill>
                </a:rPr>
                <a:t>myintp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8878" y="4037081"/>
              <a:ext cx="1359568" cy="258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3</a:t>
              </a:r>
              <a:r>
                <a:rPr lang="en-US" altLang="ko-KR" sz="1200" b="1" dirty="0" smtClean="0"/>
                <a:t>. SIGINT </a:t>
              </a:r>
              <a:r>
                <a:rPr lang="ko-KR" altLang="en-US" sz="1200" b="1" dirty="0" smtClean="0"/>
                <a:t>발생</a:t>
              </a:r>
              <a:endParaRPr lang="ko-KR" altLang="en-US" sz="1200" b="1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145810" y="2098088"/>
              <a:ext cx="1106424" cy="19600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</a:rPr>
                <a:t>Parent</a:t>
              </a:r>
            </a:p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</a:rPr>
                <a:t>Process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76483" y="4040716"/>
              <a:ext cx="1645078" cy="258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7. SIGCHLD handler</a:t>
              </a:r>
              <a:endParaRPr lang="ko-KR" altLang="en-US" sz="12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354616" y="1826497"/>
              <a:ext cx="1359568" cy="258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1. fork()</a:t>
              </a:r>
              <a:endParaRPr lang="ko-KR" altLang="en-US" sz="1200" b="1" dirty="0"/>
            </a:p>
          </p:txBody>
        </p:sp>
        <p:sp>
          <p:nvSpPr>
            <p:cNvPr id="27" name="오른쪽 화살표 26"/>
            <p:cNvSpPr/>
            <p:nvPr/>
          </p:nvSpPr>
          <p:spPr>
            <a:xfrm>
              <a:off x="2396761" y="2102769"/>
              <a:ext cx="3345151" cy="195541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45291" y="3010879"/>
              <a:ext cx="1359568" cy="258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2.execve()</a:t>
              </a:r>
              <a:endParaRPr lang="ko-KR" altLang="en-US" sz="1200" b="1" dirty="0"/>
            </a:p>
          </p:txBody>
        </p:sp>
        <p:sp>
          <p:nvSpPr>
            <p:cNvPr id="28" name="오른쪽 화살표 27"/>
            <p:cNvSpPr/>
            <p:nvPr/>
          </p:nvSpPr>
          <p:spPr>
            <a:xfrm rot="5400000">
              <a:off x="6388853" y="3082919"/>
              <a:ext cx="339618" cy="195541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29194" y="2362034"/>
              <a:ext cx="1359568" cy="258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4. SIGINT</a:t>
              </a:r>
              <a:endParaRPr lang="ko-KR" altLang="en-US" sz="1200" b="1" dirty="0"/>
            </a:p>
          </p:txBody>
        </p:sp>
        <p:sp>
          <p:nvSpPr>
            <p:cNvPr id="29" name="오른쪽 화살표 28"/>
            <p:cNvSpPr/>
            <p:nvPr/>
          </p:nvSpPr>
          <p:spPr>
            <a:xfrm rot="10800000">
              <a:off x="4676044" y="2627591"/>
              <a:ext cx="1065868" cy="195541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14975" y="2368063"/>
              <a:ext cx="1359568" cy="258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4. SIGINT</a:t>
              </a:r>
              <a:endParaRPr lang="ko-KR" altLang="en-US" sz="1200" b="1" dirty="0"/>
            </a:p>
          </p:txBody>
        </p:sp>
        <p:sp>
          <p:nvSpPr>
            <p:cNvPr id="30" name="오른쪽 화살표 29"/>
            <p:cNvSpPr/>
            <p:nvPr/>
          </p:nvSpPr>
          <p:spPr>
            <a:xfrm rot="10800000">
              <a:off x="2361826" y="2636190"/>
              <a:ext cx="1065868" cy="195541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2736" y="3073619"/>
              <a:ext cx="1495525" cy="602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5</a:t>
              </a:r>
              <a:r>
                <a:rPr lang="en-US" altLang="ko-KR" sz="1200" b="1" dirty="0" smtClean="0"/>
                <a:t>. SIGINT handler (kill process)</a:t>
              </a:r>
              <a:endParaRPr lang="ko-KR" altLang="en-US" sz="1200" b="1" dirty="0"/>
            </a:p>
          </p:txBody>
        </p:sp>
        <p:sp>
          <p:nvSpPr>
            <p:cNvPr id="31" name="오른쪽 화살표 30"/>
            <p:cNvSpPr/>
            <p:nvPr/>
          </p:nvSpPr>
          <p:spPr>
            <a:xfrm>
              <a:off x="2361825" y="3599692"/>
              <a:ext cx="3345151" cy="195541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54616" y="3949355"/>
              <a:ext cx="1359568" cy="258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6. SIGCHLD</a:t>
              </a:r>
              <a:endParaRPr lang="ko-KR" altLang="en-US" sz="1200" b="1" dirty="0"/>
            </a:p>
          </p:txBody>
        </p:sp>
        <p:sp>
          <p:nvSpPr>
            <p:cNvPr id="32" name="오른쪽 화살표 31"/>
            <p:cNvSpPr/>
            <p:nvPr/>
          </p:nvSpPr>
          <p:spPr>
            <a:xfrm rot="10800000">
              <a:off x="2348598" y="3795783"/>
              <a:ext cx="3345151" cy="195541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516124" y="2413088"/>
              <a:ext cx="1106424" cy="62454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</a:rPr>
                <a:t>Kernel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13430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Signal</a:t>
            </a:r>
            <a:r>
              <a:rPr lang="ko-KR" altLang="en-US" dirty="0"/>
              <a:t> </a:t>
            </a:r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/>
              <a:t>Fall, System Programming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2F7DE-020A-4A4F-912F-3C147F238C1A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 각 </a:t>
            </a:r>
            <a:r>
              <a:rPr lang="en-US" altLang="ko-KR" dirty="0" smtClean="0"/>
              <a:t>Signal</a:t>
            </a:r>
            <a:r>
              <a:rPr lang="ko-KR" altLang="en-US" dirty="0" smtClean="0"/>
              <a:t>에 대한 고유 번호가 있다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아래 그림을 참조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433" y="2276872"/>
            <a:ext cx="5857133" cy="42115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37220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Signal</a:t>
            </a:r>
            <a:r>
              <a:rPr lang="ko-KR" altLang="en-US" dirty="0" smtClean="0"/>
              <a:t> </a:t>
            </a:r>
            <a:r>
              <a:rPr lang="en-US" altLang="ko-KR" dirty="0" smtClean="0"/>
              <a:t>blocking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unblocking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/>
              <a:t>Fall, System Programming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2F7DE-020A-4A4F-912F-3C147F238C1A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 Application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sigprocmask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이용하여 선택된 </a:t>
            </a:r>
            <a:r>
              <a:rPr lang="en-US" altLang="ko-KR" dirty="0" smtClean="0"/>
              <a:t>signal</a:t>
            </a:r>
            <a:r>
              <a:rPr lang="ko-KR" altLang="en-US" dirty="0" smtClean="0"/>
              <a:t>들을 </a:t>
            </a:r>
            <a:r>
              <a:rPr lang="en-US" altLang="ko-KR" dirty="0" smtClean="0"/>
              <a:t>blocking </a:t>
            </a:r>
            <a:r>
              <a:rPr lang="ko-KR" altLang="en-US" dirty="0" smtClean="0"/>
              <a:t>하거나 </a:t>
            </a:r>
            <a:r>
              <a:rPr lang="en-US" altLang="ko-KR" dirty="0" smtClean="0"/>
              <a:t>unblocking </a:t>
            </a:r>
            <a:r>
              <a:rPr lang="ko-KR" altLang="en-US" dirty="0" smtClean="0"/>
              <a:t>할 수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 Signal Block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시그널을 </a:t>
            </a:r>
            <a:r>
              <a:rPr lang="en-US" altLang="ko-KR" dirty="0" smtClean="0"/>
              <a:t>block </a:t>
            </a:r>
            <a:r>
              <a:rPr lang="ko-KR" altLang="en-US" dirty="0" smtClean="0"/>
              <a:t>하지 않으면 부모프로세스가 </a:t>
            </a:r>
            <a:r>
              <a:rPr lang="en-US" altLang="ko-KR" dirty="0" err="1" smtClean="0"/>
              <a:t>addjob</a:t>
            </a:r>
            <a:r>
              <a:rPr lang="ko-KR" altLang="en-US" dirty="0" smtClean="0"/>
              <a:t>을 수행하기도 전에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시그널에 의해 자식프로세스가 종료되어 버릴 수 있다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그렇게 되면 존재하지도 않는 </a:t>
            </a:r>
            <a:r>
              <a:rPr lang="en-US" altLang="ko-KR" dirty="0" smtClean="0"/>
              <a:t>job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에 추가하는 사태가 발생한다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또한 시그널 </a:t>
            </a:r>
            <a:r>
              <a:rPr lang="ko-KR" altLang="en-US" dirty="0" err="1" smtClean="0"/>
              <a:t>핸들러의</a:t>
            </a:r>
            <a:r>
              <a:rPr lang="ko-KR" altLang="en-US" dirty="0" smtClean="0"/>
              <a:t> 처리과정에서 존재하지도 않는 </a:t>
            </a:r>
            <a:r>
              <a:rPr lang="en-US" altLang="ko-KR" dirty="0" smtClean="0"/>
              <a:t>job</a:t>
            </a:r>
            <a:r>
              <a:rPr lang="ko-KR" altLang="en-US" dirty="0" smtClean="0"/>
              <a:t>을 종료하고</a:t>
            </a:r>
            <a:r>
              <a:rPr lang="en-US" altLang="ko-KR" dirty="0" smtClean="0"/>
              <a:t>, list</a:t>
            </a:r>
            <a:r>
              <a:rPr lang="ko-KR" altLang="en-US" dirty="0" smtClean="0"/>
              <a:t>에서 제거하는 작업을 해야 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따라서 이러한 부분을 </a:t>
            </a:r>
            <a:r>
              <a:rPr lang="en-US" altLang="ko-KR" dirty="0" smtClean="0"/>
              <a:t>signal block</a:t>
            </a:r>
            <a:r>
              <a:rPr lang="ko-KR" altLang="en-US" dirty="0" smtClean="0"/>
              <a:t>을 통해 시그널이 발생해도 처리하지 않도록 막아야 한다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54" y="4570601"/>
            <a:ext cx="7836408" cy="1378884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8" name="TextBox 7"/>
          <p:cNvSpPr txBox="1"/>
          <p:nvPr/>
        </p:nvSpPr>
        <p:spPr bwMode="auto">
          <a:xfrm>
            <a:off x="7260373" y="5997084"/>
            <a:ext cx="16336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ko-KR" altLang="en-US" sz="2000" kern="0" smtClean="0">
                <a:solidFill>
                  <a:srgbClr val="FF0000"/>
                </a:solidFill>
              </a:rPr>
              <a:t>개념 설명용</a:t>
            </a:r>
            <a:endParaRPr lang="ko-KR" altLang="en-US" sz="2000" kern="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5761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Signal</a:t>
            </a:r>
            <a:r>
              <a:rPr lang="ko-KR" altLang="en-US" dirty="0" smtClean="0"/>
              <a:t> </a:t>
            </a:r>
            <a:r>
              <a:rPr lang="en-US" altLang="ko-KR" dirty="0" smtClean="0"/>
              <a:t>blocking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unblocking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/>
              <a:t>Fall, System Programming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2F7DE-020A-4A4F-912F-3C147F238C1A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707346" y="1557338"/>
            <a:ext cx="5802333" cy="482441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3" name="TextBox 2"/>
          <p:cNvSpPr txBox="1"/>
          <p:nvPr/>
        </p:nvSpPr>
        <p:spPr bwMode="auto">
          <a:xfrm>
            <a:off x="7510347" y="5781814"/>
            <a:ext cx="16336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ko-KR" altLang="en-US" sz="2000" kern="0" smtClean="0">
                <a:solidFill>
                  <a:srgbClr val="FF0000"/>
                </a:solidFill>
              </a:rPr>
              <a:t>개념 설명용</a:t>
            </a:r>
            <a:endParaRPr lang="ko-KR" altLang="en-US" sz="2000" kern="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779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소개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4099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/>
              <a:t>과목 홈페이지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충남대학교 사이버캠퍼스 </a:t>
            </a:r>
            <a:r>
              <a:rPr lang="en-US" altLang="ko-KR" dirty="0" smtClean="0"/>
              <a:t>( </a:t>
            </a:r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://e-learn.cnu.ac.kr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)</a:t>
            </a:r>
            <a:endParaRPr lang="en-US" altLang="ko-KR" dirty="0"/>
          </a:p>
          <a:p>
            <a:pPr marL="457200" lvl="1" indent="0">
              <a:buNone/>
              <a:defRPr/>
            </a:pP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연락처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smtClean="0"/>
              <a:t>장혁수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공대 </a:t>
            </a:r>
            <a:r>
              <a:rPr lang="en-US" altLang="ko-KR" dirty="0" smtClean="0"/>
              <a:t>5</a:t>
            </a:r>
            <a:r>
              <a:rPr lang="ko-KR" altLang="en-US" dirty="0" smtClean="0"/>
              <a:t>호관 </a:t>
            </a:r>
            <a:r>
              <a:rPr lang="en-US" altLang="ko-KR" dirty="0" smtClean="0"/>
              <a:t>533</a:t>
            </a:r>
            <a:r>
              <a:rPr lang="ko-KR" altLang="en-US" dirty="0" smtClean="0"/>
              <a:t>호 임베디드 시스템 연구실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smtClean="0"/>
              <a:t>janggurtn@naver.com</a:t>
            </a:r>
          </a:p>
          <a:p>
            <a:pPr lvl="2">
              <a:defRPr/>
            </a:pP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Email </a:t>
            </a: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제목은 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[sys00] </a:t>
            </a: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으로 시작하도록 작성</a:t>
            </a:r>
            <a:endParaRPr lang="en-US" altLang="ko-KR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defRPr/>
            </a:pPr>
            <a:endParaRPr lang="en-US" altLang="ko-KR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 smtClean="0"/>
              <a:t>sigprocmask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/>
              <a:t>Fall, System Programming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2F7DE-020A-4A4F-912F-3C147F238C1A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Signal handler</a:t>
            </a:r>
            <a:r>
              <a:rPr lang="ko-KR" altLang="en-US" dirty="0" smtClean="0"/>
              <a:t>를 이용하여 만들 때</a:t>
            </a:r>
            <a:r>
              <a:rPr lang="en-US" altLang="ko-KR" dirty="0" smtClean="0"/>
              <a:t>, signal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catch</a:t>
            </a:r>
            <a:r>
              <a:rPr lang="ko-KR" altLang="en-US" dirty="0" smtClean="0"/>
              <a:t>하거나 </a:t>
            </a:r>
            <a:r>
              <a:rPr lang="en-US" altLang="ko-KR" dirty="0" smtClean="0"/>
              <a:t>block</a:t>
            </a:r>
            <a:r>
              <a:rPr lang="ko-KR" altLang="en-US" dirty="0" smtClean="0"/>
              <a:t>하기 위해 </a:t>
            </a:r>
            <a:r>
              <a:rPr lang="en-US" altLang="ko-KR" dirty="0" err="1" smtClean="0"/>
              <a:t>sigprocmask</a:t>
            </a:r>
            <a:r>
              <a:rPr lang="ko-KR" altLang="en-US" dirty="0" smtClean="0"/>
              <a:t>를 사용한다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sigprocmask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how,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sigset_t</a:t>
            </a:r>
            <a:r>
              <a:rPr lang="en-US" altLang="ko-KR" dirty="0" smtClean="0"/>
              <a:t> *set, </a:t>
            </a:r>
            <a:r>
              <a:rPr lang="en-US" altLang="ko-KR" dirty="0" err="1" smtClean="0"/>
              <a:t>sigset_t</a:t>
            </a:r>
            <a:r>
              <a:rPr lang="en-US" altLang="ko-KR" dirty="0" smtClean="0"/>
              <a:t> *oldest)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이 함수는 </a:t>
            </a:r>
            <a:r>
              <a:rPr lang="en-US" altLang="ko-KR" dirty="0" err="1" smtClean="0"/>
              <a:t>signal.h</a:t>
            </a:r>
            <a:r>
              <a:rPr lang="ko-KR" altLang="en-US" dirty="0" smtClean="0"/>
              <a:t>에 선언되어 있음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반환 값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성공 시 </a:t>
            </a:r>
            <a:r>
              <a:rPr lang="en-US" altLang="ko-KR" dirty="0" smtClean="0"/>
              <a:t>0, </a:t>
            </a:r>
            <a:r>
              <a:rPr lang="ko-KR" altLang="en-US" dirty="0" smtClean="0"/>
              <a:t>실패 시 </a:t>
            </a:r>
            <a:r>
              <a:rPr lang="en-US" altLang="ko-KR" dirty="0" smtClean="0"/>
              <a:t>-1</a:t>
            </a:r>
          </a:p>
          <a:p>
            <a:pPr lvl="1">
              <a:lnSpc>
                <a:spcPct val="120000"/>
              </a:lnSpc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how</a:t>
            </a:r>
            <a:r>
              <a:rPr lang="ko-KR" altLang="en-US" dirty="0" smtClean="0"/>
              <a:t>에 들어가는 옵션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en-US" altLang="ko-KR" dirty="0" smtClean="0"/>
              <a:t>SIG_BLOCK : set contains additional signals to block</a:t>
            </a:r>
          </a:p>
          <a:p>
            <a:pPr lvl="2">
              <a:lnSpc>
                <a:spcPct val="120000"/>
              </a:lnSpc>
            </a:pPr>
            <a:r>
              <a:rPr lang="en-US" altLang="ko-KR" dirty="0" smtClean="0"/>
              <a:t>SIG_UNBLOCK : set contains signals to unblock</a:t>
            </a:r>
          </a:p>
          <a:p>
            <a:pPr lvl="2">
              <a:lnSpc>
                <a:spcPct val="120000"/>
              </a:lnSpc>
            </a:pPr>
            <a:r>
              <a:rPr lang="en-US" altLang="ko-KR" dirty="0" smtClean="0"/>
              <a:t>SIG_SETMASK : set contains the new signal mask</a:t>
            </a:r>
          </a:p>
          <a:p>
            <a:pPr lvl="2">
              <a:lnSpc>
                <a:spcPct val="120000"/>
              </a:lnSpc>
            </a:pPr>
            <a:r>
              <a:rPr lang="en-US" altLang="ko-KR" dirty="0" smtClean="0"/>
              <a:t>NULL</a:t>
            </a:r>
            <a:r>
              <a:rPr lang="ko-KR" altLang="en-US" dirty="0" smtClean="0"/>
              <a:t>인 경우 무시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특정 시그널에 대해</a:t>
            </a:r>
            <a:r>
              <a:rPr lang="en-US" altLang="ko-KR" dirty="0" smtClean="0"/>
              <a:t> Signal mask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set </a:t>
            </a:r>
            <a:r>
              <a:rPr lang="ko-KR" altLang="en-US" dirty="0" smtClean="0"/>
              <a:t>되었다면 해당 시그널을 처리하는 </a:t>
            </a:r>
            <a:r>
              <a:rPr lang="en-US" altLang="ko-KR" dirty="0" smtClean="0"/>
              <a:t>handler</a:t>
            </a:r>
            <a:r>
              <a:rPr lang="ko-KR" altLang="en-US" dirty="0" smtClean="0"/>
              <a:t>를 등록한다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419455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err="1" smtClean="0"/>
              <a:t>sigemptyset</a:t>
            </a:r>
            <a:r>
              <a:rPr lang="en-US" altLang="ko-KR" dirty="0" smtClean="0"/>
              <a:t> &amp; </a:t>
            </a:r>
            <a:r>
              <a:rPr lang="en-US" altLang="ko-KR" dirty="0" err="1" smtClean="0"/>
              <a:t>sigaddset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/>
              <a:t>Fall, System Programming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2F7DE-020A-4A4F-912F-3C147F238C1A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sigemptyset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sigset_t</a:t>
            </a:r>
            <a:r>
              <a:rPr lang="en-US" altLang="ko-KR" dirty="0" smtClean="0"/>
              <a:t> *set)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이 함수는 인자로 주어진 시그널 </a:t>
            </a:r>
            <a:r>
              <a:rPr lang="en-US" altLang="ko-KR" dirty="0" smtClean="0"/>
              <a:t>set</a:t>
            </a:r>
            <a:r>
              <a:rPr lang="ko-KR" altLang="en-US" dirty="0" smtClean="0"/>
              <a:t>에 포함되어 있는 모든 시그널을 삭제한다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반환 값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성공 시 </a:t>
            </a:r>
            <a:r>
              <a:rPr lang="en-US" altLang="ko-KR" dirty="0" smtClean="0"/>
              <a:t>0, </a:t>
            </a:r>
            <a:r>
              <a:rPr lang="ko-KR" altLang="en-US" dirty="0" smtClean="0"/>
              <a:t>실패 시 </a:t>
            </a:r>
            <a:r>
              <a:rPr lang="en-US" altLang="ko-KR" dirty="0" smtClean="0"/>
              <a:t>-1</a:t>
            </a:r>
          </a:p>
          <a:p>
            <a:pPr lvl="1"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sigaddset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sigset_t</a:t>
            </a:r>
            <a:r>
              <a:rPr lang="en-US" altLang="ko-KR" dirty="0" smtClean="0"/>
              <a:t> </a:t>
            </a:r>
            <a:r>
              <a:rPr lang="en-US" altLang="ko-KR" dirty="0"/>
              <a:t>*set,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signum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이 함수는 시그널 번호가 </a:t>
            </a:r>
            <a:r>
              <a:rPr lang="en-US" altLang="ko-KR" dirty="0" err="1" smtClean="0"/>
              <a:t>signum</a:t>
            </a:r>
            <a:r>
              <a:rPr lang="ko-KR" altLang="en-US" dirty="0" smtClean="0"/>
              <a:t>인 시그널을 시그널 </a:t>
            </a:r>
            <a:r>
              <a:rPr lang="en-US" altLang="ko-KR" dirty="0" smtClean="0"/>
              <a:t>set</a:t>
            </a:r>
            <a:r>
              <a:rPr lang="ko-KR" altLang="en-US" dirty="0" smtClean="0"/>
              <a:t>에 추가한다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반환 값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성공 시 </a:t>
            </a:r>
            <a:r>
              <a:rPr lang="en-US" altLang="ko-KR" dirty="0" smtClean="0"/>
              <a:t>0, </a:t>
            </a:r>
            <a:r>
              <a:rPr lang="ko-KR" altLang="en-US" dirty="0" smtClean="0"/>
              <a:t>실패 시 </a:t>
            </a:r>
            <a:r>
              <a:rPr lang="en-US" altLang="ko-KR" dirty="0" smtClean="0"/>
              <a:t>-1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4384528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Race Condition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/>
              <a:t>Fall, System Programming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2F7DE-020A-4A4F-912F-3C147F238C1A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 Race condition</a:t>
            </a:r>
            <a:r>
              <a:rPr lang="ko-KR" altLang="en-US" dirty="0" smtClean="0"/>
              <a:t>이란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두 개 이상의 프로세스가 경쟁적으로 동일한 자원에 접근하려고 하는 상태를 의미한다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foreground </a:t>
            </a:r>
            <a:r>
              <a:rPr lang="ko-KR" altLang="en-US" dirty="0" smtClean="0"/>
              <a:t>프로세스가 실행되는 중에 </a:t>
            </a:r>
            <a:r>
              <a:rPr lang="en-US" altLang="ko-KR" dirty="0" smtClean="0"/>
              <a:t>fork</a:t>
            </a:r>
            <a:r>
              <a:rPr lang="ko-KR" altLang="en-US" dirty="0" smtClean="0"/>
              <a:t>가 발생하면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 순간 하나의 </a:t>
            </a:r>
            <a:r>
              <a:rPr lang="en-US" altLang="ko-KR" dirty="0" smtClean="0"/>
              <a:t>foreground </a:t>
            </a:r>
            <a:r>
              <a:rPr lang="ko-KR" altLang="en-US" dirty="0" smtClean="0"/>
              <a:t>프로세스만 진행 되어야 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 개 이상의 </a:t>
            </a:r>
            <a:r>
              <a:rPr lang="en-US" altLang="ko-KR" dirty="0" smtClean="0"/>
              <a:t>foreground </a:t>
            </a:r>
            <a:r>
              <a:rPr lang="ko-KR" altLang="en-US" dirty="0" smtClean="0"/>
              <a:t>프로세스가 동작할 가능성이 발생한다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이를 방지하기 위해 아래 코드를 작성해 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408298" y="3648658"/>
            <a:ext cx="7279264" cy="2732670"/>
            <a:chOff x="1408298" y="3488298"/>
            <a:chExt cx="7279264" cy="273267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8298" y="3488298"/>
              <a:ext cx="5987584" cy="27326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모서리가 둥근 사각형 설명선 9"/>
            <p:cNvSpPr/>
            <p:nvPr/>
          </p:nvSpPr>
          <p:spPr>
            <a:xfrm>
              <a:off x="6796771" y="4357799"/>
              <a:ext cx="1890791" cy="746018"/>
            </a:xfrm>
            <a:prstGeom prst="wedgeRoundRectCallout">
              <a:avLst>
                <a:gd name="adj1" fmla="val -222850"/>
                <a:gd name="adj2" fmla="val 96974"/>
                <a:gd name="adj3" fmla="val 1666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+mn-ea"/>
                </a:rPr>
                <a:t>Race Condition</a:t>
              </a:r>
              <a:endParaRPr lang="ko-KR" altLang="en-US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318579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Race </a:t>
            </a:r>
            <a:r>
              <a:rPr lang="en-US" altLang="ko-KR" dirty="0"/>
              <a:t>Condition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/>
              <a:t>Fall, System Programming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2F7DE-020A-4A4F-912F-3C147F238C1A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289050" y="1793081"/>
            <a:ext cx="6638925" cy="4352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1076325" y="3281082"/>
            <a:ext cx="7237878" cy="127298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6324" y="4619785"/>
            <a:ext cx="7237879" cy="13417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7368808" y="2308800"/>
            <a:ext cx="1662751" cy="906568"/>
          </a:xfrm>
          <a:prstGeom prst="wedgeRoundRectCallout">
            <a:avLst>
              <a:gd name="adj1" fmla="val -222376"/>
              <a:gd name="adj2" fmla="val 8689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+mn-ea"/>
              </a:rPr>
              <a:t>실행되고 있는 </a:t>
            </a:r>
            <a:r>
              <a:rPr lang="en-US" altLang="ko-KR" sz="1400" dirty="0" smtClean="0">
                <a:latin typeface="+mn-ea"/>
              </a:rPr>
              <a:t>foreground </a:t>
            </a:r>
            <a:r>
              <a:rPr lang="ko-KR" altLang="en-US" sz="1400" dirty="0" smtClean="0">
                <a:latin typeface="+mn-ea"/>
              </a:rPr>
              <a:t>작업이 종료될 때가지 </a:t>
            </a:r>
            <a:r>
              <a:rPr lang="en-US" altLang="ko-KR" sz="1400" dirty="0" smtClean="0">
                <a:latin typeface="+mn-ea"/>
              </a:rPr>
              <a:t>wait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7368808" y="3821925"/>
            <a:ext cx="1662751" cy="633533"/>
          </a:xfrm>
          <a:prstGeom prst="wedgeRoundRectCallout">
            <a:avLst>
              <a:gd name="adj1" fmla="val -224124"/>
              <a:gd name="adj2" fmla="val 98701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n-ea"/>
              </a:rPr>
              <a:t>-V </a:t>
            </a:r>
            <a:r>
              <a:rPr lang="ko-KR" altLang="en-US" sz="1400" dirty="0" smtClean="0">
                <a:latin typeface="+mn-ea"/>
              </a:rPr>
              <a:t>옵션을 위한 부분</a:t>
            </a:r>
            <a:endParaRPr lang="ko-KR" altLang="en-US" sz="1400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1431308" y="1320977"/>
            <a:ext cx="67688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1400" kern="0" smtClean="0">
                <a:solidFill>
                  <a:srgbClr val="FF0000"/>
                </a:solidFill>
              </a:rPr>
              <a:t>- Trace 8</a:t>
            </a:r>
            <a:r>
              <a:rPr lang="ko-KR" altLang="en-US" sz="1400" kern="0" smtClean="0">
                <a:solidFill>
                  <a:srgbClr val="FF0000"/>
                </a:solidFill>
              </a:rPr>
              <a:t>에서 사용 시 </a:t>
            </a:r>
            <a:r>
              <a:rPr lang="en-US" altLang="ko-KR" sz="1400" kern="0" smtClean="0">
                <a:solidFill>
                  <a:srgbClr val="FF0000"/>
                </a:solidFill>
              </a:rPr>
              <a:t>Trace 5</a:t>
            </a:r>
            <a:r>
              <a:rPr lang="ko-KR" altLang="en-US" sz="1400" kern="0" smtClean="0">
                <a:solidFill>
                  <a:srgbClr val="FF0000"/>
                </a:solidFill>
              </a:rPr>
              <a:t>의 </a:t>
            </a:r>
            <a:r>
              <a:rPr lang="en-US" altLang="ko-KR" sz="1400" kern="0" smtClean="0">
                <a:solidFill>
                  <a:srgbClr val="FF0000"/>
                </a:solidFill>
              </a:rPr>
              <a:t>waitfg</a:t>
            </a:r>
            <a:r>
              <a:rPr lang="ko-KR" altLang="en-US" sz="1400" kern="0" smtClean="0">
                <a:solidFill>
                  <a:srgbClr val="FF0000"/>
                </a:solidFill>
              </a:rPr>
              <a:t>를 주석처리한 후 다음  </a:t>
            </a:r>
            <a:r>
              <a:rPr lang="en-US" altLang="ko-KR" sz="1400" kern="0" smtClean="0">
                <a:solidFill>
                  <a:srgbClr val="FF0000"/>
                </a:solidFill>
              </a:rPr>
              <a:t>waitfg</a:t>
            </a:r>
            <a:r>
              <a:rPr lang="ko-KR" altLang="en-US" sz="1400" kern="0" smtClean="0">
                <a:solidFill>
                  <a:srgbClr val="FF0000"/>
                </a:solidFill>
              </a:rPr>
              <a:t>를 사용</a:t>
            </a:r>
            <a:endParaRPr lang="ko-KR" altLang="en-US" sz="1400" kern="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18239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Process Group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/>
              <a:t>Fall, System Programming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2F7DE-020A-4A4F-912F-3C147F238C1A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사용자도 그룹을 가지듯이 프로세스도 자신이 속한 그룹을 가진다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프로세스 </a:t>
            </a:r>
            <a:r>
              <a:rPr lang="ko-KR" altLang="en-US" dirty="0"/>
              <a:t>그룹</a:t>
            </a:r>
            <a:r>
              <a:rPr lang="en-US" altLang="ko-KR" dirty="0"/>
              <a:t>(Process group)</a:t>
            </a:r>
            <a:r>
              <a:rPr lang="ko-KR" altLang="en-US" dirty="0"/>
              <a:t>이란 동일한 터미널로부터 </a:t>
            </a:r>
            <a:r>
              <a:rPr lang="en-US" altLang="ko-KR" dirty="0"/>
              <a:t>signal</a:t>
            </a:r>
            <a:r>
              <a:rPr lang="ko-KR" altLang="en-US" dirty="0"/>
              <a:t>들을 받을 수 있는 하나 이상의 프로세스들의 집합이다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dirty="0" err="1" smtClean="0"/>
              <a:t>getpgrp</a:t>
            </a:r>
            <a:r>
              <a:rPr lang="en-US" altLang="ko-KR" dirty="0"/>
              <a:t>() </a:t>
            </a:r>
            <a:r>
              <a:rPr lang="ko-KR" altLang="en-US" dirty="0"/>
              <a:t>함수를 통해 현재 프로세스 그룹</a:t>
            </a:r>
            <a:r>
              <a:rPr lang="en-US" altLang="ko-KR" dirty="0"/>
              <a:t>ID</a:t>
            </a:r>
            <a:r>
              <a:rPr lang="ko-KR" altLang="en-US" dirty="0"/>
              <a:t>를 받아올 수 있으며 </a:t>
            </a:r>
            <a:r>
              <a:rPr lang="en-US" altLang="ko-KR" dirty="0" err="1"/>
              <a:t>setpgrp</a:t>
            </a:r>
            <a:r>
              <a:rPr lang="en-US" altLang="ko-KR" dirty="0"/>
              <a:t>()</a:t>
            </a:r>
            <a:r>
              <a:rPr lang="ko-KR" altLang="en-US" dirty="0"/>
              <a:t>함수로 그룹</a:t>
            </a:r>
            <a:r>
              <a:rPr lang="en-US" altLang="ko-KR" dirty="0"/>
              <a:t>ID</a:t>
            </a:r>
            <a:r>
              <a:rPr lang="ko-KR" altLang="en-US" dirty="0"/>
              <a:t>를 설정할 수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setpgid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pid_t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pid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pid_t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pgid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ko-KR" dirty="0" err="1" smtClean="0"/>
              <a:t>signal.h</a:t>
            </a:r>
            <a:r>
              <a:rPr lang="ko-KR" altLang="en-US" dirty="0" smtClean="0"/>
              <a:t>에 정의 되어있음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반환 값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성공 시 </a:t>
            </a:r>
            <a:r>
              <a:rPr lang="en-US" altLang="ko-KR" dirty="0" smtClean="0"/>
              <a:t>0, </a:t>
            </a:r>
            <a:r>
              <a:rPr lang="ko-KR" altLang="en-US" dirty="0" smtClean="0"/>
              <a:t>실패 시 </a:t>
            </a:r>
            <a:r>
              <a:rPr lang="en-US" altLang="ko-KR" dirty="0" smtClean="0"/>
              <a:t>-1</a:t>
            </a:r>
          </a:p>
          <a:p>
            <a:pPr lvl="1">
              <a:lnSpc>
                <a:spcPct val="100000"/>
              </a:lnSpc>
            </a:pPr>
            <a:r>
              <a:rPr lang="en-US" altLang="ko-KR" dirty="0" err="1" smtClean="0"/>
              <a:t>setpgid</a:t>
            </a:r>
            <a:r>
              <a:rPr lang="en-US" altLang="ko-KR" dirty="0"/>
              <a:t>( )</a:t>
            </a:r>
            <a:r>
              <a:rPr lang="ko-KR" altLang="en-US" dirty="0"/>
              <a:t>를 이용하여 </a:t>
            </a:r>
            <a:r>
              <a:rPr lang="en-US" altLang="ko-KR" dirty="0" err="1"/>
              <a:t>pid</a:t>
            </a:r>
            <a:r>
              <a:rPr lang="ko-KR" altLang="en-US" dirty="0"/>
              <a:t>로 설정된 프로세스의 프로세스 그룹의 </a:t>
            </a:r>
            <a:r>
              <a:rPr lang="en-US" altLang="ko-KR" dirty="0"/>
              <a:t>ID</a:t>
            </a:r>
            <a:r>
              <a:rPr lang="ko-KR" altLang="en-US" dirty="0"/>
              <a:t>를 </a:t>
            </a:r>
            <a:r>
              <a:rPr lang="en-US" altLang="ko-KR" dirty="0" err="1"/>
              <a:t>pgid</a:t>
            </a:r>
            <a:r>
              <a:rPr lang="ko-KR" altLang="en-US" dirty="0"/>
              <a:t>로 설정한다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pid_t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getpgid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pid_t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pid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반환 값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성공 시 </a:t>
            </a:r>
            <a:r>
              <a:rPr lang="en-US" altLang="ko-KR" dirty="0" smtClean="0"/>
              <a:t>0, </a:t>
            </a:r>
            <a:r>
              <a:rPr lang="ko-KR" altLang="en-US" dirty="0" smtClean="0"/>
              <a:t>실패 시 </a:t>
            </a:r>
            <a:r>
              <a:rPr lang="en-US" altLang="ko-KR" dirty="0" smtClean="0"/>
              <a:t>-1</a:t>
            </a:r>
          </a:p>
          <a:p>
            <a:pPr lvl="1">
              <a:lnSpc>
                <a:spcPct val="100000"/>
              </a:lnSpc>
            </a:pPr>
            <a:r>
              <a:rPr lang="en-US" altLang="ko-KR" dirty="0" err="1" smtClean="0"/>
              <a:t>getpgid</a:t>
            </a:r>
            <a:r>
              <a:rPr lang="en-US" altLang="ko-KR" dirty="0" smtClean="0"/>
              <a:t>( )</a:t>
            </a:r>
            <a:r>
              <a:rPr lang="ko-KR" altLang="en-US" dirty="0" smtClean="0"/>
              <a:t>는 해당 프로세스의 </a:t>
            </a:r>
            <a:r>
              <a:rPr lang="en-US" altLang="ko-KR" dirty="0" err="1" smtClean="0"/>
              <a:t>pid</a:t>
            </a:r>
            <a:r>
              <a:rPr lang="ko-KR" altLang="en-US" dirty="0" smtClean="0"/>
              <a:t>를 인자로 받아서 </a:t>
            </a:r>
            <a:r>
              <a:rPr lang="en-US" altLang="ko-KR" dirty="0" err="1" smtClean="0"/>
              <a:t>pid</a:t>
            </a:r>
            <a:r>
              <a:rPr lang="ko-KR" altLang="en-US" dirty="0" smtClean="0"/>
              <a:t>에 해당하는 </a:t>
            </a:r>
            <a:r>
              <a:rPr lang="en-US" altLang="ko-KR" dirty="0" err="1" smtClean="0"/>
              <a:t>pgid</a:t>
            </a:r>
            <a:r>
              <a:rPr lang="ko-KR" altLang="en-US" dirty="0" smtClean="0"/>
              <a:t>를 반환한다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590161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Shell Lab - trace08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/>
              <a:t>Fall, System Programming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2F7DE-020A-4A4F-912F-3C147F238C1A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구현 기능</a:t>
            </a:r>
            <a:r>
              <a:rPr lang="en-US" altLang="ko-KR" dirty="0" smtClean="0"/>
              <a:t> : SIGINT </a:t>
            </a:r>
            <a:r>
              <a:rPr lang="ko-KR" altLang="en-US" dirty="0" smtClean="0"/>
              <a:t>발생 시</a:t>
            </a:r>
            <a:r>
              <a:rPr lang="en-US" altLang="ko-KR" dirty="0"/>
              <a:t>, Foreground </a:t>
            </a:r>
            <a:r>
              <a:rPr lang="ko-KR" altLang="en-US" dirty="0"/>
              <a:t>작업 종료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SIGINT(</a:t>
            </a:r>
            <a:r>
              <a:rPr lang="ko-KR" altLang="en-US" dirty="0" smtClean="0"/>
              <a:t>키보드의 </a:t>
            </a:r>
            <a:r>
              <a:rPr lang="en-US" altLang="ko-KR" dirty="0" smtClean="0"/>
              <a:t>'</a:t>
            </a:r>
            <a:r>
              <a:rPr lang="en-US" altLang="ko-KR" dirty="0" err="1" smtClean="0"/>
              <a:t>ctrl+c</a:t>
            </a:r>
            <a:r>
              <a:rPr lang="en-US" altLang="ko-KR" dirty="0" smtClean="0"/>
              <a:t>'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입력 되면 </a:t>
            </a:r>
            <a:r>
              <a:rPr lang="en-US" altLang="ko-KR" dirty="0" smtClean="0"/>
              <a:t>foreground </a:t>
            </a:r>
            <a:r>
              <a:rPr lang="ko-KR" altLang="en-US" dirty="0" smtClean="0"/>
              <a:t>작업을 </a:t>
            </a:r>
            <a:r>
              <a:rPr lang="en-US" altLang="ko-KR" dirty="0" smtClean="0"/>
              <a:t>kill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00000"/>
              </a:lnSpc>
            </a:pPr>
            <a:r>
              <a:rPr lang="ko-KR" altLang="en-US" dirty="0" smtClean="0"/>
              <a:t>이전 슬라이드의 시그널 흐름을 이해하는 것이 중요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trace08.txt</a:t>
            </a:r>
            <a:r>
              <a:rPr lang="ko-KR" altLang="en-US" dirty="0" smtClean="0"/>
              <a:t>를 참조하여 동작을 이해한다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00000"/>
              </a:lnSpc>
            </a:pPr>
            <a:r>
              <a:rPr lang="en-US" altLang="ko-KR" dirty="0" smtClean="0"/>
              <a:t>./</a:t>
            </a:r>
            <a:r>
              <a:rPr lang="en-US" altLang="ko-KR" dirty="0" err="1" smtClean="0"/>
              <a:t>myintp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라는 프로그램을 </a:t>
            </a:r>
            <a:r>
              <a:rPr lang="en-US" altLang="ko-KR" dirty="0" smtClean="0"/>
              <a:t>foreground </a:t>
            </a:r>
            <a:r>
              <a:rPr lang="ko-KR" altLang="en-US" dirty="0" smtClean="0"/>
              <a:t>형태로 실행시킨다</a:t>
            </a:r>
            <a:r>
              <a:rPr lang="en-US" altLang="ko-KR" dirty="0" smtClean="0"/>
              <a:t>.</a:t>
            </a:r>
          </a:p>
          <a:p>
            <a:pPr lvl="3">
              <a:lnSpc>
                <a:spcPct val="100000"/>
              </a:lnSpc>
            </a:pPr>
            <a:r>
              <a:rPr lang="ko-KR" altLang="en-US" dirty="0" smtClean="0"/>
              <a:t>해당 프로그램은 </a:t>
            </a:r>
            <a:r>
              <a:rPr lang="en-US" altLang="ko-KR" dirty="0" smtClean="0"/>
              <a:t>SIGINT</a:t>
            </a:r>
            <a:r>
              <a:rPr lang="ko-KR" altLang="en-US" dirty="0" smtClean="0"/>
              <a:t>를 발생시키는 프로그램이다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00000"/>
              </a:lnSpc>
            </a:pPr>
            <a:r>
              <a:rPr lang="en-US" altLang="ko-KR" dirty="0" smtClean="0"/>
              <a:t>SIGINT</a:t>
            </a:r>
            <a:r>
              <a:rPr lang="ko-KR" altLang="en-US" dirty="0"/>
              <a:t> </a:t>
            </a:r>
            <a:r>
              <a:rPr lang="ko-KR" altLang="en-US" dirty="0" smtClean="0"/>
              <a:t>발생 결과 프로세스가 종료되고 아래와 같은 형태로 정보를 출력한다</a:t>
            </a:r>
            <a:r>
              <a:rPr lang="en-US" altLang="ko-KR" dirty="0" smtClean="0"/>
              <a:t>.</a:t>
            </a:r>
          </a:p>
          <a:p>
            <a:pPr lvl="3">
              <a:lnSpc>
                <a:spcPct val="100000"/>
              </a:lnSpc>
            </a:pPr>
            <a:r>
              <a:rPr lang="en-US" altLang="ko-KR" dirty="0" smtClean="0"/>
              <a:t>'Job [X] (XXXXX) terminated by signal 2'</a:t>
            </a:r>
          </a:p>
          <a:p>
            <a:pPr lvl="2">
              <a:lnSpc>
                <a:spcPct val="100000"/>
              </a:lnSpc>
            </a:pPr>
            <a:r>
              <a:rPr lang="en-US" altLang="ko-KR" dirty="0" smtClean="0"/>
              <a:t>'quit'</a:t>
            </a:r>
            <a:r>
              <a:rPr lang="ko-KR" altLang="en-US" dirty="0" smtClean="0"/>
              <a:t>명령을 통해 </a:t>
            </a:r>
            <a:r>
              <a:rPr lang="ko-KR" altLang="en-US" dirty="0" err="1" smtClean="0"/>
              <a:t>쉘을</a:t>
            </a:r>
            <a:r>
              <a:rPr lang="ko-KR" altLang="en-US" dirty="0" smtClean="0"/>
              <a:t> 종료한다</a:t>
            </a:r>
            <a:r>
              <a:rPr lang="en-US" altLang="ko-KR" dirty="0" smtClean="0"/>
              <a:t>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985" y="4077072"/>
            <a:ext cx="4806030" cy="19362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2921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Shell Lab </a:t>
            </a:r>
            <a:r>
              <a:rPr lang="en-US" altLang="ko-KR" smtClean="0"/>
              <a:t>– </a:t>
            </a:r>
            <a:r>
              <a:rPr lang="en-US" altLang="ko-KR"/>
              <a:t>trace08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26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 </a:t>
            </a:r>
            <a:r>
              <a:rPr lang="en-US" altLang="ko-KR" dirty="0" err="1"/>
              <a:t>tsh.c</a:t>
            </a:r>
            <a:r>
              <a:rPr lang="en-US" altLang="ko-KR" dirty="0"/>
              <a:t> </a:t>
            </a:r>
            <a:r>
              <a:rPr lang="ko-KR" altLang="en-US" dirty="0"/>
              <a:t>파일 내부 </a:t>
            </a:r>
            <a:r>
              <a:rPr lang="ko-KR" altLang="en-US" dirty="0" smtClean="0"/>
              <a:t>구조</a:t>
            </a:r>
            <a:endParaRPr lang="ko-KR" altLang="en-US" dirty="0"/>
          </a:p>
          <a:p>
            <a:pPr marL="457200" lvl="1" indent="0">
              <a:lnSpc>
                <a:spcPct val="100000"/>
              </a:lnSpc>
              <a:buNone/>
            </a:pPr>
            <a:endParaRPr lang="ko-KR" altLang="en-US" dirty="0" smtClean="0"/>
          </a:p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857104" y="2485700"/>
          <a:ext cx="7429791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9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0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함 수 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설 명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>
                          <a:latin typeface="+mn-ea"/>
                          <a:ea typeface="+mn-ea"/>
                        </a:rPr>
                        <a:t>eval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명령을 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</a:rPr>
                        <a:t>파싱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 하거나 해석하는 메인 루틴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>
                          <a:latin typeface="+mn-ea"/>
                          <a:ea typeface="+mn-ea"/>
                        </a:rPr>
                        <a:t>builtin_cmd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quit, </a:t>
                      </a:r>
                      <a:r>
                        <a:rPr lang="en-US" altLang="ko-KR" sz="1600" dirty="0" err="1" smtClean="0">
                          <a:latin typeface="+mn-ea"/>
                          <a:ea typeface="+mn-ea"/>
                        </a:rPr>
                        <a:t>fg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aseline="0" dirty="0" err="1" smtClean="0">
                          <a:latin typeface="+mn-ea"/>
                          <a:ea typeface="+mn-ea"/>
                        </a:rPr>
                        <a:t>bg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jobs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같은 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built-in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명령어를 해석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>
                          <a:latin typeface="+mn-ea"/>
                          <a:ea typeface="+mn-ea"/>
                        </a:rPr>
                        <a:t>waitfg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Foreground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작업이 완료될 때 까지 대기 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>
                          <a:latin typeface="+mn-ea"/>
                          <a:ea typeface="+mn-ea"/>
                        </a:rPr>
                        <a:t>sigchld_handler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SIGCHILD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시그널 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</a:rPr>
                        <a:t>핸들러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>
                          <a:latin typeface="+mn-ea"/>
                          <a:ea typeface="+mn-ea"/>
                        </a:rPr>
                        <a:t>sigint_handler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SIGINT(ctrl-c)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시그널 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</a:rPr>
                        <a:t>핸들러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>
                          <a:latin typeface="+mn-ea"/>
                          <a:ea typeface="+mn-ea"/>
                        </a:rPr>
                        <a:t>sigtstp_handler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SIGTSTP(ctrl-z)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시그널 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</a:rPr>
                        <a:t>핸들러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96155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Shell Lab - trace08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/>
              <a:t>Fall, System Programming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2F7DE-020A-4A4F-912F-3C147F238C1A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구현 방법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r>
              <a:rPr lang="en-US" altLang="ko-KR" dirty="0" smtClean="0"/>
              <a:t>SIGINT</a:t>
            </a:r>
            <a:r>
              <a:rPr lang="ko-KR" altLang="en-US" dirty="0" smtClean="0"/>
              <a:t>가 발생하면</a:t>
            </a:r>
            <a:r>
              <a:rPr lang="en-US" altLang="ko-KR" dirty="0" smtClean="0"/>
              <a:t>, main()</a:t>
            </a:r>
            <a:r>
              <a:rPr lang="ko-KR" altLang="en-US" dirty="0"/>
              <a:t> </a:t>
            </a:r>
            <a:r>
              <a:rPr lang="ko-KR" altLang="en-US" dirty="0" smtClean="0"/>
              <a:t>함수에 등록되어있는 </a:t>
            </a:r>
            <a:r>
              <a:rPr lang="en-US" altLang="ko-KR" dirty="0" err="1" smtClean="0"/>
              <a:t>sigint_handler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함수가 자동으로 호출된다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sigint_handler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sig) </a:t>
            </a:r>
            <a:r>
              <a:rPr lang="ko-KR" altLang="en-US" dirty="0" smtClean="0"/>
              <a:t>함수 내부에 </a:t>
            </a:r>
            <a:r>
              <a:rPr lang="en-US" altLang="ko-KR" dirty="0" smtClean="0"/>
              <a:t>foreground job</a:t>
            </a:r>
            <a:r>
              <a:rPr lang="ko-KR" altLang="en-US" dirty="0" smtClean="0"/>
              <a:t>을 종료 시키도록 코드를 구현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789" y="2593095"/>
            <a:ext cx="4638675" cy="447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752" y="4077072"/>
            <a:ext cx="29527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615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Shell Lab - trace08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/>
              <a:t>Fall, System Programming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2F7DE-020A-4A4F-912F-3C147F238C1A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구현 방법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268760"/>
            <a:ext cx="4737165" cy="525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085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Shell Lab - trace08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/>
              <a:t>Fall, System Programming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2F7DE-020A-4A4F-912F-3C147F238C1A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구현 방법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88" y="2060848"/>
            <a:ext cx="8717623" cy="24065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48" y="4590628"/>
            <a:ext cx="71342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643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C00000"/>
                </a:solidFill>
              </a:rPr>
              <a:t> </a:t>
            </a:r>
            <a:r>
              <a:rPr lang="ko-KR" altLang="en-US" sz="2000" dirty="0">
                <a:solidFill>
                  <a:srgbClr val="C00000"/>
                </a:solidFill>
              </a:rPr>
              <a:t>실습 명</a:t>
            </a:r>
            <a:endParaRPr lang="en-US" altLang="ko-KR" sz="2000" dirty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ko-KR" sz="1800"/>
              <a:t>Shell </a:t>
            </a:r>
            <a:r>
              <a:rPr lang="en-US" altLang="ko-KR" smtClean="0"/>
              <a:t>Lab - 2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C00000"/>
                </a:solidFill>
              </a:rPr>
              <a:t> </a:t>
            </a:r>
            <a:r>
              <a:rPr lang="ko-KR" altLang="en-US" sz="2000" dirty="0">
                <a:solidFill>
                  <a:srgbClr val="C00000"/>
                </a:solidFill>
              </a:rPr>
              <a:t>목표</a:t>
            </a:r>
            <a:endParaRPr lang="en-US" altLang="ko-KR" sz="2000" dirty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dirty="0"/>
              <a:t>작업 관리를 지원하는 간단한 </a:t>
            </a:r>
            <a:r>
              <a:rPr lang="en-US" altLang="ko-KR" dirty="0"/>
              <a:t>Unix Shell </a:t>
            </a:r>
            <a:r>
              <a:rPr lang="ko-KR" altLang="en-US" dirty="0"/>
              <a:t>프로그램 구현과 이를 통한 프로세스의 제어와 </a:t>
            </a:r>
            <a:r>
              <a:rPr lang="ko-KR" altLang="en-US" dirty="0" err="1"/>
              <a:t>시그널링</a:t>
            </a:r>
            <a:r>
              <a:rPr lang="en-US" altLang="ko-KR" dirty="0"/>
              <a:t>(</a:t>
            </a:r>
            <a:r>
              <a:rPr lang="en-US" altLang="ko-KR" dirty="0" err="1"/>
              <a:t>Signalling</a:t>
            </a:r>
            <a:r>
              <a:rPr lang="en-US" altLang="ko-KR" dirty="0"/>
              <a:t>)</a:t>
            </a:r>
            <a:r>
              <a:rPr lang="ko-KR" altLang="en-US" dirty="0"/>
              <a:t>의 개념 이해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C00000"/>
                </a:solidFill>
              </a:rPr>
              <a:t> </a:t>
            </a:r>
            <a:r>
              <a:rPr lang="ko-KR" altLang="en-US" sz="2000" dirty="0">
                <a:solidFill>
                  <a:srgbClr val="C00000"/>
                </a:solidFill>
              </a:rPr>
              <a:t>과제 진행</a:t>
            </a:r>
            <a:endParaRPr lang="en-US" altLang="ko-KR" sz="2000" dirty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수업시간에 배운 유닉스 지식을 활용하여 구현한다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sz="2000" dirty="0">
                <a:solidFill>
                  <a:srgbClr val="C00000"/>
                </a:solidFill>
              </a:rPr>
              <a:t> </a:t>
            </a:r>
            <a:r>
              <a:rPr lang="ko-KR" altLang="en-US" sz="2000" dirty="0" err="1">
                <a:solidFill>
                  <a:srgbClr val="C00000"/>
                </a:solidFill>
              </a:rPr>
              <a:t>구현사항</a:t>
            </a:r>
            <a:endParaRPr lang="en-US" altLang="ko-KR" sz="2000" dirty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기본적인 유닉스 쉘의 구현</a:t>
            </a:r>
            <a:endParaRPr lang="en-US" altLang="ko-KR" sz="1800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작업 관리</a:t>
            </a:r>
            <a:r>
              <a:rPr lang="en-US" altLang="ko-KR" dirty="0"/>
              <a:t>(foreground / background)</a:t>
            </a:r>
            <a:r>
              <a:rPr lang="ko-KR" altLang="en-US" dirty="0"/>
              <a:t>기능 및 쉘 명령어 구현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6176044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Shell Lab - trace08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/>
              <a:t>Fall, System Programming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2F7DE-020A-4A4F-912F-3C147F238C1A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결과 확인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trace08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sdriver</a:t>
            </a:r>
            <a:r>
              <a:rPr lang="ko-KR" altLang="en-US" dirty="0" smtClean="0"/>
              <a:t>를 수행하여 결과를 확인한다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00000"/>
              </a:lnSpc>
            </a:pPr>
            <a:r>
              <a:rPr lang="ko-KR" altLang="en-US" dirty="0" smtClean="0"/>
              <a:t>명령어 </a:t>
            </a:r>
            <a:r>
              <a:rPr lang="en-US" altLang="ko-KR" dirty="0" smtClean="0"/>
              <a:t>: ./</a:t>
            </a:r>
            <a:r>
              <a:rPr lang="en-US" altLang="ko-KR" dirty="0" err="1" smtClean="0"/>
              <a:t>sdriver</a:t>
            </a:r>
            <a:r>
              <a:rPr lang="en-US" altLang="ko-KR" dirty="0" smtClean="0"/>
              <a:t> -t 08 -s ./</a:t>
            </a:r>
            <a:r>
              <a:rPr lang="en-US" altLang="ko-KR" dirty="0" err="1" smtClean="0"/>
              <a:t>tsh</a:t>
            </a:r>
            <a:r>
              <a:rPr lang="en-US" altLang="ko-KR" dirty="0" smtClean="0"/>
              <a:t> -V</a:t>
            </a:r>
          </a:p>
          <a:p>
            <a:pPr lvl="2">
              <a:lnSpc>
                <a:spcPct val="100000"/>
              </a:lnSpc>
            </a:pPr>
            <a:r>
              <a:rPr lang="ko-KR" altLang="en-US" dirty="0" smtClean="0"/>
              <a:t>이때 </a:t>
            </a:r>
            <a:r>
              <a:rPr lang="en-US" altLang="ko-KR" dirty="0" err="1" smtClean="0"/>
              <a:t>tsh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수행 결과가 </a:t>
            </a:r>
            <a:r>
              <a:rPr lang="en-US" altLang="ko-KR" dirty="0" err="1" smtClean="0"/>
              <a:t>tshref</a:t>
            </a:r>
            <a:r>
              <a:rPr lang="ko-KR" altLang="en-US" dirty="0" smtClean="0"/>
              <a:t>와 다르다면</a:t>
            </a:r>
            <a:r>
              <a:rPr lang="en-US" altLang="ko-KR" dirty="0" smtClean="0"/>
              <a:t>,</a:t>
            </a:r>
          </a:p>
          <a:p>
            <a:pPr lvl="3">
              <a:lnSpc>
                <a:spcPct val="100000"/>
              </a:lnSpc>
            </a:pPr>
            <a:endParaRPr lang="en-US" altLang="ko-KR" dirty="0" smtClean="0"/>
          </a:p>
          <a:p>
            <a:pPr lvl="3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 smtClean="0"/>
          </a:p>
          <a:p>
            <a:pPr lvl="2">
              <a:lnSpc>
                <a:spcPct val="100000"/>
              </a:lnSpc>
            </a:pPr>
            <a:r>
              <a:rPr lang="ko-KR" altLang="en-US" dirty="0" smtClean="0"/>
              <a:t>같다면</a:t>
            </a:r>
            <a:r>
              <a:rPr lang="en-US" altLang="ko-KR" dirty="0" smtClean="0"/>
              <a:t>,</a:t>
            </a:r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 smtClean="0"/>
          </a:p>
          <a:p>
            <a:r>
              <a:rPr lang="en-US" altLang="ko-KR" dirty="0" smtClean="0">
                <a:solidFill>
                  <a:srgbClr val="C00000"/>
                </a:solidFill>
              </a:rPr>
              <a:t>HINT</a:t>
            </a:r>
          </a:p>
          <a:p>
            <a:pPr lvl="1"/>
            <a:r>
              <a:rPr lang="ko-KR" altLang="en-US" dirty="0" smtClean="0"/>
              <a:t>다음 </a:t>
            </a:r>
            <a:r>
              <a:rPr lang="en-US" altLang="ko-KR" dirty="0" smtClean="0"/>
              <a:t>System Call</a:t>
            </a:r>
            <a:r>
              <a:rPr lang="ko-KR" altLang="en-US" dirty="0" smtClean="0"/>
              <a:t>을 이용하여 다른 프로세스로 시그널을 전달한다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 smtClean="0"/>
          </a:p>
          <a:p>
            <a:pPr lvl="3">
              <a:lnSpc>
                <a:spcPct val="100000"/>
              </a:lnSpc>
            </a:pPr>
            <a:endParaRPr lang="en-US" altLang="ko-KR" dirty="0" smtClean="0"/>
          </a:p>
          <a:p>
            <a:pPr lvl="3">
              <a:lnSpc>
                <a:spcPct val="100000"/>
              </a:lnSpc>
            </a:pPr>
            <a:endParaRPr lang="en-US" altLang="ko-KR" dirty="0" smtClean="0"/>
          </a:p>
          <a:p>
            <a:pPr lvl="3">
              <a:lnSpc>
                <a:spcPct val="100000"/>
              </a:lnSpc>
            </a:pPr>
            <a:endParaRPr lang="en-US" altLang="ko-KR" dirty="0" smtClean="0"/>
          </a:p>
          <a:p>
            <a:pPr lvl="2"/>
            <a:r>
              <a:rPr lang="en-US" altLang="ko-KR" dirty="0" err="1" smtClean="0"/>
              <a:t>pid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보다 크면</a:t>
            </a:r>
            <a:r>
              <a:rPr lang="en-US" altLang="ko-KR" dirty="0" smtClean="0"/>
              <a:t>, kill </a:t>
            </a:r>
            <a:r>
              <a:rPr lang="ko-KR" altLang="en-US" dirty="0" smtClean="0"/>
              <a:t>함수는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지정한 </a:t>
            </a:r>
            <a:r>
              <a:rPr lang="en-US" altLang="ko-KR" dirty="0" err="1" smtClean="0"/>
              <a:t>pid</a:t>
            </a:r>
            <a:r>
              <a:rPr lang="ko-KR" altLang="en-US" dirty="0" smtClean="0"/>
              <a:t>를 가지는 프로세스에만 시그널을 전달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pid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보다 작으면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pid</a:t>
            </a:r>
            <a:r>
              <a:rPr lang="ko-KR" altLang="en-US" dirty="0" smtClean="0"/>
              <a:t>의 절대값 프로세스 그룹에 속하는 모든 프로세스에 시그널을 전달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참조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i1004me2.blog.me/140190173943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 smtClean="0"/>
          </a:p>
          <a:p>
            <a:pPr lvl="2">
              <a:lnSpc>
                <a:spcPct val="100000"/>
              </a:lnSpc>
            </a:pP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112" y="2759149"/>
            <a:ext cx="6503699" cy="3930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112" y="3504488"/>
            <a:ext cx="6503699" cy="3930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651603"/>
            <a:ext cx="2902268" cy="6496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8850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주의 사항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31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 Shell Lab</a:t>
            </a:r>
            <a:r>
              <a:rPr lang="ko-KR" altLang="en-US" dirty="0"/>
              <a:t>을 수행하다 보면</a:t>
            </a:r>
            <a:r>
              <a:rPr lang="en-US" altLang="ko-KR" dirty="0"/>
              <a:t>, </a:t>
            </a:r>
            <a:r>
              <a:rPr lang="ko-KR" altLang="en-US" dirty="0"/>
              <a:t>부모 프로세스가 자식 프로세스보다 먼저 종료되어</a:t>
            </a:r>
            <a:r>
              <a:rPr lang="en-US" altLang="ko-KR" dirty="0"/>
              <a:t> </a:t>
            </a:r>
            <a:r>
              <a:rPr lang="ko-KR" altLang="en-US" dirty="0"/>
              <a:t>자식 프로세스가 </a:t>
            </a:r>
            <a:r>
              <a:rPr lang="ko-KR" altLang="en-US" dirty="0">
                <a:solidFill>
                  <a:srgbClr val="C00000"/>
                </a:solidFill>
              </a:rPr>
              <a:t>좀비</a:t>
            </a:r>
            <a:r>
              <a:rPr lang="ko-KR" altLang="en-US" dirty="0"/>
              <a:t>가 되는 경우가 있다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쉘 종료 후</a:t>
            </a:r>
            <a:r>
              <a:rPr lang="en-US" altLang="ko-KR" dirty="0">
                <a:solidFill>
                  <a:srgbClr val="C00000"/>
                </a:solidFill>
              </a:rPr>
              <a:t>, ‘</a:t>
            </a:r>
            <a:r>
              <a:rPr lang="en-US" altLang="ko-KR" dirty="0" err="1">
                <a:solidFill>
                  <a:srgbClr val="C00000"/>
                </a:solidFill>
              </a:rPr>
              <a:t>ps</a:t>
            </a:r>
            <a:r>
              <a:rPr lang="en-US" altLang="ko-KR" dirty="0">
                <a:solidFill>
                  <a:srgbClr val="C00000"/>
                </a:solidFill>
              </a:rPr>
              <a:t>’ </a:t>
            </a:r>
            <a:r>
              <a:rPr lang="ko-KR" altLang="en-US" dirty="0">
                <a:solidFill>
                  <a:srgbClr val="C00000"/>
                </a:solidFill>
              </a:rPr>
              <a:t>명령어를 입력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위와 </a:t>
            </a:r>
            <a:r>
              <a:rPr lang="ko-KR" altLang="en-US" dirty="0"/>
              <a:t>같이 </a:t>
            </a:r>
            <a:r>
              <a:rPr lang="en-US" altLang="ko-KR" dirty="0" err="1"/>
              <a:t>tsh</a:t>
            </a:r>
            <a:r>
              <a:rPr lang="ko-KR" altLang="en-US" dirty="0"/>
              <a:t>가 좀비가 되어 남아있는 것을 볼 수 있다</a:t>
            </a:r>
            <a:r>
              <a:rPr lang="en-US" altLang="ko-KR" dirty="0"/>
              <a:t>. </a:t>
            </a:r>
            <a:r>
              <a:rPr lang="ko-KR" altLang="en-US" dirty="0"/>
              <a:t>따라서 해당 좀비 프로세스를 제거해야 한다</a:t>
            </a:r>
            <a:r>
              <a:rPr lang="en-US" altLang="ko-KR" dirty="0"/>
              <a:t>.</a:t>
            </a:r>
          </a:p>
          <a:p>
            <a:pPr lvl="2">
              <a:lnSpc>
                <a:spcPct val="10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kill -9 &lt;PID&gt; 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ex) kill -9 29895</a:t>
            </a:r>
          </a:p>
          <a:p>
            <a:pPr lvl="3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좀비 프로세스를 많이 만들면 감점</a:t>
            </a:r>
            <a:r>
              <a:rPr lang="en-US" altLang="ko-KR" dirty="0">
                <a:solidFill>
                  <a:srgbClr val="C00000"/>
                </a:solidFill>
              </a:rPr>
              <a:t>! (</a:t>
            </a:r>
            <a:r>
              <a:rPr lang="ko-KR" altLang="en-US" dirty="0">
                <a:solidFill>
                  <a:srgbClr val="C00000"/>
                </a:solidFill>
              </a:rPr>
              <a:t>쉘 테스트 후 실시간 체크 바람</a:t>
            </a:r>
            <a:r>
              <a:rPr lang="en-US" altLang="ko-KR" dirty="0">
                <a:solidFill>
                  <a:srgbClr val="C00000"/>
                </a:solidFill>
              </a:rPr>
              <a:t>)</a:t>
            </a:r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ko-KR" altLang="en-US" dirty="0"/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564904"/>
            <a:ext cx="3886802" cy="8244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9900204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32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Shell Lab</a:t>
            </a:r>
          </a:p>
          <a:p>
            <a:pPr lvl="1"/>
            <a:r>
              <a:rPr lang="en-US" altLang="ko-KR" sz="1400" smtClean="0"/>
              <a:t>trace 05</a:t>
            </a:r>
            <a:r>
              <a:rPr lang="en-US" altLang="ko-KR" sz="1400"/>
              <a:t>, </a:t>
            </a:r>
            <a:r>
              <a:rPr lang="en-US" altLang="ko-KR" sz="1400" smtClean="0"/>
              <a:t>06, 07 </a:t>
            </a:r>
            <a:r>
              <a:rPr lang="ko-KR" altLang="en-US" sz="1400" smtClean="0"/>
              <a:t>에 </a:t>
            </a:r>
            <a:r>
              <a:rPr lang="ko-KR" altLang="en-US" sz="1400" dirty="0" smtClean="0"/>
              <a:t>대한 </a:t>
            </a:r>
            <a:r>
              <a:rPr lang="ko-KR" altLang="en-US" sz="1400" smtClean="0"/>
              <a:t>코드 작성</a:t>
            </a:r>
            <a:endParaRPr lang="en-US" altLang="ko-KR" sz="1400" smtClean="0"/>
          </a:p>
          <a:p>
            <a:pPr lvl="1"/>
            <a:r>
              <a:rPr lang="en-US" altLang="ko-KR" sz="1400" smtClean="0"/>
              <a:t>trace 08</a:t>
            </a:r>
            <a:r>
              <a:rPr lang="ko-KR" altLang="en-US" sz="1400" smtClean="0"/>
              <a:t>은 직접 구현해보고 연습해보기</a:t>
            </a:r>
            <a:r>
              <a:rPr lang="en-US" altLang="ko-KR" sz="1400" smtClean="0"/>
              <a:t>(</a:t>
            </a:r>
            <a:r>
              <a:rPr lang="ko-KR" altLang="en-US" sz="1400" smtClean="0"/>
              <a:t>보고서에서는 제외</a:t>
            </a:r>
            <a:r>
              <a:rPr lang="en-US" altLang="ko-KR" sz="1400" smtClean="0"/>
              <a:t>)</a:t>
            </a:r>
            <a:endParaRPr lang="en-US" altLang="ko-KR" sz="1400" dirty="0" smtClean="0"/>
          </a:p>
          <a:p>
            <a:pPr lvl="1"/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en-US" altLang="ko-KR" dirty="0" smtClean="0">
                <a:solidFill>
                  <a:srgbClr val="C00000"/>
                </a:solidFill>
              </a:rPr>
              <a:t>Shell Lab </a:t>
            </a:r>
            <a:r>
              <a:rPr lang="ko-KR" altLang="en-US" dirty="0" smtClean="0">
                <a:solidFill>
                  <a:srgbClr val="C00000"/>
                </a:solidFill>
              </a:rPr>
              <a:t>보고서</a:t>
            </a:r>
          </a:p>
          <a:p>
            <a:pPr lvl="1"/>
            <a:r>
              <a:rPr lang="ko-KR" altLang="en-US" dirty="0" smtClean="0"/>
              <a:t>각 </a:t>
            </a:r>
            <a:r>
              <a:rPr lang="en-US" altLang="ko-KR" dirty="0" smtClean="0"/>
              <a:t>trace </a:t>
            </a:r>
            <a:r>
              <a:rPr lang="ko-KR" altLang="en-US" dirty="0" smtClean="0"/>
              <a:t>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tshref</a:t>
            </a:r>
            <a:r>
              <a:rPr lang="ko-KR" altLang="en-US" dirty="0" smtClean="0"/>
              <a:t>를 수행한 결과와 본인이 구현한 </a:t>
            </a:r>
            <a:r>
              <a:rPr lang="en-US" altLang="ko-KR" dirty="0" err="1" smtClean="0"/>
              <a:t>tsh</a:t>
            </a:r>
            <a:r>
              <a:rPr lang="ko-KR" altLang="en-US" dirty="0" smtClean="0"/>
              <a:t>와의 동작 일치를 증명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sdriver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수행 결과와 </a:t>
            </a:r>
            <a:r>
              <a:rPr lang="en-US" altLang="ko-KR" dirty="0" err="1" smtClean="0"/>
              <a:t>tsh</a:t>
            </a:r>
            <a:r>
              <a:rPr lang="ko-KR" altLang="en-US" dirty="0" smtClean="0"/>
              <a:t>에서의 정상작동 </a:t>
            </a:r>
            <a:r>
              <a:rPr lang="ko-KR" altLang="en-US" smtClean="0"/>
              <a:t>모습</a:t>
            </a:r>
            <a:r>
              <a:rPr lang="en-US" altLang="ko-KR" smtClean="0"/>
              <a:t>( ./sdriver –V –t XX –s ./tsh )</a:t>
            </a:r>
            <a:endParaRPr lang="en-US" altLang="ko-KR" dirty="0"/>
          </a:p>
          <a:p>
            <a:pPr lvl="1"/>
            <a:r>
              <a:rPr lang="ko-KR" altLang="en-US" dirty="0" smtClean="0"/>
              <a:t>각</a:t>
            </a:r>
            <a:r>
              <a:rPr lang="en-US" altLang="ko-KR" dirty="0" smtClean="0"/>
              <a:t> trace </a:t>
            </a:r>
            <a:r>
              <a:rPr lang="ko-KR" altLang="en-US" dirty="0" smtClean="0"/>
              <a:t>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플로우</a:t>
            </a:r>
            <a:r>
              <a:rPr lang="ko-KR" altLang="en-US" dirty="0" smtClean="0"/>
              <a:t> 차트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간단한 수행과정을 </a:t>
            </a:r>
            <a:r>
              <a:rPr lang="ko-KR" altLang="en-US" dirty="0" err="1" smtClean="0"/>
              <a:t>플로우차트로</a:t>
            </a:r>
            <a:r>
              <a:rPr lang="ko-KR" altLang="en-US" dirty="0" smtClean="0"/>
              <a:t> 나타내면 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각 </a:t>
            </a:r>
            <a:r>
              <a:rPr lang="en-US" altLang="ko-KR" dirty="0" smtClean="0"/>
              <a:t>trace </a:t>
            </a:r>
            <a:r>
              <a:rPr lang="ko-KR" altLang="en-US" dirty="0" smtClean="0"/>
              <a:t>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해결 방법에 대한 설명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제출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shlab</a:t>
            </a:r>
            <a:r>
              <a:rPr lang="en-US" altLang="ko-KR" dirty="0" smtClean="0"/>
              <a:t>-handout </a:t>
            </a:r>
            <a:r>
              <a:rPr lang="ko-KR" altLang="en-US" dirty="0" smtClean="0"/>
              <a:t>디렉토리를 통째로 압축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파일명</a:t>
            </a:r>
            <a:r>
              <a:rPr lang="en-US" altLang="ko-KR" dirty="0" smtClean="0"/>
              <a:t>: </a:t>
            </a:r>
            <a:r>
              <a:rPr lang="en-US" altLang="ko-KR" smtClean="0"/>
              <a:t>[sys00]shell</a:t>
            </a:r>
            <a:r>
              <a:rPr lang="en-US" altLang="ko-KR" dirty="0" smtClean="0"/>
              <a:t>_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.tar.gz</a:t>
            </a:r>
          </a:p>
          <a:p>
            <a:pPr lvl="1"/>
            <a:r>
              <a:rPr lang="ko-KR" altLang="en-US" dirty="0" smtClean="0"/>
              <a:t>결과 보고서를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파일명</a:t>
            </a:r>
            <a:r>
              <a:rPr lang="en-US" altLang="ko-KR" dirty="0" smtClean="0"/>
              <a:t>: </a:t>
            </a:r>
            <a:r>
              <a:rPr lang="en-US" altLang="ko-KR" smtClean="0"/>
              <a:t>[sys00]shell</a:t>
            </a:r>
            <a:r>
              <a:rPr lang="en-US" altLang="ko-KR" dirty="0" smtClean="0"/>
              <a:t>_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.pdf</a:t>
            </a:r>
          </a:p>
          <a:p>
            <a:pPr lvl="1"/>
            <a:r>
              <a:rPr lang="en-US" altLang="ko-KR" dirty="0" smtClean="0"/>
              <a:t>I.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II. </a:t>
            </a:r>
            <a:r>
              <a:rPr lang="ko-KR" altLang="en-US" dirty="0" smtClean="0"/>
              <a:t>두개를 하나로 압축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파일명</a:t>
            </a:r>
            <a:r>
              <a:rPr lang="en-US" altLang="ko-KR" smtClean="0"/>
              <a:t>:[sys00]shell</a:t>
            </a:r>
            <a:r>
              <a:rPr lang="en-US" altLang="ko-KR" dirty="0" smtClean="0"/>
              <a:t>_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.zip</a:t>
            </a:r>
          </a:p>
        </p:txBody>
      </p:sp>
    </p:spTree>
    <p:extLst>
      <p:ext uri="{BB962C8B-B14F-4D97-AF65-F5344CB8AC3E}">
        <p14:creationId xmlns:p14="http://schemas.microsoft.com/office/powerpoint/2010/main" val="1551338460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사항</a:t>
            </a:r>
          </a:p>
        </p:txBody>
      </p:sp>
      <p:sp>
        <p:nvSpPr>
          <p:cNvPr id="62467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u="sng" dirty="0" smtClean="0"/>
              <a:t>사이버캠퍼스에 제출</a:t>
            </a:r>
            <a:endParaRPr lang="en-US" altLang="ko-KR" u="sng" dirty="0" smtClean="0"/>
          </a:p>
          <a:p>
            <a:pPr lvl="1"/>
            <a:r>
              <a:rPr lang="ko-KR" altLang="en-US" dirty="0" smtClean="0"/>
              <a:t>자세한 양식은 앞장 슬라이드 참고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파일 제목</a:t>
            </a:r>
            <a:r>
              <a:rPr lang="en-US" altLang="ko-KR" dirty="0" smtClean="0"/>
              <a:t>: </a:t>
            </a:r>
            <a:r>
              <a:rPr lang="en-US" altLang="ko-KR" smtClean="0"/>
              <a:t>[sys00]shell</a:t>
            </a:r>
            <a:r>
              <a:rPr lang="en-US" altLang="ko-KR" dirty="0" smtClean="0"/>
              <a:t>_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.zip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err="1" smtClean="0">
                <a:solidFill>
                  <a:srgbClr val="FF0000"/>
                </a:solidFill>
              </a:rPr>
              <a:t>제출일자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사이버 캠퍼스</a:t>
            </a:r>
            <a:r>
              <a:rPr lang="en-US" altLang="ko-KR" smtClean="0">
                <a:solidFill>
                  <a:srgbClr val="FF0000"/>
                </a:solidFill>
              </a:rPr>
              <a:t>: 2018</a:t>
            </a:r>
            <a:r>
              <a:rPr lang="ko-KR" altLang="en-US" smtClean="0">
                <a:solidFill>
                  <a:srgbClr val="FF0000"/>
                </a:solidFill>
              </a:rPr>
              <a:t>년 </a:t>
            </a:r>
            <a:r>
              <a:rPr lang="en-US" altLang="ko-KR" dirty="0" smtClean="0">
                <a:solidFill>
                  <a:srgbClr val="FF0000"/>
                </a:solidFill>
              </a:rPr>
              <a:t>11</a:t>
            </a:r>
            <a:r>
              <a:rPr lang="ko-KR" altLang="en-US" smtClean="0">
                <a:solidFill>
                  <a:srgbClr val="FF0000"/>
                </a:solidFill>
              </a:rPr>
              <a:t>월 </a:t>
            </a:r>
            <a:r>
              <a:rPr lang="en-US" altLang="ko-KR" smtClean="0">
                <a:solidFill>
                  <a:srgbClr val="FF0000"/>
                </a:solidFill>
              </a:rPr>
              <a:t>19</a:t>
            </a:r>
            <a:r>
              <a:rPr lang="ko-KR" altLang="en-US" smtClean="0">
                <a:solidFill>
                  <a:srgbClr val="FF0000"/>
                </a:solidFill>
              </a:rPr>
              <a:t>일 월요일 </a:t>
            </a:r>
            <a:r>
              <a:rPr lang="en-US" altLang="ko-KR" smtClean="0">
                <a:solidFill>
                  <a:srgbClr val="FF0000"/>
                </a:solidFill>
              </a:rPr>
              <a:t>08</a:t>
            </a:r>
            <a:r>
              <a:rPr lang="ko-KR" altLang="en-US" smtClean="0">
                <a:solidFill>
                  <a:srgbClr val="FF0000"/>
                </a:solidFill>
              </a:rPr>
              <a:t>시</a:t>
            </a:r>
            <a:r>
              <a:rPr lang="en-US" altLang="ko-KR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59</a:t>
            </a:r>
            <a:r>
              <a:rPr lang="ko-KR" altLang="en-US" dirty="0" smtClean="0">
                <a:solidFill>
                  <a:srgbClr val="FF0000"/>
                </a:solidFill>
              </a:rPr>
              <a:t>분 </a:t>
            </a:r>
            <a:r>
              <a:rPr lang="en-US" altLang="ko-KR" smtClean="0">
                <a:solidFill>
                  <a:srgbClr val="FF0000"/>
                </a:solidFill>
              </a:rPr>
              <a:t>59</a:t>
            </a:r>
            <a:r>
              <a:rPr lang="ko-KR" altLang="en-US" smtClean="0">
                <a:solidFill>
                  <a:srgbClr val="FF0000"/>
                </a:solidFill>
              </a:rPr>
              <a:t>초까지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33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Shell Lab - 2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 프로세스의 관리와 시그널의 제어에 대해 이해하고</a:t>
            </a:r>
            <a:r>
              <a:rPr lang="en-US" altLang="ko-KR" dirty="0"/>
              <a:t>, </a:t>
            </a:r>
            <a:r>
              <a:rPr lang="ko-KR" altLang="en-US" dirty="0"/>
              <a:t>작업의 제어를 지원하는 </a:t>
            </a:r>
            <a:r>
              <a:rPr lang="en-US" altLang="ko-KR" dirty="0"/>
              <a:t>Unix Shell program</a:t>
            </a:r>
            <a:r>
              <a:rPr lang="ko-KR" altLang="en-US" dirty="0"/>
              <a:t>을 작성하는 것을 목표로 한다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 Shell Lab</a:t>
            </a:r>
            <a:r>
              <a:rPr lang="ko-KR" altLang="en-US" dirty="0"/>
              <a:t>은 </a:t>
            </a:r>
            <a:r>
              <a:rPr lang="en-US" altLang="ko-KR" dirty="0" smtClean="0">
                <a:solidFill>
                  <a:srgbClr val="C00000"/>
                </a:solidFill>
              </a:rPr>
              <a:t>trace00</a:t>
            </a:r>
            <a:r>
              <a:rPr lang="en-US" altLang="ko-KR" dirty="0" smtClean="0"/>
              <a:t> </a:t>
            </a:r>
            <a:r>
              <a:rPr lang="ko-KR" altLang="en-US"/>
              <a:t>부터 </a:t>
            </a:r>
            <a:r>
              <a:rPr lang="en-US" altLang="ko-KR" smtClean="0">
                <a:solidFill>
                  <a:srgbClr val="C00000"/>
                </a:solidFill>
              </a:rPr>
              <a:t>trace14</a:t>
            </a:r>
            <a:r>
              <a:rPr lang="en-US" altLang="ko-KR" smtClean="0"/>
              <a:t> </a:t>
            </a:r>
            <a:r>
              <a:rPr lang="ko-KR" altLang="en-US" dirty="0"/>
              <a:t>까지의 </a:t>
            </a:r>
            <a:r>
              <a:rPr lang="en-US" altLang="ko-KR" dirty="0"/>
              <a:t>Trace</a:t>
            </a:r>
            <a:r>
              <a:rPr lang="ko-KR" altLang="en-US" dirty="0"/>
              <a:t>를 모두 수행할 수 있도록 구현되어야 한다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테스트 프로그램</a:t>
            </a:r>
            <a:r>
              <a:rPr lang="en-US" altLang="ko-KR" dirty="0"/>
              <a:t> '</a:t>
            </a:r>
            <a:r>
              <a:rPr lang="en-US" altLang="ko-KR" dirty="0" err="1"/>
              <a:t>sdriver</a:t>
            </a:r>
            <a:r>
              <a:rPr lang="en-US" altLang="ko-KR" dirty="0"/>
              <a:t>’ </a:t>
            </a:r>
            <a:r>
              <a:rPr lang="ko-KR" altLang="en-US" dirty="0"/>
              <a:t>를 통해 테스트할 수 있다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 </a:t>
            </a:r>
            <a:r>
              <a:rPr lang="ko-KR" altLang="en-US" dirty="0"/>
              <a:t>총 </a:t>
            </a:r>
            <a:r>
              <a:rPr lang="en-US" altLang="ko-KR" dirty="0"/>
              <a:t>2</a:t>
            </a:r>
            <a:r>
              <a:rPr lang="ko-KR" altLang="en-US" dirty="0"/>
              <a:t>주에 걸쳐 진행되며</a:t>
            </a:r>
            <a:r>
              <a:rPr lang="en-US" altLang="ko-KR" dirty="0"/>
              <a:t>, </a:t>
            </a:r>
            <a:r>
              <a:rPr lang="ko-KR" altLang="en-US" dirty="0"/>
              <a:t>각 주 별 수행 사항은 아래와 같다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solidFill>
                  <a:schemeClr val="tx2"/>
                </a:solidFill>
              </a:rPr>
              <a:t>Shell Lab 1</a:t>
            </a:r>
            <a:r>
              <a:rPr lang="ko-KR" altLang="en-US" dirty="0">
                <a:solidFill>
                  <a:schemeClr val="tx2"/>
                </a:solidFill>
              </a:rPr>
              <a:t>주차 </a:t>
            </a:r>
            <a:r>
              <a:rPr lang="en-US" altLang="ko-KR">
                <a:solidFill>
                  <a:schemeClr val="tx2"/>
                </a:solidFill>
              </a:rPr>
              <a:t>: </a:t>
            </a:r>
            <a:r>
              <a:rPr lang="en-US" altLang="ko-KR" smtClean="0">
                <a:solidFill>
                  <a:schemeClr val="tx2"/>
                </a:solidFill>
              </a:rPr>
              <a:t>trace 00, 01, 02, (03, 04)</a:t>
            </a:r>
          </a:p>
          <a:p>
            <a:pPr lvl="1">
              <a:lnSpc>
                <a:spcPct val="100000"/>
              </a:lnSpc>
            </a:pPr>
            <a:r>
              <a:rPr lang="en-US" altLang="ko-KR" smtClean="0">
                <a:solidFill>
                  <a:srgbClr val="C00000"/>
                </a:solidFill>
              </a:rPr>
              <a:t>Shell </a:t>
            </a:r>
            <a:r>
              <a:rPr lang="en-US" altLang="ko-KR" dirty="0">
                <a:solidFill>
                  <a:srgbClr val="C00000"/>
                </a:solidFill>
              </a:rPr>
              <a:t>Lab 2</a:t>
            </a:r>
            <a:r>
              <a:rPr lang="ko-KR" altLang="en-US" dirty="0">
                <a:solidFill>
                  <a:srgbClr val="C00000"/>
                </a:solidFill>
              </a:rPr>
              <a:t>주차 </a:t>
            </a:r>
            <a:r>
              <a:rPr lang="en-US" altLang="ko-KR">
                <a:solidFill>
                  <a:srgbClr val="C00000"/>
                </a:solidFill>
              </a:rPr>
              <a:t>: </a:t>
            </a:r>
            <a:r>
              <a:rPr lang="en-US" altLang="ko-KR" smtClean="0">
                <a:solidFill>
                  <a:srgbClr val="C00000"/>
                </a:solidFill>
              </a:rPr>
              <a:t>trace 05, (06), 07, 08</a:t>
            </a:r>
          </a:p>
          <a:p>
            <a:pPr lvl="1">
              <a:lnSpc>
                <a:spcPct val="100000"/>
              </a:lnSpc>
            </a:pPr>
            <a:r>
              <a:rPr lang="en-US" altLang="ko-KR" smtClean="0"/>
              <a:t>Shell </a:t>
            </a:r>
            <a:r>
              <a:rPr lang="en-US" altLang="ko-KR"/>
              <a:t>Lab </a:t>
            </a:r>
            <a:r>
              <a:rPr lang="en-US" altLang="ko-KR" smtClean="0"/>
              <a:t>3</a:t>
            </a:r>
            <a:r>
              <a:rPr lang="ko-KR" altLang="en-US" smtClean="0"/>
              <a:t>주차 </a:t>
            </a:r>
            <a:r>
              <a:rPr lang="en-US" altLang="ko-KR"/>
              <a:t>: </a:t>
            </a:r>
            <a:r>
              <a:rPr lang="en-US" altLang="ko-KR" smtClean="0"/>
              <a:t>(</a:t>
            </a:r>
            <a:r>
              <a:rPr lang="ko-KR" altLang="en-US" smtClean="0"/>
              <a:t>미정</a:t>
            </a:r>
            <a:r>
              <a:rPr lang="en-US" altLang="ko-KR" smtClean="0"/>
              <a:t>)</a:t>
            </a:r>
            <a:endParaRPr lang="en-US" altLang="ko-KR"/>
          </a:p>
          <a:p>
            <a:pPr lvl="1">
              <a:lnSpc>
                <a:spcPct val="100000"/>
              </a:lnSpc>
            </a:pPr>
            <a:endParaRPr lang="en-US" altLang="ko-KR" dirty="0">
              <a:solidFill>
                <a:srgbClr val="C000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47156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Shell Lab – </a:t>
            </a:r>
            <a:r>
              <a:rPr lang="en-US" altLang="ko-KR" smtClean="0"/>
              <a:t>Trace </a:t>
            </a:r>
            <a:r>
              <a:rPr lang="ko-KR" altLang="en-US" smtClean="0"/>
              <a:t>목록 </a:t>
            </a:r>
            <a:r>
              <a:rPr lang="en-US" altLang="ko-KR" smtClean="0"/>
              <a:t>(1</a:t>
            </a:r>
            <a:r>
              <a:rPr lang="ko-KR" altLang="en-US" smtClean="0"/>
              <a:t>주차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/>
              <a:t>Fall, System Programming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2F7DE-020A-4A4F-912F-3C147F238C1A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mtClean="0"/>
              <a:t> </a:t>
            </a:r>
            <a:r>
              <a:rPr lang="en-US" altLang="ko-KR"/>
              <a:t> sdriver</a:t>
            </a:r>
            <a:r>
              <a:rPr lang="ko-KR" altLang="en-US"/>
              <a:t>를 이용하여 </a:t>
            </a:r>
            <a:r>
              <a:rPr lang="en-US" altLang="ko-KR" smtClean="0"/>
              <a:t>Trace{00-04}</a:t>
            </a:r>
            <a:r>
              <a:rPr lang="ko-KR" altLang="en-US"/>
              <a:t>를 테스트 할 수 있다</a:t>
            </a:r>
            <a:r>
              <a:rPr lang="en-US" altLang="ko-KR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/>
              <a:t>각 </a:t>
            </a:r>
            <a:r>
              <a:rPr lang="en-US" altLang="ko-KR"/>
              <a:t>trace</a:t>
            </a:r>
            <a:r>
              <a:rPr lang="ko-KR" altLang="en-US"/>
              <a:t>의 자세한 내용은 해당 파일을 열어서 확인할 수 있다</a:t>
            </a:r>
            <a:r>
              <a:rPr lang="en-US" altLang="ko-KR"/>
              <a:t>.</a:t>
            </a:r>
            <a:endParaRPr lang="ko-KR" altLang="en-US"/>
          </a:p>
          <a:p>
            <a:pPr lvl="1">
              <a:lnSpc>
                <a:spcPct val="100000"/>
              </a:lnSpc>
            </a:pP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883506"/>
              </p:ext>
            </p:extLst>
          </p:nvPr>
        </p:nvGraphicFramePr>
        <p:xfrm>
          <a:off x="818554" y="2564904"/>
          <a:ext cx="7579145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8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0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Trace</a:t>
                      </a:r>
                      <a:endParaRPr lang="ko-KR" altLang="en-US" sz="1700" b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설 명</a:t>
                      </a:r>
                      <a:endParaRPr lang="ko-KR" altLang="en-US" sz="1700" b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trace00</a:t>
                      </a:r>
                      <a:endParaRPr lang="ko-KR" altLang="en-US" sz="170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EOF(End-Of-File)</a:t>
                      </a:r>
                      <a:r>
                        <a:rPr lang="ko-KR" altLang="en-US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가 입력되면 종료</a:t>
                      </a:r>
                      <a:endParaRPr lang="ko-KR" altLang="en-US" sz="170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trace01</a:t>
                      </a:r>
                      <a:endParaRPr lang="ko-KR" altLang="en-US" sz="1700" b="0" kern="1200" dirty="0" smtClean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Built-in </a:t>
                      </a:r>
                      <a:r>
                        <a:rPr lang="ko-KR" altLang="en-US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명령어 </a:t>
                      </a:r>
                      <a:r>
                        <a:rPr lang="en-US" altLang="ko-KR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‘quit’</a:t>
                      </a:r>
                      <a:r>
                        <a:rPr lang="ko-KR" altLang="en-US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구현</a:t>
                      </a:r>
                      <a:endParaRPr lang="ko-KR" altLang="en-US" sz="170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trace02</a:t>
                      </a:r>
                      <a:endParaRPr lang="ko-KR" altLang="en-US" sz="170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Foreground </a:t>
                      </a:r>
                      <a:r>
                        <a:rPr lang="ko-KR" altLang="en-US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작업 형태로 프로그램 실행</a:t>
                      </a:r>
                      <a:endParaRPr lang="ko-KR" altLang="en-US" sz="170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trace03</a:t>
                      </a:r>
                      <a:endParaRPr lang="ko-KR" altLang="en-US" sz="170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Foreground </a:t>
                      </a:r>
                      <a:r>
                        <a:rPr lang="ko-KR" altLang="en-US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작업 형태로 매개변수가 없는 프로그램 실행</a:t>
                      </a:r>
                      <a:endParaRPr lang="ko-KR" altLang="en-US" sz="170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trace04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Foreground </a:t>
                      </a:r>
                      <a:r>
                        <a:rPr lang="ko-KR" altLang="en-US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작업 형태로 매개변수가 있는 프로그램 실행</a:t>
                      </a:r>
                      <a:endParaRPr lang="ko-KR" altLang="en-US" sz="170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84759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Shell Lab – </a:t>
            </a:r>
            <a:r>
              <a:rPr lang="en-US" altLang="ko-KR" smtClean="0"/>
              <a:t>Trace </a:t>
            </a:r>
            <a:r>
              <a:rPr lang="ko-KR" altLang="en-US" smtClean="0"/>
              <a:t>목록 </a:t>
            </a:r>
            <a:r>
              <a:rPr lang="en-US" altLang="ko-KR" smtClean="0"/>
              <a:t>(2</a:t>
            </a:r>
            <a:r>
              <a:rPr lang="ko-KR" altLang="en-US" smtClean="0"/>
              <a:t>주차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/>
              <a:t>Fall, System Programming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2F7DE-020A-4A4F-912F-3C147F238C1A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sdriver</a:t>
            </a:r>
            <a:r>
              <a:rPr lang="ko-KR" altLang="en-US" dirty="0"/>
              <a:t>를 </a:t>
            </a:r>
            <a:r>
              <a:rPr lang="ko-KR" altLang="en-US"/>
              <a:t>이용하여 </a:t>
            </a:r>
            <a:r>
              <a:rPr lang="en-US" altLang="ko-KR" smtClean="0"/>
              <a:t>Trace{</a:t>
            </a:r>
            <a:r>
              <a:rPr lang="en-US" altLang="ko-KR" smtClean="0">
                <a:solidFill>
                  <a:srgbClr val="C00000"/>
                </a:solidFill>
              </a:rPr>
              <a:t>05-08</a:t>
            </a:r>
            <a:r>
              <a:rPr lang="en-US" altLang="ko-KR" smtClean="0"/>
              <a:t>}</a:t>
            </a:r>
            <a:r>
              <a:rPr lang="ko-KR" altLang="en-US" dirty="0"/>
              <a:t>를 테스트 할 수 있다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각 </a:t>
            </a:r>
            <a:r>
              <a:rPr lang="en-US" altLang="ko-KR" dirty="0"/>
              <a:t>trace</a:t>
            </a:r>
            <a:r>
              <a:rPr lang="ko-KR" altLang="en-US" dirty="0"/>
              <a:t>의 자세한 내용은 해당 파일을 열어서 확인할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>
              <a:lnSpc>
                <a:spcPct val="100000"/>
              </a:lnSpc>
            </a:pP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161217"/>
              </p:ext>
            </p:extLst>
          </p:nvPr>
        </p:nvGraphicFramePr>
        <p:xfrm>
          <a:off x="605385" y="2531125"/>
          <a:ext cx="8005484" cy="2092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Trace</a:t>
                      </a:r>
                      <a:endParaRPr lang="ko-KR" altLang="en-US" sz="1700" b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설 명</a:t>
                      </a:r>
                      <a:endParaRPr lang="ko-KR" altLang="en-US" sz="1700" b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trace05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Background </a:t>
                      </a:r>
                      <a:r>
                        <a:rPr lang="ko-KR" altLang="en-US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작업 형태로 프로그램 실행</a:t>
                      </a:r>
                      <a:endParaRPr lang="ko-KR" altLang="en-US" sz="170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trace06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동시에 </a:t>
                      </a:r>
                      <a:r>
                        <a:rPr lang="en-US" altLang="ko-KR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foreground </a:t>
                      </a:r>
                      <a:r>
                        <a:rPr lang="ko-KR" altLang="en-US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작업 형태와 </a:t>
                      </a:r>
                      <a:r>
                        <a:rPr lang="en-US" altLang="ko-KR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background </a:t>
                      </a:r>
                      <a:r>
                        <a:rPr lang="ko-KR" altLang="en-US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작업 형태로 프로그램을 실행</a:t>
                      </a:r>
                      <a:endParaRPr lang="ko-KR" altLang="en-US" sz="170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trace07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Built-in </a:t>
                      </a:r>
                      <a:r>
                        <a:rPr lang="ko-KR" altLang="en-US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명령어 </a:t>
                      </a:r>
                      <a:r>
                        <a:rPr lang="en-US" altLang="ko-KR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‘jobs’</a:t>
                      </a:r>
                      <a:r>
                        <a:rPr lang="ko-KR" altLang="en-US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구현</a:t>
                      </a:r>
                      <a:endParaRPr lang="ko-KR" altLang="en-US" sz="170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trace08</a:t>
                      </a:r>
                      <a:endParaRPr lang="ko-KR" altLang="en-US" sz="170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SIGINT </a:t>
                      </a:r>
                      <a:r>
                        <a:rPr lang="ko-KR" altLang="en-US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발생 시</a:t>
                      </a:r>
                      <a:r>
                        <a:rPr lang="en-US" altLang="ko-KR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, foreground </a:t>
                      </a:r>
                      <a:r>
                        <a:rPr lang="ko-KR" altLang="en-US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작업</a:t>
                      </a:r>
                      <a:r>
                        <a:rPr lang="en-US" altLang="ko-KR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종료</a:t>
                      </a:r>
                      <a:endParaRPr lang="ko-KR" altLang="en-US" sz="170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16856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Shell Lab – </a:t>
            </a:r>
            <a:r>
              <a:rPr lang="en-US" altLang="ko-KR" dirty="0" smtClean="0"/>
              <a:t>trace05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>
          <a:xfrm>
            <a:off x="467544" y="1556792"/>
            <a:ext cx="8281167" cy="446449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trace05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C00000"/>
                </a:solidFill>
              </a:rPr>
              <a:t>Background </a:t>
            </a:r>
            <a:r>
              <a:rPr lang="ko-KR" altLang="en-US" dirty="0">
                <a:solidFill>
                  <a:srgbClr val="C00000"/>
                </a:solidFill>
              </a:rPr>
              <a:t>작업 </a:t>
            </a:r>
            <a:r>
              <a:rPr lang="ko-KR" altLang="en-US" dirty="0"/>
              <a:t>형태로 프로그램 실행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프로그램을 </a:t>
            </a:r>
            <a:r>
              <a:rPr lang="en-US" altLang="ko-KR" dirty="0">
                <a:solidFill>
                  <a:srgbClr val="C00000"/>
                </a:solidFill>
              </a:rPr>
              <a:t>background </a:t>
            </a:r>
            <a:r>
              <a:rPr lang="ko-KR" altLang="en-US" dirty="0">
                <a:solidFill>
                  <a:srgbClr val="C00000"/>
                </a:solidFill>
              </a:rPr>
              <a:t>형태로 실행</a:t>
            </a:r>
            <a:r>
              <a:rPr lang="ko-KR" altLang="en-US" dirty="0"/>
              <a:t>시키면 된다</a:t>
            </a:r>
            <a:r>
              <a:rPr lang="en-US" altLang="ko-KR" dirty="0"/>
              <a:t>.</a:t>
            </a:r>
          </a:p>
          <a:p>
            <a:pPr lvl="2">
              <a:lnSpc>
                <a:spcPct val="100000"/>
              </a:lnSpc>
            </a:pPr>
            <a:r>
              <a:rPr lang="ko-KR" altLang="en-US" dirty="0"/>
              <a:t>해당 테스트를 살펴보면 </a:t>
            </a:r>
            <a:r>
              <a:rPr lang="en-US" altLang="ko-KR" dirty="0"/>
              <a:t>echo</a:t>
            </a:r>
            <a:r>
              <a:rPr lang="ko-KR" altLang="en-US" dirty="0"/>
              <a:t>를 </a:t>
            </a:r>
            <a:r>
              <a:rPr lang="en-US" altLang="ko-KR" dirty="0"/>
              <a:t>foreground </a:t>
            </a:r>
            <a:r>
              <a:rPr lang="ko-KR" altLang="en-US" dirty="0"/>
              <a:t>형태로 실행한다</a:t>
            </a:r>
            <a:r>
              <a:rPr lang="en-US" altLang="ko-KR" dirty="0"/>
              <a:t>.</a:t>
            </a:r>
          </a:p>
          <a:p>
            <a:pPr lvl="2">
              <a:lnSpc>
                <a:spcPct val="100000"/>
              </a:lnSpc>
            </a:pPr>
            <a:r>
              <a:rPr lang="ko-KR" altLang="en-US" dirty="0"/>
              <a:t>이때 실행되는 프로세스는 매개변수를 가질 수도 있고</a:t>
            </a:r>
            <a:r>
              <a:rPr lang="en-US" altLang="ko-KR" dirty="0"/>
              <a:t>, </a:t>
            </a:r>
            <a:r>
              <a:rPr lang="ko-KR" altLang="en-US" dirty="0"/>
              <a:t>그렇지 않을 수도 있다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ko-KR" altLang="en-US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988840"/>
            <a:ext cx="6343650" cy="18192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562" y="2204864"/>
            <a:ext cx="3495675" cy="25812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 bwMode="auto">
          <a:xfrm>
            <a:off x="7347208" y="4386029"/>
            <a:ext cx="14599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2000" kern="0" dirty="0" smtClean="0">
                <a:solidFill>
                  <a:schemeClr val="bg1"/>
                </a:solidFill>
              </a:rPr>
              <a:t>trace05.txt</a:t>
            </a:r>
            <a:endParaRPr lang="ko-KR" altLang="en-US" sz="2000" kern="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94790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Shell Lab – </a:t>
            </a:r>
            <a:r>
              <a:rPr lang="en-US" altLang="ko-KR" dirty="0" smtClean="0"/>
              <a:t>trace05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>
          <a:xfrm>
            <a:off x="467544" y="1556792"/>
            <a:ext cx="8281167" cy="454753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dirty="0"/>
              <a:t> Background </a:t>
            </a:r>
            <a:r>
              <a:rPr lang="ko-KR" altLang="en-US" dirty="0"/>
              <a:t>형태로 프로그램을 실행시키려면</a:t>
            </a:r>
            <a:r>
              <a:rPr lang="en-US" altLang="ko-KR" dirty="0"/>
              <a:t>,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쉘에서 작업들을 관리하는 부분이 구현되어 있어야 한다</a:t>
            </a:r>
            <a:r>
              <a:rPr lang="en-US" altLang="ko-KR" dirty="0"/>
              <a:t>.</a:t>
            </a:r>
          </a:p>
          <a:p>
            <a:pPr lvl="2">
              <a:lnSpc>
                <a:spcPct val="110000"/>
              </a:lnSpc>
            </a:pPr>
            <a:r>
              <a:rPr lang="en-US" altLang="ko-KR" dirty="0"/>
              <a:t>Foreground </a:t>
            </a:r>
            <a:r>
              <a:rPr lang="ko-KR" altLang="en-US" dirty="0"/>
              <a:t>형태인 경우</a:t>
            </a:r>
            <a:r>
              <a:rPr lang="en-US" altLang="ko-KR" dirty="0"/>
              <a:t>, </a:t>
            </a:r>
            <a:r>
              <a:rPr lang="ko-KR" altLang="en-US" dirty="0"/>
              <a:t>프로세스 하나만 실행되기 때문에 작업을 따로 관리할 필요가 없다</a:t>
            </a:r>
            <a:r>
              <a:rPr lang="en-US" altLang="ko-KR" dirty="0"/>
              <a:t>. </a:t>
            </a:r>
          </a:p>
          <a:p>
            <a:pPr lvl="2">
              <a:lnSpc>
                <a:spcPct val="110000"/>
              </a:lnSpc>
            </a:pPr>
            <a:r>
              <a:rPr lang="ko-KR" altLang="en-US" dirty="0"/>
              <a:t>하지만 </a:t>
            </a:r>
            <a:r>
              <a:rPr lang="en-US" altLang="ko-KR" dirty="0"/>
              <a:t>background</a:t>
            </a:r>
            <a:r>
              <a:rPr lang="ko-KR" altLang="en-US" dirty="0"/>
              <a:t>의 경우</a:t>
            </a:r>
            <a:r>
              <a:rPr lang="en-US" altLang="ko-KR" dirty="0"/>
              <a:t>, </a:t>
            </a:r>
            <a:r>
              <a:rPr lang="ko-KR" altLang="en-US" dirty="0"/>
              <a:t>여러 프로세스가 실행될 수 있으므로 작업에 대한 관리가 필수적이다</a:t>
            </a:r>
            <a:r>
              <a:rPr lang="en-US" altLang="ko-KR" dirty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따라서 아래에 </a:t>
            </a:r>
            <a:r>
              <a:rPr lang="ko-KR" altLang="en-US" dirty="0">
                <a:solidFill>
                  <a:srgbClr val="C00000"/>
                </a:solidFill>
              </a:rPr>
              <a:t>제공된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C00000"/>
                </a:solidFill>
              </a:rPr>
              <a:t>자료구조를 이용하여 구현</a:t>
            </a:r>
            <a:r>
              <a:rPr lang="ko-KR" altLang="en-US" dirty="0"/>
              <a:t>하면 된다</a:t>
            </a:r>
            <a:r>
              <a:rPr lang="en-US" altLang="ko-KR" dirty="0"/>
              <a:t>.</a:t>
            </a:r>
          </a:p>
          <a:p>
            <a:pPr lvl="1">
              <a:lnSpc>
                <a:spcPct val="110000"/>
              </a:lnSpc>
            </a:pPr>
            <a:endParaRPr lang="en-US" altLang="ko-KR" dirty="0"/>
          </a:p>
          <a:p>
            <a:pPr lvl="1">
              <a:lnSpc>
                <a:spcPct val="110000"/>
              </a:lnSpc>
            </a:pPr>
            <a:endParaRPr lang="en-US" altLang="ko-KR" dirty="0"/>
          </a:p>
          <a:p>
            <a:pPr lvl="1">
              <a:lnSpc>
                <a:spcPct val="110000"/>
              </a:lnSpc>
            </a:pPr>
            <a:endParaRPr lang="en-US" altLang="ko-KR" dirty="0"/>
          </a:p>
          <a:p>
            <a:pPr lvl="1">
              <a:lnSpc>
                <a:spcPct val="110000"/>
              </a:lnSpc>
            </a:pPr>
            <a:endParaRPr lang="en-US" altLang="ko-KR" dirty="0"/>
          </a:p>
          <a:p>
            <a:pPr marL="457200" lvl="1" indent="0">
              <a:lnSpc>
                <a:spcPct val="110000"/>
              </a:lnSpc>
              <a:buNone/>
            </a:pP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해당 자료구조는 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프로세스의 </a:t>
            </a:r>
            <a:r>
              <a:rPr lang="en-US" altLang="ko-KR" dirty="0">
                <a:solidFill>
                  <a:srgbClr val="C00000"/>
                </a:solidFill>
              </a:rPr>
              <a:t>ID(PID), </a:t>
            </a:r>
            <a:r>
              <a:rPr lang="ko-KR" altLang="en-US" dirty="0">
                <a:solidFill>
                  <a:srgbClr val="C00000"/>
                </a:solidFill>
              </a:rPr>
              <a:t>작업의</a:t>
            </a:r>
            <a:r>
              <a:rPr lang="en-US" altLang="ko-KR" dirty="0">
                <a:solidFill>
                  <a:srgbClr val="C00000"/>
                </a:solidFill>
              </a:rPr>
              <a:t> ID(JID), </a:t>
            </a:r>
            <a:r>
              <a:rPr lang="ko-KR" altLang="en-US" dirty="0">
                <a:solidFill>
                  <a:srgbClr val="C00000"/>
                </a:solidFill>
              </a:rPr>
              <a:t>프로세스의 상태</a:t>
            </a:r>
            <a:r>
              <a:rPr lang="en-US" altLang="ko-KR" dirty="0">
                <a:solidFill>
                  <a:srgbClr val="C00000"/>
                </a:solidFill>
              </a:rPr>
              <a:t>(State), </a:t>
            </a:r>
            <a:r>
              <a:rPr lang="ko-KR" altLang="en-US" dirty="0">
                <a:solidFill>
                  <a:srgbClr val="C00000"/>
                </a:solidFill>
              </a:rPr>
              <a:t>사용자가 입력한 명령 정보</a:t>
            </a:r>
            <a:r>
              <a:rPr lang="ko-KR" altLang="en-US" dirty="0"/>
              <a:t>를 가지고 </a:t>
            </a:r>
            <a:r>
              <a:rPr lang="ko-KR" altLang="en-US"/>
              <a:t>있다</a:t>
            </a:r>
            <a:r>
              <a:rPr lang="en-US" altLang="ko-KR" smtClean="0"/>
              <a:t>.</a:t>
            </a:r>
            <a:endParaRPr lang="en-US" altLang="ko-KR" sz="1400" dirty="0"/>
          </a:p>
          <a:p>
            <a:pPr lvl="1">
              <a:lnSpc>
                <a:spcPct val="110000"/>
              </a:lnSpc>
            </a:pPr>
            <a:r>
              <a:rPr lang="ko-KR" altLang="en-US" sz="1400" dirty="0"/>
              <a:t>실행되고 있는 작업들은 이 자료구조 형태로 저장되며</a:t>
            </a:r>
            <a:r>
              <a:rPr lang="en-US" altLang="ko-KR" sz="1400" dirty="0"/>
              <a:t>, jobs[MAXJOBS] </a:t>
            </a:r>
            <a:r>
              <a:rPr lang="ko-KR" altLang="en-US" sz="1400" dirty="0"/>
              <a:t>배열을 통해 관리된다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127893"/>
            <a:ext cx="5527510" cy="15720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187624" y="6104329"/>
            <a:ext cx="67540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smtClean="0"/>
              <a:t>참고 자료 </a:t>
            </a:r>
            <a:r>
              <a:rPr lang="en-US" altLang="ko-KR" sz="1200" smtClean="0"/>
              <a:t>: </a:t>
            </a:r>
            <a:r>
              <a:rPr lang="ko-KR" altLang="en-US" sz="1200" smtClean="0">
                <a:hlinkClick r:id="rId3"/>
              </a:rPr>
              <a:t>http</a:t>
            </a:r>
            <a:r>
              <a:rPr lang="ko-KR" altLang="en-US" sz="1200">
                <a:hlinkClick r:id="rId3"/>
              </a:rPr>
              <a:t>://www.hackerschool.org/HS_Boards/zboard.php?id=Free_Lectures&amp;no=8032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83067330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Shell Lab – </a:t>
            </a:r>
            <a:r>
              <a:rPr lang="en-US" altLang="ko-KR" dirty="0" smtClean="0"/>
              <a:t>trace05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 </a:t>
            </a:r>
            <a:r>
              <a:rPr lang="ko-KR" altLang="en-US" dirty="0"/>
              <a:t>작업</a:t>
            </a:r>
            <a:r>
              <a:rPr lang="en-US" altLang="ko-KR" dirty="0"/>
              <a:t> </a:t>
            </a:r>
            <a:r>
              <a:rPr lang="ko-KR" altLang="en-US" dirty="0"/>
              <a:t>관리와 관련된 함수들은 다음과 같다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 smtClean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해당 </a:t>
            </a:r>
            <a:r>
              <a:rPr lang="ko-KR" altLang="en-US" dirty="0"/>
              <a:t>함수에 대한 자세한 동작은 </a:t>
            </a:r>
            <a:r>
              <a:rPr lang="ko-KR" altLang="en-US" dirty="0" err="1"/>
              <a:t>코드분석을</a:t>
            </a:r>
            <a:r>
              <a:rPr lang="ko-KR" altLang="en-US" dirty="0"/>
              <a:t> 통해 알아낼 것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896813"/>
              </p:ext>
            </p:extLst>
          </p:nvPr>
        </p:nvGraphicFramePr>
        <p:xfrm>
          <a:off x="612390" y="2204864"/>
          <a:ext cx="7991474" cy="3032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3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함 수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설 명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 err="1" smtClean="0">
                          <a:latin typeface="+mn-ea"/>
                          <a:ea typeface="+mn-ea"/>
                        </a:rPr>
                        <a:t>initjobs</a:t>
                      </a:r>
                      <a:r>
                        <a:rPr lang="en-US" altLang="ko-KR" b="1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b="1" dirty="0" err="1" smtClean="0">
                          <a:latin typeface="+mn-ea"/>
                          <a:ea typeface="+mn-ea"/>
                        </a:rPr>
                        <a:t>struct</a:t>
                      </a:r>
                      <a:r>
                        <a:rPr lang="en-US" altLang="ko-KR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b="1" dirty="0" err="1" smtClean="0">
                          <a:latin typeface="+mn-ea"/>
                          <a:ea typeface="+mn-ea"/>
                        </a:rPr>
                        <a:t>job_t</a:t>
                      </a:r>
                      <a:r>
                        <a:rPr lang="en-US" altLang="ko-KR" b="1" dirty="0" smtClean="0">
                          <a:latin typeface="+mn-ea"/>
                          <a:ea typeface="+mn-ea"/>
                        </a:rPr>
                        <a:t> *jobs)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작업 리스트 초기화</a:t>
                      </a:r>
                      <a:endParaRPr lang="en-US" altLang="ko-KR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 err="1" smtClean="0">
                          <a:latin typeface="+mn-ea"/>
                          <a:ea typeface="+mn-ea"/>
                        </a:rPr>
                        <a:t>addjob</a:t>
                      </a:r>
                      <a:r>
                        <a:rPr lang="en-US" altLang="ko-KR" b="1" dirty="0" smtClean="0">
                          <a:latin typeface="+mn-ea"/>
                          <a:ea typeface="+mn-ea"/>
                        </a:rPr>
                        <a:t> (</a:t>
                      </a:r>
                      <a:r>
                        <a:rPr lang="en-US" altLang="ko-KR" b="1" dirty="0" err="1" smtClean="0">
                          <a:latin typeface="+mn-ea"/>
                          <a:ea typeface="+mn-ea"/>
                        </a:rPr>
                        <a:t>struct</a:t>
                      </a:r>
                      <a:r>
                        <a:rPr lang="en-US" altLang="ko-KR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b="1" dirty="0" err="1" smtClean="0">
                          <a:latin typeface="+mn-ea"/>
                          <a:ea typeface="+mn-ea"/>
                        </a:rPr>
                        <a:t>job_t</a:t>
                      </a:r>
                      <a:r>
                        <a:rPr lang="en-US" altLang="ko-KR" b="1" dirty="0" smtClean="0">
                          <a:latin typeface="+mn-ea"/>
                          <a:ea typeface="+mn-ea"/>
                        </a:rPr>
                        <a:t> *jobs, </a:t>
                      </a:r>
                      <a:r>
                        <a:rPr lang="en-US" altLang="ko-KR" b="1" dirty="0" err="1" smtClean="0">
                          <a:latin typeface="+mn-ea"/>
                          <a:ea typeface="+mn-ea"/>
                        </a:rPr>
                        <a:t>pid_t</a:t>
                      </a:r>
                      <a:r>
                        <a:rPr lang="en-US" altLang="ko-KR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b="1" dirty="0" err="1" smtClean="0">
                          <a:latin typeface="+mn-ea"/>
                          <a:ea typeface="+mn-ea"/>
                        </a:rPr>
                        <a:t>pid</a:t>
                      </a:r>
                      <a:r>
                        <a:rPr lang="en-US" altLang="ko-KR" b="1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b="1" dirty="0" err="1" smtClean="0"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b="1" dirty="0" smtClean="0">
                          <a:latin typeface="+mn-ea"/>
                          <a:ea typeface="+mn-ea"/>
                        </a:rPr>
                        <a:t> state, char *</a:t>
                      </a:r>
                      <a:r>
                        <a:rPr lang="en-US" altLang="ko-KR" b="1" dirty="0" err="1" smtClean="0">
                          <a:latin typeface="+mn-ea"/>
                          <a:ea typeface="+mn-ea"/>
                        </a:rPr>
                        <a:t>cmdline</a:t>
                      </a:r>
                      <a:r>
                        <a:rPr lang="en-US" altLang="ko-KR" b="1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작업 리스트에 작업을 추가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 err="1" smtClean="0">
                          <a:latin typeface="+mn-ea"/>
                          <a:ea typeface="+mn-ea"/>
                        </a:rPr>
                        <a:t>deletejob</a:t>
                      </a:r>
                      <a:r>
                        <a:rPr lang="en-US" altLang="ko-KR" b="1" dirty="0" smtClean="0">
                          <a:latin typeface="+mn-ea"/>
                          <a:ea typeface="+mn-ea"/>
                        </a:rPr>
                        <a:t> (</a:t>
                      </a:r>
                      <a:r>
                        <a:rPr lang="en-US" altLang="ko-KR" b="1" dirty="0" err="1" smtClean="0">
                          <a:latin typeface="+mn-ea"/>
                          <a:ea typeface="+mn-ea"/>
                        </a:rPr>
                        <a:t>struct</a:t>
                      </a:r>
                      <a:r>
                        <a:rPr lang="en-US" altLang="ko-KR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b="1" dirty="0" err="1" smtClean="0">
                          <a:latin typeface="+mn-ea"/>
                          <a:ea typeface="+mn-ea"/>
                        </a:rPr>
                        <a:t>job_t</a:t>
                      </a:r>
                      <a:r>
                        <a:rPr lang="en-US" altLang="ko-KR" b="1" dirty="0" smtClean="0">
                          <a:latin typeface="+mn-ea"/>
                          <a:ea typeface="+mn-ea"/>
                        </a:rPr>
                        <a:t> *jobs, </a:t>
                      </a:r>
                      <a:r>
                        <a:rPr lang="en-US" altLang="ko-KR" b="1" dirty="0" err="1" smtClean="0">
                          <a:latin typeface="+mn-ea"/>
                          <a:ea typeface="+mn-ea"/>
                        </a:rPr>
                        <a:t>pid_t</a:t>
                      </a:r>
                      <a:r>
                        <a:rPr lang="en-US" altLang="ko-KR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b="1" dirty="0" err="1" smtClean="0">
                          <a:latin typeface="+mn-ea"/>
                          <a:ea typeface="+mn-ea"/>
                        </a:rPr>
                        <a:t>pid</a:t>
                      </a:r>
                      <a:r>
                        <a:rPr lang="en-US" altLang="ko-KR" b="1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작업 리스트에서 작업을</a:t>
                      </a:r>
                      <a:r>
                        <a:rPr lang="ko-KR" altLang="en-US" baseline="0" dirty="0" smtClean="0">
                          <a:latin typeface="+mn-ea"/>
                          <a:ea typeface="+mn-ea"/>
                        </a:rPr>
                        <a:t> 제거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 smtClean="0">
                          <a:latin typeface="+mn-ea"/>
                          <a:ea typeface="+mn-ea"/>
                        </a:rPr>
                        <a:t>pid2jid(</a:t>
                      </a:r>
                      <a:r>
                        <a:rPr lang="en-US" altLang="ko-KR" b="1" dirty="0" err="1" smtClean="0">
                          <a:latin typeface="+mn-ea"/>
                          <a:ea typeface="+mn-ea"/>
                        </a:rPr>
                        <a:t>pid_t</a:t>
                      </a:r>
                      <a:r>
                        <a:rPr lang="en-US" altLang="ko-KR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b="1" dirty="0" err="1" smtClean="0">
                          <a:latin typeface="+mn-ea"/>
                          <a:ea typeface="+mn-ea"/>
                        </a:rPr>
                        <a:t>pid</a:t>
                      </a:r>
                      <a:r>
                        <a:rPr lang="en-US" altLang="ko-KR" b="1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프로세스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를 작업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로 </a:t>
                      </a:r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맵핑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 err="1" smtClean="0">
                          <a:latin typeface="+mn-ea"/>
                          <a:ea typeface="+mn-ea"/>
                        </a:rPr>
                        <a:t>listjobs</a:t>
                      </a:r>
                      <a:r>
                        <a:rPr lang="en-US" altLang="ko-KR" b="1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b="1" dirty="0" err="1" smtClean="0">
                          <a:latin typeface="+mn-ea"/>
                          <a:ea typeface="+mn-ea"/>
                        </a:rPr>
                        <a:t>struct</a:t>
                      </a:r>
                      <a:r>
                        <a:rPr lang="en-US" altLang="ko-KR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b="1" dirty="0" err="1" smtClean="0">
                          <a:latin typeface="+mn-ea"/>
                          <a:ea typeface="+mn-ea"/>
                        </a:rPr>
                        <a:t>job_t</a:t>
                      </a:r>
                      <a:r>
                        <a:rPr lang="en-US" altLang="ko-KR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b="1" smtClean="0">
                          <a:latin typeface="+mn-ea"/>
                          <a:ea typeface="+mn-ea"/>
                        </a:rPr>
                        <a:t>*jobs, int</a:t>
                      </a:r>
                      <a:r>
                        <a:rPr lang="en-US" altLang="ko-KR" b="1" baseline="0" smtClean="0">
                          <a:latin typeface="+mn-ea"/>
                          <a:ea typeface="+mn-ea"/>
                        </a:rPr>
                        <a:t> output_fd</a:t>
                      </a:r>
                      <a:r>
                        <a:rPr lang="en-US" altLang="ko-KR" b="1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작업 리스트를 출력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68024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작은글씨">
  <a:themeElements>
    <a:clrScheme name="산뜻한강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ahoma" pitchFamily="34" charset="0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ahoma" pitchFamily="34" charset="0"/>
            <a:ea typeface="HY헤드라인M" pitchFamily="18" charset="-127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latinLnBrk="0">
          <a:defRPr kern="0" dirty="0" smtClean="0"/>
        </a:defPPr>
      </a:lstStyle>
    </a:txDef>
  </a:objectDefaults>
  <a:extraClrSchemeLst>
    <a:extraClrScheme>
      <a:clrScheme name="산뜻한강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산뜻한강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큰글씨">
  <a:themeElements>
    <a:clrScheme name="산뜻한강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ahoma" pitchFamily="34" charset="0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ahoma" pitchFamily="34" charset="0"/>
            <a:ea typeface="HY헤드라인M" pitchFamily="18" charset="-127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latinLnBrk="0">
          <a:defRPr kern="0" dirty="0" smtClean="0"/>
        </a:defPPr>
      </a:lstStyle>
    </a:txDef>
  </a:objectDefaults>
  <a:extraClrSchemeLst>
    <a:extraClrScheme>
      <a:clrScheme name="산뜻한강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산뜻한강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23154</TotalTime>
  <Words>2214</Words>
  <Application>Microsoft Office PowerPoint</Application>
  <PresentationFormat>화면 슬라이드 쇼(4:3)</PresentationFormat>
  <Paragraphs>423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33</vt:i4>
      </vt:variant>
    </vt:vector>
  </HeadingPairs>
  <TitlesOfParts>
    <vt:vector size="46" baseType="lpstr">
      <vt:lpstr>HY그래픽M</vt:lpstr>
      <vt:lpstr>HY헤드라인M</vt:lpstr>
      <vt:lpstr>굴림</vt:lpstr>
      <vt:lpstr>맑은 고딕</vt:lpstr>
      <vt:lpstr>맑은 고딕 (제목)</vt:lpstr>
      <vt:lpstr>문체부 돋음체</vt:lpstr>
      <vt:lpstr>Arial</vt:lpstr>
      <vt:lpstr>Tahoma</vt:lpstr>
      <vt:lpstr>Times</vt:lpstr>
      <vt:lpstr>Trebuchet MS</vt:lpstr>
      <vt:lpstr>Wingdings</vt:lpstr>
      <vt:lpstr>작은글씨</vt:lpstr>
      <vt:lpstr>큰글씨</vt:lpstr>
      <vt:lpstr>Shell Lab 2</vt:lpstr>
      <vt:lpstr>실습 소개</vt:lpstr>
      <vt:lpstr>개요</vt:lpstr>
      <vt:lpstr>Shell Lab - 2</vt:lpstr>
      <vt:lpstr>Shell Lab – Trace 목록 (1주차)</vt:lpstr>
      <vt:lpstr>Shell Lab – Trace 목록 (2주차)</vt:lpstr>
      <vt:lpstr>Shell Lab – trace05</vt:lpstr>
      <vt:lpstr>Shell Lab – trace05</vt:lpstr>
      <vt:lpstr>Shell Lab – trace05</vt:lpstr>
      <vt:lpstr>Shell Lab – trace05</vt:lpstr>
      <vt:lpstr>Shell Lab – trace05</vt:lpstr>
      <vt:lpstr>Shell Lab – trace05</vt:lpstr>
      <vt:lpstr>Shell Lab – trace07</vt:lpstr>
      <vt:lpstr>Shell Lab – trace07</vt:lpstr>
      <vt:lpstr>Signal의 개념</vt:lpstr>
      <vt:lpstr>Signal의 처리 과정 </vt:lpstr>
      <vt:lpstr>Signal 목록</vt:lpstr>
      <vt:lpstr>Signal blocking과 unblocking</vt:lpstr>
      <vt:lpstr>Signal blocking과 unblocking</vt:lpstr>
      <vt:lpstr>sigprocmask</vt:lpstr>
      <vt:lpstr>sigemptyset &amp; sigaddset</vt:lpstr>
      <vt:lpstr>Race Condition </vt:lpstr>
      <vt:lpstr>Race Condition </vt:lpstr>
      <vt:lpstr>Process Group</vt:lpstr>
      <vt:lpstr>Shell Lab - trace08</vt:lpstr>
      <vt:lpstr>Shell Lab – trace08</vt:lpstr>
      <vt:lpstr>Shell Lab - trace08</vt:lpstr>
      <vt:lpstr>Shell Lab - trace08</vt:lpstr>
      <vt:lpstr>Shell Lab - trace08</vt:lpstr>
      <vt:lpstr>Shell Lab - trace08</vt:lpstr>
      <vt:lpstr>주의 사항</vt:lpstr>
      <vt:lpstr>과제</vt:lpstr>
      <vt:lpstr>제출 사항</vt:lpstr>
    </vt:vector>
  </TitlesOfParts>
  <Company>CNU ESL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Hyung-sin Kim</dc:creator>
  <cp:lastModifiedBy>Hyeok-soo Jang</cp:lastModifiedBy>
  <cp:revision>2748</cp:revision>
  <dcterms:created xsi:type="dcterms:W3CDTF">2004-07-14T06:37:09Z</dcterms:created>
  <dcterms:modified xsi:type="dcterms:W3CDTF">2018-11-11T23:53:04Z</dcterms:modified>
</cp:coreProperties>
</file>