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36"/>
  </p:notesMasterIdLst>
  <p:handoutMasterIdLst>
    <p:handoutMasterId r:id="rId37"/>
  </p:handoutMasterIdLst>
  <p:sldIdLst>
    <p:sldId id="554" r:id="rId3"/>
    <p:sldId id="480" r:id="rId4"/>
    <p:sldId id="617" r:id="rId5"/>
    <p:sldId id="621" r:id="rId6"/>
    <p:sldId id="652" r:id="rId7"/>
    <p:sldId id="653" r:id="rId8"/>
    <p:sldId id="667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49" r:id="rId19"/>
    <p:sldId id="654" r:id="rId20"/>
    <p:sldId id="650" r:id="rId21"/>
    <p:sldId id="665" r:id="rId22"/>
    <p:sldId id="666" r:id="rId23"/>
    <p:sldId id="651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45" r:id="rId32"/>
    <p:sldId id="675" r:id="rId33"/>
    <p:sldId id="615" r:id="rId34"/>
    <p:sldId id="506" r:id="rId35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 &amp; 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</a:t>
            </a:r>
            <a:r>
              <a:rPr lang="en-US" altLang="ko-KR" sz="1600" baseline="0" dirty="0" smtClean="0">
                <a:latin typeface="+mj-lt"/>
              </a:rPr>
              <a:t> &amp; </a:t>
            </a:r>
            <a:r>
              <a:rPr lang="en-US" altLang="ko-KR" sz="1600" dirty="0" smtClean="0">
                <a:latin typeface="+mj-lt"/>
              </a:rPr>
              <a:t>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1004me2.blog.me/140190173943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52940"/>
            <a:ext cx="7772400" cy="1676060"/>
          </a:xfrm>
        </p:spPr>
        <p:txBody>
          <a:bodyPr/>
          <a:lstStyle/>
          <a:p>
            <a:r>
              <a:rPr lang="en-US" altLang="ko-KR" dirty="0" smtClean="0"/>
              <a:t>Shell </a:t>
            </a:r>
            <a:r>
              <a:rPr lang="en-US" altLang="ko-KR" smtClean="0"/>
              <a:t>Lab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smtClean="0"/>
              <a:t>2018. </a:t>
            </a:r>
            <a:r>
              <a:rPr lang="en-US" altLang="ko-KR" dirty="0" smtClean="0"/>
              <a:t>11</a:t>
            </a:r>
            <a:r>
              <a:rPr lang="en-US" altLang="ko-KR" smtClean="0"/>
              <a:t>. 19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 각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에 대한 고유 번호가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아래 그림을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33" y="2276872"/>
            <a:ext cx="5857133" cy="4211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722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unblocking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Application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sigprocmask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선택된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unblocking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Signal Block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시그널을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하지 않으면 부모프로세스가 </a:t>
            </a:r>
            <a:r>
              <a:rPr lang="en-US" altLang="ko-KR" dirty="0" err="1" smtClean="0"/>
              <a:t>addjob</a:t>
            </a:r>
            <a:r>
              <a:rPr lang="ko-KR" altLang="en-US" dirty="0" smtClean="0"/>
              <a:t>을 수행하기도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시그널에 의해 자식프로세스가 종료되어 버릴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그렇게 되면 존재하지도 않는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추가하는 사태가 발생한다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또한 시그널 </a:t>
            </a:r>
            <a:r>
              <a:rPr lang="ko-KR" altLang="en-US" dirty="0" err="1" smtClean="0"/>
              <a:t>핸들러의</a:t>
            </a:r>
            <a:r>
              <a:rPr lang="ko-KR" altLang="en-US" dirty="0" smtClean="0"/>
              <a:t> 처리과정에서 존재하지도 않는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종료하고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에서 제거하는 작업을 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따라서 이러한 부분을 </a:t>
            </a:r>
            <a:r>
              <a:rPr lang="en-US" altLang="ko-KR" dirty="0" smtClean="0"/>
              <a:t>signal block</a:t>
            </a:r>
            <a:r>
              <a:rPr lang="ko-KR" altLang="en-US" dirty="0" smtClean="0"/>
              <a:t>을 통해 시그널이 발생해도 처리하지 않도록 막아야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4" y="4570601"/>
            <a:ext cx="7836408" cy="137888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 bwMode="auto">
          <a:xfrm>
            <a:off x="7260373" y="5997084"/>
            <a:ext cx="1633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kern="0" smtClean="0">
                <a:solidFill>
                  <a:srgbClr val="FF0000"/>
                </a:solidFill>
              </a:rPr>
              <a:t>개념 설명용</a:t>
            </a:r>
            <a:endParaRPr lang="ko-KR" altLang="en-US" sz="2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76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unblocking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07346" y="1557338"/>
            <a:ext cx="5802333" cy="48244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 bwMode="auto">
          <a:xfrm>
            <a:off x="7510347" y="5781814"/>
            <a:ext cx="1633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kern="0" smtClean="0">
                <a:solidFill>
                  <a:srgbClr val="FF0000"/>
                </a:solidFill>
              </a:rPr>
              <a:t>개념 설명용</a:t>
            </a:r>
            <a:endParaRPr lang="ko-KR" altLang="en-US" sz="2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7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sigprocmask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Signal handler</a:t>
            </a:r>
            <a:r>
              <a:rPr lang="ko-KR" altLang="en-US" dirty="0" smtClean="0"/>
              <a:t>를 이용하여 만들 때</a:t>
            </a:r>
            <a:r>
              <a:rPr lang="en-US" altLang="ko-KR" dirty="0" smtClean="0"/>
              <a:t>, signal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하기 위해 </a:t>
            </a:r>
            <a:r>
              <a:rPr lang="en-US" altLang="ko-KR" dirty="0" err="1" smtClean="0"/>
              <a:t>sigprocmask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sigprocmask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how,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*set, 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*oldest)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이 함수는 </a:t>
            </a:r>
            <a:r>
              <a:rPr lang="en-US" altLang="ko-KR" dirty="0" err="1" smtClean="0"/>
              <a:t>signal.h</a:t>
            </a:r>
            <a:r>
              <a:rPr lang="ko-KR" altLang="en-US" dirty="0" smtClean="0"/>
              <a:t>에 선언되어 있음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how</a:t>
            </a:r>
            <a:r>
              <a:rPr lang="ko-KR" altLang="en-US" dirty="0" smtClean="0"/>
              <a:t>에 들어가는 옵션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SIG_BLOCK : set contains additional signals to block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SIG_UNBLOCK : set contains signals to unblock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SIG_SETMASK : set contains the new signal mask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NULL</a:t>
            </a:r>
            <a:r>
              <a:rPr lang="ko-KR" altLang="en-US" dirty="0" smtClean="0"/>
              <a:t>인 경우 무시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특정 시그널에 대해</a:t>
            </a:r>
            <a:r>
              <a:rPr lang="en-US" altLang="ko-KR" dirty="0" smtClean="0"/>
              <a:t> Signal mask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되었다면 해당 시그널을 처리하는 </a:t>
            </a:r>
            <a:r>
              <a:rPr lang="en-US" altLang="ko-KR" dirty="0" smtClean="0"/>
              <a:t>handler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1945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sigemptyset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sigaddset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sigemptyset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*set)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함수는 인자로 주어진 시그널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 포함되어 있는 모든 시그널을 삭제한다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sigaddset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sigset_t</a:t>
            </a:r>
            <a:r>
              <a:rPr lang="en-US" altLang="ko-KR" dirty="0" smtClean="0"/>
              <a:t> </a:t>
            </a:r>
            <a:r>
              <a:rPr lang="en-US" altLang="ko-KR" dirty="0"/>
              <a:t>*set,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signum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함수는 시그널 번호가 </a:t>
            </a:r>
            <a:r>
              <a:rPr lang="en-US" altLang="ko-KR" dirty="0" err="1" smtClean="0"/>
              <a:t>signum</a:t>
            </a:r>
            <a:r>
              <a:rPr lang="ko-KR" altLang="en-US" dirty="0" smtClean="0"/>
              <a:t>인 시그널을 시그널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에 추가한다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반환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실패 시 </a:t>
            </a:r>
            <a:r>
              <a:rPr lang="en-US" altLang="ko-KR" dirty="0" smtClean="0"/>
              <a:t>-1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38452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Race Condition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Race condition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두 개 이상의 프로세스가 경쟁적으로 동일한 자원에 접근하려고 하는 상태를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foreground </a:t>
            </a:r>
            <a:r>
              <a:rPr lang="ko-KR" altLang="en-US" dirty="0" smtClean="0"/>
              <a:t>프로세스가 실행되는 중에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가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순간 하나의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프로세스만 진행 되어야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 이상의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프로세스가 동작할 가능성이 발생한다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이를 방지하기 위해 아래 코드를 작성해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08298" y="3648658"/>
            <a:ext cx="7279264" cy="2732670"/>
            <a:chOff x="1408298" y="3488298"/>
            <a:chExt cx="7279264" cy="27326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8298" y="3488298"/>
              <a:ext cx="5987584" cy="2732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모서리가 둥근 사각형 설명선 9"/>
            <p:cNvSpPr/>
            <p:nvPr/>
          </p:nvSpPr>
          <p:spPr>
            <a:xfrm>
              <a:off x="6796771" y="4357799"/>
              <a:ext cx="1890791" cy="746018"/>
            </a:xfrm>
            <a:prstGeom prst="wedgeRoundRectCallout">
              <a:avLst>
                <a:gd name="adj1" fmla="val -222850"/>
                <a:gd name="adj2" fmla="val 96974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Race Condition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185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Race </a:t>
            </a:r>
            <a:r>
              <a:rPr lang="en-US" altLang="ko-KR" dirty="0"/>
              <a:t>Condition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89050" y="1793081"/>
            <a:ext cx="663892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76325" y="3281082"/>
            <a:ext cx="7237878" cy="12729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6324" y="4619785"/>
            <a:ext cx="7237879" cy="1341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68808" y="2308800"/>
            <a:ext cx="1662751" cy="906568"/>
          </a:xfrm>
          <a:prstGeom prst="wedgeRoundRectCallout">
            <a:avLst>
              <a:gd name="adj1" fmla="val -222376"/>
              <a:gd name="adj2" fmla="val 8689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실행되고 있는 </a:t>
            </a:r>
            <a:r>
              <a:rPr lang="en-US" altLang="ko-KR" sz="1400" dirty="0" smtClean="0">
                <a:latin typeface="+mn-ea"/>
              </a:rPr>
              <a:t>foreground </a:t>
            </a:r>
            <a:r>
              <a:rPr lang="ko-KR" altLang="en-US" sz="1400" dirty="0" smtClean="0">
                <a:latin typeface="+mn-ea"/>
              </a:rPr>
              <a:t>작업이 종료될 때가지 </a:t>
            </a:r>
            <a:r>
              <a:rPr lang="en-US" altLang="ko-KR" sz="1400" dirty="0" smtClean="0">
                <a:latin typeface="+mn-ea"/>
              </a:rPr>
              <a:t>wait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68808" y="3821925"/>
            <a:ext cx="1662751" cy="633533"/>
          </a:xfrm>
          <a:prstGeom prst="wedgeRoundRectCallout">
            <a:avLst>
              <a:gd name="adj1" fmla="val -224124"/>
              <a:gd name="adj2" fmla="val 9870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-V </a:t>
            </a:r>
            <a:r>
              <a:rPr lang="ko-KR" altLang="en-US" sz="1400" dirty="0" smtClean="0">
                <a:latin typeface="+mn-ea"/>
              </a:rPr>
              <a:t>옵션을 위한 부분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431308" y="1320977"/>
            <a:ext cx="6768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smtClean="0">
                <a:solidFill>
                  <a:srgbClr val="FF0000"/>
                </a:solidFill>
              </a:rPr>
              <a:t>- Trace 8</a:t>
            </a:r>
            <a:r>
              <a:rPr lang="ko-KR" altLang="en-US" sz="1400" kern="0" smtClean="0">
                <a:solidFill>
                  <a:srgbClr val="FF0000"/>
                </a:solidFill>
              </a:rPr>
              <a:t>에서 사용 시 </a:t>
            </a:r>
            <a:r>
              <a:rPr lang="en-US" altLang="ko-KR" sz="1400" kern="0" smtClean="0">
                <a:solidFill>
                  <a:srgbClr val="FF0000"/>
                </a:solidFill>
              </a:rPr>
              <a:t>Trace 5</a:t>
            </a:r>
            <a:r>
              <a:rPr lang="ko-KR" altLang="en-US" sz="1400" kern="0" smtClean="0">
                <a:solidFill>
                  <a:srgbClr val="FF0000"/>
                </a:solidFill>
              </a:rPr>
              <a:t>의 </a:t>
            </a:r>
            <a:r>
              <a:rPr lang="en-US" altLang="ko-KR" sz="1400" kern="0" smtClean="0">
                <a:solidFill>
                  <a:srgbClr val="FF0000"/>
                </a:solidFill>
              </a:rPr>
              <a:t>waitfg</a:t>
            </a:r>
            <a:r>
              <a:rPr lang="ko-KR" altLang="en-US" sz="1400" kern="0" smtClean="0">
                <a:solidFill>
                  <a:srgbClr val="FF0000"/>
                </a:solidFill>
              </a:rPr>
              <a:t>를 주석처리한 후 다음  </a:t>
            </a:r>
            <a:r>
              <a:rPr lang="en-US" altLang="ko-KR" sz="1400" kern="0" smtClean="0">
                <a:solidFill>
                  <a:srgbClr val="FF0000"/>
                </a:solidFill>
              </a:rPr>
              <a:t>waitfg</a:t>
            </a:r>
            <a:r>
              <a:rPr lang="ko-KR" altLang="en-US" sz="1400" kern="0" smtClean="0">
                <a:solidFill>
                  <a:srgbClr val="FF0000"/>
                </a:solidFill>
              </a:rPr>
              <a:t>를 사용</a:t>
            </a:r>
            <a:endParaRPr lang="ko-KR" altLang="en-US" sz="14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823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기능</a:t>
            </a:r>
            <a:r>
              <a:rPr lang="en-US" altLang="ko-KR" dirty="0" smtClean="0"/>
              <a:t> : SIGINT </a:t>
            </a:r>
            <a:r>
              <a:rPr lang="ko-KR" altLang="en-US" dirty="0" smtClean="0"/>
              <a:t>발생 시</a:t>
            </a:r>
            <a:r>
              <a:rPr lang="en-US" altLang="ko-KR" dirty="0"/>
              <a:t>, Foreground </a:t>
            </a:r>
            <a:r>
              <a:rPr lang="ko-KR" altLang="en-US" dirty="0"/>
              <a:t>작업 종료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SIGINT(</a:t>
            </a:r>
            <a:r>
              <a:rPr lang="ko-KR" altLang="en-US" dirty="0" smtClean="0"/>
              <a:t>키보드의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'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입력 되면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작업을 </a:t>
            </a:r>
            <a:r>
              <a:rPr lang="en-US" altLang="ko-KR" dirty="0" smtClean="0"/>
              <a:t>kill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이전 슬라이드의 시그널 흐름을 이해하는 것이 중요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trace08.txt</a:t>
            </a:r>
            <a:r>
              <a:rPr lang="ko-KR" altLang="en-US" dirty="0" smtClean="0"/>
              <a:t>를 참조하여 동작을 이해한다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./</a:t>
            </a:r>
            <a:r>
              <a:rPr lang="en-US" altLang="ko-KR" dirty="0" err="1" smtClean="0"/>
              <a:t>myintp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프로그램을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형태로 실행시킨다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00000"/>
              </a:lnSpc>
            </a:pPr>
            <a:r>
              <a:rPr lang="ko-KR" altLang="en-US" dirty="0" smtClean="0"/>
              <a:t>해당 프로그램은 </a:t>
            </a:r>
            <a:r>
              <a:rPr lang="en-US" altLang="ko-KR" dirty="0" smtClean="0"/>
              <a:t>SIGINT</a:t>
            </a:r>
            <a:r>
              <a:rPr lang="ko-KR" altLang="en-US" dirty="0" smtClean="0"/>
              <a:t>를 발생시키는 프로그램이다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SIGINT</a:t>
            </a:r>
            <a:r>
              <a:rPr lang="ko-KR" altLang="en-US" dirty="0"/>
              <a:t> </a:t>
            </a:r>
            <a:r>
              <a:rPr lang="ko-KR" altLang="en-US" dirty="0" smtClean="0"/>
              <a:t>발생 결과 프로세스가 종료되고 아래와 같은 형태로 정보를 출력한다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'Job [X] (XXXXX) terminated by signal 2'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'quit'</a:t>
            </a:r>
            <a:r>
              <a:rPr lang="ko-KR" altLang="en-US" dirty="0" smtClean="0"/>
              <a:t>명령을 통해 </a:t>
            </a:r>
            <a:r>
              <a:rPr lang="ko-KR" altLang="en-US" dirty="0" err="1" smtClean="0"/>
              <a:t>쉘을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85" y="4077072"/>
            <a:ext cx="4806030" cy="1936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92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</a:t>
            </a:r>
            <a:r>
              <a:rPr lang="en-US" altLang="ko-KR" smtClean="0"/>
              <a:t>– </a:t>
            </a:r>
            <a:r>
              <a:rPr lang="en-US" altLang="ko-KR"/>
              <a:t>trace08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파일 내부 </a:t>
            </a:r>
            <a:r>
              <a:rPr lang="ko-KR" altLang="en-US" dirty="0" smtClean="0"/>
              <a:t>구조</a:t>
            </a:r>
            <a:endParaRPr lang="ko-KR" alt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57104" y="2485700"/>
          <a:ext cx="742979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함 수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eval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명령을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파싱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하거나 해석하는 메인 루틴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builtin_cmd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quit,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fg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bg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jobs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같은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built-in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명령어를 해석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waitfg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Foreground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작업이 완료될 때 까지 대기 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sigchld_handler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SIGCHILD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sigint_handler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SIGINT(ctrl-c)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sigtstp_handler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SIGTSTP(ctrl-z)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615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방법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SIGINT</a:t>
            </a:r>
            <a:r>
              <a:rPr lang="ko-KR" altLang="en-US" dirty="0" smtClean="0"/>
              <a:t>가 발생하면</a:t>
            </a:r>
            <a:r>
              <a:rPr lang="en-US" altLang="ko-KR" dirty="0" smtClean="0"/>
              <a:t>, main()</a:t>
            </a:r>
            <a:r>
              <a:rPr lang="ko-KR" altLang="en-US" dirty="0"/>
              <a:t> </a:t>
            </a:r>
            <a:r>
              <a:rPr lang="ko-KR" altLang="en-US" dirty="0" smtClean="0"/>
              <a:t>함수에 등록되어있는 </a:t>
            </a:r>
            <a:r>
              <a:rPr lang="en-US" altLang="ko-KR" dirty="0" err="1" smtClean="0"/>
              <a:t>sigint_handler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자동으로 호출된다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sigint_handler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sig) </a:t>
            </a:r>
            <a:r>
              <a:rPr lang="ko-KR" altLang="en-US" dirty="0" smtClean="0"/>
              <a:t>함수 내부에 </a:t>
            </a:r>
            <a:r>
              <a:rPr lang="en-US" altLang="ko-KR" dirty="0" smtClean="0"/>
              <a:t>foreground job</a:t>
            </a:r>
            <a:r>
              <a:rPr lang="ko-KR" altLang="en-US" dirty="0" smtClean="0"/>
              <a:t>을 종료 시키도록 코드를 구현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89" y="2593095"/>
            <a:ext cx="4638675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52" y="4077072"/>
            <a:ext cx="2952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mtClean="0"/>
              <a:t>장혁수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/>
              <a:t>janggurtn@naver.com</a:t>
            </a:r>
          </a:p>
          <a:p>
            <a:pPr lvl="2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[sys00]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>
          <a:xfrm>
            <a:off x="467544" y="1484784"/>
            <a:ext cx="2016224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>
                <a:solidFill>
                  <a:srgbClr val="C00000"/>
                </a:solidFill>
              </a:rPr>
              <a:t>구현 방법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68760"/>
            <a:ext cx="4896544" cy="52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08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방법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8" y="2060848"/>
            <a:ext cx="8717623" cy="2406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8" y="4590628"/>
            <a:ext cx="7134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4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결과 확인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trace08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sdriver</a:t>
            </a:r>
            <a:r>
              <a:rPr lang="ko-KR" altLang="en-US" dirty="0" smtClean="0"/>
              <a:t>를 수행하여 결과를 확인한다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명령어 </a:t>
            </a:r>
            <a:r>
              <a:rPr lang="en-US" altLang="ko-KR" dirty="0" smtClean="0"/>
              <a:t>: ./</a:t>
            </a:r>
            <a:r>
              <a:rPr lang="en-US" altLang="ko-KR" dirty="0" err="1" smtClean="0"/>
              <a:t>sdriver</a:t>
            </a:r>
            <a:r>
              <a:rPr lang="en-US" altLang="ko-KR" dirty="0" smtClean="0"/>
              <a:t> -t 08 -s ./</a:t>
            </a:r>
            <a:r>
              <a:rPr lang="en-US" altLang="ko-KR" dirty="0" err="1" smtClean="0"/>
              <a:t>tsh</a:t>
            </a:r>
            <a:r>
              <a:rPr lang="en-US" altLang="ko-KR" dirty="0" smtClean="0"/>
              <a:t> -V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이때 </a:t>
            </a:r>
            <a:r>
              <a:rPr lang="en-US" altLang="ko-KR" dirty="0" err="1" smtClean="0"/>
              <a:t>tsh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결과가 </a:t>
            </a:r>
            <a:r>
              <a:rPr lang="en-US" altLang="ko-KR" dirty="0" err="1" smtClean="0"/>
              <a:t>tshref</a:t>
            </a:r>
            <a:r>
              <a:rPr lang="ko-KR" altLang="en-US" dirty="0" smtClean="0"/>
              <a:t>와 다르다면</a:t>
            </a:r>
            <a:r>
              <a:rPr lang="en-US" altLang="ko-KR" dirty="0" smtClean="0"/>
              <a:t>,</a:t>
            </a:r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같다면</a:t>
            </a:r>
            <a:r>
              <a:rPr lang="en-US" altLang="ko-KR" dirty="0" smtClean="0"/>
              <a:t>,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HINT</a:t>
            </a:r>
          </a:p>
          <a:p>
            <a:pPr lvl="1"/>
            <a:r>
              <a:rPr lang="ko-KR" altLang="en-US" dirty="0" smtClean="0"/>
              <a:t>다음 </a:t>
            </a:r>
            <a:r>
              <a:rPr lang="en-US" altLang="ko-KR" dirty="0" smtClean="0"/>
              <a:t>System Call</a:t>
            </a:r>
            <a:r>
              <a:rPr lang="ko-KR" altLang="en-US" dirty="0" smtClean="0"/>
              <a:t>을 이용하여 다른 프로세스로 시그널을 전달한다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3">
              <a:lnSpc>
                <a:spcPct val="100000"/>
              </a:lnSpc>
            </a:pPr>
            <a:endParaRPr lang="en-US" altLang="ko-KR" dirty="0" smtClean="0"/>
          </a:p>
          <a:p>
            <a:pPr lvl="2"/>
            <a:r>
              <a:rPr lang="en-US" altLang="ko-KR" dirty="0" err="1" smtClean="0"/>
              <a:t>pid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</a:t>
            </a:r>
            <a:r>
              <a:rPr lang="en-US" altLang="ko-KR" dirty="0" smtClean="0"/>
              <a:t>, kill </a:t>
            </a:r>
            <a:r>
              <a:rPr lang="ko-KR" altLang="en-US" dirty="0" smtClean="0"/>
              <a:t>함수는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를 가지는 프로세스에만 시그널을 전달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작으면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pid</a:t>
            </a:r>
            <a:r>
              <a:rPr lang="ko-KR" altLang="en-US" dirty="0" smtClean="0"/>
              <a:t>의 절대값 프로세스 그룹에 속하는 모든 프로세스에 시그널을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i1004me2.blog.me/140190173943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2" y="2759149"/>
            <a:ext cx="6503699" cy="393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2" y="3504488"/>
            <a:ext cx="6503699" cy="393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51603"/>
            <a:ext cx="2902268" cy="649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8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trace09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기능</a:t>
            </a:r>
            <a:r>
              <a:rPr lang="en-US" altLang="ko-KR" dirty="0" smtClean="0"/>
              <a:t> : SIGTSTP </a:t>
            </a:r>
            <a:r>
              <a:rPr lang="ko-KR" altLang="en-US" dirty="0" smtClean="0"/>
              <a:t>발생 시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작업 정지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SIGTSTP(</a:t>
            </a:r>
            <a:r>
              <a:rPr lang="ko-KR" altLang="en-US" dirty="0"/>
              <a:t>키보드의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ctrl+z</a:t>
            </a:r>
            <a:r>
              <a:rPr lang="en-US" altLang="ko-KR" dirty="0" smtClean="0"/>
              <a:t>' 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이 되면 </a:t>
            </a:r>
            <a:r>
              <a:rPr lang="en-US" altLang="ko-KR" dirty="0"/>
              <a:t>foreground </a:t>
            </a:r>
            <a:r>
              <a:rPr lang="ko-KR" altLang="en-US" dirty="0"/>
              <a:t>작업을 </a:t>
            </a:r>
            <a:r>
              <a:rPr lang="en-US" altLang="ko-KR" dirty="0" smtClean="0"/>
              <a:t>stop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이전 슬라이드의 시그널 흐름을 이해하는 것이 중요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trace09.txt</a:t>
            </a:r>
            <a:r>
              <a:rPr lang="ko-KR" altLang="en-US" dirty="0" smtClean="0"/>
              <a:t>를 참조하여 동작을 이해한다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./</a:t>
            </a:r>
            <a:r>
              <a:rPr lang="en-US" altLang="ko-KR" dirty="0" err="1" smtClean="0"/>
              <a:t>mytstpp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프로그램을 </a:t>
            </a:r>
            <a:r>
              <a:rPr lang="en-US" altLang="ko-KR" dirty="0" smtClean="0"/>
              <a:t>foreground </a:t>
            </a:r>
            <a:r>
              <a:rPr lang="ko-KR" altLang="en-US" dirty="0" smtClean="0"/>
              <a:t>형태로 실행시킨다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00000"/>
              </a:lnSpc>
            </a:pPr>
            <a:r>
              <a:rPr lang="ko-KR" altLang="en-US" dirty="0" smtClean="0"/>
              <a:t>해당 프로그램은 </a:t>
            </a:r>
            <a:r>
              <a:rPr lang="en-US" altLang="ko-KR" dirty="0" smtClean="0"/>
              <a:t>SIGTSTP</a:t>
            </a:r>
            <a:r>
              <a:rPr lang="ko-KR" altLang="en-US" dirty="0" smtClean="0"/>
              <a:t>를 발생시키는 프로그램이다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SIGTSTP</a:t>
            </a:r>
            <a:r>
              <a:rPr lang="ko-KR" altLang="en-US" dirty="0" smtClean="0"/>
              <a:t> </a:t>
            </a:r>
            <a:r>
              <a:rPr lang="ko-KR" altLang="en-US" dirty="0"/>
              <a:t>발생 결과 프로세스가 </a:t>
            </a:r>
            <a:r>
              <a:rPr lang="ko-KR" altLang="en-US" dirty="0" smtClean="0"/>
              <a:t>정</a:t>
            </a:r>
            <a:r>
              <a:rPr lang="ko-KR" altLang="en-US" dirty="0"/>
              <a:t>지</a:t>
            </a:r>
            <a:r>
              <a:rPr lang="ko-KR" altLang="en-US" dirty="0" smtClean="0"/>
              <a:t>되고 </a:t>
            </a:r>
            <a:r>
              <a:rPr lang="ko-KR" altLang="en-US" dirty="0"/>
              <a:t>아래와 같은 형태로 정보를 출력한다</a:t>
            </a:r>
            <a:r>
              <a:rPr lang="en-US" altLang="ko-KR" dirty="0"/>
              <a:t>.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'Job </a:t>
            </a:r>
            <a:r>
              <a:rPr lang="en-US" altLang="ko-KR" dirty="0"/>
              <a:t>[X] (XXXXX) </a:t>
            </a:r>
            <a:r>
              <a:rPr lang="en-US" altLang="ko-KR" dirty="0" smtClean="0"/>
              <a:t>stopped </a:t>
            </a:r>
            <a:r>
              <a:rPr lang="en-US" altLang="ko-KR" dirty="0"/>
              <a:t>by signal </a:t>
            </a:r>
            <a:r>
              <a:rPr lang="en-US" altLang="ko-KR" dirty="0" smtClean="0"/>
              <a:t>20'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'jobs' </a:t>
            </a:r>
            <a:r>
              <a:rPr lang="ko-KR" altLang="en-US" dirty="0"/>
              <a:t>명령을 통해 아래와 같이 정보를 출력한다</a:t>
            </a:r>
            <a:r>
              <a:rPr lang="en-US" altLang="ko-KR" dirty="0"/>
              <a:t>.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'(X) (XXXXX) Stopped ./</a:t>
            </a:r>
            <a:r>
              <a:rPr lang="en-US" altLang="ko-KR" dirty="0" err="1"/>
              <a:t>mytstpp</a:t>
            </a:r>
            <a:r>
              <a:rPr lang="en-US" altLang="ko-KR" dirty="0"/>
              <a:t>'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96271"/>
            <a:ext cx="4333494" cy="2443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67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trace09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구현 방법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SIGTSTP </a:t>
            </a:r>
            <a:r>
              <a:rPr lang="ko-KR" altLang="en-US" dirty="0" smtClean="0"/>
              <a:t>시그널을 받아서 </a:t>
            </a:r>
            <a:r>
              <a:rPr lang="en-US" altLang="ko-KR" dirty="0" err="1" smtClean="0"/>
              <a:t>joblist</a:t>
            </a:r>
            <a:r>
              <a:rPr lang="ko-KR" altLang="en-US" dirty="0"/>
              <a:t> </a:t>
            </a:r>
            <a:r>
              <a:rPr lang="ko-KR" altLang="en-US" dirty="0" smtClean="0"/>
              <a:t>에서 해당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의 상태를 </a:t>
            </a:r>
            <a:r>
              <a:rPr lang="en-US" altLang="ko-KR" dirty="0" smtClean="0"/>
              <a:t>stop</a:t>
            </a:r>
            <a:r>
              <a:rPr lang="ko-KR" altLang="en-US" dirty="0" smtClean="0"/>
              <a:t>으로 변경 해주어야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trace08</a:t>
            </a:r>
            <a:r>
              <a:rPr lang="ko-KR" altLang="en-US" dirty="0" smtClean="0"/>
              <a:t>의 구현 방법과 마찬가지로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sigchld_handler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sigtstp_handler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내용을 구현해야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sigchld_handler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내부에서 </a:t>
            </a:r>
            <a:r>
              <a:rPr lang="en-US" altLang="ko-KR" dirty="0" err="1" smtClean="0"/>
              <a:t>joblist</a:t>
            </a:r>
            <a:r>
              <a:rPr lang="ko-KR" altLang="en-US" dirty="0" smtClean="0"/>
              <a:t>를 체크해 해당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의 상태를 </a:t>
            </a:r>
            <a:r>
              <a:rPr lang="en-US" altLang="ko-KR" dirty="0" smtClean="0"/>
              <a:t>stop</a:t>
            </a:r>
            <a:r>
              <a:rPr lang="ko-KR" altLang="en-US" dirty="0" smtClean="0"/>
              <a:t>으로 변경하고 정지시켜야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결과 확인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trace09</a:t>
            </a:r>
            <a:r>
              <a:rPr lang="ko-KR" altLang="en-US" dirty="0" smtClean="0"/>
              <a:t>를 </a:t>
            </a:r>
            <a:r>
              <a:rPr lang="en-US" altLang="ko-KR" dirty="0" err="1"/>
              <a:t>sdriver</a:t>
            </a:r>
            <a:r>
              <a:rPr lang="ko-KR" altLang="en-US" dirty="0"/>
              <a:t>를 수행하여 결과를 확인한다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명령어 </a:t>
            </a:r>
            <a:r>
              <a:rPr lang="en-US" altLang="ko-KR" dirty="0"/>
              <a:t>: ./</a:t>
            </a:r>
            <a:r>
              <a:rPr lang="en-US" altLang="ko-KR" dirty="0" err="1"/>
              <a:t>sdriver</a:t>
            </a:r>
            <a:r>
              <a:rPr lang="en-US" altLang="ko-KR" dirty="0"/>
              <a:t> -t </a:t>
            </a:r>
            <a:r>
              <a:rPr lang="en-US" altLang="ko-KR" dirty="0" smtClean="0"/>
              <a:t>09 </a:t>
            </a:r>
            <a:r>
              <a:rPr lang="en-US" altLang="ko-KR" dirty="0"/>
              <a:t>-s ./</a:t>
            </a:r>
            <a:r>
              <a:rPr lang="en-US" altLang="ko-KR" dirty="0" err="1"/>
              <a:t>tsh</a:t>
            </a:r>
            <a:r>
              <a:rPr lang="en-US" altLang="ko-KR" dirty="0"/>
              <a:t> </a:t>
            </a:r>
            <a:r>
              <a:rPr lang="en-US" altLang="ko-KR" dirty="0" smtClean="0"/>
              <a:t>–V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HINT</a:t>
            </a:r>
          </a:p>
          <a:p>
            <a:pPr lvl="1"/>
            <a:r>
              <a:rPr lang="en-US" altLang="ko-KR" dirty="0" smtClean="0"/>
              <a:t>trace09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trace08</a:t>
            </a:r>
            <a:r>
              <a:rPr lang="ko-KR" altLang="en-US" dirty="0" smtClean="0"/>
              <a:t>번과 동일하게 </a:t>
            </a:r>
            <a:r>
              <a:rPr lang="en-US" altLang="ko-KR" dirty="0" smtClean="0"/>
              <a:t>kill( )</a:t>
            </a:r>
            <a:r>
              <a:rPr lang="ko-KR" altLang="en-US" dirty="0" smtClean="0"/>
              <a:t>함수를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420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trace10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구현 기능</a:t>
            </a:r>
            <a:r>
              <a:rPr lang="en-US" altLang="ko-KR" dirty="0" smtClean="0"/>
              <a:t> : Background </a:t>
            </a:r>
            <a:r>
              <a:rPr lang="ko-KR" altLang="en-US" dirty="0" smtClean="0"/>
              <a:t>작업</a:t>
            </a:r>
            <a:r>
              <a:rPr lang="en-US" altLang="ko-KR" dirty="0"/>
              <a:t> </a:t>
            </a:r>
            <a:r>
              <a:rPr lang="ko-KR" altLang="en-US" dirty="0" smtClean="0"/>
              <a:t>정상 종료 처리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Background </a:t>
            </a:r>
            <a:r>
              <a:rPr lang="ko-KR" altLang="en-US" dirty="0" smtClean="0"/>
              <a:t>작업이 정상 종료되면 </a:t>
            </a:r>
            <a:r>
              <a:rPr lang="en-US" altLang="ko-KR" dirty="0" smtClean="0"/>
              <a:t>SIGCHLD</a:t>
            </a:r>
            <a:r>
              <a:rPr lang="ko-KR" altLang="en-US" dirty="0" smtClean="0"/>
              <a:t>가 발생하는데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시그널을 받고 </a:t>
            </a:r>
            <a:r>
              <a:rPr lang="en-US" altLang="ko-KR" dirty="0" smtClean="0"/>
              <a:t>Background </a:t>
            </a:r>
            <a:r>
              <a:rPr lang="ko-KR" altLang="en-US" dirty="0" smtClean="0"/>
              <a:t>작업을 종료 처리해준다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핸들러에서는</a:t>
            </a:r>
            <a:r>
              <a:rPr lang="ko-KR" altLang="en-US" dirty="0" smtClean="0"/>
              <a:t> 종료된 자식 프로세스가 사용했던 자원을 반환 시켜주어야 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trace10.txt</a:t>
            </a:r>
            <a:r>
              <a:rPr lang="ko-KR" altLang="en-US" dirty="0"/>
              <a:t>를 참조하여 동작을 이해한다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./myspin1 </a:t>
            </a:r>
            <a:r>
              <a:rPr lang="ko-KR" altLang="en-US" dirty="0"/>
              <a:t>이라는 프로그램을 </a:t>
            </a:r>
            <a:r>
              <a:rPr lang="en-US" altLang="ko-KR" dirty="0"/>
              <a:t>Background </a:t>
            </a:r>
            <a:r>
              <a:rPr lang="ko-KR" altLang="en-US" dirty="0"/>
              <a:t>형태로 </a:t>
            </a:r>
            <a:r>
              <a:rPr lang="en-US" altLang="ko-KR" dirty="0"/>
              <a:t>5</a:t>
            </a:r>
            <a:r>
              <a:rPr lang="ko-KR" altLang="en-US" dirty="0"/>
              <a:t>초 동안 실행시킨다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Background </a:t>
            </a:r>
            <a:r>
              <a:rPr lang="ko-KR" altLang="en-US" dirty="0"/>
              <a:t>작업이 종료되기 전</a:t>
            </a:r>
            <a:r>
              <a:rPr lang="en-US" altLang="ko-KR" dirty="0"/>
              <a:t>, /bin/kill </a:t>
            </a:r>
            <a:r>
              <a:rPr lang="ko-KR" altLang="en-US" dirty="0"/>
              <a:t>을 통해 </a:t>
            </a:r>
            <a:r>
              <a:rPr lang="en-US" altLang="ko-KR" dirty="0"/>
              <a:t>SIGTERM</a:t>
            </a:r>
            <a:r>
              <a:rPr lang="ko-KR" altLang="en-US" dirty="0"/>
              <a:t>을 발생시킨다</a:t>
            </a:r>
            <a:r>
              <a:rPr lang="en-US" altLang="ko-KR" dirty="0"/>
              <a:t>.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SIGTERM</a:t>
            </a:r>
            <a:r>
              <a:rPr lang="ko-KR" altLang="en-US" dirty="0"/>
              <a:t>은 정상 종료 시그널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작업이 종료되면</a:t>
            </a:r>
            <a:r>
              <a:rPr lang="en-US" altLang="ko-KR" dirty="0"/>
              <a:t>, </a:t>
            </a:r>
            <a:r>
              <a:rPr lang="ko-KR" altLang="en-US" dirty="0"/>
              <a:t>아래와 같이 출력 후 </a:t>
            </a:r>
            <a:r>
              <a:rPr lang="en-US" altLang="ko-KR" dirty="0" err="1"/>
              <a:t>joblist</a:t>
            </a:r>
            <a:r>
              <a:rPr lang="ko-KR" altLang="en-US" dirty="0"/>
              <a:t>에서 제거된다</a:t>
            </a:r>
            <a:r>
              <a:rPr lang="en-US" altLang="ko-KR" dirty="0"/>
              <a:t>.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'Job [X] (XXXXX) terminated by signal 15'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29" y="4433406"/>
            <a:ext cx="3635942" cy="20560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84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trace10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구현 방법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err="1" smtClean="0"/>
              <a:t>sigchld_handler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내부를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프로세스가 정상 종료되고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joblist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그것을 반영해야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결과 확인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trace10</a:t>
            </a:r>
            <a:r>
              <a:rPr lang="ko-KR" altLang="en-US" dirty="0" smtClean="0"/>
              <a:t>을 </a:t>
            </a:r>
            <a:r>
              <a:rPr lang="en-US" altLang="ko-KR" dirty="0" err="1"/>
              <a:t>sdriver</a:t>
            </a:r>
            <a:r>
              <a:rPr lang="ko-KR" altLang="en-US" dirty="0"/>
              <a:t>를 수행하여 결과를 확인한다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명령어 </a:t>
            </a:r>
            <a:r>
              <a:rPr lang="en-US" altLang="ko-KR" dirty="0"/>
              <a:t>: ./</a:t>
            </a:r>
            <a:r>
              <a:rPr lang="en-US" altLang="ko-KR" dirty="0" err="1"/>
              <a:t>sdriver</a:t>
            </a:r>
            <a:r>
              <a:rPr lang="en-US" altLang="ko-KR" dirty="0"/>
              <a:t> </a:t>
            </a:r>
            <a:r>
              <a:rPr lang="en-US" altLang="ko-KR" dirty="0" smtClean="0"/>
              <a:t>–t 10 </a:t>
            </a:r>
            <a:r>
              <a:rPr lang="en-US" altLang="ko-KR" dirty="0"/>
              <a:t>-s ./</a:t>
            </a:r>
            <a:r>
              <a:rPr lang="en-US" altLang="ko-KR" dirty="0" err="1"/>
              <a:t>tsh</a:t>
            </a:r>
            <a:r>
              <a:rPr lang="en-US" altLang="ko-KR" dirty="0"/>
              <a:t> –V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HINT</a:t>
            </a:r>
          </a:p>
          <a:p>
            <a:pPr lvl="1"/>
            <a:r>
              <a:rPr lang="en-US" altLang="ko-KR" dirty="0" err="1" smtClean="0"/>
              <a:t>waitpid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함수를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프로세스는 자식 프로세스가 종료되기까지 기다리고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자식이 종료되면 처리해준다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자식 프로세스의 종료 상태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WIFEXITED(status) : </a:t>
            </a:r>
            <a:r>
              <a:rPr lang="ko-KR" altLang="en-US" dirty="0" smtClean="0"/>
              <a:t>정상적으로 자식 프로세스가 종료되었을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값 리턴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WIFSIGNALED(status) : </a:t>
            </a:r>
            <a:r>
              <a:rPr lang="ko-KR" altLang="en-US" dirty="0" smtClean="0"/>
              <a:t>자식 프로세스가 어떤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에 의해 종료된 경우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WIFSTOPPED(status) : </a:t>
            </a:r>
            <a:r>
              <a:rPr lang="ko-KR" altLang="en-US" dirty="0" smtClean="0"/>
              <a:t>자식 프로세스가 정지된 상태라면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 함수를 이용하여 </a:t>
            </a:r>
            <a:r>
              <a:rPr lang="en-US" altLang="ko-KR" dirty="0" err="1" smtClean="0"/>
              <a:t>joblist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정보를 업데이트 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무슨 작업에 의해 종료되었느냐에 따라 적절한 메시지를 출력해야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507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- trace11~12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trace11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구현 </a:t>
            </a:r>
            <a:r>
              <a:rPr lang="ko-KR" altLang="en-US" dirty="0" smtClean="0">
                <a:solidFill>
                  <a:srgbClr val="C00000"/>
                </a:solidFill>
              </a:rPr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자식 프로세스 스스로에게 </a:t>
            </a:r>
            <a:r>
              <a:rPr lang="en-US" altLang="ko-KR" dirty="0" smtClean="0"/>
              <a:t>SIGINT </a:t>
            </a:r>
            <a:r>
              <a:rPr lang="ko-KR" altLang="en-US" dirty="0" smtClean="0"/>
              <a:t>전송되고 처리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자신의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 프로세스의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SIGINT</a:t>
            </a:r>
            <a:r>
              <a:rPr lang="ko-KR" altLang="en-US" dirty="0" smtClean="0"/>
              <a:t>를 전달하였을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정상적으로 </a:t>
            </a:r>
            <a:r>
              <a:rPr lang="en-US" altLang="ko-KR" dirty="0" smtClean="0"/>
              <a:t>SIGINT</a:t>
            </a:r>
            <a:r>
              <a:rPr lang="ko-KR" altLang="en-US" dirty="0" smtClean="0"/>
              <a:t>에 대한 처리가 되도록 구현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trace08</a:t>
            </a:r>
            <a:r>
              <a:rPr lang="ko-KR" altLang="en-US" dirty="0" smtClean="0"/>
              <a:t>를 제대로 구현했다면 자동으로 통과된다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자동으로 통과되는 이유를 생각해보고 보고서에 작성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trace12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구현 </a:t>
            </a:r>
            <a:r>
              <a:rPr lang="ko-KR" altLang="en-US" dirty="0" smtClean="0">
                <a:solidFill>
                  <a:srgbClr val="C00000"/>
                </a:solidFill>
              </a:rPr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자식 프로세스 스스로에게 </a:t>
            </a:r>
            <a:r>
              <a:rPr lang="en-US" altLang="ko-KR" dirty="0" smtClean="0"/>
              <a:t>SIGTSTP </a:t>
            </a:r>
            <a:r>
              <a:rPr lang="ko-KR" altLang="en-US" dirty="0" smtClean="0"/>
              <a:t>전송되고 처리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자신의 </a:t>
            </a:r>
            <a:r>
              <a:rPr lang="en-US" altLang="ko-KR" dirty="0" err="1"/>
              <a:t>pid</a:t>
            </a:r>
            <a:r>
              <a:rPr lang="en-US" altLang="ko-KR" dirty="0"/>
              <a:t>(</a:t>
            </a:r>
            <a:r>
              <a:rPr lang="ko-KR" altLang="en-US" dirty="0"/>
              <a:t>자식 프로세스의 </a:t>
            </a:r>
            <a:r>
              <a:rPr lang="en-US" altLang="ko-KR" dirty="0" err="1"/>
              <a:t>pid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 smtClean="0"/>
              <a:t>SIGTSTP</a:t>
            </a:r>
            <a:r>
              <a:rPr lang="ko-KR" altLang="en-US" dirty="0"/>
              <a:t>를 전달하였을 때</a:t>
            </a:r>
            <a:r>
              <a:rPr lang="en-US" altLang="ko-KR" dirty="0"/>
              <a:t>, </a:t>
            </a:r>
            <a:r>
              <a:rPr lang="ko-KR" altLang="en-US" dirty="0"/>
              <a:t>정상적으로 </a:t>
            </a:r>
            <a:r>
              <a:rPr lang="en-US" altLang="ko-KR" dirty="0" smtClean="0"/>
              <a:t>SIGTSTP</a:t>
            </a:r>
            <a:r>
              <a:rPr lang="ko-KR" altLang="en-US" dirty="0" smtClean="0"/>
              <a:t>에 </a:t>
            </a:r>
            <a:r>
              <a:rPr lang="ko-KR" altLang="en-US" dirty="0"/>
              <a:t>대한 처리가 되도록 구현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trace09</a:t>
            </a:r>
            <a:r>
              <a:rPr lang="ko-KR" altLang="en-US" dirty="0" smtClean="0"/>
              <a:t>를 </a:t>
            </a:r>
            <a:r>
              <a:rPr lang="ko-KR" altLang="en-US" dirty="0"/>
              <a:t>제대로 구현했다면 자동으로 통과된다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자동으로 통과되는 </a:t>
            </a:r>
            <a:r>
              <a:rPr lang="ko-KR" altLang="en-US" dirty="0"/>
              <a:t>이유를 생각해보고 보고서에 작성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407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trace13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구현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</a:rPr>
              <a:t>기능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Foreground </a:t>
            </a:r>
            <a:r>
              <a:rPr lang="ko-KR" altLang="en-US" sz="1800" dirty="0"/>
              <a:t>작업에만 </a:t>
            </a:r>
            <a:r>
              <a:rPr lang="en-US" altLang="ko-KR" sz="1800" dirty="0"/>
              <a:t>SIGINT </a:t>
            </a:r>
            <a:r>
              <a:rPr lang="ko-KR" altLang="en-US" sz="1800" dirty="0"/>
              <a:t>전송되고 처리</a:t>
            </a:r>
            <a:endParaRPr lang="en-US" altLang="ko-KR" sz="1800" dirty="0"/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구현 방법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/>
            <a:r>
              <a:rPr lang="en-US" altLang="ko-KR" sz="1400" dirty="0" err="1" smtClean="0"/>
              <a:t>sigint_handler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 내부에 해당 기능을 하는 코드 추가하여 </a:t>
            </a:r>
            <a:r>
              <a:rPr lang="ko-KR" altLang="en-US" sz="1400" dirty="0"/>
              <a:t>오직 </a:t>
            </a:r>
            <a:r>
              <a:rPr lang="en-US" altLang="ko-KR" sz="1400" dirty="0"/>
              <a:t>foreground </a:t>
            </a:r>
            <a:r>
              <a:rPr lang="ko-KR" altLang="en-US" sz="1400" dirty="0"/>
              <a:t>작업에 대해서만 </a:t>
            </a:r>
            <a:r>
              <a:rPr lang="en-US" altLang="ko-KR" sz="1400" dirty="0"/>
              <a:t>SIGINT</a:t>
            </a:r>
            <a:r>
              <a:rPr lang="ko-KR" altLang="en-US" sz="1400" dirty="0"/>
              <a:t>가 처리되도록 </a:t>
            </a:r>
            <a:r>
              <a:rPr lang="ko-KR" altLang="en-US" sz="1400" dirty="0" err="1"/>
              <a:t>핸들러를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수정</a:t>
            </a:r>
            <a:endParaRPr lang="en-US" altLang="ko-KR" sz="1400" dirty="0"/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시험 방법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1400" dirty="0"/>
              <a:t>./</a:t>
            </a:r>
            <a:r>
              <a:rPr lang="en-US" altLang="ko-KR" sz="1400" dirty="0" err="1"/>
              <a:t>sdriver</a:t>
            </a:r>
            <a:r>
              <a:rPr lang="en-US" altLang="ko-KR" sz="1400" dirty="0"/>
              <a:t> –s ./</a:t>
            </a:r>
            <a:r>
              <a:rPr lang="en-US" altLang="ko-KR" sz="1400" dirty="0" err="1"/>
              <a:t>tsh</a:t>
            </a:r>
            <a:r>
              <a:rPr lang="en-US" altLang="ko-KR" sz="1400" dirty="0"/>
              <a:t> –t </a:t>
            </a:r>
            <a:r>
              <a:rPr lang="en-US" altLang="ko-KR" sz="1400" dirty="0" smtClean="0"/>
              <a:t>13 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V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1400" dirty="0" smtClean="0"/>
              <a:t>./myspin1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background </a:t>
            </a:r>
            <a:r>
              <a:rPr lang="ko-KR" altLang="en-US" sz="1400" dirty="0" smtClean="0"/>
              <a:t>형태로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초 동안 실행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./</a:t>
            </a:r>
            <a:r>
              <a:rPr lang="en-US" altLang="ko-KR" sz="1400" dirty="0" err="1" smtClean="0"/>
              <a:t>myintp</a:t>
            </a:r>
            <a:r>
              <a:rPr lang="ko-KR" altLang="en-US" sz="1400" dirty="0"/>
              <a:t>는 </a:t>
            </a:r>
            <a:r>
              <a:rPr lang="en-US" altLang="ko-KR" sz="1400" dirty="0"/>
              <a:t>foreground </a:t>
            </a:r>
            <a:r>
              <a:rPr lang="ko-KR" altLang="en-US" sz="1400" dirty="0" smtClean="0"/>
              <a:t>형태로 실행 </a:t>
            </a:r>
            <a:endParaRPr lang="en-US" altLang="ko-KR" sz="1400" dirty="0" smtClean="0"/>
          </a:p>
          <a:p>
            <a:pPr lvl="2"/>
            <a:r>
              <a:rPr lang="ko-KR" altLang="en-US" sz="1100" dirty="0" smtClean="0"/>
              <a:t>해당 프로그램은 </a:t>
            </a:r>
            <a:r>
              <a:rPr lang="en-US" altLang="ko-KR" sz="1100" dirty="0" smtClean="0"/>
              <a:t>SIGINT</a:t>
            </a:r>
            <a:r>
              <a:rPr lang="ko-KR" altLang="en-US" sz="1100" dirty="0"/>
              <a:t>를 </a:t>
            </a:r>
            <a:r>
              <a:rPr lang="ko-KR" altLang="en-US" sz="1100" dirty="0" smtClean="0"/>
              <a:t>발생시키는 프로그램이다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1"/>
            <a:r>
              <a:rPr lang="en-US" altLang="ko-KR" sz="1400" dirty="0" err="1"/>
              <a:t>myintp</a:t>
            </a:r>
            <a:r>
              <a:rPr lang="ko-KR" altLang="en-US" sz="1400" dirty="0"/>
              <a:t>는 </a:t>
            </a:r>
            <a:r>
              <a:rPr lang="en-US" altLang="ko-KR" sz="1400" dirty="0"/>
              <a:t>SIGINT</a:t>
            </a:r>
            <a:r>
              <a:rPr lang="ko-KR" altLang="en-US" sz="1400" dirty="0"/>
              <a:t>에 의해 종료되었다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</a:t>
            </a:r>
            <a:r>
              <a:rPr lang="en-US" altLang="ko-KR" sz="1400" dirty="0"/>
              <a:t>myspin1</a:t>
            </a:r>
            <a:r>
              <a:rPr lang="ko-KR" altLang="en-US" sz="1400" dirty="0"/>
              <a:t>는 </a:t>
            </a:r>
            <a:r>
              <a:rPr lang="en-US" altLang="ko-KR" sz="1400" dirty="0"/>
              <a:t>background</a:t>
            </a:r>
            <a:r>
              <a:rPr lang="ko-KR" altLang="en-US" sz="1400" dirty="0"/>
              <a:t> 작업이므로 종료되지 않고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joblist</a:t>
            </a:r>
            <a:r>
              <a:rPr lang="ko-KR" altLang="en-US" sz="1400" dirty="0"/>
              <a:t>에 남은 것을 확인할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힌트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/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dirty="0" err="1"/>
              <a:t>fgpid</a:t>
            </a:r>
            <a:r>
              <a:rPr lang="en-US" altLang="ko-KR" dirty="0"/>
              <a:t>(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job_t</a:t>
            </a:r>
            <a:r>
              <a:rPr lang="en-US" altLang="ko-KR" dirty="0"/>
              <a:t> *jobs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005064"/>
            <a:ext cx="3448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03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trace14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C00000"/>
                </a:solidFill>
              </a:rPr>
              <a:t>구현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</a:rPr>
              <a:t>기능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Foreground </a:t>
            </a:r>
            <a:r>
              <a:rPr lang="ko-KR" altLang="en-US" sz="1800" dirty="0"/>
              <a:t>작업에만 </a:t>
            </a:r>
            <a:r>
              <a:rPr lang="en-US" altLang="ko-KR" sz="1800" dirty="0" smtClean="0"/>
              <a:t>SIGTSTP </a:t>
            </a:r>
            <a:r>
              <a:rPr lang="ko-KR" altLang="en-US" sz="1800" dirty="0"/>
              <a:t>전송되고 처리</a:t>
            </a:r>
            <a:endParaRPr lang="en-US" altLang="ko-KR" sz="1800" dirty="0"/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구현 방법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/>
            <a:r>
              <a:rPr lang="en-US" altLang="ko-KR" sz="1400" dirty="0" err="1" smtClean="0"/>
              <a:t>sigtstp_handler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 내부에 해당 기능을 하는 코드 추가하여 </a:t>
            </a:r>
            <a:r>
              <a:rPr lang="ko-KR" altLang="en-US" sz="1400" dirty="0"/>
              <a:t>오직 </a:t>
            </a:r>
            <a:r>
              <a:rPr lang="en-US" altLang="ko-KR" sz="1400" dirty="0"/>
              <a:t>foreground </a:t>
            </a:r>
            <a:r>
              <a:rPr lang="ko-KR" altLang="en-US" sz="1400" dirty="0"/>
              <a:t>작업에 대해서만 </a:t>
            </a:r>
            <a:r>
              <a:rPr lang="en-US" altLang="ko-KR" sz="1400" dirty="0" smtClean="0"/>
              <a:t>SIGTSTP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처리되도록 </a:t>
            </a:r>
            <a:r>
              <a:rPr lang="ko-KR" altLang="en-US" sz="1400" dirty="0" err="1"/>
              <a:t>핸들러를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수정</a:t>
            </a:r>
            <a:endParaRPr lang="en-US" altLang="ko-KR" sz="1400" dirty="0"/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시험 방법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1400" dirty="0"/>
              <a:t>./</a:t>
            </a:r>
            <a:r>
              <a:rPr lang="en-US" altLang="ko-KR" sz="1400" dirty="0" err="1"/>
              <a:t>sdriver</a:t>
            </a:r>
            <a:r>
              <a:rPr lang="en-US" altLang="ko-KR" sz="1400" dirty="0"/>
              <a:t> –s ./</a:t>
            </a:r>
            <a:r>
              <a:rPr lang="en-US" altLang="ko-KR" sz="1400" dirty="0" err="1"/>
              <a:t>tsh</a:t>
            </a:r>
            <a:r>
              <a:rPr lang="en-US" altLang="ko-KR" sz="1400" dirty="0"/>
              <a:t> –t </a:t>
            </a:r>
            <a:r>
              <a:rPr lang="en-US" altLang="ko-KR" sz="1400" dirty="0" smtClean="0"/>
              <a:t>14 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V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1400" dirty="0" smtClean="0"/>
              <a:t>./myspin1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background </a:t>
            </a:r>
            <a:r>
              <a:rPr lang="ko-KR" altLang="en-US" sz="1400" dirty="0" smtClean="0"/>
              <a:t>형태로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초 동안 실행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./</a:t>
            </a:r>
            <a:r>
              <a:rPr lang="en-US" altLang="ko-KR" sz="1400" dirty="0" err="1" smtClean="0"/>
              <a:t>mytstpp</a:t>
            </a:r>
            <a:r>
              <a:rPr lang="ko-KR" altLang="en-US" sz="1400" dirty="0" smtClean="0"/>
              <a:t>는 </a:t>
            </a:r>
            <a:r>
              <a:rPr lang="en-US" altLang="ko-KR" sz="1400" dirty="0"/>
              <a:t>foreground </a:t>
            </a:r>
            <a:r>
              <a:rPr lang="ko-KR" altLang="en-US" sz="1400" dirty="0" smtClean="0"/>
              <a:t>형태로 실행 </a:t>
            </a:r>
            <a:endParaRPr lang="en-US" altLang="ko-KR" sz="1400" dirty="0" smtClean="0"/>
          </a:p>
          <a:p>
            <a:pPr lvl="2"/>
            <a:r>
              <a:rPr lang="ko-KR" altLang="en-US" sz="1100" dirty="0" smtClean="0"/>
              <a:t>해당 프로그램은 </a:t>
            </a:r>
            <a:r>
              <a:rPr lang="en-US" altLang="ko-KR" sz="1100" dirty="0" smtClean="0"/>
              <a:t>SIGTSTP</a:t>
            </a:r>
            <a:r>
              <a:rPr lang="ko-KR" altLang="en-US" sz="1100" dirty="0" smtClean="0"/>
              <a:t>를 발생시키는 프로그램이다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1"/>
            <a:r>
              <a:rPr lang="en-US" altLang="ko-KR" sz="1400" dirty="0" err="1"/>
              <a:t>myintp</a:t>
            </a:r>
            <a:r>
              <a:rPr lang="ko-KR" altLang="en-US" sz="1400" dirty="0"/>
              <a:t>는 </a:t>
            </a:r>
            <a:r>
              <a:rPr lang="en-US" altLang="ko-KR" sz="1400" dirty="0" smtClean="0"/>
              <a:t>SIGTSTP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의해 </a:t>
            </a:r>
            <a:r>
              <a:rPr lang="ko-KR" altLang="en-US" sz="1400" dirty="0" smtClean="0"/>
              <a:t>정지되었다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</a:t>
            </a:r>
            <a:r>
              <a:rPr lang="en-US" altLang="ko-KR" sz="1400" dirty="0"/>
              <a:t>myspin1</a:t>
            </a:r>
            <a:r>
              <a:rPr lang="ko-KR" altLang="en-US" sz="1400" dirty="0"/>
              <a:t>는 </a:t>
            </a:r>
            <a:r>
              <a:rPr lang="en-US" altLang="ko-KR" sz="1400" dirty="0"/>
              <a:t>background</a:t>
            </a:r>
            <a:r>
              <a:rPr lang="ko-KR" altLang="en-US" sz="1400" dirty="0"/>
              <a:t> 작업이므로 </a:t>
            </a:r>
            <a:r>
              <a:rPr lang="ko-KR" altLang="en-US" sz="1400" dirty="0" smtClean="0"/>
              <a:t>정지되지 </a:t>
            </a:r>
            <a:r>
              <a:rPr lang="ko-KR" altLang="en-US" sz="1400" dirty="0"/>
              <a:t>않고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수행중인 </a:t>
            </a:r>
            <a:r>
              <a:rPr lang="ko-KR" altLang="en-US" sz="1400" dirty="0"/>
              <a:t>것을 확인할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힌트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trace13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969060"/>
            <a:ext cx="2952328" cy="11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187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실습 명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/>
              <a:t>Shell </a:t>
            </a:r>
            <a:r>
              <a:rPr lang="en-US" altLang="ko-KR" smtClean="0"/>
              <a:t>Lab - 3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목표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작업 관리를 지원하는 간단한 </a:t>
            </a:r>
            <a:r>
              <a:rPr lang="en-US" altLang="ko-KR" dirty="0"/>
              <a:t>Unix Shell </a:t>
            </a:r>
            <a:r>
              <a:rPr lang="ko-KR" altLang="en-US" dirty="0"/>
              <a:t>프로그램 구현과 이를 통한 프로세스의 제어와 </a:t>
            </a:r>
            <a:r>
              <a:rPr lang="ko-KR" altLang="en-US" dirty="0" err="1"/>
              <a:t>시그널링</a:t>
            </a:r>
            <a:r>
              <a:rPr lang="en-US" altLang="ko-KR" dirty="0"/>
              <a:t>(</a:t>
            </a:r>
            <a:r>
              <a:rPr lang="en-US" altLang="ko-KR" dirty="0" err="1"/>
              <a:t>Signalling</a:t>
            </a:r>
            <a:r>
              <a:rPr lang="en-US" altLang="ko-KR" dirty="0"/>
              <a:t>)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과제 진행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수업시간에 배운 유닉스 지식을 활용하여 구현한다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</a:rPr>
              <a:t>구현사항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기본적인 유닉스 쉘의 구현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작업 관리</a:t>
            </a:r>
            <a:r>
              <a:rPr lang="en-US" altLang="ko-KR" dirty="0"/>
              <a:t>(foreground / background)</a:t>
            </a:r>
            <a:r>
              <a:rPr lang="ko-KR" altLang="en-US" dirty="0"/>
              <a:t>기능 및 쉘 명령어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7604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Shell Lab</a:t>
            </a:r>
            <a:r>
              <a:rPr lang="ko-KR" altLang="en-US" dirty="0"/>
              <a:t>을 수행하다 보면</a:t>
            </a:r>
            <a:r>
              <a:rPr lang="en-US" altLang="ko-KR" dirty="0"/>
              <a:t>, </a:t>
            </a:r>
            <a:r>
              <a:rPr lang="ko-KR" altLang="en-US" dirty="0"/>
              <a:t>부모 프로세스가 자식 프로세스보다 먼저 종료되어</a:t>
            </a:r>
            <a:r>
              <a:rPr lang="en-US" altLang="ko-KR" dirty="0"/>
              <a:t> </a:t>
            </a:r>
            <a:r>
              <a:rPr lang="ko-KR" altLang="en-US" dirty="0"/>
              <a:t>자식 프로세스가 </a:t>
            </a:r>
            <a:r>
              <a:rPr lang="ko-KR" altLang="en-US" dirty="0">
                <a:solidFill>
                  <a:srgbClr val="C00000"/>
                </a:solidFill>
              </a:rPr>
              <a:t>좀비</a:t>
            </a:r>
            <a:r>
              <a:rPr lang="ko-KR" altLang="en-US" dirty="0"/>
              <a:t>가 되는 경우가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쉘 종료 후</a:t>
            </a:r>
            <a:r>
              <a:rPr lang="en-US" altLang="ko-KR" dirty="0">
                <a:solidFill>
                  <a:srgbClr val="C00000"/>
                </a:solidFill>
              </a:rPr>
              <a:t>, ‘</a:t>
            </a:r>
            <a:r>
              <a:rPr lang="en-US" altLang="ko-KR" dirty="0" err="1">
                <a:solidFill>
                  <a:srgbClr val="C00000"/>
                </a:solidFill>
              </a:rPr>
              <a:t>ps</a:t>
            </a:r>
            <a:r>
              <a:rPr lang="en-US" altLang="ko-KR" dirty="0">
                <a:solidFill>
                  <a:srgbClr val="C00000"/>
                </a:solidFill>
              </a:rPr>
              <a:t>’ </a:t>
            </a:r>
            <a:r>
              <a:rPr lang="ko-KR" altLang="en-US" dirty="0">
                <a:solidFill>
                  <a:srgbClr val="C00000"/>
                </a:solidFill>
              </a:rPr>
              <a:t>명령어를 입력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위와 </a:t>
            </a:r>
            <a:r>
              <a:rPr lang="ko-KR" altLang="en-US" dirty="0"/>
              <a:t>같이 </a:t>
            </a:r>
            <a:r>
              <a:rPr lang="en-US" altLang="ko-KR" dirty="0" err="1"/>
              <a:t>tsh</a:t>
            </a:r>
            <a:r>
              <a:rPr lang="ko-KR" altLang="en-US" dirty="0"/>
              <a:t>가 좀비가 되어 남아있는 것을 볼 수 있다</a:t>
            </a:r>
            <a:r>
              <a:rPr lang="en-US" altLang="ko-KR" dirty="0"/>
              <a:t>. </a:t>
            </a:r>
            <a:r>
              <a:rPr lang="ko-KR" altLang="en-US" dirty="0"/>
              <a:t>따라서 해당 좀비 프로세스를 제거해야 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kill -9 &lt;PID&gt;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ex) kill -9 29895</a:t>
            </a: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좀비 프로세스를 많이 만들면 감점</a:t>
            </a:r>
            <a:r>
              <a:rPr lang="en-US" altLang="ko-KR" dirty="0">
                <a:solidFill>
                  <a:srgbClr val="C00000"/>
                </a:solidFill>
              </a:rPr>
              <a:t>! (</a:t>
            </a:r>
            <a:r>
              <a:rPr lang="ko-KR" altLang="en-US" dirty="0">
                <a:solidFill>
                  <a:srgbClr val="C00000"/>
                </a:solidFill>
              </a:rPr>
              <a:t>쉘 테스트 후 실시간 체크 바람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3886802" cy="824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0020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주의 사항</a:t>
            </a:r>
            <a:r>
              <a:rPr lang="en-US" altLang="ko-KR" smtClean="0"/>
              <a:t>(</a:t>
            </a:r>
            <a:r>
              <a:rPr lang="ko-KR" altLang="en-US" smtClean="0"/>
              <a:t>중요</a:t>
            </a:r>
            <a:r>
              <a:rPr lang="en-US" altLang="ko-KR" smtClean="0"/>
              <a:t>!!)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 </a:t>
            </a:r>
            <a:r>
              <a:rPr lang="en-US" altLang="ko-KR" sz="2400" smtClean="0">
                <a:solidFill>
                  <a:srgbClr val="FF0000"/>
                </a:solidFill>
              </a:rPr>
              <a:t>kill system call</a:t>
            </a:r>
            <a:r>
              <a:rPr lang="ko-KR" altLang="en-US" sz="2400" smtClean="0">
                <a:solidFill>
                  <a:srgbClr val="FF0000"/>
                </a:solidFill>
              </a:rPr>
              <a:t>은</a:t>
            </a:r>
            <a:r>
              <a:rPr lang="en-US" altLang="ko-KR" sz="2400" smtClean="0">
                <a:solidFill>
                  <a:srgbClr val="FF0000"/>
                </a:solidFill>
              </a:rPr>
              <a:t> kill </a:t>
            </a:r>
            <a:r>
              <a:rPr lang="ko-KR" altLang="en-US" sz="2400" smtClean="0">
                <a:solidFill>
                  <a:srgbClr val="FF0000"/>
                </a:solidFill>
              </a:rPr>
              <a:t>명령어와 다름</a:t>
            </a:r>
            <a:r>
              <a:rPr lang="en-US" altLang="ko-KR" sz="2400" smtClean="0">
                <a:solidFill>
                  <a:srgbClr val="FF0000"/>
                </a:solidFill>
              </a:rPr>
              <a:t>!!!</a:t>
            </a:r>
          </a:p>
          <a:p>
            <a:pPr lvl="1"/>
            <a:r>
              <a:rPr lang="en-US" altLang="ko-KR" sz="1800" smtClean="0">
                <a:solidFill>
                  <a:srgbClr val="FF0000"/>
                </a:solidFill>
              </a:rPr>
              <a:t>Kill()</a:t>
            </a:r>
            <a:r>
              <a:rPr lang="ko-KR" altLang="en-US" sz="1800" smtClean="0">
                <a:solidFill>
                  <a:srgbClr val="FF0000"/>
                </a:solidFill>
              </a:rPr>
              <a:t>은</a:t>
            </a:r>
            <a:r>
              <a:rPr lang="en-US" altLang="ko-KR" sz="1800" smtClean="0">
                <a:solidFill>
                  <a:srgbClr val="FF0000"/>
                </a:solidFill>
              </a:rPr>
              <a:t> </a:t>
            </a:r>
            <a:r>
              <a:rPr lang="ko-KR" altLang="en-US" sz="1800" smtClean="0">
                <a:solidFill>
                  <a:srgbClr val="FF0000"/>
                </a:solidFill>
              </a:rPr>
              <a:t>시그널</a:t>
            </a:r>
            <a:r>
              <a:rPr lang="en-US" altLang="ko-KR" sz="1800" smtClean="0">
                <a:solidFill>
                  <a:srgbClr val="FF0000"/>
                </a:solidFill>
              </a:rPr>
              <a:t>(SIGINT, SIGTSTP </a:t>
            </a:r>
            <a:r>
              <a:rPr lang="ko-KR" altLang="en-US" sz="1800" smtClean="0">
                <a:solidFill>
                  <a:srgbClr val="FF0000"/>
                </a:solidFill>
              </a:rPr>
              <a:t>등</a:t>
            </a:r>
            <a:r>
              <a:rPr lang="en-US" altLang="ko-KR" sz="1800" smtClean="0">
                <a:solidFill>
                  <a:srgbClr val="FF0000"/>
                </a:solidFill>
              </a:rPr>
              <a:t>)</a:t>
            </a:r>
            <a:r>
              <a:rPr lang="ko-KR" altLang="en-US" sz="1800" smtClean="0">
                <a:solidFill>
                  <a:srgbClr val="FF0000"/>
                </a:solidFill>
              </a:rPr>
              <a:t>를 프로세스에게 시그널 전달하는 함수</a:t>
            </a:r>
            <a:r>
              <a:rPr lang="en-US" altLang="ko-KR" sz="1800">
                <a:solidFill>
                  <a:srgbClr val="FF0000"/>
                </a:solidFill>
              </a:rPr>
              <a:t>.</a:t>
            </a:r>
            <a:r>
              <a:rPr lang="ko-KR" altLang="en-US" sz="1800" smtClean="0">
                <a:solidFill>
                  <a:srgbClr val="FF0000"/>
                </a:solidFill>
              </a:rPr>
              <a:t>  </a:t>
            </a:r>
            <a:endParaRPr lang="en-US" altLang="ko-KR" sz="180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rgbClr val="FF0000"/>
                </a:solidFill>
              </a:rPr>
              <a:t>Ctrl+C</a:t>
            </a:r>
            <a:r>
              <a:rPr lang="ko-KR" altLang="en-US" sz="2400" smtClean="0">
                <a:solidFill>
                  <a:srgbClr val="FF0000"/>
                </a:solidFill>
              </a:rPr>
              <a:t>는 </a:t>
            </a:r>
            <a:r>
              <a:rPr lang="en-US" altLang="ko-KR" sz="2400" smtClean="0">
                <a:solidFill>
                  <a:srgbClr val="FF0000"/>
                </a:solidFill>
              </a:rPr>
              <a:t>eslab_tsh&gt; </a:t>
            </a:r>
            <a:r>
              <a:rPr lang="ko-KR" altLang="en-US" sz="2400" smtClean="0">
                <a:solidFill>
                  <a:srgbClr val="FF0000"/>
                </a:solidFill>
              </a:rPr>
              <a:t>에서는 작용하지 않아야 정상</a:t>
            </a:r>
            <a:r>
              <a:rPr lang="en-US" altLang="ko-KR" sz="240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sz="1800" smtClean="0">
                <a:solidFill>
                  <a:srgbClr val="FF0000"/>
                </a:solidFill>
              </a:rPr>
              <a:t>Eslab_tsh&gt; ./myspin1  </a:t>
            </a:r>
            <a:r>
              <a:rPr lang="ko-KR" altLang="en-US" sz="1800" smtClean="0">
                <a:solidFill>
                  <a:srgbClr val="FF0000"/>
                </a:solidFill>
              </a:rPr>
              <a:t>후 </a:t>
            </a:r>
            <a:r>
              <a:rPr lang="en-US" altLang="ko-KR" sz="1800" smtClean="0">
                <a:solidFill>
                  <a:srgbClr val="FF0000"/>
                </a:solidFill>
              </a:rPr>
              <a:t>ctrl+c </a:t>
            </a:r>
            <a:r>
              <a:rPr lang="ko-KR" altLang="en-US" sz="1800" smtClean="0">
                <a:solidFill>
                  <a:srgbClr val="FF0000"/>
                </a:solidFill>
              </a:rPr>
              <a:t>입력하는 경우 </a:t>
            </a:r>
            <a:endParaRPr lang="en-US" altLang="ko-KR" sz="1800" smtClean="0">
              <a:solidFill>
                <a:srgbClr val="FF0000"/>
              </a:solidFill>
            </a:endParaRPr>
          </a:p>
          <a:p>
            <a:pPr lvl="1"/>
            <a:r>
              <a:rPr lang="en-US" altLang="ko-KR" sz="1800" smtClean="0">
                <a:solidFill>
                  <a:srgbClr val="FF0000"/>
                </a:solidFill>
              </a:rPr>
              <a:t>./myintp</a:t>
            </a:r>
            <a:r>
              <a:rPr lang="ko-KR" altLang="en-US" sz="1800" smtClean="0">
                <a:solidFill>
                  <a:srgbClr val="FF0000"/>
                </a:solidFill>
              </a:rPr>
              <a:t>는 실행 후 </a:t>
            </a:r>
            <a:r>
              <a:rPr lang="en-US" altLang="ko-KR" sz="1800" smtClean="0">
                <a:solidFill>
                  <a:srgbClr val="FF0000"/>
                </a:solidFill>
              </a:rPr>
              <a:t>ctrl+c</a:t>
            </a:r>
            <a:r>
              <a:rPr lang="ko-KR" altLang="en-US" sz="1800" smtClean="0">
                <a:solidFill>
                  <a:srgbClr val="FF0000"/>
                </a:solidFill>
              </a:rPr>
              <a:t>까지 자동을 수행해주는 프로세스</a:t>
            </a:r>
            <a:endParaRPr lang="en-US" altLang="ko-KR" sz="180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endParaRPr lang="ko-KR" altLang="en-US" sz="1800" dirty="0">
              <a:solidFill>
                <a:srgbClr val="FF0000"/>
              </a:solidFill>
            </a:endParaRPr>
          </a:p>
          <a:p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3911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Shell Lab</a:t>
            </a:r>
          </a:p>
          <a:p>
            <a:pPr lvl="1"/>
            <a:r>
              <a:rPr lang="en-US" altLang="ko-KR" sz="1400" smtClean="0"/>
              <a:t>trace 08, 09, 10, 11, 12 </a:t>
            </a:r>
            <a:r>
              <a:rPr lang="ko-KR" altLang="en-US" sz="1400" smtClean="0"/>
              <a:t>에 </a:t>
            </a:r>
            <a:r>
              <a:rPr lang="ko-KR" altLang="en-US" sz="1400" dirty="0" smtClean="0"/>
              <a:t>대한 </a:t>
            </a:r>
            <a:r>
              <a:rPr lang="ko-KR" altLang="en-US" sz="1400" smtClean="0"/>
              <a:t>코드 작성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trace 13, 14</a:t>
            </a:r>
            <a:r>
              <a:rPr lang="ko-KR" altLang="en-US" sz="1400" smtClean="0"/>
              <a:t>는 직접 테스트 후 생각해보기</a:t>
            </a:r>
            <a:r>
              <a:rPr lang="en-US" altLang="ko-KR" sz="1400" smtClean="0"/>
              <a:t>(</a:t>
            </a:r>
            <a:r>
              <a:rPr lang="ko-KR" altLang="en-US" sz="1400" smtClean="0"/>
              <a:t>보고서에서는 제외</a:t>
            </a:r>
            <a:r>
              <a:rPr lang="en-US" altLang="ko-KR" sz="1400" smtClean="0"/>
              <a:t>)</a:t>
            </a:r>
            <a:endParaRPr lang="en-US" altLang="ko-KR" sz="1400" dirty="0" smtClean="0"/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Shell Lab </a:t>
            </a:r>
            <a:r>
              <a:rPr lang="ko-KR" altLang="en-US" dirty="0" smtClean="0">
                <a:solidFill>
                  <a:srgbClr val="C00000"/>
                </a:solidFill>
              </a:rPr>
              <a:t>보고서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tshref</a:t>
            </a:r>
            <a:r>
              <a:rPr lang="ko-KR" altLang="en-US" dirty="0" smtClean="0"/>
              <a:t>를 수행한 결과와 본인이 구현한 </a:t>
            </a:r>
            <a:r>
              <a:rPr lang="en-US" altLang="ko-KR" dirty="0" err="1" smtClean="0"/>
              <a:t>tsh</a:t>
            </a:r>
            <a:r>
              <a:rPr lang="ko-KR" altLang="en-US" dirty="0" smtClean="0"/>
              <a:t>와의 동작 일치를 증명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결과와 </a:t>
            </a:r>
            <a:r>
              <a:rPr lang="en-US" altLang="ko-KR" dirty="0" err="1" smtClean="0"/>
              <a:t>tsh</a:t>
            </a:r>
            <a:r>
              <a:rPr lang="ko-KR" altLang="en-US" dirty="0" smtClean="0"/>
              <a:t>에서의 정상작동 </a:t>
            </a:r>
            <a:r>
              <a:rPr lang="ko-KR" altLang="en-US" smtClean="0"/>
              <a:t>모습</a:t>
            </a:r>
            <a:r>
              <a:rPr lang="en-US" altLang="ko-KR" smtClean="0"/>
              <a:t>( ./sdriver –V –t XX –s ./tsh )</a:t>
            </a:r>
            <a:endParaRPr lang="en-US" altLang="ko-KR" dirty="0"/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수행과정을 </a:t>
            </a:r>
            <a:r>
              <a:rPr lang="ko-KR" altLang="en-US" dirty="0" err="1" smtClean="0"/>
              <a:t>플로우차트로</a:t>
            </a:r>
            <a:r>
              <a:rPr lang="ko-KR" altLang="en-US" dirty="0" smtClean="0"/>
              <a:t> 나타내면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 방법에 대한 설명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shlab</a:t>
            </a:r>
            <a:r>
              <a:rPr lang="en-US" altLang="ko-KR" dirty="0" smtClean="0"/>
              <a:t>-handout </a:t>
            </a:r>
            <a:r>
              <a:rPr lang="ko-KR" altLang="en-US" dirty="0" smtClean="0"/>
              <a:t>디렉토리를 통째로 압축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en-US" altLang="ko-KR" smtClean="0"/>
              <a:t>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.tar.gz</a:t>
            </a:r>
          </a:p>
          <a:p>
            <a:pPr lvl="1"/>
            <a:r>
              <a:rPr lang="ko-KR" altLang="en-US" dirty="0" smtClean="0"/>
              <a:t>결과 보고서를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en-US" altLang="ko-KR" smtClean="0"/>
              <a:t>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.pdf</a:t>
            </a:r>
          </a:p>
          <a:p>
            <a:pPr lvl="1"/>
            <a:r>
              <a:rPr lang="en-US" altLang="ko-KR" dirty="0" smtClean="0"/>
              <a:t>I.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II. </a:t>
            </a:r>
            <a:r>
              <a:rPr lang="ko-KR" altLang="en-US" dirty="0" smtClean="0"/>
              <a:t>두개를 하나로 압축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smtClean="0"/>
              <a:t>:[sys00]shell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155133846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u="sng" dirty="0" smtClean="0"/>
              <a:t>사이버캠퍼스에 제출</a:t>
            </a:r>
            <a:endParaRPr lang="en-US" altLang="ko-KR" u="sng" dirty="0" smtClean="0"/>
          </a:p>
          <a:p>
            <a:pPr lvl="1"/>
            <a:r>
              <a:rPr lang="ko-KR" altLang="en-US" dirty="0" smtClean="0"/>
              <a:t>자세한 양식은 앞장 슬라이드 참고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</a:t>
            </a:r>
            <a:r>
              <a:rPr lang="en-US" altLang="ko-KR" smtClean="0"/>
              <a:t>[sys00]shell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smtClean="0">
                <a:solidFill>
                  <a:srgbClr val="FF0000"/>
                </a:solidFill>
              </a:rPr>
              <a:t>: 2018</a:t>
            </a:r>
            <a:r>
              <a:rPr lang="ko-KR" altLang="en-US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smtClean="0">
                <a:solidFill>
                  <a:srgbClr val="FF0000"/>
                </a:solidFill>
              </a:rPr>
              <a:t>월 </a:t>
            </a:r>
            <a:r>
              <a:rPr lang="en-US" altLang="ko-KR" smtClean="0">
                <a:solidFill>
                  <a:srgbClr val="FF0000"/>
                </a:solidFill>
              </a:rPr>
              <a:t>26</a:t>
            </a:r>
            <a:r>
              <a:rPr lang="ko-KR" altLang="en-US" smtClean="0">
                <a:solidFill>
                  <a:srgbClr val="FF0000"/>
                </a:solidFill>
              </a:rPr>
              <a:t>일 월요일 </a:t>
            </a:r>
            <a:r>
              <a:rPr lang="en-US" altLang="ko-KR" smtClean="0">
                <a:solidFill>
                  <a:srgbClr val="FF0000"/>
                </a:solidFill>
              </a:rPr>
              <a:t>08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smtClean="0">
                <a:solidFill>
                  <a:srgbClr val="FF0000"/>
                </a:solidFill>
              </a:rPr>
              <a:t>59</a:t>
            </a:r>
            <a:r>
              <a:rPr lang="ko-KR" altLang="en-US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Shell Lab - 3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 프로세스의 관리와 시그널의 제어에 대해 이해하고</a:t>
            </a:r>
            <a:r>
              <a:rPr lang="en-US" altLang="ko-KR" dirty="0"/>
              <a:t>, </a:t>
            </a:r>
            <a:r>
              <a:rPr lang="ko-KR" altLang="en-US" dirty="0"/>
              <a:t>작업의 제어를 지원하는 </a:t>
            </a:r>
            <a:r>
              <a:rPr lang="en-US" altLang="ko-KR" dirty="0"/>
              <a:t>Unix Shell program</a:t>
            </a:r>
            <a:r>
              <a:rPr lang="ko-KR" altLang="en-US" dirty="0"/>
              <a:t>을 작성하는 것을 목표로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Shell Lab</a:t>
            </a:r>
            <a:r>
              <a:rPr lang="ko-KR" altLang="en-US" dirty="0"/>
              <a:t>은 </a:t>
            </a:r>
            <a:r>
              <a:rPr lang="en-US" altLang="ko-KR" dirty="0" smtClean="0">
                <a:solidFill>
                  <a:srgbClr val="C00000"/>
                </a:solidFill>
              </a:rPr>
              <a:t>trace00</a:t>
            </a:r>
            <a:r>
              <a:rPr lang="en-US" altLang="ko-KR" dirty="0" smtClean="0"/>
              <a:t> </a:t>
            </a:r>
            <a:r>
              <a:rPr lang="ko-KR" altLang="en-US"/>
              <a:t>부터 </a:t>
            </a:r>
            <a:r>
              <a:rPr lang="en-US" altLang="ko-KR" smtClean="0">
                <a:solidFill>
                  <a:srgbClr val="C00000"/>
                </a:solidFill>
              </a:rPr>
              <a:t>trace12</a:t>
            </a:r>
            <a:r>
              <a:rPr lang="en-US" altLang="ko-KR" smtClean="0"/>
              <a:t> </a:t>
            </a:r>
            <a:r>
              <a:rPr lang="ko-KR" altLang="en-US" dirty="0"/>
              <a:t>까지의 </a:t>
            </a:r>
            <a:r>
              <a:rPr lang="en-US" altLang="ko-KR" dirty="0"/>
              <a:t>Trace</a:t>
            </a:r>
            <a:r>
              <a:rPr lang="ko-KR" altLang="en-US" dirty="0"/>
              <a:t>를 모두 수행할 수 있도록 구현되어야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테스트 프로그램</a:t>
            </a:r>
            <a:r>
              <a:rPr lang="en-US" altLang="ko-KR" dirty="0"/>
              <a:t> '</a:t>
            </a:r>
            <a:r>
              <a:rPr lang="en-US" altLang="ko-KR" dirty="0" err="1"/>
              <a:t>sdriver</a:t>
            </a:r>
            <a:r>
              <a:rPr lang="en-US" altLang="ko-KR" dirty="0"/>
              <a:t>’ </a:t>
            </a:r>
            <a:r>
              <a:rPr lang="ko-KR" altLang="en-US" dirty="0"/>
              <a:t>를 통해 테스트할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주에 걸쳐 진행되며</a:t>
            </a:r>
            <a:r>
              <a:rPr lang="en-US" altLang="ko-KR" dirty="0"/>
              <a:t>, </a:t>
            </a:r>
            <a:r>
              <a:rPr lang="ko-KR" altLang="en-US" dirty="0"/>
              <a:t>각 주 별 수행 사항은 아래와 같다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</a:rPr>
              <a:t>Shell Lab 1</a:t>
            </a:r>
            <a:r>
              <a:rPr lang="ko-KR" altLang="en-US" dirty="0">
                <a:solidFill>
                  <a:schemeClr val="tx2"/>
                </a:solidFill>
              </a:rPr>
              <a:t>주차 </a:t>
            </a:r>
            <a:r>
              <a:rPr lang="en-US" altLang="ko-KR">
                <a:solidFill>
                  <a:schemeClr val="tx2"/>
                </a:solidFill>
              </a:rPr>
              <a:t>: </a:t>
            </a:r>
            <a:r>
              <a:rPr lang="en-US" altLang="ko-KR" smtClean="0">
                <a:solidFill>
                  <a:schemeClr val="tx2"/>
                </a:solidFill>
              </a:rPr>
              <a:t>trace 00, 01, 02, (03, 04)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Shell </a:t>
            </a:r>
            <a:r>
              <a:rPr lang="en-US" altLang="ko-KR" dirty="0"/>
              <a:t>Lab 2</a:t>
            </a:r>
            <a:r>
              <a:rPr lang="ko-KR" altLang="en-US" dirty="0"/>
              <a:t>주차 </a:t>
            </a:r>
            <a:r>
              <a:rPr lang="en-US" altLang="ko-KR"/>
              <a:t>: </a:t>
            </a:r>
            <a:r>
              <a:rPr lang="en-US" altLang="ko-KR" smtClean="0"/>
              <a:t>trace 05, (06), 07, 08</a:t>
            </a:r>
          </a:p>
          <a:p>
            <a:pPr lvl="1"/>
            <a:r>
              <a:rPr lang="en-US" altLang="ko-KR" smtClean="0"/>
              <a:t>Shell </a:t>
            </a:r>
            <a:r>
              <a:rPr lang="en-US" altLang="ko-KR"/>
              <a:t>Lab </a:t>
            </a:r>
            <a:r>
              <a:rPr lang="en-US" altLang="ko-KR" smtClean="0"/>
              <a:t>3</a:t>
            </a:r>
            <a:r>
              <a:rPr lang="ko-KR" altLang="en-US" smtClean="0"/>
              <a:t>주차 </a:t>
            </a:r>
            <a:r>
              <a:rPr lang="en-US" altLang="ko-KR"/>
              <a:t>: </a:t>
            </a:r>
            <a:r>
              <a:rPr lang="en-US" altLang="ko-KR">
                <a:solidFill>
                  <a:srgbClr val="C00000"/>
                </a:solidFill>
                <a:cs typeface="+mn-cs"/>
              </a:rPr>
              <a:t>trace 08,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C00000"/>
                </a:solidFill>
                <a:cs typeface="+mn-cs"/>
              </a:rPr>
              <a:t>09</a:t>
            </a:r>
            <a:r>
              <a:rPr lang="en-US" altLang="ko-KR">
                <a:solidFill>
                  <a:srgbClr val="C00000"/>
                </a:solidFill>
                <a:cs typeface="+mn-cs"/>
              </a:rPr>
              <a:t>, 10, (</a:t>
            </a:r>
            <a:r>
              <a:rPr lang="en-US" altLang="ko-KR" smtClean="0">
                <a:solidFill>
                  <a:srgbClr val="C00000"/>
                </a:solidFill>
                <a:cs typeface="+mn-cs"/>
              </a:rPr>
              <a:t>11, 12)</a:t>
            </a:r>
            <a:endParaRPr lang="en-US" altLang="ko-KR">
              <a:solidFill>
                <a:srgbClr val="C00000"/>
              </a:solidFill>
              <a:cs typeface="+mn-cs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4715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– </a:t>
            </a:r>
            <a:r>
              <a:rPr lang="en-US" altLang="ko-KR" smtClean="0"/>
              <a:t>Trace </a:t>
            </a:r>
            <a:r>
              <a:rPr lang="ko-KR" altLang="en-US" smtClean="0"/>
              <a:t>목록 </a:t>
            </a:r>
            <a:r>
              <a:rPr lang="en-US" altLang="ko-KR" smtClean="0"/>
              <a:t>(1</a:t>
            </a:r>
            <a:r>
              <a:rPr lang="ko-KR" altLang="en-US" smtClean="0"/>
              <a:t>주차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mtClean="0"/>
              <a:t> </a:t>
            </a:r>
            <a:r>
              <a:rPr lang="en-US" altLang="ko-KR"/>
              <a:t> sdriver</a:t>
            </a:r>
            <a:r>
              <a:rPr lang="ko-KR" altLang="en-US"/>
              <a:t>를 이용하여 </a:t>
            </a:r>
            <a:r>
              <a:rPr lang="en-US" altLang="ko-KR" smtClean="0"/>
              <a:t>Trace{00-04}</a:t>
            </a:r>
            <a:r>
              <a:rPr lang="ko-KR" altLang="en-US"/>
              <a:t>를 테스트 할 수 있다</a:t>
            </a:r>
            <a:r>
              <a:rPr lang="en-US" altLang="ko-KR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각 </a:t>
            </a:r>
            <a:r>
              <a:rPr lang="en-US" altLang="ko-KR"/>
              <a:t>trace</a:t>
            </a:r>
            <a:r>
              <a:rPr lang="ko-KR" altLang="en-US"/>
              <a:t>의 자세한 내용은 해당 파일을 열어서 확인할 수 있다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83506"/>
              </p:ext>
            </p:extLst>
          </p:nvPr>
        </p:nvGraphicFramePr>
        <p:xfrm>
          <a:off x="818554" y="2564904"/>
          <a:ext cx="757914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Trace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설 명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trace00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EOF(End-Of-File)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입력되면 종료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trace01</a:t>
                      </a:r>
                      <a:endParaRPr lang="ko-KR" altLang="en-US" sz="17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Built-in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명령어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‘quit’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구현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trace02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trace03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매개변수가 없는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매개변수가 있는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75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– </a:t>
            </a:r>
            <a:r>
              <a:rPr lang="en-US" altLang="ko-KR" smtClean="0"/>
              <a:t>Trace </a:t>
            </a:r>
            <a:r>
              <a:rPr lang="ko-KR" altLang="en-US" smtClean="0"/>
              <a:t>목록 </a:t>
            </a:r>
            <a:r>
              <a:rPr lang="en-US" altLang="ko-KR" smtClean="0"/>
              <a:t>(2</a:t>
            </a:r>
            <a:r>
              <a:rPr lang="ko-KR" altLang="en-US" smtClean="0"/>
              <a:t>주차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sdriver</a:t>
            </a:r>
            <a:r>
              <a:rPr lang="ko-KR" altLang="en-US" dirty="0"/>
              <a:t>를 </a:t>
            </a:r>
            <a:r>
              <a:rPr lang="ko-KR" altLang="en-US"/>
              <a:t>이용하여 </a:t>
            </a:r>
            <a:r>
              <a:rPr lang="en-US" altLang="ko-KR" smtClean="0"/>
              <a:t>Trace{05-08}</a:t>
            </a:r>
            <a:r>
              <a:rPr lang="ko-KR" altLang="en-US" dirty="0"/>
              <a:t>를 테스트 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trace</a:t>
            </a:r>
            <a:r>
              <a:rPr lang="ko-KR" altLang="en-US" dirty="0"/>
              <a:t>의 자세한 내용은 해당 파일을 열어서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10495"/>
              </p:ext>
            </p:extLst>
          </p:nvPr>
        </p:nvGraphicFramePr>
        <p:xfrm>
          <a:off x="605385" y="2531125"/>
          <a:ext cx="8005484" cy="172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Trace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설 명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Background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프로그램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동시에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형태와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background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 형태로 프로그램을 실행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Built-in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명령어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‘jobs’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구현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85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Shell Lab – </a:t>
            </a:r>
            <a:r>
              <a:rPr lang="en-US" altLang="ko-KR" smtClean="0"/>
              <a:t>Trace </a:t>
            </a:r>
            <a:r>
              <a:rPr lang="ko-KR" altLang="en-US" smtClean="0"/>
              <a:t>목록 </a:t>
            </a:r>
            <a:r>
              <a:rPr lang="en-US" altLang="ko-KR" smtClean="0"/>
              <a:t>(3</a:t>
            </a:r>
            <a:r>
              <a:rPr lang="ko-KR" altLang="en-US" smtClean="0"/>
              <a:t>주차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sdriver</a:t>
            </a:r>
            <a:r>
              <a:rPr lang="ko-KR" altLang="en-US" dirty="0"/>
              <a:t>를 </a:t>
            </a:r>
            <a:r>
              <a:rPr lang="ko-KR" altLang="en-US"/>
              <a:t>이용하여 </a:t>
            </a:r>
            <a:r>
              <a:rPr lang="en-US" altLang="ko-KR" smtClean="0"/>
              <a:t>Trace{</a:t>
            </a:r>
            <a:r>
              <a:rPr lang="en-US" altLang="ko-KR" smtClean="0">
                <a:solidFill>
                  <a:srgbClr val="C00000"/>
                </a:solidFill>
              </a:rPr>
              <a:t>08-12</a:t>
            </a:r>
            <a:r>
              <a:rPr lang="en-US" altLang="ko-KR" smtClean="0"/>
              <a:t>}</a:t>
            </a:r>
            <a:r>
              <a:rPr lang="ko-KR" altLang="en-US" dirty="0"/>
              <a:t>를 테스트 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trace</a:t>
            </a:r>
            <a:r>
              <a:rPr lang="ko-KR" altLang="en-US" dirty="0"/>
              <a:t>의 자세한 내용은 해당 파일을 열어서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40833"/>
              </p:ext>
            </p:extLst>
          </p:nvPr>
        </p:nvGraphicFramePr>
        <p:xfrm>
          <a:off x="743227" y="2485700"/>
          <a:ext cx="80054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Trace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설 명</a:t>
                      </a:r>
                      <a:endParaRPr lang="ko-KR" altLang="en-US" sz="1700" b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trace08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SIGINT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발생 시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종료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trace09</a:t>
                      </a:r>
                      <a:endParaRPr lang="ko-KR" altLang="en-US" sz="17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SIGTSTP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발생 시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foreground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종료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trace10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Background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작업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정상 종료 처리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trace11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자식 프로세스가 스스로에게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SIGINT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전송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trace12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자식 프로세스가 스스로에게 </a:t>
                      </a:r>
                      <a:r>
                        <a:rPr lang="en-US" altLang="ko-KR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SIGTSTP </a:t>
                      </a:r>
                      <a:r>
                        <a:rPr lang="ko-KR" altLang="en-US" sz="1700" b="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전송</a:t>
                      </a:r>
                      <a:endParaRPr lang="ko-KR" altLang="en-US" sz="17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47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Signal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ko-KR" sz="1600" dirty="0" smtClean="0"/>
              <a:t>어떤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Event</a:t>
            </a:r>
            <a:r>
              <a:rPr lang="ko-KR" altLang="ko-KR" sz="1600" dirty="0"/>
              <a:t>가 발생했음을 알리기 위해</a:t>
            </a:r>
            <a:r>
              <a:rPr lang="en-US" altLang="ko-KR" sz="1600" dirty="0"/>
              <a:t> Process</a:t>
            </a:r>
            <a:r>
              <a:rPr lang="ko-KR" altLang="ko-KR" sz="1600" dirty="0"/>
              <a:t>에게 전달되는 소프트웨어 </a:t>
            </a:r>
            <a:r>
              <a:rPr lang="ko-KR" altLang="ko-KR" sz="1600" dirty="0" smtClean="0"/>
              <a:t>인터럽트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Signal</a:t>
            </a:r>
            <a:r>
              <a:rPr lang="ko-KR" altLang="ko-KR" sz="1600" dirty="0"/>
              <a:t>을 발생 시키는</a:t>
            </a:r>
            <a:r>
              <a:rPr lang="en-US" altLang="ko-KR" sz="1600" dirty="0"/>
              <a:t> Event</a:t>
            </a:r>
            <a:r>
              <a:rPr lang="ko-KR" altLang="ko-KR" sz="1600" dirty="0"/>
              <a:t>의 종류는 아래의</a:t>
            </a:r>
            <a:r>
              <a:rPr lang="en-US" altLang="ko-KR" sz="1600" dirty="0"/>
              <a:t> 4</a:t>
            </a:r>
            <a:r>
              <a:rPr lang="ko-KR" altLang="ko-KR" sz="1600" dirty="0"/>
              <a:t>가지 종류가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200" dirty="0" smtClean="0"/>
              <a:t>Hardware </a:t>
            </a:r>
            <a:r>
              <a:rPr lang="en-US" altLang="ko-KR" sz="1200" dirty="0"/>
              <a:t>Exception (</a:t>
            </a:r>
            <a:r>
              <a:rPr lang="ko-KR" altLang="ko-KR" sz="1200" dirty="0"/>
              <a:t>나누기</a:t>
            </a:r>
            <a:r>
              <a:rPr lang="en-US" altLang="ko-KR" sz="1200" dirty="0"/>
              <a:t> 0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200" dirty="0" smtClean="0"/>
              <a:t>Software condition (alarm </a:t>
            </a:r>
            <a:r>
              <a:rPr lang="ko-KR" altLang="ko-KR" sz="1200" dirty="0" smtClean="0"/>
              <a:t>시간</a:t>
            </a:r>
            <a:r>
              <a:rPr lang="en-US" altLang="ko-KR" sz="1200" dirty="0" smtClean="0"/>
              <a:t>, expire </a:t>
            </a:r>
            <a:r>
              <a:rPr lang="ko-KR" altLang="ko-KR" sz="1200" dirty="0" smtClean="0"/>
              <a:t>등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ko-KR" altLang="ko-KR" sz="1200" dirty="0" smtClean="0"/>
              <a:t>단말기에서 </a:t>
            </a:r>
            <a:r>
              <a:rPr lang="ko-KR" altLang="ko-KR" sz="1200" dirty="0"/>
              <a:t>발생하는 사용자 입력</a:t>
            </a:r>
            <a:r>
              <a:rPr lang="en-US" altLang="ko-KR" sz="1200" dirty="0"/>
              <a:t> (^c, ^z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200" dirty="0" smtClean="0"/>
              <a:t>kill </a:t>
            </a:r>
            <a:r>
              <a:rPr lang="ko-KR" altLang="ko-KR" sz="1200" dirty="0" smtClean="0"/>
              <a:t>등과 같은 시스템 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Event</a:t>
            </a:r>
            <a:r>
              <a:rPr lang="ko-KR" altLang="ko-KR" sz="1600" dirty="0"/>
              <a:t>에 의해서</a:t>
            </a:r>
            <a:r>
              <a:rPr lang="en-US" altLang="ko-KR" sz="1600" dirty="0"/>
              <a:t> Signal</a:t>
            </a:r>
            <a:r>
              <a:rPr lang="ko-KR" altLang="ko-KR" sz="1600" dirty="0"/>
              <a:t>이 생성 되면 곧</a:t>
            </a:r>
            <a:r>
              <a:rPr lang="en-US" altLang="ko-KR" sz="1600" dirty="0"/>
              <a:t> Process</a:t>
            </a:r>
            <a:r>
              <a:rPr lang="ko-KR" altLang="ko-KR" sz="1600" dirty="0"/>
              <a:t>에게 전달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Process</a:t>
            </a:r>
            <a:r>
              <a:rPr lang="ko-KR" altLang="ko-KR" sz="1600" dirty="0"/>
              <a:t>에게</a:t>
            </a:r>
            <a:r>
              <a:rPr lang="en-US" altLang="ko-KR" sz="1600" dirty="0"/>
              <a:t> Signal</a:t>
            </a:r>
            <a:r>
              <a:rPr lang="ko-KR" altLang="ko-KR" sz="1600" dirty="0"/>
              <a:t>이 </a:t>
            </a:r>
            <a:r>
              <a:rPr lang="ko-KR" altLang="ko-KR" sz="1600" dirty="0" smtClean="0"/>
              <a:t>전달되면</a:t>
            </a:r>
            <a:endParaRPr lang="en-US" altLang="ko-KR" sz="1600" dirty="0" smtClean="0"/>
          </a:p>
          <a:p>
            <a:pPr lvl="1"/>
            <a:r>
              <a:rPr lang="ko-KR" altLang="ko-KR" sz="1200" dirty="0" smtClean="0"/>
              <a:t>기본 </a:t>
            </a:r>
            <a:r>
              <a:rPr lang="ko-KR" altLang="ko-KR" sz="1200" dirty="0"/>
              <a:t>설정 실행</a:t>
            </a:r>
            <a:r>
              <a:rPr lang="en-US" altLang="ko-KR" sz="1200" dirty="0"/>
              <a:t>(ignore, terminate, </a:t>
            </a:r>
            <a:r>
              <a:rPr lang="en-US" altLang="ko-KR" sz="1200" dirty="0" err="1"/>
              <a:t>terminate+core</a:t>
            </a:r>
            <a:r>
              <a:rPr lang="en-US" altLang="ko-KR" sz="1200" dirty="0" smtClean="0"/>
              <a:t>).</a:t>
            </a:r>
          </a:p>
          <a:p>
            <a:pPr lvl="1"/>
            <a:r>
              <a:rPr lang="en-US" altLang="ko-KR" sz="1200" dirty="0" smtClean="0"/>
              <a:t>Signal </a:t>
            </a:r>
            <a:r>
              <a:rPr lang="en-US" altLang="ko-KR" sz="1200" dirty="0"/>
              <a:t>Handler</a:t>
            </a:r>
            <a:r>
              <a:rPr lang="ko-KR" altLang="ko-KR" sz="1200" dirty="0"/>
              <a:t>에 의한</a:t>
            </a:r>
            <a:r>
              <a:rPr lang="en-US" altLang="ko-KR" sz="1200" dirty="0"/>
              <a:t> Catch </a:t>
            </a:r>
            <a:r>
              <a:rPr lang="ko-KR" altLang="ko-KR" sz="1200" dirty="0"/>
              <a:t>후 </a:t>
            </a:r>
            <a:r>
              <a:rPr lang="ko-KR" altLang="ko-KR" sz="1200" dirty="0" err="1"/>
              <a:t>로직</a:t>
            </a:r>
            <a:r>
              <a:rPr lang="ko-KR" altLang="ko-KR" sz="1200" dirty="0"/>
              <a:t> 수행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ko-KR" sz="1200" dirty="0" smtClean="0"/>
              <a:t>무시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Signal</a:t>
            </a:r>
            <a:r>
              <a:rPr lang="ko-KR" altLang="ko-KR" sz="1600" dirty="0"/>
              <a:t>이 생성 되었으나 아직 전달 되지 않은</a:t>
            </a:r>
            <a:r>
              <a:rPr lang="en-US" altLang="ko-KR" sz="1600" dirty="0"/>
              <a:t> Signal</a:t>
            </a:r>
            <a:r>
              <a:rPr lang="ko-KR" altLang="ko-KR" sz="1600" dirty="0" smtClean="0"/>
              <a:t>은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Pending</a:t>
            </a:r>
            <a:r>
              <a:rPr lang="ko-KR" altLang="ko-KR" sz="1600" dirty="0"/>
              <a:t>이라 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Process</a:t>
            </a:r>
            <a:r>
              <a:rPr lang="ko-KR" altLang="ko-KR" sz="1600" dirty="0"/>
              <a:t>는</a:t>
            </a:r>
            <a:r>
              <a:rPr lang="en-US" altLang="ko-KR" sz="1600" dirty="0"/>
              <a:t> signal mask</a:t>
            </a:r>
            <a:r>
              <a:rPr lang="ko-KR" altLang="ko-KR" sz="1600" dirty="0"/>
              <a:t>를 사용해 특정</a:t>
            </a:r>
            <a:r>
              <a:rPr lang="en-US" altLang="ko-KR" sz="1600" dirty="0"/>
              <a:t> Signal</a:t>
            </a:r>
            <a:r>
              <a:rPr lang="ko-KR" altLang="ko-KR" sz="1600" dirty="0"/>
              <a:t>을</a:t>
            </a:r>
            <a:r>
              <a:rPr lang="en-US" altLang="ko-KR" sz="1600" dirty="0"/>
              <a:t> Block/Unblock </a:t>
            </a:r>
            <a:r>
              <a:rPr lang="ko-KR" altLang="ko-KR" sz="1600" dirty="0"/>
              <a:t>시킬 수 있음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Process</a:t>
            </a:r>
            <a:r>
              <a:rPr lang="ko-KR" altLang="ko-KR" sz="1600" dirty="0"/>
              <a:t>가 특정</a:t>
            </a:r>
            <a:r>
              <a:rPr lang="en-US" altLang="ko-KR" sz="1600" dirty="0"/>
              <a:t> Signal</a:t>
            </a:r>
            <a:r>
              <a:rPr lang="ko-KR" altLang="ko-KR" sz="1600" dirty="0"/>
              <a:t>을</a:t>
            </a:r>
            <a:r>
              <a:rPr lang="en-US" altLang="ko-KR" sz="1600" dirty="0"/>
              <a:t> Block </a:t>
            </a:r>
            <a:r>
              <a:rPr lang="ko-KR" altLang="ko-KR" sz="1600" dirty="0"/>
              <a:t>시켜도 이</a:t>
            </a:r>
            <a:r>
              <a:rPr lang="en-US" altLang="ko-KR" sz="1600" dirty="0"/>
              <a:t> Signal</a:t>
            </a:r>
            <a:r>
              <a:rPr lang="ko-KR" altLang="ko-KR" sz="1600" dirty="0"/>
              <a:t>은 생성되지만 전달 되지 않을 뿐</a:t>
            </a:r>
            <a:r>
              <a:rPr lang="en-US" altLang="ko-KR" sz="1600" dirty="0"/>
              <a:t> Pending </a:t>
            </a:r>
            <a:r>
              <a:rPr lang="ko-KR" altLang="ko-KR" sz="1600" dirty="0"/>
              <a:t>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Block</a:t>
            </a:r>
            <a:r>
              <a:rPr lang="ko-KR" altLang="ko-KR" sz="1600" dirty="0"/>
              <a:t>된</a:t>
            </a:r>
            <a:r>
              <a:rPr lang="en-US" altLang="ko-KR" sz="1600" dirty="0"/>
              <a:t> Signal</a:t>
            </a:r>
            <a:r>
              <a:rPr lang="ko-KR" altLang="ko-KR" sz="1600" dirty="0"/>
              <a:t>은</a:t>
            </a:r>
            <a:r>
              <a:rPr lang="en-US" altLang="ko-KR" sz="1600" dirty="0"/>
              <a:t> Process</a:t>
            </a:r>
            <a:r>
              <a:rPr lang="ko-KR" altLang="ko-KR" sz="1600" dirty="0"/>
              <a:t>가 그</a:t>
            </a:r>
            <a:r>
              <a:rPr lang="en-US" altLang="ko-KR" sz="1600" dirty="0"/>
              <a:t> Signal</a:t>
            </a:r>
            <a:r>
              <a:rPr lang="ko-KR" altLang="ko-KR" sz="1600" dirty="0"/>
              <a:t>을</a:t>
            </a:r>
            <a:r>
              <a:rPr lang="en-US" altLang="ko-KR" sz="1600" dirty="0"/>
              <a:t> Unblock </a:t>
            </a:r>
            <a:r>
              <a:rPr lang="ko-KR" altLang="ko-KR" sz="1600" dirty="0"/>
              <a:t>할 때까지 혹은 해당</a:t>
            </a:r>
            <a:r>
              <a:rPr lang="en-US" altLang="ko-KR" sz="1600" dirty="0"/>
              <a:t> Signal</a:t>
            </a:r>
            <a:r>
              <a:rPr lang="ko-KR" altLang="ko-KR" sz="1600" dirty="0"/>
              <a:t>에 대한 처리를</a:t>
            </a:r>
            <a:r>
              <a:rPr lang="en-US" altLang="ko-KR" sz="1600" dirty="0"/>
              <a:t> ignore</a:t>
            </a:r>
            <a:r>
              <a:rPr lang="ko-KR" altLang="ko-KR" sz="1600" dirty="0"/>
              <a:t>로 변경 할 때까지</a:t>
            </a:r>
            <a:r>
              <a:rPr lang="en-US" altLang="ko-KR" sz="1600" dirty="0"/>
              <a:t> Pending</a:t>
            </a:r>
            <a:r>
              <a:rPr lang="ko-KR" altLang="ko-KR" sz="1600" dirty="0"/>
              <a:t>됨</a:t>
            </a:r>
            <a:r>
              <a:rPr lang="en-US" altLang="ko-KR" sz="1600" dirty="0" smtClean="0"/>
              <a:t>.</a:t>
            </a:r>
          </a:p>
          <a:p>
            <a:r>
              <a:rPr lang="ko-KR" altLang="ko-KR" sz="1600" dirty="0" smtClean="0"/>
              <a:t>어떤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Process</a:t>
            </a:r>
            <a:r>
              <a:rPr lang="ko-KR" altLang="ko-KR" sz="1600" dirty="0"/>
              <a:t>에 여러 개의</a:t>
            </a:r>
            <a:r>
              <a:rPr lang="en-US" altLang="ko-KR" sz="1600" dirty="0"/>
              <a:t> Signal</a:t>
            </a:r>
            <a:r>
              <a:rPr lang="ko-KR" altLang="ko-KR" sz="1600" dirty="0"/>
              <a:t>이 생성되어 전달 되는 경우 순서는 보장할 수 없다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98064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Signal</a:t>
            </a:r>
            <a:r>
              <a:rPr lang="ko-KR" altLang="en-US" dirty="0" smtClean="0"/>
              <a:t>의 처리 과정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/>
              <a:t>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SIGINT </a:t>
            </a:r>
            <a:r>
              <a:rPr lang="ko-KR" altLang="en-US" dirty="0" smtClean="0"/>
              <a:t>처리 과정 </a:t>
            </a:r>
            <a:r>
              <a:rPr lang="en-US" altLang="ko-KR" dirty="0" smtClean="0"/>
              <a:t>(trace08)</a:t>
            </a:r>
          </a:p>
          <a:p>
            <a:pPr lvl="1"/>
            <a:r>
              <a:rPr lang="en-US" altLang="ko-KR" dirty="0" smtClean="0"/>
              <a:t>fork( 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execve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통해 프로그램 실행</a:t>
            </a:r>
            <a:endParaRPr lang="en-US" altLang="ko-KR" dirty="0"/>
          </a:p>
          <a:p>
            <a:pPr lvl="1"/>
            <a:r>
              <a:rPr lang="en-US" altLang="ko-KR" dirty="0" smtClean="0"/>
              <a:t>SIGINT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kernel</a:t>
            </a:r>
            <a:r>
              <a:rPr lang="ko-KR" altLang="en-US" dirty="0" smtClean="0"/>
              <a:t>을 통해 자식 프로세스에서 부모 프로세스로 </a:t>
            </a:r>
            <a:r>
              <a:rPr lang="en-US" altLang="ko-KR" dirty="0" smtClean="0"/>
              <a:t>SIGINT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SIGINT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SIGINT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 프로세스 </a:t>
            </a:r>
            <a:r>
              <a:rPr lang="en-US" altLang="ko-KR" dirty="0" smtClean="0"/>
              <a:t>Kill)</a:t>
            </a:r>
          </a:p>
          <a:p>
            <a:pPr lvl="1"/>
            <a:r>
              <a:rPr lang="ko-KR" altLang="en-US" dirty="0" smtClean="0"/>
              <a:t>자식 프로세스가 종료되면 </a:t>
            </a:r>
            <a:r>
              <a:rPr lang="en-US" altLang="ko-KR" dirty="0" smtClean="0"/>
              <a:t>SIGCHLD </a:t>
            </a:r>
            <a:r>
              <a:rPr lang="ko-KR" altLang="en-US" dirty="0" smtClean="0"/>
              <a:t>시그널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SIGCHLD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통해 자식 프로세스 최종 종료 처리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958718" y="3819526"/>
            <a:ext cx="7197988" cy="2651976"/>
            <a:chOff x="876483" y="1826497"/>
            <a:chExt cx="6928376" cy="2472468"/>
          </a:xfrm>
        </p:grpSpPr>
        <p:sp>
          <p:nvSpPr>
            <p:cNvPr id="7" name="직사각형 6"/>
            <p:cNvSpPr/>
            <p:nvPr/>
          </p:nvSpPr>
          <p:spPr>
            <a:xfrm>
              <a:off x="5888762" y="2098088"/>
              <a:ext cx="1338773" cy="1960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04936" y="2317421"/>
              <a:ext cx="1106424" cy="6245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Child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Process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04936" y="3430712"/>
              <a:ext cx="1106424" cy="426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./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myintp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8878" y="4037081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3</a:t>
              </a:r>
              <a:r>
                <a:rPr lang="en-US" altLang="ko-KR" sz="1200" b="1" dirty="0" smtClean="0"/>
                <a:t>. SIGINT </a:t>
              </a:r>
              <a:r>
                <a:rPr lang="ko-KR" altLang="en-US" sz="1200" b="1" dirty="0" smtClean="0"/>
                <a:t>발생</a:t>
              </a:r>
              <a:endParaRPr lang="ko-KR" altLang="en-US" sz="1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45810" y="2098088"/>
              <a:ext cx="1106424" cy="19600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Parent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Process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6483" y="4040716"/>
              <a:ext cx="164507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7. SIGCHLD handler</a:t>
              </a:r>
              <a:endParaRPr lang="ko-KR" altLang="en-US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4616" y="1826497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1. fork()</a:t>
              </a:r>
              <a:endParaRPr lang="ko-KR" altLang="en-US" sz="1200" b="1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2396761" y="2102769"/>
              <a:ext cx="3345151" cy="19554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5291" y="3010879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2.execve()</a:t>
              </a:r>
              <a:endParaRPr lang="ko-KR" altLang="en-US" sz="1200" b="1" dirty="0"/>
            </a:p>
          </p:txBody>
        </p:sp>
        <p:sp>
          <p:nvSpPr>
            <p:cNvPr id="28" name="오른쪽 화살표 27"/>
            <p:cNvSpPr/>
            <p:nvPr/>
          </p:nvSpPr>
          <p:spPr>
            <a:xfrm rot="5400000">
              <a:off x="6388853" y="3082919"/>
              <a:ext cx="339618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194" y="2362034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4. SIGINT</a:t>
              </a:r>
              <a:endParaRPr lang="ko-KR" altLang="en-US" sz="1200" b="1" dirty="0"/>
            </a:p>
          </p:txBody>
        </p:sp>
        <p:sp>
          <p:nvSpPr>
            <p:cNvPr id="29" name="오른쪽 화살표 28"/>
            <p:cNvSpPr/>
            <p:nvPr/>
          </p:nvSpPr>
          <p:spPr>
            <a:xfrm rot="10800000">
              <a:off x="4676044" y="2627591"/>
              <a:ext cx="1065868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4975" y="2368063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4. SIGINT</a:t>
              </a:r>
              <a:endParaRPr lang="ko-KR" altLang="en-US" sz="1200" b="1" dirty="0"/>
            </a:p>
          </p:txBody>
        </p:sp>
        <p:sp>
          <p:nvSpPr>
            <p:cNvPr id="30" name="오른쪽 화살표 29"/>
            <p:cNvSpPr/>
            <p:nvPr/>
          </p:nvSpPr>
          <p:spPr>
            <a:xfrm rot="10800000">
              <a:off x="2361826" y="2636190"/>
              <a:ext cx="1065868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2736" y="3073619"/>
              <a:ext cx="1495525" cy="60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5</a:t>
              </a:r>
              <a:r>
                <a:rPr lang="en-US" altLang="ko-KR" sz="1200" b="1" dirty="0" smtClean="0"/>
                <a:t>. SIGINT handler (kill process)</a:t>
              </a:r>
              <a:endParaRPr lang="ko-KR" altLang="en-US" sz="1200" b="1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2361825" y="3599692"/>
              <a:ext cx="3345151" cy="19554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4616" y="3949355"/>
              <a:ext cx="1359568" cy="2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6. SIGCHLD</a:t>
              </a:r>
              <a:endParaRPr lang="ko-KR" altLang="en-US" sz="1200" b="1" dirty="0"/>
            </a:p>
          </p:txBody>
        </p:sp>
        <p:sp>
          <p:nvSpPr>
            <p:cNvPr id="32" name="오른쪽 화살표 31"/>
            <p:cNvSpPr/>
            <p:nvPr/>
          </p:nvSpPr>
          <p:spPr>
            <a:xfrm rot="10800000">
              <a:off x="2348598" y="3795783"/>
              <a:ext cx="3345151" cy="1955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16124" y="2413088"/>
              <a:ext cx="1106424" cy="62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Kernel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343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23737</TotalTime>
  <Words>2500</Words>
  <Application>Microsoft Office PowerPoint</Application>
  <PresentationFormat>화면 슬라이드 쇼(4:3)</PresentationFormat>
  <Paragraphs>433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Tahoma</vt:lpstr>
      <vt:lpstr>Times</vt:lpstr>
      <vt:lpstr>Trebuchet MS</vt:lpstr>
      <vt:lpstr>Wingdings</vt:lpstr>
      <vt:lpstr>작은글씨</vt:lpstr>
      <vt:lpstr>큰글씨</vt:lpstr>
      <vt:lpstr>Shell Lab 3</vt:lpstr>
      <vt:lpstr>실습 소개</vt:lpstr>
      <vt:lpstr>개요</vt:lpstr>
      <vt:lpstr>Shell Lab - 3</vt:lpstr>
      <vt:lpstr>Shell Lab – Trace 목록 (1주차)</vt:lpstr>
      <vt:lpstr>Shell Lab – Trace 목록 (2주차)</vt:lpstr>
      <vt:lpstr>Shell Lab – Trace 목록 (3주차)</vt:lpstr>
      <vt:lpstr>Signal의 개념</vt:lpstr>
      <vt:lpstr>Signal의 처리 과정 </vt:lpstr>
      <vt:lpstr>Signal 목록</vt:lpstr>
      <vt:lpstr>Signal blocking과 unblocking</vt:lpstr>
      <vt:lpstr>Signal blocking과 unblocking</vt:lpstr>
      <vt:lpstr>sigprocmask</vt:lpstr>
      <vt:lpstr>sigemptyset &amp; sigaddset</vt:lpstr>
      <vt:lpstr>Race Condition </vt:lpstr>
      <vt:lpstr>Race Condition </vt:lpstr>
      <vt:lpstr>Shell Lab - trace08</vt:lpstr>
      <vt:lpstr>Shell Lab – trace08</vt:lpstr>
      <vt:lpstr>Shell Lab - trace08</vt:lpstr>
      <vt:lpstr>Shell Lab - trace08</vt:lpstr>
      <vt:lpstr>Shell Lab - trace08</vt:lpstr>
      <vt:lpstr>Shell Lab - trace08</vt:lpstr>
      <vt:lpstr>Shell Lab - trace09</vt:lpstr>
      <vt:lpstr>Shell Lab - trace09</vt:lpstr>
      <vt:lpstr>Shell Lab - trace10</vt:lpstr>
      <vt:lpstr>Shell Lab - trace10</vt:lpstr>
      <vt:lpstr>Shell Lab - trace11~12</vt:lpstr>
      <vt:lpstr>Shell Lab – trace13</vt:lpstr>
      <vt:lpstr>Shell Lab – trace14</vt:lpstr>
      <vt:lpstr>주의 사항</vt:lpstr>
      <vt:lpstr>주의 사항(중요!!)</vt:lpstr>
      <vt:lpstr>과제</vt:lpstr>
      <vt:lpstr>제출 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2764</cp:revision>
  <dcterms:created xsi:type="dcterms:W3CDTF">2004-07-14T06:37:09Z</dcterms:created>
  <dcterms:modified xsi:type="dcterms:W3CDTF">2018-11-17T12:43:14Z</dcterms:modified>
</cp:coreProperties>
</file>