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4121" r:id="rId2"/>
  </p:sldMasterIdLst>
  <p:notesMasterIdLst>
    <p:notesMasterId r:id="rId51"/>
  </p:notesMasterIdLst>
  <p:handoutMasterIdLst>
    <p:handoutMasterId r:id="rId52"/>
  </p:handoutMasterIdLst>
  <p:sldIdLst>
    <p:sldId id="554" r:id="rId3"/>
    <p:sldId id="480" r:id="rId4"/>
    <p:sldId id="617" r:id="rId5"/>
    <p:sldId id="619" r:id="rId6"/>
    <p:sldId id="618" r:id="rId7"/>
    <p:sldId id="621" r:id="rId8"/>
    <p:sldId id="620" r:id="rId9"/>
    <p:sldId id="623" r:id="rId10"/>
    <p:sldId id="624" r:id="rId11"/>
    <p:sldId id="625" r:id="rId12"/>
    <p:sldId id="626" r:id="rId13"/>
    <p:sldId id="627" r:id="rId14"/>
    <p:sldId id="628" r:id="rId15"/>
    <p:sldId id="629" r:id="rId16"/>
    <p:sldId id="630" r:id="rId17"/>
    <p:sldId id="631" r:id="rId18"/>
    <p:sldId id="632" r:id="rId19"/>
    <p:sldId id="633" r:id="rId20"/>
    <p:sldId id="634" r:id="rId21"/>
    <p:sldId id="635" r:id="rId22"/>
    <p:sldId id="646" r:id="rId23"/>
    <p:sldId id="636" r:id="rId24"/>
    <p:sldId id="637" r:id="rId25"/>
    <p:sldId id="647" r:id="rId26"/>
    <p:sldId id="638" r:id="rId27"/>
    <p:sldId id="661" r:id="rId28"/>
    <p:sldId id="662" r:id="rId29"/>
    <p:sldId id="663" r:id="rId30"/>
    <p:sldId id="664" r:id="rId31"/>
    <p:sldId id="665" r:id="rId32"/>
    <p:sldId id="666" r:id="rId33"/>
    <p:sldId id="639" r:id="rId34"/>
    <p:sldId id="640" r:id="rId35"/>
    <p:sldId id="641" r:id="rId36"/>
    <p:sldId id="642" r:id="rId37"/>
    <p:sldId id="643" r:id="rId38"/>
    <p:sldId id="644" r:id="rId39"/>
    <p:sldId id="645" r:id="rId40"/>
    <p:sldId id="648" r:id="rId41"/>
    <p:sldId id="649" r:id="rId42"/>
    <p:sldId id="650" r:id="rId43"/>
    <p:sldId id="651" r:id="rId44"/>
    <p:sldId id="652" r:id="rId45"/>
    <p:sldId id="653" r:id="rId46"/>
    <p:sldId id="654" r:id="rId47"/>
    <p:sldId id="655" r:id="rId48"/>
    <p:sldId id="615" r:id="rId49"/>
    <p:sldId id="506" r:id="rId50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FF0000"/>
    <a:srgbClr val="000066"/>
    <a:srgbClr val="80008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9882" autoAdjust="0"/>
  </p:normalViewPr>
  <p:slideViewPr>
    <p:cSldViewPr>
      <p:cViewPr varScale="1">
        <p:scale>
          <a:sx n="115" d="100"/>
          <a:sy n="115" d="100"/>
        </p:scale>
        <p:origin x="166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4026" y="90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7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7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2811F81-F946-4E14-AAD4-9895225A42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4469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6125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3452104-7280-422B-9532-A533C89629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574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nu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7" name="Picture 14" descr="LAB_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3568" y="1608924"/>
            <a:ext cx="7772400" cy="1676060"/>
          </a:xfrm>
        </p:spPr>
        <p:txBody>
          <a:bodyPr/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Title</a:t>
            </a: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2520" y="3662355"/>
            <a:ext cx="6400800" cy="342709"/>
          </a:xfrm>
        </p:spPr>
        <p:txBody>
          <a:bodyPr/>
          <a:lstStyle>
            <a:lvl1pPr marL="0" indent="0" algn="ctr" fontAlgn="ctr">
              <a:buFont typeface="Wingdings" pitchFamily="2" charset="2"/>
              <a:buNone/>
              <a:defRPr sz="1600">
                <a:solidFill>
                  <a:schemeClr val="bg2"/>
                </a:solidFill>
                <a:latin typeface="+mj-lt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Date</a:t>
            </a:r>
            <a:endParaRPr lang="ko-KR" altLang="en-US" dirty="0"/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4283968" y="5635511"/>
            <a:ext cx="4172000" cy="98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20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kumimoji="1" sz="2800" b="1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Blip>
                <a:blip r:embed="rId5"/>
              </a:buBlip>
              <a:defRPr kumimoji="1" sz="16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algn="r" eaLnBrk="1" hangingPunct="1"/>
            <a:r>
              <a:rPr lang="en-US" altLang="ko-KR" sz="1600" dirty="0" smtClean="0">
                <a:latin typeface="+mj-lt"/>
              </a:rPr>
              <a:t>Embedded System Lab. </a:t>
            </a:r>
          </a:p>
          <a:p>
            <a:pPr algn="r" eaLnBrk="1" hangingPunct="1"/>
            <a:r>
              <a:rPr kumimoji="1" lang="en-US" altLang="ko-KR" sz="1600" b="1" kern="120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Dept. of </a:t>
            </a:r>
            <a:r>
              <a:rPr lang="en-US" altLang="ko-KR" sz="1600" dirty="0" smtClean="0">
                <a:latin typeface="+mj-lt"/>
              </a:rPr>
              <a:t>Computer Science &amp; Engineering</a:t>
            </a:r>
          </a:p>
          <a:p>
            <a:pPr algn="r" eaLnBrk="1" hangingPunct="1"/>
            <a:r>
              <a:rPr lang="en-US" altLang="ko-KR" sz="1600" dirty="0" err="1" smtClean="0">
                <a:latin typeface="+mj-lt"/>
              </a:rPr>
              <a:t>Chungnam</a:t>
            </a:r>
            <a:r>
              <a:rPr lang="en-US" altLang="ko-KR" sz="1600" dirty="0" smtClean="0">
                <a:latin typeface="+mj-lt"/>
              </a:rPr>
              <a:t> National University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1030175" y="4381746"/>
            <a:ext cx="7079183" cy="432048"/>
          </a:xfrm>
        </p:spPr>
        <p:txBody>
          <a:bodyPr/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TA Name</a:t>
            </a:r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1357300" y="568757"/>
            <a:ext cx="76791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latinLnBrk="0"/>
            <a:r>
              <a:rPr lang="en-US" altLang="ko-KR" sz="1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2018</a:t>
            </a:r>
            <a:r>
              <a:rPr lang="en-US" altLang="ko-KR" sz="18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Fall  </a:t>
            </a:r>
            <a:r>
              <a:rPr lang="en-US" altLang="ko-KR" sz="32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System</a:t>
            </a:r>
            <a:r>
              <a:rPr lang="en-US" altLang="ko-KR" sz="32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Programming</a:t>
            </a:r>
            <a:endParaRPr lang="ko-KR" altLang="en-US" sz="3200" b="1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1" hasCustomPrompt="1"/>
          </p:nvPr>
        </p:nvSpPr>
        <p:spPr>
          <a:xfrm>
            <a:off x="1027122" y="4826092"/>
            <a:ext cx="7085291" cy="432345"/>
          </a:xfrm>
        </p:spPr>
        <p:txBody>
          <a:bodyPr/>
          <a:lstStyle>
            <a:lvl1pPr marL="0" indent="0" algn="ctr"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marL="0" lv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dirty="0" smtClean="0"/>
              <a:t>TA Contact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6314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nu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7" name="Picture 14" descr="LAB_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3568" y="1608924"/>
            <a:ext cx="7772400" cy="1676060"/>
          </a:xfrm>
        </p:spPr>
        <p:txBody>
          <a:bodyPr/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Title</a:t>
            </a: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2520" y="3662355"/>
            <a:ext cx="6400800" cy="342709"/>
          </a:xfrm>
        </p:spPr>
        <p:txBody>
          <a:bodyPr/>
          <a:lstStyle>
            <a:lvl1pPr marL="0" indent="0" algn="ctr" fontAlgn="ctr">
              <a:buFont typeface="Wingdings" pitchFamily="2" charset="2"/>
              <a:buNone/>
              <a:defRPr sz="1600">
                <a:solidFill>
                  <a:schemeClr val="bg2"/>
                </a:solidFill>
                <a:latin typeface="+mj-lt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Date</a:t>
            </a:r>
            <a:endParaRPr lang="ko-KR" altLang="en-US" dirty="0"/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4283968" y="5635511"/>
            <a:ext cx="4172000" cy="98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20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kumimoji="1" sz="2800" b="1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Blip>
                <a:blip r:embed="rId5"/>
              </a:buBlip>
              <a:defRPr kumimoji="1" sz="16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algn="r" eaLnBrk="1" hangingPunct="1"/>
            <a:r>
              <a:rPr lang="en-US" altLang="ko-KR" sz="1600" dirty="0" smtClean="0">
                <a:latin typeface="+mj-lt"/>
              </a:rPr>
              <a:t>Embedded System Lab. </a:t>
            </a:r>
          </a:p>
          <a:p>
            <a:pPr algn="r" eaLnBrk="1" hangingPunct="1"/>
            <a:r>
              <a:rPr kumimoji="1" lang="en-US" altLang="ko-KR" sz="1600" b="1" kern="120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Dept. of </a:t>
            </a:r>
            <a:r>
              <a:rPr lang="en-US" altLang="ko-KR" sz="1600" dirty="0" smtClean="0">
                <a:latin typeface="+mj-lt"/>
              </a:rPr>
              <a:t>Computer Science</a:t>
            </a:r>
            <a:r>
              <a:rPr lang="en-US" altLang="ko-KR" sz="1600" baseline="0" dirty="0" smtClean="0">
                <a:latin typeface="+mj-lt"/>
              </a:rPr>
              <a:t> &amp; </a:t>
            </a:r>
            <a:r>
              <a:rPr lang="en-US" altLang="ko-KR" sz="1600" dirty="0" smtClean="0">
                <a:latin typeface="+mj-lt"/>
              </a:rPr>
              <a:t>Engineering</a:t>
            </a:r>
          </a:p>
          <a:p>
            <a:pPr algn="r" eaLnBrk="1" hangingPunct="1"/>
            <a:r>
              <a:rPr lang="en-US" altLang="ko-KR" sz="1600" dirty="0" err="1" smtClean="0">
                <a:latin typeface="+mj-lt"/>
              </a:rPr>
              <a:t>Chungnam</a:t>
            </a:r>
            <a:r>
              <a:rPr lang="en-US" altLang="ko-KR" sz="1600" dirty="0" smtClean="0">
                <a:latin typeface="+mj-lt"/>
              </a:rPr>
              <a:t> National University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1030175" y="4381746"/>
            <a:ext cx="7079183" cy="432048"/>
          </a:xfrm>
        </p:spPr>
        <p:txBody>
          <a:bodyPr/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TA Name</a:t>
            </a:r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1357300" y="568757"/>
            <a:ext cx="76791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latinLnBrk="0"/>
            <a:r>
              <a:rPr lang="en-US" altLang="ko-KR" sz="1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2016</a:t>
            </a:r>
            <a:r>
              <a:rPr lang="en-US" altLang="ko-KR" sz="18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Fall  </a:t>
            </a:r>
            <a:r>
              <a:rPr lang="en-US" altLang="ko-KR" sz="32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System</a:t>
            </a:r>
            <a:r>
              <a:rPr lang="en-US" altLang="ko-KR" sz="32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Programming</a:t>
            </a:r>
            <a:endParaRPr lang="ko-KR" altLang="en-US" sz="3200" b="1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1" hasCustomPrompt="1"/>
          </p:nvPr>
        </p:nvSpPr>
        <p:spPr>
          <a:xfrm>
            <a:off x="1027122" y="4826092"/>
            <a:ext cx="7085291" cy="432345"/>
          </a:xfrm>
        </p:spPr>
        <p:txBody>
          <a:bodyPr/>
          <a:lstStyle>
            <a:lvl1pPr marL="0" indent="0" algn="ctr"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marL="0" lv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dirty="0" smtClean="0"/>
              <a:t>TA Contact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590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>
            <a:lvl1pPr marL="514350" indent="-5143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eriod"/>
              <a:defRPr>
                <a:ea typeface="문체부 돋음체" panose="020B0609000101010101" pitchFamily="49" charset="-127"/>
              </a:defRPr>
            </a:lvl1pPr>
            <a:lvl2pPr marL="914400" indent="-4572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romanUcPeriod"/>
              <a:defRPr>
                <a:ea typeface="문체부 돋음체" panose="020B0609000101010101" pitchFamily="49" charset="-127"/>
              </a:defRPr>
            </a:lvl2pPr>
            <a:lvl3pPr marL="1257300" indent="-3429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arenR"/>
              <a:defRPr>
                <a:ea typeface="문체부 돋음체" panose="020B0609000101010101" pitchFamily="49" charset="-127"/>
              </a:defRPr>
            </a:lvl3pPr>
            <a:lvl4pPr marL="1600200" indent="-2286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ea"/>
              <a:buAutoNum type="circleNumDbPlain"/>
              <a:defRPr>
                <a:ea typeface="문체부 돋음체" panose="020B0609000101010101" pitchFamily="49" charset="-127"/>
              </a:defRPr>
            </a:lvl4pPr>
            <a:lvl5pPr>
              <a:defRPr>
                <a:ea typeface="문체부 돋음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866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>
            <a:lvl1pPr>
              <a:buFont typeface="Wingdings" panose="05000000000000000000" pitchFamily="2" charset="2"/>
              <a:buChar char="v"/>
              <a:defRPr>
                <a:ea typeface="문체부 돋음체" panose="020B0609000101010101" pitchFamily="49" charset="-127"/>
              </a:defRPr>
            </a:lvl1pPr>
            <a:lvl2pPr marL="800100" indent="-342900">
              <a:buFont typeface="Wingdings" panose="05000000000000000000" pitchFamily="2" charset="2"/>
              <a:buChar char="u"/>
              <a:defRPr>
                <a:ea typeface="문체부 돋음체" panose="020B0609000101010101" pitchFamily="49" charset="-127"/>
              </a:defRPr>
            </a:lvl2pPr>
            <a:lvl3pPr marL="1143000" indent="-228600">
              <a:buFont typeface="Wingdings" panose="05000000000000000000" pitchFamily="2" charset="2"/>
              <a:buChar char="v"/>
              <a:defRPr>
                <a:ea typeface="문체부 돋음체" panose="020B0609000101010101" pitchFamily="49" charset="-127"/>
              </a:defRPr>
            </a:lvl3pPr>
            <a:lvl4pPr marL="1600200" indent="-228600">
              <a:buFont typeface="Wingdings" panose="05000000000000000000" pitchFamily="2" charset="2"/>
              <a:buChar char="u"/>
              <a:defRPr>
                <a:ea typeface="문체부 돋음체" panose="020B0609000101010101" pitchFamily="49" charset="-127"/>
              </a:defRPr>
            </a:lvl4pPr>
            <a:lvl5pPr>
              <a:defRPr>
                <a:ea typeface="문체부 돋음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943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556792"/>
            <a:ext cx="4064000" cy="48245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4713" y="1556792"/>
            <a:ext cx="4064000" cy="48963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2377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BCC6C-F675-4B72-81BF-D66D1ABAC6A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36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03534-78BA-4304-B43F-63BADFB8FD6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6662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ADF28-9CA6-4B8E-B1F6-44E9A44A43C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628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>
            <a:lvl1pPr marL="514350" indent="-5143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eriod"/>
              <a:defRPr>
                <a:ea typeface="문체부 돋음체" panose="020B0609000101010101" pitchFamily="49" charset="-127"/>
              </a:defRPr>
            </a:lvl1pPr>
            <a:lvl2pPr marL="914400" indent="-457200">
              <a:buSzPct val="70000"/>
              <a:buFont typeface="+mj-lt"/>
              <a:buAutoNum type="romanUcPeriod"/>
              <a:defRPr>
                <a:ea typeface="문체부 돋음체" panose="020B0609000101010101" pitchFamily="49" charset="-127"/>
              </a:defRPr>
            </a:lvl2pPr>
            <a:lvl3pPr marL="1257300" indent="-3429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arenR"/>
              <a:defRPr>
                <a:ea typeface="문체부 돋음체" panose="020B0609000101010101" pitchFamily="49" charset="-127"/>
              </a:defRPr>
            </a:lvl3pPr>
            <a:lvl4pPr marL="1600200" indent="-2286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ea"/>
              <a:buAutoNum type="circleNumDbPlain"/>
              <a:defRPr>
                <a:ea typeface="문체부 돋음체" panose="020B0609000101010101" pitchFamily="49" charset="-127"/>
              </a:defRPr>
            </a:lvl4pPr>
            <a:lvl5pPr>
              <a:defRPr>
                <a:ea typeface="문체부 돋음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729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467544" y="1556792"/>
            <a:ext cx="8281167" cy="4824536"/>
          </a:xfrm>
        </p:spPr>
        <p:txBody>
          <a:bodyPr/>
          <a:lstStyle>
            <a:lvl1pPr marL="514350" indent="-514350"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anose="05000000000000000000" pitchFamily="2" charset="2"/>
              <a:buChar char="v"/>
              <a:defRPr sz="2000"/>
            </a:lvl1pPr>
            <a:lvl2pPr marL="800100" indent="-342900">
              <a:buClr>
                <a:schemeClr val="tx1">
                  <a:lumMod val="75000"/>
                  <a:lumOff val="25000"/>
                </a:schemeClr>
              </a:buClr>
              <a:buSzPct val="40000"/>
              <a:buFont typeface="Wingdings" panose="05000000000000000000" pitchFamily="2" charset="2"/>
              <a:buChar char="u"/>
              <a:defRPr sz="1600"/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v"/>
              <a:defRPr sz="1200"/>
            </a:lvl3pPr>
            <a:lvl4pPr marL="1600200" indent="-228600">
              <a:buClr>
                <a:schemeClr val="tx1">
                  <a:lumMod val="50000"/>
                  <a:lumOff val="50000"/>
                </a:schemeClr>
              </a:buClr>
              <a:buSzPct val="50000"/>
              <a:buFont typeface="Wingdings" panose="05000000000000000000" pitchFamily="2" charset="2"/>
              <a:buChar char="u"/>
              <a:defRPr/>
            </a:lvl4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2785540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 - 세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395536" y="1557338"/>
            <a:ext cx="4064000" cy="482399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4684216" y="1557338"/>
            <a:ext cx="4064248" cy="48239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56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 - 가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395536" y="1557338"/>
            <a:ext cx="8352928" cy="230371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395536" y="4077072"/>
            <a:ext cx="8352928" cy="23042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294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395536" y="2132384"/>
            <a:ext cx="4064000" cy="4248943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4684216" y="2132384"/>
            <a:ext cx="4064248" cy="42489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376549" y="1557338"/>
            <a:ext cx="4082987" cy="431502"/>
          </a:xfrm>
        </p:spPr>
        <p:txBody>
          <a:bodyPr/>
          <a:lstStyle>
            <a:lvl1pPr marL="0" indent="0" algn="ctr">
              <a:buNone/>
              <a:defRPr sz="2400" b="1"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4684216" y="1557338"/>
            <a:ext cx="4082987" cy="431502"/>
          </a:xfrm>
        </p:spPr>
        <p:txBody>
          <a:bodyPr/>
          <a:lstStyle>
            <a:lvl1pPr marL="0" indent="0" algn="ctr">
              <a:buNone/>
              <a:defRPr sz="2400" b="1"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500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ADF28-9CA6-4B8E-B1F6-44E9A44A43C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900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6325" y="0"/>
            <a:ext cx="8067675" cy="809625"/>
          </a:xfrm>
        </p:spPr>
        <p:txBody>
          <a:bodyPr>
            <a:normAutofit/>
          </a:bodyPr>
          <a:lstStyle>
            <a:lvl1pPr>
              <a:defRPr sz="3200" b="1">
                <a:latin typeface="맑은 고딕 (제목)"/>
              </a:defRPr>
            </a:lvl1pPr>
          </a:lstStyle>
          <a:p>
            <a:r>
              <a:rPr lang="ko-KR" altLang="en-US" dirty="0" smtClean="0"/>
              <a:t>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5" y="1085851"/>
            <a:ext cx="8639175" cy="5410200"/>
          </a:xfrm>
        </p:spPr>
        <p:txBody>
          <a:bodyPr>
            <a:normAutofit/>
          </a:bodyPr>
          <a:lstStyle>
            <a:lvl1pPr marL="2286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  <a:defRPr sz="2400" b="1">
                <a:latin typeface="+mn-ea"/>
                <a:ea typeface="+mn-ea"/>
              </a:defRPr>
            </a:lvl1pPr>
            <a:lvl2pPr marL="6858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 b="1">
                <a:latin typeface="+mn-ea"/>
                <a:ea typeface="+mn-ea"/>
              </a:defRPr>
            </a:lvl2pPr>
            <a:lvl3pPr marL="1143000" indent="-2286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  <a:defRPr sz="1800" b="1">
                <a:latin typeface="+mn-ea"/>
                <a:ea typeface="+mn-ea"/>
              </a:defRPr>
            </a:lvl3pPr>
            <a:lvl4pPr marL="1600200" indent="-228600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  <a:defRPr sz="1600" b="1">
                <a:latin typeface="+mn-ea"/>
                <a:ea typeface="+mn-ea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  <a:defRPr sz="1400" b="1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텍스트를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2014 Embedded System Lab. </a:t>
            </a:r>
            <a:endParaRPr lang="ko-KR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67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9525"/>
            <a:r>
              <a:rPr lang="en-US" sz="1350" spc="4" smtClean="0">
                <a:solidFill>
                  <a:srgbClr val="FFFFFF"/>
                </a:solidFill>
                <a:latin typeface="Arial"/>
                <a:cs typeface="Arial"/>
              </a:rPr>
              <a:t>alloc</a:t>
            </a:r>
            <a:endParaRPr lang="en-US" sz="1350">
              <a:latin typeface="Arial"/>
              <a:cs typeface="Arial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11/25/2018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656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48" y="549052"/>
            <a:ext cx="8774063" cy="71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유형을 편집하려면 누르십시오</a:t>
            </a:r>
            <a:r>
              <a:rPr lang="en-US" altLang="ko-KR" dirty="0" smtClean="0"/>
              <a:t>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6792"/>
            <a:ext cx="828040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문자열 유형을 편집하려면 누르십시오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97650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1">
              <a:defRPr sz="10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97650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4" name="Picture 5" descr="cnu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17" name="Picture 14" descr="LAB_Logo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098" r:id="rId4"/>
    <p:sldLayoutId id="2147484133" r:id="rId5"/>
    <p:sldLayoutId id="2147484132" r:id="rId6"/>
    <p:sldLayoutId id="2147484103" r:id="rId7"/>
    <p:sldLayoutId id="2147484134" r:id="rId8"/>
    <p:sldLayoutId id="2147484135" r:id="rId9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en-US" altLang="ko-KR" sz="2800" b="1" dirty="0" smtClean="0">
          <a:solidFill>
            <a:schemeClr val="tx1">
              <a:lumMod val="75000"/>
              <a:lumOff val="25000"/>
            </a:schemeClr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9pPr>
    </p:titleStyle>
    <p:bodyStyle>
      <a:lvl1pPr marL="514350" indent="-5143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80000"/>
        <a:buFont typeface="Wingdings" panose="05000000000000000000" pitchFamily="2" charset="2"/>
        <a:buChar char="v"/>
        <a:defRPr kumimoji="1" sz="2000" b="0">
          <a:solidFill>
            <a:schemeClr val="tx1"/>
          </a:solidFill>
          <a:latin typeface="+mj-lt"/>
          <a:ea typeface="문체부 돋음체" panose="020B0609000101010101" pitchFamily="49" charset="-127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60000"/>
        <a:buFont typeface="Wingdings" panose="05000000000000000000" pitchFamily="2" charset="2"/>
        <a:buChar char="u"/>
        <a:defRPr kumimoji="1" sz="16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80000"/>
        <a:buFont typeface="Wingdings" panose="05000000000000000000" pitchFamily="2" charset="2"/>
        <a:buChar char="v"/>
        <a:defRPr kumimoji="1" sz="12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50000"/>
        <a:buFont typeface="Wingdings" panose="05000000000000000000" pitchFamily="2" charset="2"/>
        <a:buChar char="u"/>
        <a:defRPr kumimoji="1" sz="10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4pPr>
      <a:lvl5pPr marL="1828800" indent="0" algn="l" rtl="0" eaLnBrk="0" fontAlgn="base" hangingPunct="0">
        <a:spcBef>
          <a:spcPct val="20000"/>
        </a:spcBef>
        <a:spcAft>
          <a:spcPct val="0"/>
        </a:spcAft>
        <a:buNone/>
        <a:defRPr kumimoji="1" sz="1200">
          <a:solidFill>
            <a:schemeClr val="tx1"/>
          </a:solidFill>
          <a:latin typeface="+mj-lt"/>
          <a:ea typeface="맑은 고딕" pitchFamily="50" charset="-127"/>
        </a:defRPr>
      </a:lvl5pPr>
      <a:lvl6pPr marL="2286000" indent="0" algn="l" rtl="0" fontAlgn="base">
        <a:spcBef>
          <a:spcPct val="20000"/>
        </a:spcBef>
        <a:spcAft>
          <a:spcPct val="0"/>
        </a:spcAft>
        <a:buNone/>
        <a:defRPr kumimoji="1" sz="14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48" y="549052"/>
            <a:ext cx="8774063" cy="71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유형을 편집하려면 누르십시오</a:t>
            </a:r>
            <a:r>
              <a:rPr lang="en-US" altLang="ko-KR" dirty="0" smtClean="0"/>
              <a:t>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6792"/>
            <a:ext cx="828040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문자열 유형을 편집하려면 누르십시오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97650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1">
              <a:defRPr sz="10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97650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4" name="Picture 5" descr="cnu3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17" name="Picture 14" descr="LAB_Logo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90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6" r:id="rId4"/>
    <p:sldLayoutId id="2147484127" r:id="rId5"/>
    <p:sldLayoutId id="2147484130" r:id="rId6"/>
    <p:sldLayoutId id="2147484131" r:id="rId7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en-US" altLang="ko-KR" sz="2800" b="1" dirty="0" smtClean="0">
          <a:solidFill>
            <a:schemeClr val="tx1">
              <a:lumMod val="75000"/>
              <a:lumOff val="25000"/>
            </a:schemeClr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9pPr>
    </p:titleStyle>
    <p:bodyStyle>
      <a:lvl1pPr marL="514350" indent="-5143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80000"/>
        <a:buFont typeface="Wingdings" panose="05000000000000000000" pitchFamily="2" charset="2"/>
        <a:buChar char="v"/>
        <a:defRPr kumimoji="1" sz="2800" b="0">
          <a:solidFill>
            <a:schemeClr val="tx1"/>
          </a:solidFill>
          <a:latin typeface="+mj-lt"/>
          <a:ea typeface="문체부 돋음체" panose="020B0609000101010101" pitchFamily="49" charset="-127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50000"/>
        <a:buFont typeface="Wingdings" panose="05000000000000000000" pitchFamily="2" charset="2"/>
        <a:buChar char="u"/>
        <a:defRPr kumimoji="1" sz="20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80000"/>
        <a:buFont typeface="Wingdings" panose="05000000000000000000" pitchFamily="2" charset="2"/>
        <a:buChar char="v"/>
        <a:defRPr kumimoji="1" sz="14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50000"/>
        <a:buFont typeface="Wingdings" panose="05000000000000000000" pitchFamily="2" charset="2"/>
        <a:buChar char="u"/>
        <a:defRPr kumimoji="1" sz="10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4pPr>
      <a:lvl5pPr marL="1828800" indent="0" algn="l" rtl="0" eaLnBrk="0" fontAlgn="base" hangingPunct="0">
        <a:spcBef>
          <a:spcPct val="20000"/>
        </a:spcBef>
        <a:spcAft>
          <a:spcPct val="0"/>
        </a:spcAft>
        <a:buNone/>
        <a:defRPr kumimoji="1" sz="1200">
          <a:solidFill>
            <a:schemeClr val="tx1"/>
          </a:solidFill>
          <a:latin typeface="+mj-lt"/>
          <a:ea typeface="맑은 고딕" pitchFamily="50" charset="-127"/>
        </a:defRPr>
      </a:lvl5pPr>
      <a:lvl6pPr marL="2286000" indent="0" algn="l" rtl="0" fontAlgn="base">
        <a:spcBef>
          <a:spcPct val="20000"/>
        </a:spcBef>
        <a:spcAft>
          <a:spcPct val="0"/>
        </a:spcAft>
        <a:buNone/>
        <a:defRPr kumimoji="1" sz="14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anggurtn@naver.com" TargetMode="External"/><Relationship Id="rId2" Type="http://schemas.openxmlformats.org/officeDocument/2006/relationships/hyperlink" Target="http://e-learn.cnu.ac.kr/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752940"/>
            <a:ext cx="7772400" cy="1676060"/>
          </a:xfrm>
        </p:spPr>
        <p:txBody>
          <a:bodyPr/>
          <a:lstStyle/>
          <a:p>
            <a:r>
              <a:rPr lang="en-US" altLang="ko-KR" dirty="0" err="1" smtClean="0"/>
              <a:t>Malloc</a:t>
            </a:r>
            <a:r>
              <a:rPr lang="en-US" altLang="ko-KR" dirty="0" smtClean="0"/>
              <a:t> Lab 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>
          <a:xfrm>
            <a:off x="1369366" y="3662010"/>
            <a:ext cx="6400800" cy="342709"/>
          </a:xfrm>
        </p:spPr>
        <p:txBody>
          <a:bodyPr/>
          <a:lstStyle/>
          <a:p>
            <a:r>
              <a:rPr lang="en-US" altLang="ko-KR" dirty="0" smtClean="0"/>
              <a:t>2018</a:t>
            </a:r>
            <a:r>
              <a:rPr lang="en-US" altLang="ko-KR" smtClean="0"/>
              <a:t>. 11. 26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030175" y="4381746"/>
            <a:ext cx="7079183" cy="775446"/>
          </a:xfrm>
        </p:spPr>
        <p:txBody>
          <a:bodyPr/>
          <a:lstStyle/>
          <a:p>
            <a:r>
              <a:rPr lang="ko-KR" altLang="en-US" smtClean="0"/>
              <a:t>장혁수</a:t>
            </a:r>
            <a:endParaRPr lang="en-US" altLang="ko-KR" dirty="0" smtClean="0"/>
          </a:p>
          <a:p>
            <a:r>
              <a:rPr lang="en-US" altLang="ko-KR" smtClean="0"/>
              <a:t>janggurtn@naver.com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644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Malloc</a:t>
            </a:r>
            <a:r>
              <a:rPr lang="en-US" altLang="ko-KR" dirty="0" smtClean="0"/>
              <a:t> Lab – </a:t>
            </a:r>
            <a:r>
              <a:rPr lang="ko-KR" altLang="en-US" dirty="0" smtClean="0"/>
              <a:t>점수 확인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 Lab </a:t>
            </a:r>
            <a:r>
              <a:rPr lang="ko-KR" altLang="en-US" dirty="0" smtClean="0"/>
              <a:t>테스트</a:t>
            </a:r>
            <a:endParaRPr lang="en-US" altLang="ko-KR" dirty="0"/>
          </a:p>
          <a:p>
            <a:pPr lvl="1"/>
            <a:r>
              <a:rPr lang="en-US" altLang="ko-KR" dirty="0" smtClean="0"/>
              <a:t>./</a:t>
            </a:r>
            <a:r>
              <a:rPr lang="en-US" altLang="ko-KR" dirty="0" err="1" smtClean="0"/>
              <a:t>mdriver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통해 구현 내용을 테스트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여러 개의 </a:t>
            </a:r>
            <a:r>
              <a:rPr lang="en-US" altLang="ko-KR" dirty="0" smtClean="0"/>
              <a:t>trace</a:t>
            </a:r>
            <a:r>
              <a:rPr lang="ko-KR" altLang="en-US" dirty="0" smtClean="0"/>
              <a:t>들을 실행시켜 정확성</a:t>
            </a:r>
            <a:r>
              <a:rPr lang="en-US" altLang="ko-KR" dirty="0" smtClean="0"/>
              <a:t>(correctness), </a:t>
            </a:r>
            <a:r>
              <a:rPr lang="ko-KR" altLang="en-US" dirty="0" smtClean="0"/>
              <a:t>공간 활용도</a:t>
            </a:r>
            <a:r>
              <a:rPr lang="en-US" altLang="ko-KR" dirty="0" smtClean="0"/>
              <a:t>(utilization), </a:t>
            </a:r>
            <a:r>
              <a:rPr lang="ko-KR" altLang="en-US" dirty="0" smtClean="0"/>
              <a:t>처리량</a:t>
            </a:r>
            <a:r>
              <a:rPr lang="en-US" altLang="ko-KR" dirty="0" smtClean="0"/>
              <a:t>(throughput)</a:t>
            </a:r>
            <a:r>
              <a:rPr lang="ko-KR" altLang="en-US" dirty="0" smtClean="0"/>
              <a:t>을 계산한다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marL="914400" lvl="2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954278" y="3053754"/>
            <a:ext cx="5025036" cy="3327574"/>
            <a:chOff x="1552527" y="1933908"/>
            <a:chExt cx="6038946" cy="4389765"/>
          </a:xfrm>
        </p:grpSpPr>
        <p:grpSp>
          <p:nvGrpSpPr>
            <p:cNvPr id="14" name="그룹 13"/>
            <p:cNvGrpSpPr/>
            <p:nvPr/>
          </p:nvGrpSpPr>
          <p:grpSpPr>
            <a:xfrm>
              <a:off x="1552527" y="1933908"/>
              <a:ext cx="6038946" cy="3992223"/>
              <a:chOff x="1546907" y="1829293"/>
              <a:chExt cx="6038946" cy="3992223"/>
            </a:xfrm>
          </p:grpSpPr>
          <p:pic>
            <p:nvPicPr>
              <p:cNvPr id="1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8147" y="1832772"/>
                <a:ext cx="6027706" cy="3976212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17" name="직사각형 16"/>
              <p:cNvSpPr/>
              <p:nvPr/>
            </p:nvSpPr>
            <p:spPr>
              <a:xfrm>
                <a:off x="5007429" y="1829293"/>
                <a:ext cx="1030514" cy="220701"/>
              </a:xfrm>
              <a:prstGeom prst="rect">
                <a:avLst/>
              </a:prstGeom>
              <a:noFill/>
              <a:ln w="1905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546907" y="5600815"/>
                <a:ext cx="4031956" cy="220701"/>
              </a:xfrm>
              <a:prstGeom prst="rect">
                <a:avLst/>
              </a:prstGeom>
              <a:noFill/>
              <a:ln w="1905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274111" y="5925615"/>
              <a:ext cx="2595776" cy="3980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naive </a:t>
              </a:r>
              <a:r>
                <a:rPr kumimoji="0" lang="ko-KR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테스트 한 결과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821052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Malloc</a:t>
            </a:r>
            <a:r>
              <a:rPr lang="en-US" altLang="ko-KR" dirty="0" smtClean="0"/>
              <a:t> Lab – </a:t>
            </a:r>
            <a:r>
              <a:rPr lang="ko-KR" altLang="en-US" dirty="0" smtClean="0"/>
              <a:t>점수 확인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 smtClean="0"/>
              <a:t>Malloc</a:t>
            </a:r>
            <a:r>
              <a:rPr lang="en-US" altLang="ko-KR" dirty="0" smtClean="0"/>
              <a:t> Lab </a:t>
            </a:r>
            <a:r>
              <a:rPr lang="ko-KR" altLang="en-US" dirty="0" smtClean="0"/>
              <a:t>특정 파일 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테스트에 이용되는 </a:t>
            </a:r>
            <a:r>
              <a:rPr lang="en-US" altLang="ko-KR" dirty="0" smtClean="0"/>
              <a:t>trace </a:t>
            </a:r>
            <a:r>
              <a:rPr lang="ko-KR" altLang="en-US" dirty="0" smtClean="0"/>
              <a:t>파일을 이용해서 개별적으로 테스트가 가능하다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./</a:t>
            </a:r>
            <a:r>
              <a:rPr lang="en-US" altLang="ko-KR" dirty="0" err="1" smtClean="0"/>
              <a:t>mdriver</a:t>
            </a:r>
            <a:r>
              <a:rPr lang="en-US" altLang="ko-KR" dirty="0" smtClean="0"/>
              <a:t> –f [</a:t>
            </a:r>
            <a:r>
              <a:rPr lang="ko-KR" altLang="en-US" dirty="0" err="1" smtClean="0"/>
              <a:t>파일경로</a:t>
            </a:r>
            <a:r>
              <a:rPr lang="en-US" altLang="ko-KR" dirty="0" smtClean="0"/>
              <a:t>/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그 외의 옵션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-h </a:t>
            </a:r>
            <a:r>
              <a:rPr lang="ko-KR" altLang="en-US" dirty="0" smtClean="0"/>
              <a:t>옵션을 사용하여 직접 확인해본다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259632" y="2708920"/>
            <a:ext cx="7004096" cy="2039237"/>
            <a:chOff x="600147" y="1833212"/>
            <a:chExt cx="7939997" cy="2311724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856" y="1833212"/>
              <a:ext cx="7936288" cy="1914344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4412343" y="1833212"/>
              <a:ext cx="4127801" cy="242771"/>
            </a:xfrm>
            <a:prstGeom prst="rect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00147" y="3517488"/>
              <a:ext cx="4347763" cy="242771"/>
            </a:xfrm>
            <a:prstGeom prst="rect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38717" y="3806382"/>
              <a:ext cx="50665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Test case</a:t>
              </a:r>
              <a:r>
                <a:rPr kumimoji="0" lang="ko-KR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 </a:t>
              </a:r>
              <a:r>
                <a:rPr kumimoji="0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coalescing</a:t>
              </a:r>
              <a:r>
                <a:rPr kumimoji="0" lang="ko-KR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</a:t>
              </a:r>
              <a:r>
                <a:rPr kumimoji="0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naive </a:t>
              </a:r>
              <a:r>
                <a:rPr kumimoji="0" lang="ko-KR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테스트 한 결과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884000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Malloc</a:t>
            </a:r>
            <a:r>
              <a:rPr lang="en-US" altLang="ko-KR" dirty="0" smtClean="0"/>
              <a:t> Lab – </a:t>
            </a:r>
            <a:r>
              <a:rPr lang="ko-KR" altLang="en-US" dirty="0" smtClean="0"/>
              <a:t>진행 참고 사항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sz="2000" dirty="0" err="1" smtClean="0"/>
              <a:t>mdriver</a:t>
            </a:r>
            <a:r>
              <a:rPr lang="ko-KR" altLang="en-US" sz="2000" dirty="0" smtClean="0"/>
              <a:t>의 옵션을 잘 사용할 줄 알아야 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err="1" smtClean="0"/>
              <a:t>gdb</a:t>
            </a:r>
            <a:r>
              <a:rPr lang="ko-KR" altLang="en-US" sz="2000" dirty="0" smtClean="0"/>
              <a:t>를 사용해서 변화하는 값들을 살펴보면서 진행해야 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err="1" smtClean="0"/>
              <a:t>malloc</a:t>
            </a:r>
            <a:r>
              <a:rPr lang="ko-KR" altLang="en-US" sz="2000" dirty="0" smtClean="0"/>
              <a:t>에 사용 가능한 여유 공간을 효율적으로 사용해야 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1600" dirty="0" smtClean="0">
                <a:solidFill>
                  <a:srgbClr val="C00000"/>
                </a:solidFill>
              </a:rPr>
              <a:t>Space Utilization</a:t>
            </a:r>
          </a:p>
          <a:p>
            <a:pPr lvl="2"/>
            <a:r>
              <a:rPr lang="ko-KR" altLang="en-US" sz="1100" dirty="0" smtClean="0"/>
              <a:t>요청을 처리하기 위해서 얼마의 메모리 공간을 사용하는가</a:t>
            </a:r>
            <a:endParaRPr lang="en-US" altLang="ko-KR" sz="1100" dirty="0" smtClean="0"/>
          </a:p>
          <a:p>
            <a:pPr lvl="1"/>
            <a:r>
              <a:rPr lang="en-US" altLang="ko-KR" sz="1600" dirty="0" smtClean="0">
                <a:solidFill>
                  <a:srgbClr val="C00000"/>
                </a:solidFill>
              </a:rPr>
              <a:t>Speed</a:t>
            </a:r>
          </a:p>
          <a:p>
            <a:pPr lvl="2"/>
            <a:r>
              <a:rPr lang="ko-KR" altLang="en-US" sz="1100" dirty="0" smtClean="0"/>
              <a:t>단위 시간 동안 </a:t>
            </a:r>
            <a:r>
              <a:rPr lang="en-US" altLang="ko-KR" sz="1100" dirty="0" smtClean="0"/>
              <a:t>allocate/free</a:t>
            </a:r>
            <a:r>
              <a:rPr lang="ko-KR" altLang="en-US" sz="1100" dirty="0" smtClean="0"/>
              <a:t>를 얼마나 처리할 수 있는가</a:t>
            </a:r>
            <a:endParaRPr lang="en-US" altLang="ko-KR" sz="11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위의 </a:t>
            </a:r>
            <a:r>
              <a:rPr lang="en-US" altLang="ko-KR" sz="2000" dirty="0" smtClean="0"/>
              <a:t>Space utilization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Speed </a:t>
            </a:r>
            <a:r>
              <a:rPr lang="ko-KR" altLang="en-US" sz="2000" dirty="0" smtClean="0"/>
              <a:t>사이의 </a:t>
            </a:r>
            <a:r>
              <a:rPr lang="en-US" altLang="ko-KR" sz="2000" dirty="0" smtClean="0">
                <a:solidFill>
                  <a:srgbClr val="C00000"/>
                </a:solidFill>
              </a:rPr>
              <a:t>trade-off</a:t>
            </a:r>
            <a:r>
              <a:rPr lang="ko-KR" altLang="en-US" sz="2000" dirty="0" smtClean="0"/>
              <a:t>에 대해서 이해해야 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구조체를 많이 사용 할 수록 </a:t>
            </a:r>
            <a:r>
              <a:rPr lang="en-US" altLang="ko-KR" sz="2000" dirty="0" smtClean="0"/>
              <a:t>space utilization</a:t>
            </a:r>
            <a:r>
              <a:rPr lang="ko-KR" altLang="en-US" sz="2000" dirty="0" smtClean="0"/>
              <a:t>이 떨어지고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그렇지 않으면 </a:t>
            </a:r>
            <a:r>
              <a:rPr lang="en-US" altLang="ko-KR" sz="2000" dirty="0" smtClean="0"/>
              <a:t>speed</a:t>
            </a:r>
            <a:r>
              <a:rPr lang="ko-KR" altLang="en-US" sz="2000" dirty="0" smtClean="0"/>
              <a:t>가 떨어진다</a:t>
            </a:r>
            <a:r>
              <a:rPr lang="en-US" altLang="ko-KR" sz="2000" dirty="0" smtClean="0"/>
              <a:t>.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779553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Malloc</a:t>
            </a:r>
            <a:r>
              <a:rPr lang="en-US" altLang="ko-KR" dirty="0" smtClean="0"/>
              <a:t> Lab – </a:t>
            </a:r>
            <a:r>
              <a:rPr lang="ko-KR" altLang="en-US" dirty="0" smtClean="0"/>
              <a:t>메모리 할당 관련 함수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000" dirty="0" err="1" smtClean="0"/>
              <a:t>Malloc</a:t>
            </a:r>
            <a:r>
              <a:rPr lang="en-US" altLang="ko-KR" sz="2000" dirty="0" smtClean="0"/>
              <a:t> Lab</a:t>
            </a:r>
            <a:r>
              <a:rPr lang="ko-KR" altLang="en-US" sz="2000" dirty="0" smtClean="0"/>
              <a:t>에서는 아래와 같은 메모리 시뮬레이션 함수를 사용한다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1600" dirty="0" err="1" smtClean="0"/>
              <a:t>memlib.c</a:t>
            </a:r>
            <a:r>
              <a:rPr lang="ko-KR" altLang="en-US" sz="1600" dirty="0" smtClean="0"/>
              <a:t>에 구현되어 있다</a:t>
            </a:r>
            <a:r>
              <a:rPr lang="en-US" altLang="ko-KR" sz="1600" dirty="0" smtClean="0"/>
              <a:t>.</a:t>
            </a:r>
          </a:p>
          <a:p>
            <a:pPr lvl="1"/>
            <a:endParaRPr lang="ko-KR" altLang="en-US" sz="1600" dirty="0"/>
          </a:p>
          <a:p>
            <a:endParaRPr lang="ko-KR" altLang="en-US" dirty="0"/>
          </a:p>
        </p:txBody>
      </p:sp>
      <p:graphicFrame>
        <p:nvGraphicFramePr>
          <p:cNvPr id="8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6057147"/>
              </p:ext>
            </p:extLst>
          </p:nvPr>
        </p:nvGraphicFramePr>
        <p:xfrm>
          <a:off x="550038" y="2852936"/>
          <a:ext cx="8198675" cy="2508378"/>
        </p:xfrm>
        <a:graphic>
          <a:graphicData uri="http://schemas.openxmlformats.org/drawingml/2006/table">
            <a:tbl>
              <a:tblPr firstRow="1" bandRow="1"/>
              <a:tblGrid>
                <a:gridCol w="2935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2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9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함 수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설 명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9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void *</a:t>
                      </a:r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mem_sbrk</a:t>
                      </a:r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incr</a:t>
                      </a:r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heap</a:t>
                      </a:r>
                      <a:r>
                        <a:rPr lang="ko-KR" altLang="en-US" b="0" dirty="0" smtClean="0">
                          <a:latin typeface="+mn-ea"/>
                          <a:ea typeface="+mn-ea"/>
                        </a:rPr>
                        <a:t>의</a:t>
                      </a:r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b="0" dirty="0" smtClean="0">
                          <a:latin typeface="+mn-ea"/>
                          <a:ea typeface="+mn-ea"/>
                        </a:rPr>
                        <a:t>크기를 </a:t>
                      </a:r>
                      <a:r>
                        <a:rPr lang="en-US" altLang="ko-KR" b="0" dirty="0" err="1" smtClean="0">
                          <a:latin typeface="+mn-ea"/>
                          <a:ea typeface="+mn-ea"/>
                        </a:rPr>
                        <a:t>incr</a:t>
                      </a:r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b="0" dirty="0" smtClean="0">
                          <a:latin typeface="+mn-ea"/>
                          <a:ea typeface="+mn-ea"/>
                        </a:rPr>
                        <a:t>만큼 증가시켜 공간을 할당</a:t>
                      </a:r>
                      <a:endParaRPr lang="en-US" altLang="ko-KR" b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9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void *</a:t>
                      </a:r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mem_heap_lo</a:t>
                      </a:r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(void)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heap</a:t>
                      </a:r>
                      <a:r>
                        <a:rPr lang="ko-KR" altLang="en-US" b="0" dirty="0" smtClean="0">
                          <a:latin typeface="+mn-ea"/>
                          <a:ea typeface="+mn-ea"/>
                        </a:rPr>
                        <a:t>의 첫 번째를 가리키는 포인터를 반환</a:t>
                      </a:r>
                      <a:endParaRPr lang="en-US" altLang="ko-KR" b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9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void *</a:t>
                      </a:r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mem_heap_hi</a:t>
                      </a:r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(void)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heap</a:t>
                      </a:r>
                      <a:r>
                        <a:rPr lang="ko-KR" altLang="en-US" b="0" dirty="0" smtClean="0">
                          <a:latin typeface="+mn-ea"/>
                          <a:ea typeface="+mn-ea"/>
                        </a:rPr>
                        <a:t>의 마지막을 가리키는 포인터를 반환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9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size_t</a:t>
                      </a:r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mem_heapsize</a:t>
                      </a:r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(void)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heap</a:t>
                      </a:r>
                      <a:r>
                        <a:rPr lang="ko-KR" altLang="en-US" b="0" dirty="0" smtClean="0">
                          <a:latin typeface="+mn-ea"/>
                          <a:ea typeface="+mn-ea"/>
                        </a:rPr>
                        <a:t>의 현재 크기를 반환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69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size_t</a:t>
                      </a:r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mem_pagesize</a:t>
                      </a:r>
                      <a:r>
                        <a:rPr lang="en-US" altLang="ko-KR" b="1" dirty="0" smtClean="0">
                          <a:latin typeface="+mn-ea"/>
                          <a:ea typeface="+mn-ea"/>
                        </a:rPr>
                        <a:t>(void)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+mn-ea"/>
                          <a:ea typeface="+mn-ea"/>
                        </a:rPr>
                        <a:t>시스템의 </a:t>
                      </a:r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page </a:t>
                      </a:r>
                      <a:r>
                        <a:rPr lang="ko-KR" altLang="en-US" b="0" dirty="0" smtClean="0">
                          <a:latin typeface="+mn-ea"/>
                          <a:ea typeface="+mn-ea"/>
                        </a:rPr>
                        <a:t>크기를 반환하는 함수</a:t>
                      </a:r>
                      <a:endParaRPr lang="en-US" altLang="ko-KR" b="0" dirty="0" smtClean="0">
                        <a:latin typeface="+mn-ea"/>
                        <a:ea typeface="+mn-ea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b="0" dirty="0" err="1" smtClean="0">
                          <a:latin typeface="+mn-ea"/>
                          <a:ea typeface="+mn-ea"/>
                        </a:rPr>
                        <a:t>linux</a:t>
                      </a:r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b="0" dirty="0" smtClean="0">
                          <a:latin typeface="+mn-ea"/>
                          <a:ea typeface="+mn-ea"/>
                        </a:rPr>
                        <a:t>시스템에서는 </a:t>
                      </a:r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4K)</a:t>
                      </a:r>
                      <a:endParaRPr lang="ko-KR" altLang="en-US" b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82058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Malloc</a:t>
            </a:r>
            <a:r>
              <a:rPr lang="en-US" altLang="ko-KR" dirty="0" smtClean="0"/>
              <a:t> Lab – Naive</a:t>
            </a:r>
            <a:r>
              <a:rPr lang="ko-KR" altLang="en-US" dirty="0" smtClean="0"/>
              <a:t>의 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매크로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naive</a:t>
            </a:r>
            <a:r>
              <a:rPr lang="ko-KR" altLang="en-US" dirty="0" smtClean="0"/>
              <a:t>에서 사용하는 매크로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en-US" altLang="ko-KR" dirty="0" smtClean="0"/>
              <a:t>mm-</a:t>
            </a:r>
            <a:r>
              <a:rPr lang="en-US" altLang="ko-KR" dirty="0" err="1" smtClean="0"/>
              <a:t>naive.c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열어 정의된 매크로를 확인한다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Alignment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double word</a:t>
            </a:r>
            <a:r>
              <a:rPr lang="ko-KR" altLang="en-US" dirty="0" smtClean="0"/>
              <a:t>로 설정하여 </a:t>
            </a:r>
            <a:r>
              <a:rPr lang="en-US" altLang="ko-KR" dirty="0" smtClean="0"/>
              <a:t>allocation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Allocation </a:t>
            </a:r>
            <a:r>
              <a:rPr lang="ko-KR" altLang="en-US" dirty="0" smtClean="0"/>
              <a:t>하는데 필요한 각 사이즈를 매크로로 정의하였다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SIZE_T_SIZE</a:t>
            </a:r>
            <a:r>
              <a:rPr lang="ko-KR" altLang="en-US" dirty="0" smtClean="0"/>
              <a:t>는 본 실습 환경에서는 </a:t>
            </a:r>
            <a:r>
              <a:rPr lang="en-US" altLang="ko-KR" dirty="0" smtClean="0"/>
              <a:t>8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.(64bit </a:t>
            </a:r>
            <a:r>
              <a:rPr lang="ko-KR" altLang="en-US" dirty="0" smtClean="0"/>
              <a:t>환경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각 매크로의 </a:t>
            </a:r>
            <a:r>
              <a:rPr lang="ko-KR" altLang="en-US" dirty="0" err="1" smtClean="0"/>
              <a:t>연산과정에</a:t>
            </a:r>
            <a:r>
              <a:rPr lang="ko-KR" altLang="en-US" dirty="0" smtClean="0"/>
              <a:t> 대하여 이해하는 것이 중요하다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보고서에 해당 내용 첨부하여 코드 설명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6285567" cy="2004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69733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Malloc</a:t>
            </a:r>
            <a:r>
              <a:rPr lang="en-US" altLang="ko-KR" dirty="0" smtClean="0"/>
              <a:t> Lab - Naive</a:t>
            </a:r>
            <a:r>
              <a:rPr lang="ko-KR" altLang="en-US" dirty="0" smtClean="0"/>
              <a:t>의 구성 함수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 smtClean="0"/>
              <a:t>malloc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naive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함수는 단순히 </a:t>
            </a:r>
            <a:r>
              <a:rPr lang="en-US" altLang="ko-KR" dirty="0" smtClean="0"/>
              <a:t>heap</a:t>
            </a:r>
            <a:r>
              <a:rPr lang="ko-KR" altLang="en-US" dirty="0" smtClean="0"/>
              <a:t>을 늘려가며 공간을 할당하는 방식을 사용한다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err="1" smtClean="0"/>
              <a:t>mem_sbrk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함수는 </a:t>
            </a:r>
            <a:r>
              <a:rPr lang="en-US" altLang="ko-KR" dirty="0" err="1" smtClean="0"/>
              <a:t>memlib.c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안에 정의되어 있음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198742" y="2492896"/>
            <a:ext cx="7517921" cy="3448355"/>
            <a:chOff x="813040" y="1933309"/>
            <a:chExt cx="7517921" cy="3448355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40" y="1933309"/>
              <a:ext cx="7517921" cy="34483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2888343" y="3280079"/>
              <a:ext cx="1886857" cy="20320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3886" y="4379646"/>
              <a:ext cx="2140857" cy="41365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434834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Malloc</a:t>
            </a:r>
            <a:r>
              <a:rPr lang="en-US" altLang="ko-KR" dirty="0"/>
              <a:t> Lab - Naive</a:t>
            </a:r>
            <a:r>
              <a:rPr lang="ko-KR" altLang="en-US" dirty="0"/>
              <a:t>의 </a:t>
            </a:r>
            <a:r>
              <a:rPr lang="ko-KR" altLang="en-US" dirty="0" smtClean="0"/>
              <a:t>구성 함수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err="1" smtClean="0"/>
              <a:t>mem_sbrk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 err="1" smtClean="0"/>
              <a:t>mem_sbrk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함수를 통해서 새로운 메모리를 </a:t>
            </a:r>
            <a:r>
              <a:rPr lang="en-US" altLang="ko-KR" dirty="0" smtClean="0"/>
              <a:t>heap </a:t>
            </a:r>
            <a:r>
              <a:rPr lang="ko-KR" altLang="en-US" dirty="0" smtClean="0"/>
              <a:t>영역에 추가하도록 구성되어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2896"/>
            <a:ext cx="7555954" cy="32835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331640" y="5157192"/>
            <a:ext cx="1769304" cy="2335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9277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Malloc</a:t>
            </a:r>
            <a:r>
              <a:rPr lang="en-US" altLang="ko-KR" dirty="0"/>
              <a:t> Lab - </a:t>
            </a:r>
            <a:r>
              <a:rPr lang="en-US" altLang="ko-KR" dirty="0" smtClean="0"/>
              <a:t>Naive</a:t>
            </a:r>
            <a:r>
              <a:rPr lang="ko-KR" altLang="en-US" dirty="0" smtClean="0"/>
              <a:t>의 구성 </a:t>
            </a:r>
            <a:r>
              <a:rPr lang="ko-KR" altLang="en-US" dirty="0"/>
              <a:t>함수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>
          <a:xfrm>
            <a:off x="467545" y="1556792"/>
            <a:ext cx="3744416" cy="4824536"/>
          </a:xfrm>
        </p:spPr>
        <p:txBody>
          <a:bodyPr/>
          <a:lstStyle/>
          <a:p>
            <a:r>
              <a:rPr lang="en-US" altLang="ko-KR" dirty="0" err="1" smtClean="0"/>
              <a:t>realloc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realloc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함수를 호출하여 이전 블록의 크기를 바꾸고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원본 값을 크기가 바뀐 블록에 다시 저장한다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이전 공간을 </a:t>
            </a:r>
            <a:r>
              <a:rPr lang="en-US" altLang="ko-KR" dirty="0" smtClean="0"/>
              <a:t>free()</a:t>
            </a:r>
            <a:r>
              <a:rPr lang="ko-KR" altLang="en-US" dirty="0" smtClean="0"/>
              <a:t>함수를 사용하여 해제한다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memcpy</a:t>
            </a:r>
            <a:r>
              <a:rPr lang="en-US" altLang="ko-KR" dirty="0" smtClean="0"/>
              <a:t>(void *</a:t>
            </a:r>
            <a:r>
              <a:rPr lang="en-US" altLang="ko-KR" dirty="0" err="1" smtClean="0"/>
              <a:t>dest</a:t>
            </a:r>
            <a:r>
              <a:rPr lang="en-US" altLang="ko-KR" dirty="0" smtClean="0"/>
              <a:t>, void *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size_t</a:t>
            </a:r>
            <a:r>
              <a:rPr lang="en-US" altLang="ko-KR" dirty="0" smtClean="0"/>
              <a:t> size) : </a:t>
            </a:r>
            <a:r>
              <a:rPr lang="en-US" altLang="ko-KR" dirty="0" err="1" smtClean="0"/>
              <a:t>src</a:t>
            </a:r>
            <a:r>
              <a:rPr lang="ko-KR" altLang="en-US" dirty="0" smtClean="0"/>
              <a:t>의 데이터를 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1" y="1470089"/>
            <a:ext cx="4603217" cy="49112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11907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Malloc</a:t>
            </a:r>
            <a:r>
              <a:rPr lang="en-US" altLang="ko-KR" dirty="0"/>
              <a:t> Lab </a:t>
            </a:r>
            <a:r>
              <a:rPr lang="en-US" altLang="ko-KR" dirty="0" smtClean="0"/>
              <a:t>– Naive</a:t>
            </a:r>
            <a:r>
              <a:rPr lang="ko-KR" altLang="en-US" dirty="0" smtClean="0"/>
              <a:t> 빌드 및 점수 확인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mm-</a:t>
            </a:r>
            <a:r>
              <a:rPr lang="en-US" altLang="ko-KR" dirty="0" err="1" smtClean="0"/>
              <a:t>naive.c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make clean </a:t>
            </a:r>
            <a:r>
              <a:rPr lang="ko-KR" altLang="en-US" dirty="0" smtClean="0"/>
              <a:t>명령어로 이전 </a:t>
            </a:r>
            <a:r>
              <a:rPr lang="en-US" altLang="ko-KR" dirty="0" err="1" smtClean="0"/>
              <a:t>mdriver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삭제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make naive </a:t>
            </a:r>
            <a:r>
              <a:rPr lang="ko-KR" altLang="en-US" dirty="0" smtClean="0"/>
              <a:t>명령을 통해 컴파일 할 </a:t>
            </a:r>
            <a:r>
              <a:rPr lang="en-US" altLang="ko-KR" dirty="0" err="1" smtClean="0"/>
              <a:t>mm.c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mm-</a:t>
            </a:r>
            <a:r>
              <a:rPr lang="en-US" altLang="ko-KR" dirty="0" err="1" smtClean="0"/>
              <a:t>naive.c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make naive</a:t>
            </a:r>
          </a:p>
          <a:p>
            <a:pPr lvl="1"/>
            <a:r>
              <a:rPr lang="en-US" altLang="ko-KR" dirty="0" smtClean="0"/>
              <a:t>make </a:t>
            </a:r>
            <a:r>
              <a:rPr lang="ko-KR" altLang="en-US" dirty="0" smtClean="0"/>
              <a:t>명령을 통해 컴파일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naive </a:t>
            </a:r>
            <a:r>
              <a:rPr lang="ko-KR" altLang="en-US" dirty="0" smtClean="0"/>
              <a:t>테스트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./</a:t>
            </a:r>
            <a:r>
              <a:rPr lang="en-US" altLang="ko-KR" dirty="0" err="1" smtClean="0"/>
              <a:t>mdriver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naive </a:t>
            </a:r>
            <a:r>
              <a:rPr lang="ko-KR" altLang="en-US" dirty="0" smtClean="0"/>
              <a:t>코드를 수행한다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 bwMode="auto">
          <a:xfrm>
            <a:off x="6145993" y="4028153"/>
            <a:ext cx="14599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2000" kern="0" dirty="0" smtClean="0">
                <a:solidFill>
                  <a:schemeClr val="bg1"/>
                </a:solidFill>
              </a:rPr>
              <a:t>trace01.txt</a:t>
            </a:r>
            <a:endParaRPr lang="ko-KR" altLang="en-US" sz="2000" kern="0" dirty="0" smtClean="0">
              <a:solidFill>
                <a:schemeClr val="bg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757650"/>
            <a:ext cx="4305276" cy="28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04611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Malloc</a:t>
            </a:r>
            <a:r>
              <a:rPr lang="en-US" altLang="ko-KR" dirty="0"/>
              <a:t> Lab – Naive</a:t>
            </a:r>
            <a:r>
              <a:rPr lang="ko-KR" altLang="en-US" dirty="0"/>
              <a:t> </a:t>
            </a:r>
            <a:r>
              <a:rPr lang="ko-KR" altLang="en-US" dirty="0" smtClean="0"/>
              <a:t>빌드 </a:t>
            </a:r>
            <a:r>
              <a:rPr lang="ko-KR" altLang="en-US" dirty="0"/>
              <a:t>및 </a:t>
            </a:r>
            <a:r>
              <a:rPr lang="ko-KR" altLang="en-US" dirty="0" smtClean="0"/>
              <a:t>점수 확인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mm-</a:t>
            </a:r>
            <a:r>
              <a:rPr lang="en-US" altLang="ko-KR" dirty="0" err="1" smtClean="0"/>
              <a:t>naive.c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mm_init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함수가 구현되어 있지 않다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free()</a:t>
            </a:r>
            <a:r>
              <a:rPr lang="ko-KR" altLang="en-US" dirty="0" smtClean="0"/>
              <a:t>함수가 구현되어 있지 않다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malloc</a:t>
            </a:r>
            <a:r>
              <a:rPr lang="ko-KR" altLang="en-US" dirty="0" smtClean="0"/>
              <a:t>을 위한 </a:t>
            </a:r>
            <a:r>
              <a:rPr lang="en-US" altLang="ko-KR" dirty="0" smtClean="0"/>
              <a:t>free</a:t>
            </a:r>
            <a:r>
              <a:rPr lang="ko-KR" altLang="en-US" dirty="0" smtClean="0"/>
              <a:t>를 구현해야 하나</a:t>
            </a:r>
            <a:r>
              <a:rPr lang="en-US" altLang="ko-KR" dirty="0" smtClean="0"/>
              <a:t>, free </a:t>
            </a:r>
            <a:r>
              <a:rPr lang="ko-KR" altLang="en-US" dirty="0" smtClean="0"/>
              <a:t>함수가 구현되어 있지 않기 때문에 성능 면에서 좋지 않은 결과를 가진다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성능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C00000"/>
                </a:solidFill>
              </a:rPr>
              <a:t>66</a:t>
            </a:r>
            <a:r>
              <a:rPr lang="en-US" altLang="ko-KR" dirty="0" smtClean="0"/>
              <a:t>/100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71941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소개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4099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과목 홈페이지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충남대학교 사이버캠퍼스 </a:t>
            </a:r>
            <a:r>
              <a:rPr lang="en-US" altLang="ko-KR" dirty="0" smtClean="0"/>
              <a:t>( </a:t>
            </a: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://e-learn.cnu.ac.kr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)</a:t>
            </a:r>
            <a:endParaRPr lang="en-US" altLang="ko-KR" dirty="0"/>
          </a:p>
          <a:p>
            <a:pPr marL="457200" lvl="1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연락처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mtClean="0"/>
              <a:t>장혁수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공대 </a:t>
            </a:r>
            <a:r>
              <a:rPr lang="en-US" altLang="ko-KR" dirty="0" smtClean="0"/>
              <a:t>5</a:t>
            </a:r>
            <a:r>
              <a:rPr lang="ko-KR" altLang="en-US" dirty="0" smtClean="0"/>
              <a:t>호관 </a:t>
            </a:r>
            <a:r>
              <a:rPr lang="en-US" altLang="ko-KR" dirty="0" smtClean="0"/>
              <a:t>533</a:t>
            </a:r>
            <a:r>
              <a:rPr lang="ko-KR" altLang="en-US" dirty="0" smtClean="0"/>
              <a:t>호 임베디드 시스템 연구실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janggurtn@naver.com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defRPr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Email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제목은 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[sys00]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으로 시작하도록 작성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defRPr/>
            </a:pPr>
            <a:endParaRPr lang="en-US" altLang="ko-K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Malloc</a:t>
            </a:r>
            <a:r>
              <a:rPr lang="en-US" altLang="ko-KR" dirty="0"/>
              <a:t> Lab – Naive</a:t>
            </a:r>
            <a:r>
              <a:rPr lang="ko-KR" altLang="en-US" dirty="0"/>
              <a:t> </a:t>
            </a:r>
            <a:r>
              <a:rPr lang="en-US" altLang="ko-KR" dirty="0" smtClean="0"/>
              <a:t>GDB </a:t>
            </a:r>
            <a:r>
              <a:rPr lang="ko-KR" altLang="en-US" dirty="0" smtClean="0"/>
              <a:t>이용방법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+mj-lt"/>
              <a:buAutoNum type="arabicParenR"/>
            </a:pPr>
            <a:r>
              <a:rPr lang="en-US" altLang="ko-KR" dirty="0" err="1" smtClean="0"/>
              <a:t>gdb</a:t>
            </a:r>
            <a:r>
              <a:rPr lang="ko-KR" altLang="en-US" dirty="0" smtClean="0"/>
              <a:t>를 사용하기 위해 </a:t>
            </a:r>
            <a:r>
              <a:rPr lang="en-US" altLang="ko-KR" dirty="0" err="1" smtClean="0"/>
              <a:t>Makefile</a:t>
            </a:r>
            <a:r>
              <a:rPr lang="ko-KR" altLang="en-US" dirty="0" smtClean="0"/>
              <a:t>에서 </a:t>
            </a:r>
            <a:r>
              <a:rPr lang="en-US" altLang="ko-KR" dirty="0" err="1" smtClean="0">
                <a:solidFill>
                  <a:srgbClr val="FF0000"/>
                </a:solidFill>
              </a:rPr>
              <a:t>gcc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옵션 중 </a:t>
            </a:r>
            <a:r>
              <a:rPr lang="en-US" altLang="ko-KR" dirty="0" smtClean="0">
                <a:solidFill>
                  <a:srgbClr val="FF0000"/>
                </a:solidFill>
              </a:rPr>
              <a:t>CFLAGS</a:t>
            </a:r>
            <a:r>
              <a:rPr lang="ko-KR" altLang="en-US" dirty="0" smtClean="0">
                <a:solidFill>
                  <a:srgbClr val="FF0000"/>
                </a:solidFill>
              </a:rPr>
              <a:t>에서 </a:t>
            </a:r>
            <a:r>
              <a:rPr lang="en-US" altLang="ko-KR" dirty="0" smtClean="0">
                <a:solidFill>
                  <a:srgbClr val="FF0000"/>
                </a:solidFill>
              </a:rPr>
              <a:t>‘-O2’ </a:t>
            </a:r>
            <a:r>
              <a:rPr lang="ko-KR" altLang="en-US" dirty="0" smtClean="0">
                <a:solidFill>
                  <a:srgbClr val="FF0000"/>
                </a:solidFill>
              </a:rPr>
              <a:t>옵션을 삭제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‘-O2’ </a:t>
            </a:r>
            <a:r>
              <a:rPr lang="ko-KR" altLang="en-US" dirty="0" smtClean="0"/>
              <a:t>옵션은 컴파일러에서 최적화 시켜주는 옵션이므로 </a:t>
            </a:r>
            <a:r>
              <a:rPr lang="en-US" altLang="ko-KR" dirty="0" err="1" smtClean="0"/>
              <a:t>gdb</a:t>
            </a:r>
            <a:r>
              <a:rPr lang="ko-KR" altLang="en-US" dirty="0" smtClean="0"/>
              <a:t>로 디버깅 시 정확한 메모리 값을 볼 수 없음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정상적 성능 테스트를 위해서는 다시 복구 해주는 것이 중요</a:t>
            </a:r>
            <a:r>
              <a:rPr lang="en-US" altLang="ko-KR" dirty="0" smtClean="0">
                <a:solidFill>
                  <a:srgbClr val="FF0000"/>
                </a:solidFill>
              </a:rPr>
              <a:t>!!!!</a:t>
            </a:r>
            <a:endParaRPr lang="en-US" altLang="ko-KR" dirty="0" smtClean="0"/>
          </a:p>
          <a:p>
            <a:pPr>
              <a:buFont typeface="+mj-lt"/>
              <a:buAutoNum type="arabicParenR" startAt="2"/>
            </a:pPr>
            <a:r>
              <a:rPr lang="en-US" altLang="ko-KR" dirty="0" smtClean="0"/>
              <a:t>make</a:t>
            </a:r>
            <a:r>
              <a:rPr lang="ko-KR" altLang="en-US" dirty="0" smtClean="0"/>
              <a:t>를 다시 한 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gdb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mdriver</a:t>
            </a:r>
            <a:r>
              <a:rPr lang="ko-KR" altLang="en-US" dirty="0" smtClean="0"/>
              <a:t>를 실행한다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arenR" startAt="2"/>
            </a:pPr>
            <a:endParaRPr lang="en-US" altLang="ko-KR" dirty="0"/>
          </a:p>
          <a:p>
            <a:pPr>
              <a:buFont typeface="+mj-lt"/>
              <a:buAutoNum type="arabicParenR" startAt="2"/>
            </a:pPr>
            <a:endParaRPr lang="en-US" altLang="ko-KR" dirty="0" smtClean="0"/>
          </a:p>
          <a:p>
            <a:pPr>
              <a:buFont typeface="+mj-lt"/>
              <a:buAutoNum type="arabicParenR" startAt="2"/>
            </a:pPr>
            <a:endParaRPr lang="en-US" altLang="ko-KR" dirty="0"/>
          </a:p>
          <a:p>
            <a:pPr>
              <a:buFont typeface="+mj-lt"/>
              <a:buAutoNum type="arabicParenR" startAt="2"/>
            </a:pPr>
            <a:endParaRPr lang="en-US" altLang="ko-KR" dirty="0" smtClean="0"/>
          </a:p>
          <a:p>
            <a:pPr>
              <a:buFont typeface="+mj-lt"/>
              <a:buAutoNum type="arabicParenR" startAt="2"/>
            </a:pPr>
            <a:endParaRPr lang="en-US" altLang="ko-KR" dirty="0"/>
          </a:p>
          <a:p>
            <a:pPr>
              <a:buFont typeface="+mj-lt"/>
              <a:buAutoNum type="arabicParenR" startAt="2"/>
            </a:pPr>
            <a:endParaRPr lang="en-US" altLang="ko-KR" dirty="0" smtClean="0"/>
          </a:p>
          <a:p>
            <a:pPr>
              <a:buFont typeface="+mj-lt"/>
              <a:buAutoNum type="arabicParenR" startAt="2"/>
            </a:pPr>
            <a:endParaRPr lang="en-US" altLang="ko-KR" dirty="0"/>
          </a:p>
          <a:p>
            <a:pPr>
              <a:buFont typeface="+mj-lt"/>
              <a:buAutoNum type="arabicParenR" startAt="2"/>
            </a:pPr>
            <a:r>
              <a:rPr lang="en-US" altLang="ko-KR" dirty="0" smtClean="0"/>
              <a:t>GDB </a:t>
            </a:r>
            <a:r>
              <a:rPr lang="ko-KR" altLang="en-US" dirty="0" smtClean="0"/>
              <a:t>사용법 참고 </a:t>
            </a:r>
            <a:r>
              <a:rPr lang="en-US" altLang="ko-KR" dirty="0" smtClean="0"/>
              <a:t>https</a:t>
            </a:r>
            <a:r>
              <a:rPr lang="en-US" altLang="ko-KR" dirty="0"/>
              <a:t>://bpsecblog.wordpress.com/gdb_memory/</a:t>
            </a:r>
            <a:endParaRPr lang="en-US" altLang="ko-KR" dirty="0" smtClean="0"/>
          </a:p>
        </p:txBody>
      </p:sp>
      <p:grpSp>
        <p:nvGrpSpPr>
          <p:cNvPr id="12" name="그룹 11"/>
          <p:cNvGrpSpPr/>
          <p:nvPr/>
        </p:nvGrpSpPr>
        <p:grpSpPr>
          <a:xfrm>
            <a:off x="1043608" y="3429000"/>
            <a:ext cx="5616624" cy="2088232"/>
            <a:chOff x="984884" y="3480760"/>
            <a:chExt cx="7145655" cy="2950464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884" y="3480760"/>
              <a:ext cx="7145655" cy="29504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4454305" y="3480760"/>
              <a:ext cx="1077362" cy="17683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273401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Malloc</a:t>
            </a:r>
            <a:r>
              <a:rPr lang="en-US" altLang="ko-KR" dirty="0"/>
              <a:t> Lab – Naive</a:t>
            </a:r>
            <a:r>
              <a:rPr lang="ko-KR" altLang="en-US" dirty="0"/>
              <a:t> </a:t>
            </a:r>
            <a:r>
              <a:rPr lang="en-US" altLang="ko-KR" dirty="0"/>
              <a:t>GDB </a:t>
            </a:r>
            <a:r>
              <a:rPr lang="ko-KR" altLang="en-US" dirty="0"/>
              <a:t>이용방법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arabicParenR" startAt="3"/>
            </a:pPr>
            <a:r>
              <a:rPr lang="en-US" altLang="ko-KR" dirty="0" err="1" smtClean="0"/>
              <a:t>mm_malloc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‘break’</a:t>
            </a:r>
            <a:r>
              <a:rPr lang="ko-KR" altLang="en-US" dirty="0" smtClean="0"/>
              <a:t>를 걸고 실행</a:t>
            </a:r>
            <a:r>
              <a:rPr lang="en-US" altLang="ko-KR" dirty="0" smtClean="0"/>
              <a:t>(run)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arenR" startAt="3"/>
            </a:pPr>
            <a:endParaRPr lang="en-US" altLang="ko-KR" dirty="0"/>
          </a:p>
          <a:p>
            <a:pPr>
              <a:buFont typeface="+mj-lt"/>
              <a:buAutoNum type="arabicParenR" startAt="3"/>
            </a:pPr>
            <a:endParaRPr lang="en-US" altLang="ko-KR" dirty="0" smtClean="0"/>
          </a:p>
          <a:p>
            <a:pPr>
              <a:buFont typeface="+mj-lt"/>
              <a:buAutoNum type="arabicParenR" startAt="3"/>
            </a:pPr>
            <a:endParaRPr lang="en-US" altLang="ko-KR" dirty="0" smtClean="0"/>
          </a:p>
          <a:p>
            <a:pPr>
              <a:buFont typeface="+mj-lt"/>
              <a:buAutoNum type="arabicParenR" startAt="3"/>
            </a:pPr>
            <a:endParaRPr lang="en-US" altLang="ko-KR" dirty="0"/>
          </a:p>
          <a:p>
            <a:pPr>
              <a:buFont typeface="+mj-lt"/>
              <a:buAutoNum type="arabicParenR" startAt="3"/>
            </a:pPr>
            <a:endParaRPr lang="en-US" altLang="ko-KR" dirty="0" smtClean="0"/>
          </a:p>
          <a:p>
            <a:pPr>
              <a:buFont typeface="+mj-lt"/>
              <a:buAutoNum type="arabicParenR" startAt="3"/>
            </a:pPr>
            <a:endParaRPr lang="en-US" altLang="ko-KR" dirty="0"/>
          </a:p>
          <a:p>
            <a:pPr lvl="1"/>
            <a:r>
              <a:rPr lang="ko-KR" altLang="en-US" dirty="0" smtClean="0"/>
              <a:t>위와 같이 </a:t>
            </a:r>
            <a:r>
              <a:rPr lang="en-US" altLang="ko-KR" dirty="0" smtClean="0"/>
              <a:t>naive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mm_malloc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break</a:t>
            </a:r>
            <a:r>
              <a:rPr lang="ko-KR" altLang="en-US" dirty="0" smtClean="0"/>
              <a:t>가 걸리는 것을 확인 할 수 있음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48927"/>
            <a:ext cx="6108383" cy="19247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9007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Malloc</a:t>
            </a:r>
            <a:r>
              <a:rPr lang="en-US" altLang="ko-KR" dirty="0"/>
              <a:t> Lab – Naive</a:t>
            </a:r>
            <a:r>
              <a:rPr lang="ko-KR" altLang="en-US" dirty="0"/>
              <a:t> </a:t>
            </a:r>
            <a:r>
              <a:rPr lang="en-US" altLang="ko-KR" dirty="0"/>
              <a:t>GDB </a:t>
            </a:r>
            <a:r>
              <a:rPr lang="ko-KR" altLang="en-US" dirty="0"/>
              <a:t>이용방법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arabicParenR" startAt="4"/>
            </a:pPr>
            <a:r>
              <a:rPr lang="en-US" altLang="ko-KR" dirty="0" smtClean="0"/>
              <a:t>size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32</a:t>
            </a:r>
            <a:r>
              <a:rPr lang="ko-KR" altLang="en-US" dirty="0" smtClean="0"/>
              <a:t>인 것을 확인 할 수 있고</a:t>
            </a:r>
            <a:r>
              <a:rPr lang="en-US" altLang="ko-KR" dirty="0" smtClean="0"/>
              <a:t>, ‘list’ </a:t>
            </a:r>
            <a:r>
              <a:rPr lang="ko-KR" altLang="en-US" dirty="0" smtClean="0"/>
              <a:t>명령을 통해 </a:t>
            </a:r>
            <a:r>
              <a:rPr lang="en-US" altLang="ko-KR" dirty="0" smtClean="0"/>
              <a:t>66</a:t>
            </a:r>
            <a:r>
              <a:rPr lang="ko-KR" altLang="en-US" dirty="0" smtClean="0"/>
              <a:t>번째 줄에서 </a:t>
            </a:r>
            <a:r>
              <a:rPr lang="en-US" altLang="ko-KR" dirty="0" err="1" smtClean="0">
                <a:solidFill>
                  <a:srgbClr val="C00000"/>
                </a:solidFill>
              </a:rPr>
              <a:t>mem_sbrk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함수를 통해 할당 후 메모리 주소를 받는</a:t>
            </a:r>
            <a:r>
              <a:rPr lang="ko-KR" altLang="en-US" dirty="0" smtClean="0"/>
              <a:t> 것을 알 수 있다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arenR" startAt="4"/>
            </a:pP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115616" y="2700003"/>
            <a:ext cx="7583615" cy="2466404"/>
            <a:chOff x="780192" y="2237287"/>
            <a:chExt cx="7583615" cy="2466404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92" y="2237287"/>
              <a:ext cx="7583615" cy="24664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8" name="직사각형 17"/>
            <p:cNvSpPr/>
            <p:nvPr/>
          </p:nvSpPr>
          <p:spPr>
            <a:xfrm>
              <a:off x="2017486" y="2258342"/>
              <a:ext cx="2859314" cy="20053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302461" y="2596402"/>
              <a:ext cx="425018" cy="22058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673709" y="3817654"/>
              <a:ext cx="3459770" cy="22058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64249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Malloc</a:t>
            </a:r>
            <a:r>
              <a:rPr lang="en-US" altLang="ko-KR" dirty="0"/>
              <a:t> Lab – Naive</a:t>
            </a:r>
            <a:r>
              <a:rPr lang="ko-KR" altLang="en-US" dirty="0"/>
              <a:t> </a:t>
            </a:r>
            <a:r>
              <a:rPr lang="en-US" altLang="ko-KR" dirty="0"/>
              <a:t>GDB </a:t>
            </a:r>
            <a:r>
              <a:rPr lang="ko-KR" altLang="en-US" dirty="0"/>
              <a:t>이용방법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+mj-lt"/>
              <a:buAutoNum type="arabicParenR" startAt="5"/>
            </a:pPr>
            <a:r>
              <a:rPr lang="en-US" altLang="ko-KR" sz="1800" dirty="0" smtClean="0"/>
              <a:t>‘display’</a:t>
            </a:r>
            <a:r>
              <a:rPr lang="ko-KR" altLang="en-US" sz="1800" dirty="0" smtClean="0"/>
              <a:t>를 통해 </a:t>
            </a:r>
            <a:r>
              <a:rPr lang="en-US" altLang="ko-KR" sz="1800" dirty="0" smtClean="0"/>
              <a:t>size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p</a:t>
            </a:r>
            <a:r>
              <a:rPr lang="ko-KR" altLang="en-US" sz="1800" dirty="0" smtClean="0"/>
              <a:t>를 확인해 볼 수 있다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00000"/>
              </a:lnSpc>
              <a:buFont typeface="+mj-lt"/>
              <a:buAutoNum type="arabicParenR" startAt="5"/>
            </a:pPr>
            <a:endParaRPr lang="en-US" altLang="ko-KR" sz="1800" dirty="0"/>
          </a:p>
          <a:p>
            <a:pPr>
              <a:lnSpc>
                <a:spcPct val="100000"/>
              </a:lnSpc>
              <a:buFont typeface="+mj-lt"/>
              <a:buAutoNum type="arabicParenR" startAt="5"/>
            </a:pPr>
            <a:endParaRPr lang="en-US" altLang="ko-KR" sz="1800" dirty="0" smtClean="0"/>
          </a:p>
          <a:p>
            <a:pPr>
              <a:lnSpc>
                <a:spcPct val="100000"/>
              </a:lnSpc>
              <a:buFont typeface="+mj-lt"/>
              <a:buAutoNum type="arabicParenR" startAt="5"/>
            </a:pPr>
            <a:endParaRPr lang="en-US" altLang="ko-KR" sz="1800" dirty="0" smtClean="0"/>
          </a:p>
          <a:p>
            <a:pPr>
              <a:lnSpc>
                <a:spcPct val="100000"/>
              </a:lnSpc>
              <a:buFont typeface="+mj-lt"/>
              <a:buAutoNum type="arabicParenR" startAt="5"/>
            </a:pPr>
            <a:endParaRPr lang="en-US" altLang="ko-KR" sz="1800" dirty="0"/>
          </a:p>
          <a:p>
            <a:pPr>
              <a:lnSpc>
                <a:spcPct val="100000"/>
              </a:lnSpc>
              <a:buFont typeface="+mj-lt"/>
              <a:buAutoNum type="arabicParenR" startAt="5"/>
            </a:pPr>
            <a:endParaRPr lang="en-US" altLang="ko-KR" sz="1800" dirty="0" smtClean="0"/>
          </a:p>
          <a:p>
            <a:pPr>
              <a:lnSpc>
                <a:spcPct val="100000"/>
              </a:lnSpc>
              <a:buFont typeface="+mj-lt"/>
              <a:buAutoNum type="arabicParenR" startAt="5"/>
            </a:pPr>
            <a:endParaRPr lang="en-US" altLang="ko-KR" sz="1800" dirty="0" smtClean="0"/>
          </a:p>
          <a:p>
            <a:pPr lvl="1"/>
            <a:r>
              <a:rPr lang="ko-KR" altLang="en-US" sz="1400" dirty="0" smtClean="0"/>
              <a:t>초기 메모리 주소가 </a:t>
            </a:r>
            <a:r>
              <a:rPr lang="en-US" altLang="ko-KR" sz="1400" dirty="0" smtClean="0"/>
              <a:t>‘</a:t>
            </a:r>
            <a:r>
              <a:rPr lang="en-US" altLang="ko-KR" sz="1400" dirty="0" smtClean="0">
                <a:solidFill>
                  <a:srgbClr val="C00000"/>
                </a:solidFill>
              </a:rPr>
              <a:t>0x6176a0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이라는 것을 확인 할 수 있음</a:t>
            </a:r>
            <a:r>
              <a:rPr lang="en-US" altLang="ko-KR" sz="1400" dirty="0" smtClean="0"/>
              <a:t>.</a:t>
            </a:r>
          </a:p>
          <a:p>
            <a:pPr lvl="1"/>
            <a:endParaRPr lang="en-US" altLang="ko-KR" sz="1400" dirty="0" smtClean="0"/>
          </a:p>
          <a:p>
            <a:pPr>
              <a:lnSpc>
                <a:spcPct val="100000"/>
              </a:lnSpc>
              <a:buFont typeface="+mj-lt"/>
              <a:buAutoNum type="arabicParenR" startAt="5"/>
            </a:pPr>
            <a:r>
              <a:rPr lang="en-US" altLang="ko-KR" sz="1800" dirty="0" smtClean="0"/>
              <a:t>‘continue’</a:t>
            </a:r>
            <a:r>
              <a:rPr lang="ko-KR" altLang="en-US" sz="1800" dirty="0" smtClean="0"/>
              <a:t>를 사용해서 계속 실행하면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다음 할당 사이즈를 알 수 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  <a:p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187624" y="1962024"/>
            <a:ext cx="5932027" cy="1818403"/>
            <a:chOff x="1097137" y="1800287"/>
            <a:chExt cx="6949726" cy="2270475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7137" y="1800287"/>
              <a:ext cx="6949726" cy="22704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19" name="직선 연결선 18"/>
            <p:cNvCxnSpPr/>
            <p:nvPr/>
          </p:nvCxnSpPr>
          <p:spPr>
            <a:xfrm>
              <a:off x="3875314" y="3033476"/>
              <a:ext cx="4171549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875314" y="2510972"/>
              <a:ext cx="4171549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387047" y="3722897"/>
              <a:ext cx="3792317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1187624" y="4797789"/>
            <a:ext cx="5186363" cy="1406081"/>
            <a:chOff x="1978819" y="5164360"/>
            <a:chExt cx="5186363" cy="1406081"/>
          </a:xfrm>
        </p:grpSpPr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8819" y="5164360"/>
              <a:ext cx="5186363" cy="14060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4" name="직사각형 23"/>
            <p:cNvSpPr/>
            <p:nvPr/>
          </p:nvSpPr>
          <p:spPr>
            <a:xfrm>
              <a:off x="3203372" y="5653787"/>
              <a:ext cx="2859314" cy="24264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347507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Malloc</a:t>
            </a:r>
            <a:r>
              <a:rPr lang="en-US" altLang="ko-KR" dirty="0"/>
              <a:t> Lab – Naive</a:t>
            </a:r>
            <a:r>
              <a:rPr lang="ko-KR" altLang="en-US" dirty="0"/>
              <a:t> </a:t>
            </a:r>
            <a:r>
              <a:rPr lang="en-US" altLang="ko-KR" dirty="0"/>
              <a:t>GDB </a:t>
            </a:r>
            <a:r>
              <a:rPr lang="ko-KR" altLang="en-US" dirty="0"/>
              <a:t>이용방법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arabicParenR" startAt="7"/>
            </a:pPr>
            <a:r>
              <a:rPr lang="en-US" altLang="ko-KR" sz="1800" dirty="0" smtClean="0"/>
              <a:t>‘next’</a:t>
            </a:r>
            <a:r>
              <a:rPr lang="ko-KR" altLang="en-US" sz="1800" dirty="0" smtClean="0"/>
              <a:t>를 통해 실행파일을 실행하여 값을 확인해보면</a:t>
            </a:r>
            <a:r>
              <a:rPr lang="en-US" altLang="ko-KR" sz="1800" dirty="0" smtClean="0"/>
              <a:t>, heap</a:t>
            </a:r>
            <a:r>
              <a:rPr lang="ko-KR" altLang="en-US" sz="1800" dirty="0" smtClean="0"/>
              <a:t>으로부터 </a:t>
            </a:r>
            <a:r>
              <a:rPr lang="en-US" altLang="ko-KR" sz="1800" dirty="0" smtClean="0"/>
              <a:t>40</a:t>
            </a:r>
            <a:r>
              <a:rPr lang="ko-KR" altLang="en-US" sz="1800" dirty="0" smtClean="0"/>
              <a:t>만큼 증가 된 것을 확인 할 수 있다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400" dirty="0" smtClean="0"/>
              <a:t>40</a:t>
            </a:r>
            <a:r>
              <a:rPr lang="ko-KR" altLang="en-US" sz="1400" dirty="0" smtClean="0"/>
              <a:t>만큼 증가한 이유는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할당하려는 사이즈 </a:t>
            </a:r>
            <a:r>
              <a:rPr lang="en-US" altLang="ko-KR" sz="1400" dirty="0" smtClean="0"/>
              <a:t>32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header </a:t>
            </a:r>
            <a:r>
              <a:rPr lang="ko-KR" altLang="en-US" sz="1400" dirty="0" smtClean="0"/>
              <a:t>크기인 </a:t>
            </a:r>
            <a:r>
              <a:rPr lang="en-US" altLang="ko-KR" sz="1400" dirty="0" smtClean="0"/>
              <a:t>8</a:t>
            </a:r>
            <a:r>
              <a:rPr lang="ko-KR" altLang="en-US" sz="1400" dirty="0" smtClean="0"/>
              <a:t>을 더한 크기만큼 할당해야 하기 때문이다</a:t>
            </a:r>
            <a:r>
              <a:rPr lang="en-US" altLang="ko-KR" sz="1400" dirty="0" smtClean="0"/>
              <a:t>.</a:t>
            </a:r>
          </a:p>
          <a:p>
            <a:pPr lvl="1"/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283968" y="5195948"/>
            <a:ext cx="1872208" cy="216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1964530" y="2669710"/>
            <a:ext cx="5186363" cy="3296222"/>
            <a:chOff x="1978818" y="2579175"/>
            <a:chExt cx="5186363" cy="3296222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8818" y="2579175"/>
              <a:ext cx="5186363" cy="32962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4232820" y="5310248"/>
              <a:ext cx="2071584" cy="25070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370658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Malloc</a:t>
            </a:r>
            <a:r>
              <a:rPr lang="en-US" altLang="ko-KR" dirty="0"/>
              <a:t> Lab – Naive</a:t>
            </a:r>
            <a:r>
              <a:rPr lang="ko-KR" altLang="en-US" dirty="0"/>
              <a:t> </a:t>
            </a:r>
            <a:r>
              <a:rPr lang="en-US" altLang="ko-KR" dirty="0"/>
              <a:t>GDB </a:t>
            </a:r>
            <a:r>
              <a:rPr lang="ko-KR" altLang="en-US" dirty="0"/>
              <a:t>이용방법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+mj-lt"/>
              <a:buAutoNum type="arabicParenR" startAt="8"/>
            </a:pPr>
            <a:r>
              <a:rPr lang="en-US" altLang="ko-KR" sz="1800" dirty="0" err="1" smtClean="0"/>
              <a:t>mdriver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test case</a:t>
            </a:r>
            <a:r>
              <a:rPr lang="ko-KR" altLang="en-US" sz="1800" dirty="0" smtClean="0"/>
              <a:t>들을 저장해놓은 </a:t>
            </a:r>
            <a:r>
              <a:rPr lang="en-US" altLang="ko-KR" sz="1800" dirty="0" smtClean="0"/>
              <a:t>traces </a:t>
            </a:r>
            <a:r>
              <a:rPr lang="ko-KR" altLang="en-US" sz="1800" dirty="0" smtClean="0"/>
              <a:t>디렉터리에서 </a:t>
            </a:r>
            <a:r>
              <a:rPr lang="en-US" altLang="ko-KR" sz="1800" dirty="0" err="1" smtClean="0"/>
              <a:t>malloc.rep</a:t>
            </a:r>
            <a:r>
              <a:rPr lang="ko-KR" altLang="en-US" sz="1800" dirty="0" smtClean="0"/>
              <a:t>와 같은 파일들을 열람하여 테스트하는 사항들을 확인한다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00000"/>
              </a:lnSpc>
              <a:buFont typeface="+mj-lt"/>
              <a:buAutoNum type="arabicParenR" startAt="8"/>
            </a:pPr>
            <a:endParaRPr lang="en-US" altLang="ko-KR" sz="1800" dirty="0"/>
          </a:p>
          <a:p>
            <a:pPr>
              <a:lnSpc>
                <a:spcPct val="100000"/>
              </a:lnSpc>
              <a:buFont typeface="+mj-lt"/>
              <a:buAutoNum type="arabicParenR" startAt="8"/>
            </a:pPr>
            <a:endParaRPr lang="en-US" altLang="ko-KR" sz="1800" dirty="0" smtClean="0"/>
          </a:p>
          <a:p>
            <a:pPr>
              <a:lnSpc>
                <a:spcPct val="100000"/>
              </a:lnSpc>
              <a:buFont typeface="+mj-lt"/>
              <a:buAutoNum type="arabicParenR" startAt="8"/>
            </a:pPr>
            <a:endParaRPr lang="en-US" altLang="ko-KR" sz="1800" dirty="0"/>
          </a:p>
          <a:p>
            <a:pPr>
              <a:lnSpc>
                <a:spcPct val="100000"/>
              </a:lnSpc>
              <a:buFont typeface="+mj-lt"/>
              <a:buAutoNum type="arabicParenR" startAt="8"/>
            </a:pPr>
            <a:endParaRPr lang="en-US" altLang="ko-KR" sz="1800" dirty="0" smtClean="0"/>
          </a:p>
          <a:p>
            <a:pPr>
              <a:lnSpc>
                <a:spcPct val="100000"/>
              </a:lnSpc>
              <a:buFont typeface="+mj-lt"/>
              <a:buAutoNum type="arabicParenR" startAt="8"/>
            </a:pPr>
            <a:endParaRPr lang="en-US" altLang="ko-KR" sz="1800" dirty="0"/>
          </a:p>
          <a:p>
            <a:pPr>
              <a:lnSpc>
                <a:spcPct val="100000"/>
              </a:lnSpc>
              <a:buFont typeface="+mj-lt"/>
              <a:buAutoNum type="arabicParenR" startAt="8"/>
            </a:pPr>
            <a:endParaRPr lang="en-US" altLang="ko-KR" sz="1800" dirty="0" smtClean="0"/>
          </a:p>
          <a:p>
            <a:pPr>
              <a:lnSpc>
                <a:spcPct val="100000"/>
              </a:lnSpc>
              <a:buFont typeface="+mj-lt"/>
              <a:buAutoNum type="arabicParenR" startAt="8"/>
            </a:pPr>
            <a:endParaRPr lang="en-US" altLang="ko-KR" sz="1800" dirty="0"/>
          </a:p>
          <a:p>
            <a:pPr>
              <a:lnSpc>
                <a:spcPct val="100000"/>
              </a:lnSpc>
              <a:buFont typeface="+mj-lt"/>
              <a:buAutoNum type="arabicParenR" startAt="8"/>
            </a:pPr>
            <a:endParaRPr lang="en-US" altLang="ko-KR" sz="1800" dirty="0" smtClean="0"/>
          </a:p>
          <a:p>
            <a:pPr>
              <a:lnSpc>
                <a:spcPct val="100000"/>
              </a:lnSpc>
              <a:buFont typeface="+mj-lt"/>
              <a:buAutoNum type="arabicParenR" startAt="8"/>
            </a:pPr>
            <a:endParaRPr lang="en-US" altLang="ko-KR" sz="1800" dirty="0"/>
          </a:p>
          <a:p>
            <a:pPr lvl="1"/>
            <a:r>
              <a:rPr lang="en-US" altLang="ko-KR" sz="1400" dirty="0" smtClean="0"/>
              <a:t>Test case</a:t>
            </a:r>
            <a:r>
              <a:rPr lang="ko-KR" altLang="en-US" sz="1400" dirty="0" smtClean="0"/>
              <a:t>와 앞서 설명한 </a:t>
            </a:r>
            <a:r>
              <a:rPr lang="en-US" altLang="ko-KR" sz="1400" dirty="0" smtClean="0"/>
              <a:t>GDB</a:t>
            </a:r>
            <a:r>
              <a:rPr lang="ko-KR" altLang="en-US" sz="1400" dirty="0" smtClean="0"/>
              <a:t>를 이용한 방식을 사용하여 메모리가 정확하게 할당되는지 확인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smtClean="0"/>
              <a:t>implicit, explicit </a:t>
            </a:r>
            <a:r>
              <a:rPr lang="ko-KR" altLang="en-US" sz="1400" dirty="0" smtClean="0"/>
              <a:t>또한 동일하게 </a:t>
            </a:r>
            <a:r>
              <a:rPr lang="en-US" altLang="ko-KR" sz="1400" dirty="0" err="1" smtClean="0"/>
              <a:t>gdb</a:t>
            </a:r>
            <a:r>
              <a:rPr lang="ko-KR" altLang="en-US" sz="1400" dirty="0" smtClean="0"/>
              <a:t>를 이용하여 확인할 수 있음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 bwMode="auto">
          <a:xfrm>
            <a:off x="7347208" y="4386029"/>
            <a:ext cx="14599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2000" kern="0" dirty="0" smtClean="0">
                <a:solidFill>
                  <a:schemeClr val="bg1"/>
                </a:solidFill>
              </a:rPr>
              <a:t>trace05.txt</a:t>
            </a:r>
            <a:endParaRPr lang="ko-KR" altLang="en-US" sz="2000" kern="0" dirty="0" smtClean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411760" y="2276872"/>
            <a:ext cx="5298026" cy="2681704"/>
            <a:chOff x="1472164" y="2047953"/>
            <a:chExt cx="5298026" cy="268170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2164" y="2047953"/>
              <a:ext cx="887445" cy="26750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064000" y="2091496"/>
              <a:ext cx="11015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 smtClean="0">
                  <a:latin typeface="+mj-ea"/>
                  <a:ea typeface="+mj-ea"/>
                </a:rPr>
                <a:t>malloc</a:t>
              </a:r>
              <a:r>
                <a:rPr lang="en-US" altLang="ko-KR" sz="1600" b="1" dirty="0" smtClean="0">
                  <a:latin typeface="+mj-ea"/>
                  <a:ea typeface="+mj-ea"/>
                </a:rPr>
                <a:t> </a:t>
              </a:r>
              <a:r>
                <a:rPr lang="ko-KR" altLang="en-US" sz="1600" b="1" dirty="0">
                  <a:latin typeface="+mj-ea"/>
                  <a:ea typeface="+mj-ea"/>
                </a:rPr>
                <a:t>수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64000" y="3216181"/>
              <a:ext cx="27061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 smtClean="0">
                  <a:latin typeface="+mj-ea"/>
                  <a:ea typeface="+mj-ea"/>
                </a:rPr>
                <a:t>malloc</a:t>
              </a:r>
              <a:r>
                <a:rPr lang="en-US" altLang="ko-KR" sz="1600" b="1" dirty="0" smtClean="0">
                  <a:latin typeface="+mj-ea"/>
                  <a:ea typeface="+mj-ea"/>
                </a:rPr>
                <a:t> 0</a:t>
              </a:r>
              <a:r>
                <a:rPr lang="ko-KR" altLang="en-US" sz="1600" b="1" dirty="0" smtClean="0">
                  <a:latin typeface="+mj-ea"/>
                  <a:ea typeface="+mj-ea"/>
                </a:rPr>
                <a:t>번째</a:t>
              </a:r>
              <a:r>
                <a:rPr lang="en-US" altLang="ko-KR" sz="1600" b="1" dirty="0" smtClean="0">
                  <a:latin typeface="+mj-ea"/>
                  <a:ea typeface="+mj-ea"/>
                </a:rPr>
                <a:t>, size 32</a:t>
              </a:r>
              <a:r>
                <a:rPr lang="ko-KR" altLang="en-US" sz="1600" b="1" dirty="0" smtClean="0">
                  <a:latin typeface="+mj-ea"/>
                  <a:ea typeface="+mj-ea"/>
                </a:rPr>
                <a:t>만큼</a:t>
              </a:r>
              <a:endParaRPr lang="ko-KR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64000" y="2467602"/>
              <a:ext cx="11022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latin typeface="+mj-ea"/>
                  <a:ea typeface="+mj-ea"/>
                </a:rPr>
                <a:t>총 </a:t>
              </a:r>
              <a:r>
                <a:rPr lang="en-US" altLang="ko-KR" sz="1600" b="1" dirty="0" smtClean="0">
                  <a:latin typeface="+mj-ea"/>
                  <a:ea typeface="+mj-ea"/>
                </a:rPr>
                <a:t>test </a:t>
              </a:r>
              <a:r>
                <a:rPr lang="ko-KR" altLang="en-US" sz="1600" b="1" dirty="0" smtClean="0">
                  <a:latin typeface="+mj-ea"/>
                  <a:ea typeface="+mj-ea"/>
                </a:rPr>
                <a:t>수</a:t>
              </a:r>
              <a:endParaRPr lang="ko-KR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59609" y="4391103"/>
              <a:ext cx="2437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latin typeface="+mj-ea"/>
                  <a:ea typeface="+mj-ea"/>
                </a:rPr>
                <a:t>/traces/</a:t>
              </a:r>
              <a:r>
                <a:rPr lang="en-US" altLang="ko-KR" sz="1600" b="1" dirty="0" err="1" smtClean="0">
                  <a:latin typeface="+mj-ea"/>
                  <a:ea typeface="+mj-ea"/>
                </a:rPr>
                <a:t>malloc.rep</a:t>
              </a:r>
              <a:r>
                <a:rPr lang="en-US" altLang="ko-KR" sz="1600" b="1" dirty="0" smtClean="0">
                  <a:latin typeface="+mj-ea"/>
                  <a:ea typeface="+mj-ea"/>
                </a:rPr>
                <a:t> </a:t>
              </a:r>
              <a:r>
                <a:rPr lang="ko-KR" altLang="en-US" sz="1600" b="1" dirty="0" smtClean="0">
                  <a:latin typeface="+mj-ea"/>
                  <a:ea typeface="+mj-ea"/>
                </a:rPr>
                <a:t>파일</a:t>
              </a:r>
              <a:endParaRPr lang="ko-KR" altLang="en-US" sz="1600" b="1" dirty="0">
                <a:latin typeface="+mj-ea"/>
                <a:ea typeface="+mj-ea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1770743" y="2304315"/>
              <a:ext cx="2293257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1770742" y="2510054"/>
              <a:ext cx="2293258" cy="11231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endCxn id="13" idx="1"/>
            </p:cNvCxnSpPr>
            <p:nvPr/>
          </p:nvCxnSpPr>
          <p:spPr>
            <a:xfrm>
              <a:off x="2198914" y="2935686"/>
              <a:ext cx="1865086" cy="44977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094790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133" y="3549491"/>
            <a:ext cx="1894999" cy="6757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>
              <a:lnSpc>
                <a:spcPts val="5318"/>
              </a:lnSpc>
            </a:pPr>
            <a:r>
              <a:rPr sz="4500" spc="120" dirty="0">
                <a:latin typeface="Arial"/>
                <a:cs typeface="Arial"/>
              </a:rPr>
              <a:t>implicit</a:t>
            </a:r>
            <a:endParaRPr sz="4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3134" y="4302443"/>
            <a:ext cx="2238851" cy="613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800" dirty="0">
                <a:solidFill>
                  <a:srgbClr val="888888"/>
                </a:solidFill>
                <a:latin typeface="맑은 고딕"/>
                <a:cs typeface="맑은 고딕"/>
              </a:rPr>
              <a:t>간접</a:t>
            </a:r>
            <a:r>
              <a:rPr sz="1800" spc="4" dirty="0">
                <a:solidFill>
                  <a:srgbClr val="888888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888888"/>
                </a:solidFill>
                <a:latin typeface="맑은 고딕"/>
                <a:cs typeface="맑은 고딕"/>
              </a:rPr>
              <a:t>리스트</a:t>
            </a:r>
            <a:endParaRPr sz="1800" dirty="0">
              <a:latin typeface="맑은 고딕"/>
              <a:cs typeface="맑은 고딕"/>
            </a:endParaRPr>
          </a:p>
          <a:p>
            <a:pPr>
              <a:lnSpc>
                <a:spcPts val="525"/>
              </a:lnSpc>
              <a:spcBef>
                <a:spcPts val="14"/>
              </a:spcBef>
            </a:pPr>
            <a:endParaRPr sz="525" dirty="0"/>
          </a:p>
          <a:p>
            <a:pPr marL="9525">
              <a:lnSpc>
                <a:spcPts val="2126"/>
              </a:lnSpc>
            </a:pPr>
            <a:r>
              <a:rPr sz="1800" dirty="0">
                <a:solidFill>
                  <a:srgbClr val="888888"/>
                </a:solidFill>
                <a:latin typeface="맑은 고딕"/>
                <a:cs typeface="맑은 고딕"/>
              </a:rPr>
              <a:t>모든</a:t>
            </a:r>
            <a:r>
              <a:rPr sz="1800" spc="4" dirty="0">
                <a:solidFill>
                  <a:srgbClr val="888888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888888"/>
                </a:solidFill>
                <a:latin typeface="맑은 고딕"/>
                <a:cs typeface="맑은 고딕"/>
              </a:rPr>
              <a:t>블록을</a:t>
            </a:r>
            <a:r>
              <a:rPr sz="1800" spc="4" dirty="0">
                <a:solidFill>
                  <a:srgbClr val="888888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888888"/>
                </a:solidFill>
                <a:latin typeface="맑은 고딕"/>
                <a:cs typeface="맑은 고딕"/>
              </a:rPr>
              <a:t>연결한다</a:t>
            </a:r>
            <a:endParaRPr sz="1800" dirty="0"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96993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7704" y="2224088"/>
            <a:ext cx="3045143" cy="3271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2100" spc="-8" dirty="0">
                <a:latin typeface="Arial"/>
                <a:cs typeface="Arial"/>
              </a:rPr>
              <a:t>•</a:t>
            </a:r>
            <a:r>
              <a:rPr sz="2100" spc="30" dirty="0">
                <a:latin typeface="Arial"/>
                <a:cs typeface="Arial"/>
              </a:rPr>
              <a:t> </a:t>
            </a:r>
            <a:r>
              <a:rPr sz="2100" spc="-23" dirty="0">
                <a:latin typeface="맑은 고딕"/>
                <a:cs typeface="맑은 고딕"/>
              </a:rPr>
              <a:t>우선</a:t>
            </a:r>
            <a:r>
              <a:rPr sz="2100" spc="8" dirty="0">
                <a:latin typeface="맑은 고딕"/>
                <a:cs typeface="맑은 고딕"/>
              </a:rPr>
              <a:t> </a:t>
            </a:r>
            <a:r>
              <a:rPr sz="2100" spc="-23" dirty="0">
                <a:latin typeface="맑은 고딕"/>
                <a:cs typeface="맑은 고딕"/>
              </a:rPr>
              <a:t>초기블록을</a:t>
            </a:r>
            <a:r>
              <a:rPr sz="2100" spc="19" dirty="0">
                <a:latin typeface="맑은 고딕"/>
                <a:cs typeface="맑은 고딕"/>
              </a:rPr>
              <a:t> </a:t>
            </a:r>
            <a:r>
              <a:rPr sz="2100" spc="-23" dirty="0">
                <a:latin typeface="맑은 고딕"/>
                <a:cs typeface="맑은 고딕"/>
              </a:rPr>
              <a:t>만든다</a:t>
            </a:r>
            <a:endParaRPr sz="21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71007" y="2061972"/>
            <a:ext cx="2612898" cy="1884807"/>
          </a:xfrm>
          <a:custGeom>
            <a:avLst/>
            <a:gdLst/>
            <a:ahLst/>
            <a:cxnLst/>
            <a:rect l="l" t="t" r="r" b="b"/>
            <a:pathLst>
              <a:path w="3483864" h="2513076">
                <a:moveTo>
                  <a:pt x="3065018" y="0"/>
                </a:moveTo>
                <a:lnTo>
                  <a:pt x="418846" y="0"/>
                </a:lnTo>
                <a:lnTo>
                  <a:pt x="384501" y="1388"/>
                </a:lnTo>
                <a:lnTo>
                  <a:pt x="318210" y="12175"/>
                </a:lnTo>
                <a:lnTo>
                  <a:pt x="255835" y="32922"/>
                </a:lnTo>
                <a:lnTo>
                  <a:pt x="198240" y="62765"/>
                </a:lnTo>
                <a:lnTo>
                  <a:pt x="146288" y="100842"/>
                </a:lnTo>
                <a:lnTo>
                  <a:pt x="100842" y="146288"/>
                </a:lnTo>
                <a:lnTo>
                  <a:pt x="62765" y="198240"/>
                </a:lnTo>
                <a:lnTo>
                  <a:pt x="32922" y="255835"/>
                </a:lnTo>
                <a:lnTo>
                  <a:pt x="12175" y="318210"/>
                </a:lnTo>
                <a:lnTo>
                  <a:pt x="1388" y="384501"/>
                </a:lnTo>
                <a:lnTo>
                  <a:pt x="0" y="418845"/>
                </a:lnTo>
                <a:lnTo>
                  <a:pt x="0" y="2094229"/>
                </a:lnTo>
                <a:lnTo>
                  <a:pt x="5483" y="2162155"/>
                </a:lnTo>
                <a:lnTo>
                  <a:pt x="21358" y="2226596"/>
                </a:lnTo>
                <a:lnTo>
                  <a:pt x="46761" y="2286689"/>
                </a:lnTo>
                <a:lnTo>
                  <a:pt x="80828" y="2341571"/>
                </a:lnTo>
                <a:lnTo>
                  <a:pt x="122697" y="2390378"/>
                </a:lnTo>
                <a:lnTo>
                  <a:pt x="171504" y="2432247"/>
                </a:lnTo>
                <a:lnTo>
                  <a:pt x="226386" y="2466314"/>
                </a:lnTo>
                <a:lnTo>
                  <a:pt x="286479" y="2491717"/>
                </a:lnTo>
                <a:lnTo>
                  <a:pt x="350920" y="2507592"/>
                </a:lnTo>
                <a:lnTo>
                  <a:pt x="418846" y="2513076"/>
                </a:lnTo>
                <a:lnTo>
                  <a:pt x="3065018" y="2513076"/>
                </a:lnTo>
                <a:lnTo>
                  <a:pt x="3132943" y="2507592"/>
                </a:lnTo>
                <a:lnTo>
                  <a:pt x="3197384" y="2491717"/>
                </a:lnTo>
                <a:lnTo>
                  <a:pt x="3257477" y="2466314"/>
                </a:lnTo>
                <a:lnTo>
                  <a:pt x="3312359" y="2432247"/>
                </a:lnTo>
                <a:lnTo>
                  <a:pt x="3361166" y="2390378"/>
                </a:lnTo>
                <a:lnTo>
                  <a:pt x="3403035" y="2341571"/>
                </a:lnTo>
                <a:lnTo>
                  <a:pt x="3437102" y="2286689"/>
                </a:lnTo>
                <a:lnTo>
                  <a:pt x="3462505" y="2226596"/>
                </a:lnTo>
                <a:lnTo>
                  <a:pt x="3478380" y="2162155"/>
                </a:lnTo>
                <a:lnTo>
                  <a:pt x="3483864" y="2094229"/>
                </a:lnTo>
                <a:lnTo>
                  <a:pt x="3483864" y="418845"/>
                </a:lnTo>
                <a:lnTo>
                  <a:pt x="3478380" y="350920"/>
                </a:lnTo>
                <a:lnTo>
                  <a:pt x="3462505" y="286479"/>
                </a:lnTo>
                <a:lnTo>
                  <a:pt x="3437102" y="226386"/>
                </a:lnTo>
                <a:lnTo>
                  <a:pt x="3403035" y="171504"/>
                </a:lnTo>
                <a:lnTo>
                  <a:pt x="3361166" y="122697"/>
                </a:lnTo>
                <a:lnTo>
                  <a:pt x="3312359" y="80828"/>
                </a:lnTo>
                <a:lnTo>
                  <a:pt x="3257477" y="46761"/>
                </a:lnTo>
                <a:lnTo>
                  <a:pt x="3197384" y="21358"/>
                </a:lnTo>
                <a:lnTo>
                  <a:pt x="3132943" y="5483"/>
                </a:lnTo>
                <a:lnTo>
                  <a:pt x="3065018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687704" y="3677030"/>
            <a:ext cx="5742623" cy="7915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38701">
              <a:tabLst>
                <a:tab pos="1925479" algn="l"/>
              </a:tabLst>
            </a:pPr>
            <a:r>
              <a:rPr sz="1350" spc="-4" dirty="0">
                <a:latin typeface="맑은 고딕"/>
                <a:cs typeface="맑은 고딕"/>
              </a:rPr>
              <a:t>프롤로</a:t>
            </a:r>
            <a:r>
              <a:rPr sz="1350" dirty="0">
                <a:latin typeface="맑은 고딕"/>
                <a:cs typeface="맑은 고딕"/>
              </a:rPr>
              <a:t>그	</a:t>
            </a:r>
            <a:r>
              <a:rPr sz="1350" spc="-4" dirty="0">
                <a:latin typeface="맑은 고딕"/>
                <a:cs typeface="맑은 고딕"/>
              </a:rPr>
              <a:t>에필로그</a:t>
            </a:r>
            <a:endParaRPr sz="1350">
              <a:latin typeface="맑은 고딕"/>
              <a:cs typeface="맑은 고딕"/>
            </a:endParaRPr>
          </a:p>
          <a:p>
            <a:pPr>
              <a:lnSpc>
                <a:spcPts val="525"/>
              </a:lnSpc>
              <a:spcBef>
                <a:spcPts val="11"/>
              </a:spcBef>
            </a:pPr>
            <a:endParaRPr sz="525"/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750"/>
              </a:lnSpc>
            </a:pPr>
            <a:endParaRPr sz="750"/>
          </a:p>
          <a:p>
            <a:pPr marL="9525"/>
            <a:r>
              <a:rPr sz="2100" spc="-8" dirty="0">
                <a:latin typeface="Arial"/>
                <a:cs typeface="Arial"/>
              </a:rPr>
              <a:t>•</a:t>
            </a:r>
            <a:r>
              <a:rPr sz="2100" spc="30" dirty="0">
                <a:latin typeface="Arial"/>
                <a:cs typeface="Arial"/>
              </a:rPr>
              <a:t> </a:t>
            </a:r>
            <a:r>
              <a:rPr sz="2100" spc="-23" dirty="0">
                <a:latin typeface="맑은 고딕"/>
                <a:cs typeface="맑은 고딕"/>
              </a:rPr>
              <a:t>사용할</a:t>
            </a:r>
            <a:r>
              <a:rPr sz="2100" spc="4" dirty="0">
                <a:latin typeface="맑은 고딕"/>
                <a:cs typeface="맑은 고딕"/>
              </a:rPr>
              <a:t> </a:t>
            </a:r>
            <a:r>
              <a:rPr sz="2100" spc="-23" dirty="0">
                <a:latin typeface="맑은 고딕"/>
                <a:cs typeface="맑은 고딕"/>
              </a:rPr>
              <a:t>공간</a:t>
            </a:r>
            <a:r>
              <a:rPr sz="2100" spc="8" dirty="0">
                <a:latin typeface="맑은 고딕"/>
                <a:cs typeface="맑은 고딕"/>
              </a:rPr>
              <a:t> </a:t>
            </a:r>
            <a:r>
              <a:rPr sz="1200" spc="-34" dirty="0">
                <a:latin typeface="Arial"/>
                <a:cs typeface="Arial"/>
              </a:rPr>
              <a:t>(</a:t>
            </a:r>
            <a:r>
              <a:rPr sz="1200" spc="-15" dirty="0">
                <a:latin typeface="맑은 고딕"/>
                <a:cs typeface="맑은 고딕"/>
              </a:rPr>
              <a:t>하나의</a:t>
            </a:r>
            <a:r>
              <a:rPr sz="1200" spc="11" dirty="0">
                <a:latin typeface="맑은 고딕"/>
                <a:cs typeface="맑은 고딕"/>
              </a:rPr>
              <a:t> </a:t>
            </a:r>
            <a:r>
              <a:rPr sz="1200" spc="-15" dirty="0">
                <a:latin typeface="맑은 고딕"/>
                <a:cs typeface="맑은 고딕"/>
              </a:rPr>
              <a:t>커다란</a:t>
            </a:r>
            <a:r>
              <a:rPr sz="1200" spc="8" dirty="0">
                <a:latin typeface="맑은 고딕"/>
                <a:cs typeface="맑은 고딕"/>
              </a:rPr>
              <a:t> </a:t>
            </a:r>
            <a:r>
              <a:rPr sz="1200" spc="-15" dirty="0">
                <a:latin typeface="맑은 고딕"/>
                <a:cs typeface="맑은 고딕"/>
              </a:rPr>
              <a:t>프리블록</a:t>
            </a:r>
            <a:r>
              <a:rPr sz="1200" spc="-34" dirty="0">
                <a:latin typeface="Arial"/>
                <a:cs typeface="Arial"/>
              </a:rPr>
              <a:t>)</a:t>
            </a:r>
            <a:r>
              <a:rPr sz="2100" spc="-23" dirty="0">
                <a:latin typeface="맑은 고딕"/>
                <a:cs typeface="맑은 고딕"/>
              </a:rPr>
              <a:t>을</a:t>
            </a:r>
            <a:r>
              <a:rPr sz="2100" spc="8" dirty="0">
                <a:latin typeface="맑은 고딕"/>
                <a:cs typeface="맑은 고딕"/>
              </a:rPr>
              <a:t> </a:t>
            </a:r>
            <a:r>
              <a:rPr sz="2100" spc="-23" dirty="0">
                <a:latin typeface="맑은 고딕"/>
                <a:cs typeface="맑은 고딕"/>
              </a:rPr>
              <a:t>만든다</a:t>
            </a:r>
            <a:r>
              <a:rPr sz="2100" spc="-259" dirty="0">
                <a:latin typeface="맑은 고딕"/>
                <a:cs typeface="맑은 고딕"/>
              </a:rPr>
              <a:t> </a:t>
            </a:r>
            <a:r>
              <a:rPr sz="1350" dirty="0">
                <a:solidFill>
                  <a:srgbClr val="00AFEF"/>
                </a:solidFill>
                <a:latin typeface="Arial"/>
                <a:cs typeface="Arial"/>
              </a:rPr>
              <a:t>ex</a:t>
            </a:r>
            <a:r>
              <a:rPr sz="1350" spc="-8" dirty="0">
                <a:solidFill>
                  <a:srgbClr val="00AFEF"/>
                </a:solidFill>
                <a:latin typeface="Arial"/>
                <a:cs typeface="Arial"/>
              </a:rPr>
              <a:t>t</a:t>
            </a:r>
            <a:r>
              <a:rPr sz="1350" spc="-15" dirty="0">
                <a:solidFill>
                  <a:srgbClr val="00AFEF"/>
                </a:solidFill>
                <a:latin typeface="Arial"/>
                <a:cs typeface="Arial"/>
              </a:rPr>
              <a:t>end_hea</a:t>
            </a:r>
            <a:r>
              <a:rPr sz="1350" spc="-19" dirty="0">
                <a:solidFill>
                  <a:srgbClr val="00AFEF"/>
                </a:solidFill>
                <a:latin typeface="Arial"/>
                <a:cs typeface="Arial"/>
              </a:rPr>
              <a:t>p</a:t>
            </a:r>
            <a:r>
              <a:rPr sz="1350" spc="-41" dirty="0">
                <a:solidFill>
                  <a:srgbClr val="00AFEF"/>
                </a:solidFill>
                <a:latin typeface="Arial"/>
                <a:cs typeface="Arial"/>
              </a:rPr>
              <a:t>()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1558" y="1372981"/>
            <a:ext cx="2783148" cy="80962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9525"/>
            <a:r>
              <a:rPr sz="3300" spc="-113" dirty="0">
                <a:latin typeface="Arial"/>
                <a:cs typeface="Arial"/>
              </a:rPr>
              <a:t>1.</a:t>
            </a:r>
            <a:r>
              <a:rPr sz="3300" spc="240" dirty="0">
                <a:latin typeface="Arial"/>
                <a:cs typeface="Arial"/>
              </a:rPr>
              <a:t> </a:t>
            </a:r>
            <a:r>
              <a:rPr sz="3300" spc="-4" dirty="0">
                <a:latin typeface="맑은 고딕"/>
                <a:cs typeface="맑은 고딕"/>
              </a:rPr>
              <a:t>초기화</a:t>
            </a:r>
            <a:endParaRPr sz="3300" dirty="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50942" y="1639354"/>
            <a:ext cx="982028" cy="2800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800" spc="15" dirty="0">
                <a:solidFill>
                  <a:srgbClr val="00AFEF"/>
                </a:solidFill>
                <a:latin typeface="Arial"/>
                <a:cs typeface="Arial"/>
              </a:rPr>
              <a:t>mm_init</a:t>
            </a:r>
            <a:r>
              <a:rPr sz="1800" spc="-56" dirty="0">
                <a:solidFill>
                  <a:srgbClr val="00AFEF"/>
                </a:solidFill>
                <a:latin typeface="Arial"/>
                <a:cs typeface="Arial"/>
              </a:rPr>
              <a:t>()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82476" y="3378708"/>
            <a:ext cx="1181857" cy="226029"/>
          </a:xfrm>
          <a:custGeom>
            <a:avLst/>
            <a:gdLst/>
            <a:ahLst/>
            <a:cxnLst/>
            <a:rect l="l" t="t" r="r" b="b"/>
            <a:pathLst>
              <a:path w="1575809" h="301372">
                <a:moveTo>
                  <a:pt x="1575809" y="0"/>
                </a:moveTo>
                <a:lnTo>
                  <a:pt x="1574922" y="39998"/>
                </a:lnTo>
                <a:lnTo>
                  <a:pt x="1570634" y="92086"/>
                </a:lnTo>
                <a:lnTo>
                  <a:pt x="1563509" y="130508"/>
                </a:lnTo>
                <a:lnTo>
                  <a:pt x="813301" y="152400"/>
                </a:lnTo>
                <a:lnTo>
                  <a:pt x="809913" y="153753"/>
                </a:lnTo>
                <a:lnTo>
                  <a:pt x="795551" y="195904"/>
                </a:lnTo>
                <a:lnTo>
                  <a:pt x="790066" y="243241"/>
                </a:lnTo>
                <a:lnTo>
                  <a:pt x="787908" y="301372"/>
                </a:lnTo>
                <a:lnTo>
                  <a:pt x="787669" y="281307"/>
                </a:lnTo>
                <a:lnTo>
                  <a:pt x="784366" y="226291"/>
                </a:lnTo>
                <a:lnTo>
                  <a:pt x="777845" y="183202"/>
                </a:lnTo>
                <a:lnTo>
                  <a:pt x="25393" y="152400"/>
                </a:lnTo>
                <a:lnTo>
                  <a:pt x="22005" y="151046"/>
                </a:lnTo>
                <a:lnTo>
                  <a:pt x="7643" y="108895"/>
                </a:lnTo>
                <a:lnTo>
                  <a:pt x="2158" y="61558"/>
                </a:lnTo>
                <a:lnTo>
                  <a:pt x="300" y="23714"/>
                </a:lnTo>
                <a:lnTo>
                  <a:pt x="0" y="3427"/>
                </a:lnTo>
              </a:path>
            </a:pathLst>
          </a:custGeom>
          <a:ln w="6095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9" name="object 9"/>
          <p:cNvSpPr/>
          <p:nvPr/>
        </p:nvSpPr>
        <p:spPr>
          <a:xfrm>
            <a:off x="2664338" y="3385566"/>
            <a:ext cx="590926" cy="226029"/>
          </a:xfrm>
          <a:custGeom>
            <a:avLst/>
            <a:gdLst/>
            <a:ahLst/>
            <a:cxnLst/>
            <a:rect l="l" t="t" r="r" b="b"/>
            <a:pathLst>
              <a:path w="787901" h="301372">
                <a:moveTo>
                  <a:pt x="787901" y="0"/>
                </a:moveTo>
                <a:lnTo>
                  <a:pt x="787014" y="39998"/>
                </a:lnTo>
                <a:lnTo>
                  <a:pt x="782726" y="92086"/>
                </a:lnTo>
                <a:lnTo>
                  <a:pt x="775601" y="130508"/>
                </a:lnTo>
                <a:lnTo>
                  <a:pt x="419347" y="152400"/>
                </a:lnTo>
                <a:lnTo>
                  <a:pt x="415959" y="153753"/>
                </a:lnTo>
                <a:lnTo>
                  <a:pt x="401597" y="195904"/>
                </a:lnTo>
                <a:lnTo>
                  <a:pt x="396112" y="243241"/>
                </a:lnTo>
                <a:lnTo>
                  <a:pt x="393953" y="301372"/>
                </a:lnTo>
                <a:lnTo>
                  <a:pt x="393715" y="281307"/>
                </a:lnTo>
                <a:lnTo>
                  <a:pt x="390412" y="226291"/>
                </a:lnTo>
                <a:lnTo>
                  <a:pt x="383891" y="183202"/>
                </a:lnTo>
                <a:lnTo>
                  <a:pt x="25393" y="152400"/>
                </a:lnTo>
                <a:lnTo>
                  <a:pt x="22005" y="151046"/>
                </a:lnTo>
                <a:lnTo>
                  <a:pt x="7643" y="108895"/>
                </a:lnTo>
                <a:lnTo>
                  <a:pt x="2158" y="61558"/>
                </a:lnTo>
                <a:lnTo>
                  <a:pt x="300" y="23714"/>
                </a:lnTo>
                <a:lnTo>
                  <a:pt x="0" y="3427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10" name="object 10"/>
          <p:cNvSpPr/>
          <p:nvPr/>
        </p:nvSpPr>
        <p:spPr>
          <a:xfrm>
            <a:off x="1482476" y="5284089"/>
            <a:ext cx="1181857" cy="226030"/>
          </a:xfrm>
          <a:custGeom>
            <a:avLst/>
            <a:gdLst/>
            <a:ahLst/>
            <a:cxnLst/>
            <a:rect l="l" t="t" r="r" b="b"/>
            <a:pathLst>
              <a:path w="1575809" h="301373">
                <a:moveTo>
                  <a:pt x="1575809" y="0"/>
                </a:moveTo>
                <a:lnTo>
                  <a:pt x="1574922" y="39985"/>
                </a:lnTo>
                <a:lnTo>
                  <a:pt x="1570634" y="92069"/>
                </a:lnTo>
                <a:lnTo>
                  <a:pt x="1563509" y="130499"/>
                </a:lnTo>
                <a:lnTo>
                  <a:pt x="813301" y="152400"/>
                </a:lnTo>
                <a:lnTo>
                  <a:pt x="809913" y="153754"/>
                </a:lnTo>
                <a:lnTo>
                  <a:pt x="795551" y="195919"/>
                </a:lnTo>
                <a:lnTo>
                  <a:pt x="790066" y="243257"/>
                </a:lnTo>
                <a:lnTo>
                  <a:pt x="787908" y="301373"/>
                </a:lnTo>
                <a:lnTo>
                  <a:pt x="787669" y="281317"/>
                </a:lnTo>
                <a:lnTo>
                  <a:pt x="784366" y="226309"/>
                </a:lnTo>
                <a:lnTo>
                  <a:pt x="777845" y="183214"/>
                </a:lnTo>
                <a:lnTo>
                  <a:pt x="25393" y="152400"/>
                </a:lnTo>
                <a:lnTo>
                  <a:pt x="22005" y="151045"/>
                </a:lnTo>
                <a:lnTo>
                  <a:pt x="7643" y="108880"/>
                </a:lnTo>
                <a:lnTo>
                  <a:pt x="2158" y="61542"/>
                </a:lnTo>
                <a:lnTo>
                  <a:pt x="300" y="23705"/>
                </a:lnTo>
                <a:lnTo>
                  <a:pt x="0" y="3426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11" name="object 11"/>
          <p:cNvSpPr/>
          <p:nvPr/>
        </p:nvSpPr>
        <p:spPr>
          <a:xfrm>
            <a:off x="5013203" y="5290947"/>
            <a:ext cx="590926" cy="226030"/>
          </a:xfrm>
          <a:custGeom>
            <a:avLst/>
            <a:gdLst/>
            <a:ahLst/>
            <a:cxnLst/>
            <a:rect l="l" t="t" r="r" b="b"/>
            <a:pathLst>
              <a:path w="787901" h="301373">
                <a:moveTo>
                  <a:pt x="787901" y="0"/>
                </a:moveTo>
                <a:lnTo>
                  <a:pt x="787014" y="39985"/>
                </a:lnTo>
                <a:lnTo>
                  <a:pt x="782726" y="92069"/>
                </a:lnTo>
                <a:lnTo>
                  <a:pt x="775601" y="130499"/>
                </a:lnTo>
                <a:lnTo>
                  <a:pt x="419347" y="152399"/>
                </a:lnTo>
                <a:lnTo>
                  <a:pt x="415959" y="153754"/>
                </a:lnTo>
                <a:lnTo>
                  <a:pt x="401597" y="195919"/>
                </a:lnTo>
                <a:lnTo>
                  <a:pt x="396112" y="243257"/>
                </a:lnTo>
                <a:lnTo>
                  <a:pt x="393953" y="301373"/>
                </a:lnTo>
                <a:lnTo>
                  <a:pt x="393715" y="281317"/>
                </a:lnTo>
                <a:lnTo>
                  <a:pt x="390412" y="226309"/>
                </a:lnTo>
                <a:lnTo>
                  <a:pt x="383891" y="183214"/>
                </a:lnTo>
                <a:lnTo>
                  <a:pt x="25393" y="152399"/>
                </a:lnTo>
                <a:lnTo>
                  <a:pt x="22005" y="151045"/>
                </a:lnTo>
                <a:lnTo>
                  <a:pt x="7643" y="108880"/>
                </a:lnTo>
                <a:lnTo>
                  <a:pt x="2158" y="61542"/>
                </a:lnTo>
                <a:lnTo>
                  <a:pt x="300" y="23705"/>
                </a:lnTo>
                <a:lnTo>
                  <a:pt x="0" y="3426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13" name="object 13"/>
          <p:cNvSpPr txBox="1"/>
          <p:nvPr/>
        </p:nvSpPr>
        <p:spPr>
          <a:xfrm>
            <a:off x="1716881" y="5583555"/>
            <a:ext cx="704850" cy="2124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350" dirty="0">
                <a:latin typeface="맑은 고딕"/>
                <a:cs typeface="맑은 고딕"/>
              </a:rPr>
              <a:t>프롤로그</a:t>
            </a:r>
            <a:endParaRPr sz="1350">
              <a:latin typeface="맑은 고딕"/>
              <a:cs typeface="맑은 고딕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53191" y="5583555"/>
            <a:ext cx="704850" cy="2124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350" dirty="0">
                <a:latin typeface="맑은 고딕"/>
                <a:cs typeface="맑은 고딕"/>
              </a:rPr>
              <a:t>에필로그</a:t>
            </a:r>
            <a:endParaRPr sz="1350">
              <a:latin typeface="맑은 고딕"/>
              <a:cs typeface="맑은 고딕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70757" y="4475988"/>
            <a:ext cx="136017" cy="123444"/>
          </a:xfrm>
          <a:custGeom>
            <a:avLst/>
            <a:gdLst/>
            <a:ahLst/>
            <a:cxnLst/>
            <a:rect l="l" t="t" r="r" b="b"/>
            <a:pathLst>
              <a:path w="181356" h="164592">
                <a:moveTo>
                  <a:pt x="181356" y="82296"/>
                </a:moveTo>
                <a:lnTo>
                  <a:pt x="0" y="82296"/>
                </a:lnTo>
                <a:lnTo>
                  <a:pt x="90677" y="164592"/>
                </a:lnTo>
                <a:lnTo>
                  <a:pt x="181356" y="82296"/>
                </a:lnTo>
                <a:close/>
              </a:path>
              <a:path w="181356" h="164592">
                <a:moveTo>
                  <a:pt x="136016" y="0"/>
                </a:moveTo>
                <a:lnTo>
                  <a:pt x="45338" y="0"/>
                </a:lnTo>
                <a:lnTo>
                  <a:pt x="45338" y="82296"/>
                </a:lnTo>
                <a:lnTo>
                  <a:pt x="136016" y="82296"/>
                </a:lnTo>
                <a:lnTo>
                  <a:pt x="1360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16" name="object 16"/>
          <p:cNvSpPr/>
          <p:nvPr/>
        </p:nvSpPr>
        <p:spPr>
          <a:xfrm>
            <a:off x="4715827" y="2978848"/>
            <a:ext cx="1055084" cy="1788986"/>
          </a:xfrm>
          <a:custGeom>
            <a:avLst/>
            <a:gdLst/>
            <a:ahLst/>
            <a:cxnLst/>
            <a:rect l="l" t="t" r="r" b="b"/>
            <a:pathLst>
              <a:path w="1406778" h="2385314">
                <a:moveTo>
                  <a:pt x="1330411" y="32232"/>
                </a:moveTo>
                <a:lnTo>
                  <a:pt x="1274318" y="40639"/>
                </a:lnTo>
                <a:lnTo>
                  <a:pt x="1208658" y="57150"/>
                </a:lnTo>
                <a:lnTo>
                  <a:pt x="1143253" y="80263"/>
                </a:lnTo>
                <a:lnTo>
                  <a:pt x="1078483" y="109219"/>
                </a:lnTo>
                <a:lnTo>
                  <a:pt x="1014349" y="144144"/>
                </a:lnTo>
                <a:lnTo>
                  <a:pt x="951102" y="184530"/>
                </a:lnTo>
                <a:lnTo>
                  <a:pt x="888619" y="230377"/>
                </a:lnTo>
                <a:lnTo>
                  <a:pt x="827404" y="281431"/>
                </a:lnTo>
                <a:lnTo>
                  <a:pt x="767333" y="337312"/>
                </a:lnTo>
                <a:lnTo>
                  <a:pt x="708532" y="398017"/>
                </a:lnTo>
                <a:lnTo>
                  <a:pt x="651128" y="463296"/>
                </a:lnTo>
                <a:lnTo>
                  <a:pt x="595249" y="532764"/>
                </a:lnTo>
                <a:lnTo>
                  <a:pt x="541274" y="606298"/>
                </a:lnTo>
                <a:lnTo>
                  <a:pt x="488950" y="683894"/>
                </a:lnTo>
                <a:lnTo>
                  <a:pt x="438530" y="764921"/>
                </a:lnTo>
                <a:lnTo>
                  <a:pt x="390271" y="849502"/>
                </a:lnTo>
                <a:lnTo>
                  <a:pt x="344170" y="937387"/>
                </a:lnTo>
                <a:lnTo>
                  <a:pt x="300354" y="1028191"/>
                </a:lnTo>
                <a:lnTo>
                  <a:pt x="258952" y="1121790"/>
                </a:lnTo>
                <a:lnTo>
                  <a:pt x="220218" y="1218057"/>
                </a:lnTo>
                <a:lnTo>
                  <a:pt x="184150" y="1316482"/>
                </a:lnTo>
                <a:lnTo>
                  <a:pt x="150875" y="1417320"/>
                </a:lnTo>
                <a:lnTo>
                  <a:pt x="120650" y="1519808"/>
                </a:lnTo>
                <a:lnTo>
                  <a:pt x="93344" y="1624202"/>
                </a:lnTo>
                <a:lnTo>
                  <a:pt x="69341" y="1730120"/>
                </a:lnTo>
                <a:lnTo>
                  <a:pt x="48640" y="1837308"/>
                </a:lnTo>
                <a:lnTo>
                  <a:pt x="31495" y="1945639"/>
                </a:lnTo>
                <a:lnTo>
                  <a:pt x="17906" y="2054733"/>
                </a:lnTo>
                <a:lnTo>
                  <a:pt x="8000" y="2164460"/>
                </a:lnTo>
                <a:lnTo>
                  <a:pt x="2031" y="2274697"/>
                </a:lnTo>
                <a:lnTo>
                  <a:pt x="0" y="2385060"/>
                </a:lnTo>
                <a:lnTo>
                  <a:pt x="12700" y="2385314"/>
                </a:lnTo>
                <a:lnTo>
                  <a:pt x="14727" y="2275332"/>
                </a:lnTo>
                <a:lnTo>
                  <a:pt x="20687" y="2165604"/>
                </a:lnTo>
                <a:lnTo>
                  <a:pt x="20804" y="2164460"/>
                </a:lnTo>
                <a:lnTo>
                  <a:pt x="30584" y="2056257"/>
                </a:lnTo>
                <a:lnTo>
                  <a:pt x="30638" y="2056002"/>
                </a:lnTo>
                <a:lnTo>
                  <a:pt x="44053" y="1947418"/>
                </a:lnTo>
                <a:lnTo>
                  <a:pt x="44089" y="1947290"/>
                </a:lnTo>
                <a:lnTo>
                  <a:pt x="61193" y="1839595"/>
                </a:lnTo>
                <a:lnTo>
                  <a:pt x="81739" y="1732914"/>
                </a:lnTo>
                <a:lnTo>
                  <a:pt x="81845" y="1732660"/>
                </a:lnTo>
                <a:lnTo>
                  <a:pt x="105606" y="1627377"/>
                </a:lnTo>
                <a:lnTo>
                  <a:pt x="105730" y="1627124"/>
                </a:lnTo>
                <a:lnTo>
                  <a:pt x="132841" y="1523110"/>
                </a:lnTo>
                <a:lnTo>
                  <a:pt x="163030" y="1421129"/>
                </a:lnTo>
                <a:lnTo>
                  <a:pt x="196130" y="1320800"/>
                </a:lnTo>
                <a:lnTo>
                  <a:pt x="232109" y="1222628"/>
                </a:lnTo>
                <a:lnTo>
                  <a:pt x="270661" y="1126870"/>
                </a:lnTo>
                <a:lnTo>
                  <a:pt x="311855" y="1033526"/>
                </a:lnTo>
                <a:lnTo>
                  <a:pt x="355477" y="943228"/>
                </a:lnTo>
                <a:lnTo>
                  <a:pt x="401380" y="855726"/>
                </a:lnTo>
                <a:lnTo>
                  <a:pt x="449507" y="771525"/>
                </a:lnTo>
                <a:lnTo>
                  <a:pt x="499539" y="690879"/>
                </a:lnTo>
                <a:lnTo>
                  <a:pt x="551687" y="613537"/>
                </a:lnTo>
                <a:lnTo>
                  <a:pt x="605408" y="540385"/>
                </a:lnTo>
                <a:lnTo>
                  <a:pt x="660907" y="471297"/>
                </a:lnTo>
                <a:lnTo>
                  <a:pt x="717930" y="406526"/>
                </a:lnTo>
                <a:lnTo>
                  <a:pt x="776105" y="346582"/>
                </a:lnTo>
                <a:lnTo>
                  <a:pt x="835913" y="290829"/>
                </a:lnTo>
                <a:lnTo>
                  <a:pt x="896620" y="240284"/>
                </a:lnTo>
                <a:lnTo>
                  <a:pt x="958296" y="195072"/>
                </a:lnTo>
                <a:lnTo>
                  <a:pt x="958087" y="195072"/>
                </a:lnTo>
                <a:lnTo>
                  <a:pt x="1020952" y="154939"/>
                </a:lnTo>
                <a:lnTo>
                  <a:pt x="1084092" y="120650"/>
                </a:lnTo>
                <a:lnTo>
                  <a:pt x="1083818" y="120650"/>
                </a:lnTo>
                <a:lnTo>
                  <a:pt x="1147922" y="92075"/>
                </a:lnTo>
                <a:lnTo>
                  <a:pt x="1180210" y="79882"/>
                </a:lnTo>
                <a:lnTo>
                  <a:pt x="1180344" y="79882"/>
                </a:lnTo>
                <a:lnTo>
                  <a:pt x="1212469" y="69341"/>
                </a:lnTo>
                <a:lnTo>
                  <a:pt x="1212214" y="69341"/>
                </a:lnTo>
                <a:lnTo>
                  <a:pt x="1244727" y="60325"/>
                </a:lnTo>
                <a:lnTo>
                  <a:pt x="1245026" y="60325"/>
                </a:lnTo>
                <a:lnTo>
                  <a:pt x="1277111" y="52959"/>
                </a:lnTo>
                <a:lnTo>
                  <a:pt x="1277428" y="52959"/>
                </a:lnTo>
                <a:lnTo>
                  <a:pt x="1309497" y="47116"/>
                </a:lnTo>
                <a:lnTo>
                  <a:pt x="1310320" y="47116"/>
                </a:lnTo>
                <a:lnTo>
                  <a:pt x="1331194" y="44915"/>
                </a:lnTo>
                <a:lnTo>
                  <a:pt x="1330411" y="32232"/>
                </a:lnTo>
                <a:close/>
              </a:path>
              <a:path w="1406778" h="2385314">
                <a:moveTo>
                  <a:pt x="14745" y="2275078"/>
                </a:moveTo>
                <a:lnTo>
                  <a:pt x="14731" y="2275332"/>
                </a:lnTo>
                <a:lnTo>
                  <a:pt x="14745" y="2275078"/>
                </a:lnTo>
                <a:close/>
              </a:path>
              <a:path w="1406778" h="2385314">
                <a:moveTo>
                  <a:pt x="20723" y="2165350"/>
                </a:moveTo>
                <a:lnTo>
                  <a:pt x="20700" y="2165604"/>
                </a:lnTo>
                <a:lnTo>
                  <a:pt x="20723" y="2165350"/>
                </a:lnTo>
                <a:close/>
              </a:path>
              <a:path w="1406778" h="2385314">
                <a:moveTo>
                  <a:pt x="30638" y="2056002"/>
                </a:moveTo>
                <a:lnTo>
                  <a:pt x="30606" y="2056257"/>
                </a:lnTo>
                <a:lnTo>
                  <a:pt x="30638" y="2056002"/>
                </a:lnTo>
                <a:close/>
              </a:path>
              <a:path w="1406778" h="2385314">
                <a:moveTo>
                  <a:pt x="44089" y="1947290"/>
                </a:moveTo>
                <a:lnTo>
                  <a:pt x="44068" y="1947418"/>
                </a:lnTo>
                <a:lnTo>
                  <a:pt x="44089" y="1947290"/>
                </a:lnTo>
                <a:close/>
              </a:path>
              <a:path w="1406778" h="2385314">
                <a:moveTo>
                  <a:pt x="61238" y="1839468"/>
                </a:moveTo>
                <a:close/>
              </a:path>
              <a:path w="1406778" h="2385314">
                <a:moveTo>
                  <a:pt x="81845" y="1732660"/>
                </a:moveTo>
                <a:lnTo>
                  <a:pt x="81787" y="1732914"/>
                </a:lnTo>
                <a:lnTo>
                  <a:pt x="81845" y="1732660"/>
                </a:lnTo>
                <a:close/>
              </a:path>
              <a:path w="1406778" h="2385314">
                <a:moveTo>
                  <a:pt x="105730" y="1627124"/>
                </a:moveTo>
                <a:lnTo>
                  <a:pt x="105663" y="1627377"/>
                </a:lnTo>
                <a:lnTo>
                  <a:pt x="105730" y="1627124"/>
                </a:lnTo>
                <a:close/>
              </a:path>
              <a:path w="1406778" h="2385314">
                <a:moveTo>
                  <a:pt x="132917" y="1523110"/>
                </a:moveTo>
                <a:lnTo>
                  <a:pt x="132841" y="1523364"/>
                </a:lnTo>
                <a:lnTo>
                  <a:pt x="132917" y="1523110"/>
                </a:lnTo>
                <a:close/>
              </a:path>
              <a:path w="1406778" h="2385314">
                <a:moveTo>
                  <a:pt x="163067" y="1421002"/>
                </a:moveTo>
                <a:close/>
              </a:path>
              <a:path w="1406778" h="2385314">
                <a:moveTo>
                  <a:pt x="196214" y="1320545"/>
                </a:moveTo>
                <a:lnTo>
                  <a:pt x="196087" y="1320800"/>
                </a:lnTo>
                <a:lnTo>
                  <a:pt x="196214" y="1320545"/>
                </a:lnTo>
                <a:close/>
              </a:path>
              <a:path w="1406778" h="2385314">
                <a:moveTo>
                  <a:pt x="232155" y="1222502"/>
                </a:moveTo>
                <a:close/>
              </a:path>
              <a:path w="1406778" h="2385314">
                <a:moveTo>
                  <a:pt x="270763" y="1126616"/>
                </a:moveTo>
                <a:lnTo>
                  <a:pt x="270636" y="1126870"/>
                </a:lnTo>
                <a:lnTo>
                  <a:pt x="270763" y="1126616"/>
                </a:lnTo>
                <a:close/>
              </a:path>
              <a:path w="1406778" h="2385314">
                <a:moveTo>
                  <a:pt x="311911" y="1033399"/>
                </a:moveTo>
                <a:close/>
              </a:path>
              <a:path w="1406778" h="2385314">
                <a:moveTo>
                  <a:pt x="401447" y="855599"/>
                </a:moveTo>
                <a:close/>
              </a:path>
              <a:path w="1406778" h="2385314">
                <a:moveTo>
                  <a:pt x="449579" y="771398"/>
                </a:moveTo>
                <a:close/>
              </a:path>
              <a:path w="1406778" h="2385314">
                <a:moveTo>
                  <a:pt x="499618" y="690752"/>
                </a:moveTo>
                <a:lnTo>
                  <a:pt x="499490" y="690879"/>
                </a:lnTo>
                <a:lnTo>
                  <a:pt x="499618" y="690752"/>
                </a:lnTo>
                <a:close/>
              </a:path>
              <a:path w="1406778" h="2385314">
                <a:moveTo>
                  <a:pt x="551747" y="613537"/>
                </a:moveTo>
                <a:lnTo>
                  <a:pt x="551560" y="613790"/>
                </a:lnTo>
                <a:lnTo>
                  <a:pt x="551747" y="613537"/>
                </a:lnTo>
                <a:close/>
              </a:path>
              <a:path w="1406778" h="2385314">
                <a:moveTo>
                  <a:pt x="605485" y="540385"/>
                </a:moveTo>
                <a:lnTo>
                  <a:pt x="605281" y="540638"/>
                </a:lnTo>
                <a:lnTo>
                  <a:pt x="605485" y="540385"/>
                </a:lnTo>
                <a:close/>
              </a:path>
              <a:path w="1406778" h="2385314">
                <a:moveTo>
                  <a:pt x="661004" y="471297"/>
                </a:moveTo>
                <a:lnTo>
                  <a:pt x="660780" y="471550"/>
                </a:lnTo>
                <a:lnTo>
                  <a:pt x="661004" y="471297"/>
                </a:lnTo>
                <a:close/>
              </a:path>
              <a:path w="1406778" h="2385314">
                <a:moveTo>
                  <a:pt x="718049" y="406526"/>
                </a:moveTo>
                <a:lnTo>
                  <a:pt x="717803" y="406780"/>
                </a:lnTo>
                <a:lnTo>
                  <a:pt x="718049" y="406526"/>
                </a:lnTo>
                <a:close/>
              </a:path>
              <a:path w="1406778" h="2385314">
                <a:moveTo>
                  <a:pt x="835964" y="290829"/>
                </a:moveTo>
                <a:lnTo>
                  <a:pt x="835659" y="291084"/>
                </a:lnTo>
                <a:lnTo>
                  <a:pt x="835964" y="290829"/>
                </a:lnTo>
                <a:close/>
              </a:path>
              <a:path w="1406778" h="2385314">
                <a:moveTo>
                  <a:pt x="896711" y="240284"/>
                </a:moveTo>
                <a:lnTo>
                  <a:pt x="896365" y="240537"/>
                </a:lnTo>
                <a:lnTo>
                  <a:pt x="896711" y="240284"/>
                </a:lnTo>
                <a:close/>
              </a:path>
              <a:path w="1406778" h="2385314">
                <a:moveTo>
                  <a:pt x="958469" y="194944"/>
                </a:moveTo>
                <a:lnTo>
                  <a:pt x="958087" y="195072"/>
                </a:lnTo>
                <a:lnTo>
                  <a:pt x="958296" y="195072"/>
                </a:lnTo>
                <a:lnTo>
                  <a:pt x="958469" y="194944"/>
                </a:lnTo>
                <a:close/>
              </a:path>
              <a:path w="1406778" h="2385314">
                <a:moveTo>
                  <a:pt x="1021039" y="154939"/>
                </a:moveTo>
                <a:lnTo>
                  <a:pt x="1020572" y="155193"/>
                </a:lnTo>
                <a:lnTo>
                  <a:pt x="1021039" y="154939"/>
                </a:lnTo>
                <a:close/>
              </a:path>
              <a:path w="1406778" h="2385314">
                <a:moveTo>
                  <a:pt x="1084326" y="120523"/>
                </a:moveTo>
                <a:lnTo>
                  <a:pt x="1083818" y="120650"/>
                </a:lnTo>
                <a:lnTo>
                  <a:pt x="1084092" y="120650"/>
                </a:lnTo>
                <a:lnTo>
                  <a:pt x="1084326" y="120523"/>
                </a:lnTo>
                <a:close/>
              </a:path>
              <a:path w="1406778" h="2385314">
                <a:moveTo>
                  <a:pt x="1148206" y="91948"/>
                </a:moveTo>
                <a:lnTo>
                  <a:pt x="1147826" y="92075"/>
                </a:lnTo>
                <a:lnTo>
                  <a:pt x="1148206" y="91948"/>
                </a:lnTo>
                <a:close/>
              </a:path>
              <a:path w="1406778" h="2385314">
                <a:moveTo>
                  <a:pt x="1180344" y="79882"/>
                </a:moveTo>
                <a:lnTo>
                  <a:pt x="1180210" y="79882"/>
                </a:lnTo>
                <a:lnTo>
                  <a:pt x="1179956" y="80010"/>
                </a:lnTo>
                <a:lnTo>
                  <a:pt x="1180344" y="79882"/>
                </a:lnTo>
                <a:close/>
              </a:path>
              <a:path w="1406778" h="2385314">
                <a:moveTo>
                  <a:pt x="1401395" y="30987"/>
                </a:moveTo>
                <a:lnTo>
                  <a:pt x="1342771" y="30987"/>
                </a:lnTo>
                <a:lnTo>
                  <a:pt x="1344040" y="43561"/>
                </a:lnTo>
                <a:lnTo>
                  <a:pt x="1331194" y="44915"/>
                </a:lnTo>
                <a:lnTo>
                  <a:pt x="1333119" y="76073"/>
                </a:lnTo>
                <a:lnTo>
                  <a:pt x="1406778" y="33274"/>
                </a:lnTo>
                <a:lnTo>
                  <a:pt x="1401395" y="30987"/>
                </a:lnTo>
                <a:close/>
              </a:path>
              <a:path w="1406778" h="2385314">
                <a:moveTo>
                  <a:pt x="1245026" y="60325"/>
                </a:moveTo>
                <a:lnTo>
                  <a:pt x="1244727" y="60325"/>
                </a:lnTo>
                <a:lnTo>
                  <a:pt x="1244473" y="60451"/>
                </a:lnTo>
                <a:lnTo>
                  <a:pt x="1245026" y="60325"/>
                </a:lnTo>
                <a:close/>
              </a:path>
              <a:path w="1406778" h="2385314">
                <a:moveTo>
                  <a:pt x="1277428" y="52959"/>
                </a:moveTo>
                <a:lnTo>
                  <a:pt x="1277111" y="52959"/>
                </a:lnTo>
                <a:lnTo>
                  <a:pt x="1276730" y="53086"/>
                </a:lnTo>
                <a:lnTo>
                  <a:pt x="1277428" y="52959"/>
                </a:lnTo>
                <a:close/>
              </a:path>
              <a:path w="1406778" h="2385314">
                <a:moveTo>
                  <a:pt x="1310320" y="47116"/>
                </a:moveTo>
                <a:lnTo>
                  <a:pt x="1309497" y="47116"/>
                </a:lnTo>
                <a:lnTo>
                  <a:pt x="1309115" y="47243"/>
                </a:lnTo>
                <a:lnTo>
                  <a:pt x="1310320" y="47116"/>
                </a:lnTo>
                <a:close/>
              </a:path>
              <a:path w="1406778" h="2385314">
                <a:moveTo>
                  <a:pt x="1342771" y="30987"/>
                </a:moveTo>
                <a:lnTo>
                  <a:pt x="1330411" y="32232"/>
                </a:lnTo>
                <a:lnTo>
                  <a:pt x="1331194" y="44915"/>
                </a:lnTo>
                <a:lnTo>
                  <a:pt x="1344040" y="43561"/>
                </a:lnTo>
                <a:lnTo>
                  <a:pt x="1342771" y="30987"/>
                </a:lnTo>
                <a:close/>
              </a:path>
              <a:path w="1406778" h="2385314">
                <a:moveTo>
                  <a:pt x="1328420" y="0"/>
                </a:moveTo>
                <a:lnTo>
                  <a:pt x="1330411" y="32232"/>
                </a:lnTo>
                <a:lnTo>
                  <a:pt x="1342771" y="30987"/>
                </a:lnTo>
                <a:lnTo>
                  <a:pt x="1401395" y="30987"/>
                </a:lnTo>
                <a:lnTo>
                  <a:pt x="132842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/>
          </p:nvPr>
        </p:nvGraphicFramePr>
        <p:xfrm>
          <a:off x="885826" y="2728341"/>
          <a:ext cx="2364866" cy="544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4068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192">
                      <a:solidFill>
                        <a:srgbClr val="41709C"/>
                      </a:solidFill>
                      <a:prstDash val="solid"/>
                    </a:lnL>
                    <a:lnR w="12192">
                      <a:solidFill>
                        <a:srgbClr val="41709C"/>
                      </a:solidFill>
                      <a:prstDash val="solid"/>
                    </a:lnR>
                    <a:lnT w="12192">
                      <a:solidFill>
                        <a:srgbClr val="41709C"/>
                      </a:solidFill>
                      <a:prstDash val="solid"/>
                    </a:lnT>
                    <a:lnB w="12192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hdr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192">
                      <a:solidFill>
                        <a:srgbClr val="41709C"/>
                      </a:solidFill>
                      <a:prstDash val="solid"/>
                    </a:lnL>
                    <a:lnR w="12192">
                      <a:solidFill>
                        <a:srgbClr val="41709C"/>
                      </a:solidFill>
                      <a:prstDash val="solid"/>
                    </a:lnR>
                    <a:lnT w="12192">
                      <a:solidFill>
                        <a:srgbClr val="41709C"/>
                      </a:solidFill>
                      <a:prstDash val="solid"/>
                    </a:lnT>
                    <a:lnB w="12192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400" spc="2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192">
                      <a:solidFill>
                        <a:srgbClr val="41709C"/>
                      </a:solidFill>
                      <a:prstDash val="solid"/>
                    </a:lnL>
                    <a:lnR w="12192">
                      <a:solidFill>
                        <a:srgbClr val="41709C"/>
                      </a:solidFill>
                      <a:prstDash val="solid"/>
                    </a:lnR>
                    <a:lnT w="12192">
                      <a:solidFill>
                        <a:srgbClr val="41709C"/>
                      </a:solidFill>
                      <a:prstDash val="solid"/>
                    </a:lnT>
                    <a:lnB w="12192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hdr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192">
                      <a:solidFill>
                        <a:srgbClr val="41709C"/>
                      </a:solidFill>
                      <a:prstDash val="solid"/>
                    </a:lnL>
                    <a:lnR w="12192">
                      <a:solidFill>
                        <a:srgbClr val="41709C"/>
                      </a:solidFill>
                      <a:prstDash val="solid"/>
                    </a:lnR>
                    <a:lnT w="12192">
                      <a:solidFill>
                        <a:srgbClr val="41709C"/>
                      </a:solidFill>
                      <a:prstDash val="solid"/>
                    </a:lnT>
                    <a:lnB w="12192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5961888" y="2545462"/>
            <a:ext cx="389762" cy="353186"/>
          </a:xfrm>
          <a:custGeom>
            <a:avLst/>
            <a:gdLst/>
            <a:ahLst/>
            <a:cxnLst/>
            <a:rect l="l" t="t" r="r" b="b"/>
            <a:pathLst>
              <a:path w="519683" h="470915">
                <a:moveTo>
                  <a:pt x="0" y="470915"/>
                </a:moveTo>
                <a:lnTo>
                  <a:pt x="519683" y="470915"/>
                </a:lnTo>
                <a:lnTo>
                  <a:pt x="519683" y="0"/>
                </a:lnTo>
                <a:lnTo>
                  <a:pt x="0" y="0"/>
                </a:lnTo>
                <a:lnTo>
                  <a:pt x="0" y="4709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18" name="object 18"/>
          <p:cNvSpPr/>
          <p:nvPr/>
        </p:nvSpPr>
        <p:spPr>
          <a:xfrm>
            <a:off x="6351651" y="2545462"/>
            <a:ext cx="1433322" cy="353186"/>
          </a:xfrm>
          <a:custGeom>
            <a:avLst/>
            <a:gdLst/>
            <a:ahLst/>
            <a:cxnLst/>
            <a:rect l="l" t="t" r="r" b="b"/>
            <a:pathLst>
              <a:path w="1911096" h="470915">
                <a:moveTo>
                  <a:pt x="0" y="470915"/>
                </a:moveTo>
                <a:lnTo>
                  <a:pt x="1911096" y="470915"/>
                </a:lnTo>
                <a:lnTo>
                  <a:pt x="1911096" y="0"/>
                </a:lnTo>
                <a:lnTo>
                  <a:pt x="0" y="0"/>
                </a:lnTo>
                <a:lnTo>
                  <a:pt x="0" y="4709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19" name="object 19"/>
          <p:cNvSpPr/>
          <p:nvPr/>
        </p:nvSpPr>
        <p:spPr>
          <a:xfrm>
            <a:off x="7784974" y="2545462"/>
            <a:ext cx="388619" cy="353186"/>
          </a:xfrm>
          <a:custGeom>
            <a:avLst/>
            <a:gdLst/>
            <a:ahLst/>
            <a:cxnLst/>
            <a:rect l="l" t="t" r="r" b="b"/>
            <a:pathLst>
              <a:path w="518159" h="470915">
                <a:moveTo>
                  <a:pt x="0" y="470915"/>
                </a:moveTo>
                <a:lnTo>
                  <a:pt x="518159" y="470915"/>
                </a:lnTo>
                <a:lnTo>
                  <a:pt x="518159" y="0"/>
                </a:lnTo>
                <a:lnTo>
                  <a:pt x="0" y="0"/>
                </a:lnTo>
                <a:lnTo>
                  <a:pt x="0" y="4709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21" name="object 21"/>
          <p:cNvSpPr/>
          <p:nvPr/>
        </p:nvSpPr>
        <p:spPr>
          <a:xfrm>
            <a:off x="5961888" y="3176397"/>
            <a:ext cx="388619" cy="353186"/>
          </a:xfrm>
          <a:custGeom>
            <a:avLst/>
            <a:gdLst/>
            <a:ahLst/>
            <a:cxnLst/>
            <a:rect l="l" t="t" r="r" b="b"/>
            <a:pathLst>
              <a:path w="518159" h="470915">
                <a:moveTo>
                  <a:pt x="0" y="470915"/>
                </a:moveTo>
                <a:lnTo>
                  <a:pt x="518159" y="470915"/>
                </a:lnTo>
                <a:lnTo>
                  <a:pt x="518159" y="0"/>
                </a:lnTo>
                <a:lnTo>
                  <a:pt x="0" y="0"/>
                </a:lnTo>
                <a:lnTo>
                  <a:pt x="0" y="4709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22" name="object 22"/>
          <p:cNvSpPr/>
          <p:nvPr/>
        </p:nvSpPr>
        <p:spPr>
          <a:xfrm>
            <a:off x="5961888" y="3176397"/>
            <a:ext cx="388619" cy="353186"/>
          </a:xfrm>
          <a:custGeom>
            <a:avLst/>
            <a:gdLst/>
            <a:ahLst/>
            <a:cxnLst/>
            <a:rect l="l" t="t" r="r" b="b"/>
            <a:pathLst>
              <a:path w="518159" h="470915">
                <a:moveTo>
                  <a:pt x="0" y="470915"/>
                </a:moveTo>
                <a:lnTo>
                  <a:pt x="518159" y="470915"/>
                </a:lnTo>
                <a:lnTo>
                  <a:pt x="518159" y="0"/>
                </a:lnTo>
                <a:lnTo>
                  <a:pt x="0" y="0"/>
                </a:lnTo>
                <a:lnTo>
                  <a:pt x="0" y="470915"/>
                </a:lnTo>
                <a:close/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23" name="object 23"/>
          <p:cNvSpPr txBox="1"/>
          <p:nvPr/>
        </p:nvSpPr>
        <p:spPr>
          <a:xfrm>
            <a:off x="6031231" y="2950654"/>
            <a:ext cx="1179671" cy="4981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9525" algn="r"/>
            <a:r>
              <a:rPr sz="1050" dirty="0">
                <a:latin typeface="맑은 고딕"/>
                <a:cs typeface="맑은 고딕"/>
              </a:rPr>
              <a:t>또는</a:t>
            </a:r>
          </a:p>
          <a:p>
            <a:pPr>
              <a:lnSpc>
                <a:spcPts val="413"/>
              </a:lnSpc>
              <a:spcBef>
                <a:spcPts val="7"/>
              </a:spcBef>
            </a:pPr>
            <a:endParaRPr sz="413" dirty="0"/>
          </a:p>
          <a:p>
            <a:pPr>
              <a:lnSpc>
                <a:spcPts val="750"/>
              </a:lnSpc>
            </a:pPr>
            <a:endParaRPr sz="750" dirty="0"/>
          </a:p>
          <a:p>
            <a:pPr marL="9525"/>
            <a:r>
              <a:rPr sz="1200" spc="26" dirty="0">
                <a:latin typeface="Arial"/>
                <a:cs typeface="Arial"/>
              </a:rPr>
              <a:t>hdr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50507" y="3176397"/>
            <a:ext cx="1433322" cy="353186"/>
          </a:xfrm>
          <a:custGeom>
            <a:avLst/>
            <a:gdLst/>
            <a:ahLst/>
            <a:cxnLst/>
            <a:rect l="l" t="t" r="r" b="b"/>
            <a:pathLst>
              <a:path w="1911096" h="470915">
                <a:moveTo>
                  <a:pt x="0" y="470915"/>
                </a:moveTo>
                <a:lnTo>
                  <a:pt x="1911096" y="470915"/>
                </a:lnTo>
                <a:lnTo>
                  <a:pt x="1911096" y="0"/>
                </a:lnTo>
                <a:lnTo>
                  <a:pt x="0" y="0"/>
                </a:lnTo>
                <a:lnTo>
                  <a:pt x="0" y="4709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25" name="object 25"/>
          <p:cNvSpPr/>
          <p:nvPr/>
        </p:nvSpPr>
        <p:spPr>
          <a:xfrm>
            <a:off x="6350507" y="3176397"/>
            <a:ext cx="1433322" cy="353186"/>
          </a:xfrm>
          <a:custGeom>
            <a:avLst/>
            <a:gdLst/>
            <a:ahLst/>
            <a:cxnLst/>
            <a:rect l="l" t="t" r="r" b="b"/>
            <a:pathLst>
              <a:path w="1911096" h="470915">
                <a:moveTo>
                  <a:pt x="0" y="470915"/>
                </a:moveTo>
                <a:lnTo>
                  <a:pt x="1911096" y="470915"/>
                </a:lnTo>
                <a:lnTo>
                  <a:pt x="1911096" y="0"/>
                </a:lnTo>
                <a:lnTo>
                  <a:pt x="0" y="0"/>
                </a:lnTo>
                <a:lnTo>
                  <a:pt x="0" y="470915"/>
                </a:lnTo>
                <a:close/>
              </a:path>
            </a:pathLst>
          </a:custGeom>
          <a:ln w="12191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/>
          </p:nvPr>
        </p:nvGraphicFramePr>
        <p:xfrm>
          <a:off x="885825" y="4634866"/>
          <a:ext cx="4713730" cy="544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8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4067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192">
                      <a:solidFill>
                        <a:srgbClr val="41709C"/>
                      </a:solidFill>
                      <a:prstDash val="solid"/>
                    </a:lnL>
                    <a:lnR w="12192">
                      <a:solidFill>
                        <a:srgbClr val="41709C"/>
                      </a:solidFill>
                      <a:prstDash val="solid"/>
                    </a:lnR>
                    <a:lnT w="12192">
                      <a:solidFill>
                        <a:srgbClr val="41709C"/>
                      </a:solidFill>
                      <a:prstDash val="solid"/>
                    </a:lnT>
                    <a:lnB w="12192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hdr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192">
                      <a:solidFill>
                        <a:srgbClr val="41709C"/>
                      </a:solidFill>
                      <a:prstDash val="solid"/>
                    </a:lnL>
                    <a:lnR w="12192">
                      <a:solidFill>
                        <a:srgbClr val="41709C"/>
                      </a:solidFill>
                      <a:prstDash val="solid"/>
                    </a:lnR>
                    <a:lnT w="12192">
                      <a:solidFill>
                        <a:srgbClr val="41709C"/>
                      </a:solidFill>
                      <a:prstDash val="solid"/>
                    </a:lnT>
                    <a:lnB w="12192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400" spc="2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192">
                      <a:solidFill>
                        <a:srgbClr val="41709C"/>
                      </a:solidFill>
                      <a:prstDash val="solid"/>
                    </a:lnL>
                    <a:lnR w="12192">
                      <a:solidFill>
                        <a:srgbClr val="5B9BD4"/>
                      </a:solidFill>
                      <a:prstDash val="solid"/>
                    </a:lnR>
                    <a:lnT w="12192">
                      <a:solidFill>
                        <a:srgbClr val="41709C"/>
                      </a:solidFill>
                      <a:prstDash val="solid"/>
                    </a:lnT>
                    <a:lnB w="12192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3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ee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192">
                      <a:solidFill>
                        <a:srgbClr val="5B9BD4"/>
                      </a:solidFill>
                      <a:prstDash val="solid"/>
                    </a:lnL>
                    <a:lnR w="12192">
                      <a:solidFill>
                        <a:srgbClr val="5B9BD4"/>
                      </a:solidFill>
                      <a:prstDash val="solid"/>
                    </a:lnR>
                    <a:lnT w="12192">
                      <a:solidFill>
                        <a:srgbClr val="5B9BD4"/>
                      </a:solidFill>
                      <a:prstDash val="solid"/>
                    </a:lnT>
                    <a:lnB w="12192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hdr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192">
                      <a:solidFill>
                        <a:srgbClr val="5B9BD4"/>
                      </a:solidFill>
                      <a:prstDash val="solid"/>
                    </a:lnL>
                    <a:lnR w="12192">
                      <a:solidFill>
                        <a:srgbClr val="41709C"/>
                      </a:solidFill>
                      <a:prstDash val="solid"/>
                    </a:lnR>
                    <a:lnT w="12192">
                      <a:solidFill>
                        <a:srgbClr val="41709C"/>
                      </a:solidFill>
                      <a:prstDash val="solid"/>
                    </a:lnT>
                    <a:lnB w="12192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6656928" y="3633502"/>
            <a:ext cx="867251" cy="167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050" spc="-4" dirty="0">
                <a:latin typeface="맑은 고딕"/>
                <a:cs typeface="맑은 고딕"/>
              </a:rPr>
              <a:t>이렇</a:t>
            </a:r>
            <a:r>
              <a:rPr sz="1050" dirty="0">
                <a:latin typeface="맑은 고딕"/>
                <a:cs typeface="맑은 고딕"/>
              </a:rPr>
              <a:t>게</a:t>
            </a:r>
            <a:r>
              <a:rPr sz="1050" spc="-15" dirty="0">
                <a:latin typeface="맑은 고딕"/>
                <a:cs typeface="맑은 고딕"/>
              </a:rPr>
              <a:t> </a:t>
            </a:r>
            <a:r>
              <a:rPr sz="1050" spc="-4" dirty="0">
                <a:latin typeface="맑은 고딕"/>
                <a:cs typeface="맑은 고딕"/>
              </a:rPr>
              <a:t>생겼다</a:t>
            </a:r>
            <a:endParaRPr sz="1050">
              <a:latin typeface="맑은 고딕"/>
              <a:cs typeface="맑은 고딕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15101" y="2228374"/>
            <a:ext cx="1079658" cy="2124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350" dirty="0">
                <a:latin typeface="맑은 고딕"/>
                <a:cs typeface="맑은 고딕"/>
              </a:rPr>
              <a:t>모든 </a:t>
            </a:r>
            <a:r>
              <a:rPr sz="1350" spc="45" dirty="0">
                <a:latin typeface="Arial"/>
                <a:cs typeface="Arial"/>
              </a:rPr>
              <a:t>*</a:t>
            </a:r>
            <a:r>
              <a:rPr sz="1350" spc="45" dirty="0">
                <a:latin typeface="맑은 고딕"/>
                <a:cs typeface="맑은 고딕"/>
              </a:rPr>
              <a:t>블록은</a:t>
            </a:r>
            <a:endParaRPr sz="1350" dirty="0">
              <a:latin typeface="맑은 고딕"/>
              <a:cs typeface="맑은 고딕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>
            <p:extLst/>
          </p:nvPr>
        </p:nvGraphicFramePr>
        <p:xfrm>
          <a:off x="5957316" y="2540889"/>
          <a:ext cx="2211703" cy="353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186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Arial"/>
                          <a:cs typeface="Arial"/>
                        </a:rPr>
                        <a:t>hdr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192">
                      <a:solidFill>
                        <a:srgbClr val="5B9BD4"/>
                      </a:solidFill>
                      <a:prstDash val="solid"/>
                    </a:lnL>
                    <a:lnR w="12191">
                      <a:solidFill>
                        <a:srgbClr val="5B9BD4"/>
                      </a:solidFill>
                      <a:prstDash val="solid"/>
                    </a:lnR>
                    <a:lnT w="12192">
                      <a:solidFill>
                        <a:srgbClr val="5B9BD4"/>
                      </a:solidFill>
                      <a:prstDash val="solid"/>
                    </a:lnT>
                    <a:lnB w="12192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191">
                      <a:solidFill>
                        <a:srgbClr val="5B9BD4"/>
                      </a:solidFill>
                      <a:prstDash val="solid"/>
                    </a:lnL>
                    <a:lnR w="12192">
                      <a:solidFill>
                        <a:srgbClr val="5B9BD4"/>
                      </a:solidFill>
                      <a:prstDash val="solid"/>
                    </a:lnR>
                    <a:lnT w="12191">
                      <a:solidFill>
                        <a:srgbClr val="5B9BD4"/>
                      </a:solidFill>
                      <a:prstDash val="solid"/>
                    </a:lnT>
                    <a:lnB w="12191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</a:pPr>
                      <a:r>
                        <a:rPr sz="1200" spc="3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200" spc="0" dirty="0" smtClean="0">
                          <a:latin typeface="Arial"/>
                          <a:cs typeface="Arial"/>
                        </a:rPr>
                        <a:t>tr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192">
                      <a:solidFill>
                        <a:srgbClr val="5B9BD4"/>
                      </a:solidFill>
                      <a:prstDash val="solid"/>
                    </a:lnL>
                    <a:lnR w="12192">
                      <a:solidFill>
                        <a:srgbClr val="5B9BD4"/>
                      </a:solidFill>
                      <a:prstDash val="solid"/>
                    </a:lnR>
                    <a:lnT w="12192">
                      <a:solidFill>
                        <a:srgbClr val="5B9BD4"/>
                      </a:solidFill>
                      <a:prstDash val="solid"/>
                    </a:lnT>
                    <a:lnB w="12192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847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79676" y="3667886"/>
            <a:ext cx="1728215" cy="1452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94884" y="3667886"/>
            <a:ext cx="2446020" cy="1565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4" name="object 4"/>
          <p:cNvSpPr/>
          <p:nvPr/>
        </p:nvSpPr>
        <p:spPr>
          <a:xfrm>
            <a:off x="2169413" y="3139820"/>
            <a:ext cx="1531620" cy="300609"/>
          </a:xfrm>
          <a:custGeom>
            <a:avLst/>
            <a:gdLst/>
            <a:ahLst/>
            <a:cxnLst/>
            <a:rect l="l" t="t" r="r" b="b"/>
            <a:pathLst>
              <a:path w="2042160" h="400812">
                <a:moveTo>
                  <a:pt x="1975358" y="0"/>
                </a:moveTo>
                <a:lnTo>
                  <a:pt x="60361" y="308"/>
                </a:lnTo>
                <a:lnTo>
                  <a:pt x="22405" y="16931"/>
                </a:lnTo>
                <a:lnTo>
                  <a:pt x="1568" y="52376"/>
                </a:lnTo>
                <a:lnTo>
                  <a:pt x="0" y="66801"/>
                </a:lnTo>
                <a:lnTo>
                  <a:pt x="308" y="340450"/>
                </a:lnTo>
                <a:lnTo>
                  <a:pt x="16931" y="378406"/>
                </a:lnTo>
                <a:lnTo>
                  <a:pt x="52376" y="399243"/>
                </a:lnTo>
                <a:lnTo>
                  <a:pt x="66802" y="400812"/>
                </a:lnTo>
                <a:lnTo>
                  <a:pt x="1981798" y="400503"/>
                </a:lnTo>
                <a:lnTo>
                  <a:pt x="2019754" y="383880"/>
                </a:lnTo>
                <a:lnTo>
                  <a:pt x="2040591" y="348435"/>
                </a:lnTo>
                <a:lnTo>
                  <a:pt x="2042160" y="334010"/>
                </a:lnTo>
                <a:lnTo>
                  <a:pt x="2041851" y="60361"/>
                </a:lnTo>
                <a:lnTo>
                  <a:pt x="2025228" y="22405"/>
                </a:lnTo>
                <a:lnTo>
                  <a:pt x="1989783" y="1568"/>
                </a:lnTo>
                <a:lnTo>
                  <a:pt x="197535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5" name="object 5"/>
          <p:cNvSpPr/>
          <p:nvPr/>
        </p:nvSpPr>
        <p:spPr>
          <a:xfrm>
            <a:off x="2169413" y="3139820"/>
            <a:ext cx="1531620" cy="300609"/>
          </a:xfrm>
          <a:custGeom>
            <a:avLst/>
            <a:gdLst/>
            <a:ahLst/>
            <a:cxnLst/>
            <a:rect l="l" t="t" r="r" b="b"/>
            <a:pathLst>
              <a:path w="2042160" h="400812">
                <a:moveTo>
                  <a:pt x="0" y="66801"/>
                </a:moveTo>
                <a:lnTo>
                  <a:pt x="13108" y="27104"/>
                </a:lnTo>
                <a:lnTo>
                  <a:pt x="46368" y="3196"/>
                </a:lnTo>
                <a:lnTo>
                  <a:pt x="1975358" y="0"/>
                </a:lnTo>
                <a:lnTo>
                  <a:pt x="1989783" y="1568"/>
                </a:lnTo>
                <a:lnTo>
                  <a:pt x="2025228" y="22405"/>
                </a:lnTo>
                <a:lnTo>
                  <a:pt x="2041851" y="60361"/>
                </a:lnTo>
                <a:lnTo>
                  <a:pt x="2042160" y="334010"/>
                </a:lnTo>
                <a:lnTo>
                  <a:pt x="2040591" y="348435"/>
                </a:lnTo>
                <a:lnTo>
                  <a:pt x="2019754" y="383880"/>
                </a:lnTo>
                <a:lnTo>
                  <a:pt x="1981798" y="400503"/>
                </a:lnTo>
                <a:lnTo>
                  <a:pt x="66802" y="400812"/>
                </a:lnTo>
                <a:lnTo>
                  <a:pt x="52376" y="399243"/>
                </a:lnTo>
                <a:lnTo>
                  <a:pt x="16931" y="378406"/>
                </a:lnTo>
                <a:lnTo>
                  <a:pt x="308" y="340450"/>
                </a:lnTo>
                <a:lnTo>
                  <a:pt x="0" y="6680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6" name="object 6"/>
          <p:cNvSpPr txBox="1"/>
          <p:nvPr/>
        </p:nvSpPr>
        <p:spPr>
          <a:xfrm>
            <a:off x="2466879" y="3184207"/>
            <a:ext cx="937260" cy="2124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350" dirty="0">
                <a:solidFill>
                  <a:srgbClr val="FFFFFF"/>
                </a:solidFill>
                <a:latin typeface="맑은 고딕"/>
                <a:cs typeface="맑은 고딕"/>
              </a:rPr>
              <a:t>단방향 연결</a:t>
            </a:r>
            <a:endParaRPr sz="1350">
              <a:latin typeface="맑은 고딕"/>
              <a:cs typeface="맑은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88661" y="3099816"/>
            <a:ext cx="1532762" cy="300609"/>
          </a:xfrm>
          <a:custGeom>
            <a:avLst/>
            <a:gdLst/>
            <a:ahLst/>
            <a:cxnLst/>
            <a:rect l="l" t="t" r="r" b="b"/>
            <a:pathLst>
              <a:path w="2043683" h="400812">
                <a:moveTo>
                  <a:pt x="1976881" y="0"/>
                </a:moveTo>
                <a:lnTo>
                  <a:pt x="60341" y="308"/>
                </a:lnTo>
                <a:lnTo>
                  <a:pt x="22354" y="16931"/>
                </a:lnTo>
                <a:lnTo>
                  <a:pt x="1562" y="52376"/>
                </a:lnTo>
                <a:lnTo>
                  <a:pt x="0" y="66801"/>
                </a:lnTo>
                <a:lnTo>
                  <a:pt x="306" y="340450"/>
                </a:lnTo>
                <a:lnTo>
                  <a:pt x="16887" y="378406"/>
                </a:lnTo>
                <a:lnTo>
                  <a:pt x="52338" y="399243"/>
                </a:lnTo>
                <a:lnTo>
                  <a:pt x="66801" y="400812"/>
                </a:lnTo>
                <a:lnTo>
                  <a:pt x="1983322" y="400503"/>
                </a:lnTo>
                <a:lnTo>
                  <a:pt x="2021278" y="383880"/>
                </a:lnTo>
                <a:lnTo>
                  <a:pt x="2042115" y="348435"/>
                </a:lnTo>
                <a:lnTo>
                  <a:pt x="2043683" y="334010"/>
                </a:lnTo>
                <a:lnTo>
                  <a:pt x="2043375" y="60361"/>
                </a:lnTo>
                <a:lnTo>
                  <a:pt x="2026752" y="22405"/>
                </a:lnTo>
                <a:lnTo>
                  <a:pt x="1991307" y="1568"/>
                </a:lnTo>
                <a:lnTo>
                  <a:pt x="197688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8" name="object 8"/>
          <p:cNvSpPr/>
          <p:nvPr/>
        </p:nvSpPr>
        <p:spPr>
          <a:xfrm>
            <a:off x="5288661" y="3099816"/>
            <a:ext cx="1532762" cy="300609"/>
          </a:xfrm>
          <a:custGeom>
            <a:avLst/>
            <a:gdLst/>
            <a:ahLst/>
            <a:cxnLst/>
            <a:rect l="l" t="t" r="r" b="b"/>
            <a:pathLst>
              <a:path w="2043683" h="400812">
                <a:moveTo>
                  <a:pt x="0" y="66801"/>
                </a:moveTo>
                <a:lnTo>
                  <a:pt x="13071" y="27104"/>
                </a:lnTo>
                <a:lnTo>
                  <a:pt x="46320" y="3196"/>
                </a:lnTo>
                <a:lnTo>
                  <a:pt x="1976881" y="0"/>
                </a:lnTo>
                <a:lnTo>
                  <a:pt x="1991307" y="1568"/>
                </a:lnTo>
                <a:lnTo>
                  <a:pt x="2026752" y="22405"/>
                </a:lnTo>
                <a:lnTo>
                  <a:pt x="2043375" y="60361"/>
                </a:lnTo>
                <a:lnTo>
                  <a:pt x="2043683" y="334010"/>
                </a:lnTo>
                <a:lnTo>
                  <a:pt x="2042115" y="348435"/>
                </a:lnTo>
                <a:lnTo>
                  <a:pt x="2021278" y="383880"/>
                </a:lnTo>
                <a:lnTo>
                  <a:pt x="1983322" y="400503"/>
                </a:lnTo>
                <a:lnTo>
                  <a:pt x="66801" y="400812"/>
                </a:lnTo>
                <a:lnTo>
                  <a:pt x="52338" y="399243"/>
                </a:lnTo>
                <a:lnTo>
                  <a:pt x="16887" y="378406"/>
                </a:lnTo>
                <a:lnTo>
                  <a:pt x="306" y="340450"/>
                </a:lnTo>
                <a:lnTo>
                  <a:pt x="0" y="6680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9" name="object 9"/>
          <p:cNvSpPr/>
          <p:nvPr/>
        </p:nvSpPr>
        <p:spPr>
          <a:xfrm>
            <a:off x="4355973" y="3099816"/>
            <a:ext cx="0" cy="2755697"/>
          </a:xfrm>
          <a:custGeom>
            <a:avLst/>
            <a:gdLst/>
            <a:ahLst/>
            <a:cxnLst/>
            <a:rect l="l" t="t" r="r" b="b"/>
            <a:pathLst>
              <a:path h="3674262">
                <a:moveTo>
                  <a:pt x="0" y="0"/>
                </a:moveTo>
                <a:lnTo>
                  <a:pt x="0" y="3674262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10" name="object 10"/>
          <p:cNvSpPr/>
          <p:nvPr/>
        </p:nvSpPr>
        <p:spPr>
          <a:xfrm>
            <a:off x="3202686" y="1999107"/>
            <a:ext cx="622934" cy="227456"/>
          </a:xfrm>
          <a:custGeom>
            <a:avLst/>
            <a:gdLst/>
            <a:ahLst/>
            <a:cxnLst/>
            <a:rect l="l" t="t" r="r" b="b"/>
            <a:pathLst>
              <a:path w="830579" h="303275">
                <a:moveTo>
                  <a:pt x="0" y="303275"/>
                </a:moveTo>
                <a:lnTo>
                  <a:pt x="830579" y="303275"/>
                </a:lnTo>
                <a:lnTo>
                  <a:pt x="830579" y="0"/>
                </a:lnTo>
                <a:lnTo>
                  <a:pt x="0" y="0"/>
                </a:lnTo>
                <a:lnTo>
                  <a:pt x="0" y="303275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11" name="object 11"/>
          <p:cNvSpPr/>
          <p:nvPr/>
        </p:nvSpPr>
        <p:spPr>
          <a:xfrm>
            <a:off x="3202686" y="1999107"/>
            <a:ext cx="622934" cy="227456"/>
          </a:xfrm>
          <a:custGeom>
            <a:avLst/>
            <a:gdLst/>
            <a:ahLst/>
            <a:cxnLst/>
            <a:rect l="l" t="t" r="r" b="b"/>
            <a:pathLst>
              <a:path w="830579" h="303275">
                <a:moveTo>
                  <a:pt x="0" y="303275"/>
                </a:moveTo>
                <a:lnTo>
                  <a:pt x="830579" y="303275"/>
                </a:lnTo>
                <a:lnTo>
                  <a:pt x="830579" y="0"/>
                </a:lnTo>
                <a:lnTo>
                  <a:pt x="0" y="0"/>
                </a:lnTo>
                <a:lnTo>
                  <a:pt x="0" y="303275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12" name="object 12"/>
          <p:cNvSpPr/>
          <p:nvPr/>
        </p:nvSpPr>
        <p:spPr>
          <a:xfrm>
            <a:off x="1148715" y="1999107"/>
            <a:ext cx="612647" cy="227456"/>
          </a:xfrm>
          <a:custGeom>
            <a:avLst/>
            <a:gdLst/>
            <a:ahLst/>
            <a:cxnLst/>
            <a:rect l="l" t="t" r="r" b="b"/>
            <a:pathLst>
              <a:path w="816863" h="303275">
                <a:moveTo>
                  <a:pt x="0" y="303275"/>
                </a:moveTo>
                <a:lnTo>
                  <a:pt x="816863" y="303275"/>
                </a:lnTo>
                <a:lnTo>
                  <a:pt x="816863" y="0"/>
                </a:lnTo>
                <a:lnTo>
                  <a:pt x="0" y="0"/>
                </a:lnTo>
                <a:lnTo>
                  <a:pt x="0" y="303275"/>
                </a:lnTo>
                <a:close/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13" name="object 13"/>
          <p:cNvSpPr txBox="1"/>
          <p:nvPr/>
        </p:nvSpPr>
        <p:spPr>
          <a:xfrm>
            <a:off x="687704" y="1344072"/>
            <a:ext cx="6413183" cy="161067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3300" spc="113" dirty="0">
                <a:latin typeface="Arial"/>
                <a:cs typeface="Arial"/>
              </a:rPr>
              <a:t>*</a:t>
            </a:r>
            <a:r>
              <a:rPr sz="3300" spc="244" dirty="0">
                <a:latin typeface="Arial"/>
                <a:cs typeface="Arial"/>
              </a:rPr>
              <a:t> </a:t>
            </a:r>
            <a:r>
              <a:rPr sz="3300" spc="-4" dirty="0">
                <a:latin typeface="맑은 고딕"/>
                <a:cs typeface="맑은 고딕"/>
              </a:rPr>
              <a:t>블록</a:t>
            </a:r>
            <a:endParaRPr sz="3300">
              <a:latin typeface="맑은 고딕"/>
              <a:cs typeface="맑은 고딕"/>
            </a:endParaRPr>
          </a:p>
          <a:p>
            <a:pPr>
              <a:lnSpc>
                <a:spcPts val="488"/>
              </a:lnSpc>
              <a:spcBef>
                <a:spcPts val="22"/>
              </a:spcBef>
            </a:pPr>
            <a:endParaRPr sz="488"/>
          </a:p>
          <a:p>
            <a:pPr>
              <a:lnSpc>
                <a:spcPts val="750"/>
              </a:lnSpc>
            </a:pPr>
            <a:endParaRPr sz="750"/>
          </a:p>
          <a:p>
            <a:pPr marL="619601">
              <a:tabLst>
                <a:tab pos="2646997" algn="l"/>
              </a:tabLst>
            </a:pPr>
            <a:r>
              <a:rPr sz="1350" spc="34" dirty="0">
                <a:latin typeface="Arial"/>
                <a:cs typeface="Arial"/>
              </a:rPr>
              <a:t>f</a:t>
            </a:r>
            <a:r>
              <a:rPr sz="1350" spc="11" dirty="0">
                <a:latin typeface="Arial"/>
                <a:cs typeface="Arial"/>
              </a:rPr>
              <a:t>r</a:t>
            </a:r>
            <a:r>
              <a:rPr sz="1350" spc="-30" dirty="0">
                <a:latin typeface="Arial"/>
                <a:cs typeface="Arial"/>
              </a:rPr>
              <a:t>ee	</a:t>
            </a:r>
            <a:r>
              <a:rPr sz="1350" spc="4" dirty="0">
                <a:solidFill>
                  <a:srgbClr val="FFFFFF"/>
                </a:solidFill>
                <a:latin typeface="Arial"/>
                <a:cs typeface="Arial"/>
              </a:rPr>
              <a:t>alloc</a:t>
            </a:r>
            <a:endParaRPr sz="1350">
              <a:latin typeface="Arial"/>
              <a:cs typeface="Arial"/>
            </a:endParaRPr>
          </a:p>
          <a:p>
            <a:pPr marL="9525">
              <a:spcBef>
                <a:spcPts val="90"/>
              </a:spcBef>
            </a:pPr>
            <a:r>
              <a:rPr sz="2100" spc="-8" dirty="0">
                <a:latin typeface="Arial"/>
                <a:cs typeface="Arial"/>
              </a:rPr>
              <a:t>•</a:t>
            </a:r>
            <a:r>
              <a:rPr sz="2100" spc="30" dirty="0">
                <a:latin typeface="Arial"/>
                <a:cs typeface="Arial"/>
              </a:rPr>
              <a:t> </a:t>
            </a:r>
            <a:r>
              <a:rPr sz="2100" spc="-23" dirty="0">
                <a:latin typeface="맑은 고딕"/>
                <a:cs typeface="맑은 고딕"/>
              </a:rPr>
              <a:t>프리블록</a:t>
            </a:r>
            <a:r>
              <a:rPr sz="2100" spc="11" dirty="0">
                <a:latin typeface="맑은 고딕"/>
                <a:cs typeface="맑은 고딕"/>
              </a:rPr>
              <a:t> </a:t>
            </a:r>
            <a:r>
              <a:rPr sz="2100" spc="-23" dirty="0">
                <a:latin typeface="맑은 고딕"/>
                <a:cs typeface="맑은 고딕"/>
              </a:rPr>
              <a:t>또는</a:t>
            </a:r>
            <a:r>
              <a:rPr sz="2100" spc="8" dirty="0">
                <a:latin typeface="맑은 고딕"/>
                <a:cs typeface="맑은 고딕"/>
              </a:rPr>
              <a:t> </a:t>
            </a:r>
            <a:r>
              <a:rPr sz="2100" spc="-23" dirty="0">
                <a:latin typeface="맑은 고딕"/>
                <a:cs typeface="맑은 고딕"/>
              </a:rPr>
              <a:t>할당된</a:t>
            </a:r>
            <a:r>
              <a:rPr sz="2100" spc="4" dirty="0">
                <a:latin typeface="맑은 고딕"/>
                <a:cs typeface="맑은 고딕"/>
              </a:rPr>
              <a:t> </a:t>
            </a:r>
            <a:r>
              <a:rPr sz="2100" spc="-23" dirty="0">
                <a:latin typeface="맑은 고딕"/>
                <a:cs typeface="맑은 고딕"/>
              </a:rPr>
              <a:t>블록은</a:t>
            </a:r>
            <a:r>
              <a:rPr sz="2100" spc="8" dirty="0">
                <a:latin typeface="맑은 고딕"/>
                <a:cs typeface="맑은 고딕"/>
              </a:rPr>
              <a:t> </a:t>
            </a:r>
            <a:r>
              <a:rPr sz="2100" spc="-23" dirty="0">
                <a:latin typeface="맑은 고딕"/>
                <a:cs typeface="맑은 고딕"/>
              </a:rPr>
              <a:t>아래와</a:t>
            </a:r>
            <a:r>
              <a:rPr sz="2100" spc="4" dirty="0">
                <a:latin typeface="맑은 고딕"/>
                <a:cs typeface="맑은 고딕"/>
              </a:rPr>
              <a:t> </a:t>
            </a:r>
            <a:r>
              <a:rPr sz="2100" spc="-23" dirty="0">
                <a:latin typeface="맑은 고딕"/>
                <a:cs typeface="맑은 고딕"/>
              </a:rPr>
              <a:t>같이</a:t>
            </a:r>
            <a:r>
              <a:rPr sz="2100" spc="8" dirty="0">
                <a:latin typeface="맑은 고딕"/>
                <a:cs typeface="맑은 고딕"/>
              </a:rPr>
              <a:t> </a:t>
            </a:r>
            <a:r>
              <a:rPr sz="2100" spc="-23" dirty="0">
                <a:latin typeface="맑은 고딕"/>
                <a:cs typeface="맑은 고딕"/>
              </a:rPr>
              <a:t>구성된다</a:t>
            </a:r>
            <a:r>
              <a:rPr sz="2100" spc="-131" dirty="0">
                <a:latin typeface="Arial"/>
                <a:cs typeface="Arial"/>
              </a:rPr>
              <a:t>.</a:t>
            </a:r>
            <a:endParaRPr sz="2100">
              <a:latin typeface="Arial"/>
              <a:cs typeface="Arial"/>
            </a:endParaRPr>
          </a:p>
          <a:p>
            <a:pPr>
              <a:lnSpc>
                <a:spcPts val="975"/>
              </a:lnSpc>
              <a:spcBef>
                <a:spcPts val="38"/>
              </a:spcBef>
            </a:pPr>
            <a:endParaRPr sz="975"/>
          </a:p>
          <a:p>
            <a:pPr marL="251936"/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188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맑은 고딕"/>
                <a:cs typeface="맑은 고딕"/>
              </a:rPr>
              <a:t>둘</a:t>
            </a:r>
            <a:r>
              <a:rPr sz="1800" spc="4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중</a:t>
            </a:r>
            <a:r>
              <a:rPr sz="1800" spc="4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하나를</a:t>
            </a:r>
            <a:r>
              <a:rPr sz="1800" spc="4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선택하여 구현한다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87555" y="3144583"/>
            <a:ext cx="937260" cy="2124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350" dirty="0">
                <a:solidFill>
                  <a:srgbClr val="FFFFFF"/>
                </a:solidFill>
                <a:latin typeface="맑은 고딕"/>
                <a:cs typeface="맑은 고딕"/>
              </a:rPr>
              <a:t>양방향 연결</a:t>
            </a:r>
            <a:endParaRPr sz="1350"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89917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552" y="619982"/>
            <a:ext cx="8067675" cy="80962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9525"/>
            <a:r>
              <a:rPr sz="3300" spc="-113" dirty="0">
                <a:latin typeface="Arial"/>
                <a:cs typeface="Arial"/>
              </a:rPr>
              <a:t>2.</a:t>
            </a:r>
            <a:r>
              <a:rPr sz="3300" spc="240" dirty="0">
                <a:latin typeface="Arial"/>
                <a:cs typeface="Arial"/>
              </a:rPr>
              <a:t> </a:t>
            </a:r>
            <a:r>
              <a:rPr sz="3300" spc="60" dirty="0">
                <a:latin typeface="Arial"/>
                <a:cs typeface="Arial"/>
              </a:rPr>
              <a:t>Malloc</a:t>
            </a:r>
            <a:r>
              <a:rPr sz="3300" spc="244" dirty="0">
                <a:latin typeface="Arial"/>
                <a:cs typeface="Arial"/>
              </a:rPr>
              <a:t> </a:t>
            </a:r>
            <a:r>
              <a:rPr sz="3300" spc="484" dirty="0">
                <a:latin typeface="Arial"/>
                <a:cs typeface="Arial"/>
              </a:rPr>
              <a:t>&amp;</a:t>
            </a:r>
            <a:r>
              <a:rPr sz="3300" spc="244" dirty="0">
                <a:latin typeface="Arial"/>
                <a:cs typeface="Arial"/>
              </a:rPr>
              <a:t> </a:t>
            </a:r>
            <a:r>
              <a:rPr sz="3300" spc="83" dirty="0">
                <a:latin typeface="Arial"/>
                <a:cs typeface="Arial"/>
              </a:rPr>
              <a:t>f</a:t>
            </a:r>
            <a:r>
              <a:rPr sz="3300" spc="45" dirty="0">
                <a:latin typeface="Arial"/>
                <a:cs typeface="Arial"/>
              </a:rPr>
              <a:t>r</a:t>
            </a:r>
            <a:r>
              <a:rPr sz="3300" spc="-75" dirty="0">
                <a:latin typeface="Arial"/>
                <a:cs typeface="Arial"/>
              </a:rPr>
              <a:t>ee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04" y="2224088"/>
            <a:ext cx="1635443" cy="3271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0975" indent="-171450">
              <a:buFont typeface="Arial"/>
              <a:buChar char="•"/>
              <a:tabLst>
                <a:tab pos="180975" algn="l"/>
              </a:tabLst>
            </a:pPr>
            <a:r>
              <a:rPr sz="2100" spc="-23" dirty="0">
                <a:latin typeface="맑은 고딕"/>
                <a:cs typeface="맑은 고딕"/>
              </a:rPr>
              <a:t>할당</a:t>
            </a:r>
            <a:r>
              <a:rPr sz="2100" spc="8" dirty="0">
                <a:latin typeface="맑은 고딕"/>
                <a:cs typeface="맑은 고딕"/>
              </a:rPr>
              <a:t> </a:t>
            </a:r>
            <a:r>
              <a:rPr sz="2100" spc="-23" dirty="0">
                <a:latin typeface="맑은 고딕"/>
                <a:cs typeface="맑은 고딕"/>
              </a:rPr>
              <a:t>시</a:t>
            </a:r>
            <a:r>
              <a:rPr sz="1200" spc="19" dirty="0">
                <a:solidFill>
                  <a:srgbClr val="00AFEF"/>
                </a:solidFill>
                <a:latin typeface="Arial"/>
                <a:cs typeface="Arial"/>
              </a:rPr>
              <a:t>Mall</a:t>
            </a:r>
            <a:r>
              <a:rPr sz="1200" spc="4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200" spc="8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sz="1200" spc="-34" dirty="0">
                <a:solidFill>
                  <a:srgbClr val="00AFEF"/>
                </a:solidFill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0109" y="2224087"/>
            <a:ext cx="5352098" cy="32480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2100" spc="-23" dirty="0">
                <a:latin typeface="맑은 고딕"/>
                <a:cs typeface="맑은 고딕"/>
              </a:rPr>
              <a:t>프리블록을</a:t>
            </a:r>
            <a:r>
              <a:rPr sz="2100" spc="19" dirty="0">
                <a:latin typeface="맑은 고딕"/>
                <a:cs typeface="맑은 고딕"/>
              </a:rPr>
              <a:t> </a:t>
            </a:r>
            <a:r>
              <a:rPr sz="2100" spc="-23" dirty="0">
                <a:latin typeface="맑은 고딕"/>
                <a:cs typeface="맑은 고딕"/>
              </a:rPr>
              <a:t>검색하여</a:t>
            </a:r>
            <a:r>
              <a:rPr sz="2100" spc="15" dirty="0">
                <a:latin typeface="맑은 고딕"/>
                <a:cs typeface="맑은 고딕"/>
              </a:rPr>
              <a:t> </a:t>
            </a:r>
            <a:r>
              <a:rPr sz="1350" spc="4" dirty="0">
                <a:solidFill>
                  <a:srgbClr val="00AFEF"/>
                </a:solidFill>
                <a:latin typeface="Arial"/>
                <a:cs typeface="Arial"/>
              </a:rPr>
              <a:t>find_</a:t>
            </a:r>
            <a:r>
              <a:rPr sz="1350" spc="-4" dirty="0">
                <a:solidFill>
                  <a:srgbClr val="00AFEF"/>
                </a:solidFill>
                <a:latin typeface="Arial"/>
                <a:cs typeface="Arial"/>
              </a:rPr>
              <a:t>f</a:t>
            </a:r>
            <a:r>
              <a:rPr sz="1350" spc="60" dirty="0">
                <a:solidFill>
                  <a:srgbClr val="00AFEF"/>
                </a:solidFill>
                <a:latin typeface="Arial"/>
                <a:cs typeface="Arial"/>
              </a:rPr>
              <a:t>it</a:t>
            </a:r>
            <a:r>
              <a:rPr sz="1350" spc="-41" dirty="0">
                <a:solidFill>
                  <a:srgbClr val="00AFEF"/>
                </a:solidFill>
                <a:latin typeface="Arial"/>
                <a:cs typeface="Arial"/>
              </a:rPr>
              <a:t>() </a:t>
            </a:r>
            <a:r>
              <a:rPr sz="1350" spc="-11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100" spc="-23" dirty="0">
                <a:latin typeface="맑은 고딕"/>
                <a:cs typeface="맑은 고딕"/>
              </a:rPr>
              <a:t>공간을</a:t>
            </a:r>
            <a:r>
              <a:rPr sz="2100" spc="8" dirty="0">
                <a:latin typeface="맑은 고딕"/>
                <a:cs typeface="맑은 고딕"/>
              </a:rPr>
              <a:t> </a:t>
            </a:r>
            <a:r>
              <a:rPr sz="2100" spc="-23" dirty="0">
                <a:latin typeface="맑은 고딕"/>
                <a:cs typeface="맑은 고딕"/>
              </a:rPr>
              <a:t>할당한다</a:t>
            </a:r>
            <a:r>
              <a:rPr sz="2100" spc="-131" dirty="0">
                <a:latin typeface="Arial"/>
                <a:cs typeface="Arial"/>
              </a:rPr>
              <a:t>.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28978" y="2338388"/>
            <a:ext cx="473393" cy="1895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spc="45" dirty="0">
                <a:solidFill>
                  <a:srgbClr val="00AFEF"/>
                </a:solidFill>
                <a:latin typeface="Arial"/>
                <a:cs typeface="Arial"/>
              </a:rPr>
              <a:t>p</a:t>
            </a:r>
            <a:r>
              <a:rPr sz="1200" spc="-30" dirty="0">
                <a:solidFill>
                  <a:srgbClr val="00AFEF"/>
                </a:solidFill>
                <a:latin typeface="Arial"/>
                <a:cs typeface="Arial"/>
              </a:rPr>
              <a:t>lace</a:t>
            </a:r>
            <a:r>
              <a:rPr sz="1200" spc="-19" dirty="0">
                <a:solidFill>
                  <a:srgbClr val="00AFEF"/>
                </a:solidFill>
                <a:latin typeface="Arial"/>
                <a:cs typeface="Arial"/>
              </a:rPr>
              <a:t>(</a:t>
            </a:r>
            <a:r>
              <a:rPr sz="1200" spc="-38" dirty="0">
                <a:solidFill>
                  <a:srgbClr val="00AFE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7704" y="4141374"/>
            <a:ext cx="5625465" cy="3271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2100" spc="-8" dirty="0">
                <a:latin typeface="Arial"/>
                <a:cs typeface="Arial"/>
              </a:rPr>
              <a:t>•</a:t>
            </a:r>
            <a:r>
              <a:rPr sz="2100" spc="30" dirty="0">
                <a:latin typeface="Arial"/>
                <a:cs typeface="Arial"/>
              </a:rPr>
              <a:t> </a:t>
            </a:r>
            <a:r>
              <a:rPr sz="2100" spc="-23" dirty="0">
                <a:latin typeface="맑은 고딕"/>
                <a:cs typeface="맑은 고딕"/>
              </a:rPr>
              <a:t>프리블록</a:t>
            </a:r>
            <a:r>
              <a:rPr sz="2100" spc="11" dirty="0">
                <a:latin typeface="맑은 고딕"/>
                <a:cs typeface="맑은 고딕"/>
              </a:rPr>
              <a:t> </a:t>
            </a:r>
            <a:r>
              <a:rPr sz="2100" spc="-23" dirty="0">
                <a:latin typeface="맑은 고딕"/>
                <a:cs typeface="맑은 고딕"/>
              </a:rPr>
              <a:t>검색은</a:t>
            </a:r>
            <a:r>
              <a:rPr sz="2100" spc="8" dirty="0">
                <a:latin typeface="맑은 고딕"/>
                <a:cs typeface="맑은 고딕"/>
              </a:rPr>
              <a:t> </a:t>
            </a:r>
            <a:r>
              <a:rPr sz="2100" spc="45" dirty="0">
                <a:latin typeface="Arial"/>
                <a:cs typeface="Arial"/>
              </a:rPr>
              <a:t>fi</a:t>
            </a:r>
            <a:r>
              <a:rPr sz="2100" spc="71" dirty="0">
                <a:latin typeface="Arial"/>
                <a:cs typeface="Arial"/>
              </a:rPr>
              <a:t>r</a:t>
            </a:r>
            <a:r>
              <a:rPr sz="2100" spc="-45" dirty="0">
                <a:latin typeface="Arial"/>
                <a:cs typeface="Arial"/>
              </a:rPr>
              <a:t>st,</a:t>
            </a:r>
            <a:r>
              <a:rPr sz="2100" spc="153" dirty="0">
                <a:latin typeface="Arial"/>
                <a:cs typeface="Arial"/>
              </a:rPr>
              <a:t> </a:t>
            </a:r>
            <a:r>
              <a:rPr sz="2100" spc="38" dirty="0">
                <a:latin typeface="Arial"/>
                <a:cs typeface="Arial"/>
              </a:rPr>
              <a:t>n</a:t>
            </a:r>
            <a:r>
              <a:rPr sz="2100" spc="-38" dirty="0">
                <a:latin typeface="Arial"/>
                <a:cs typeface="Arial"/>
              </a:rPr>
              <a:t>ext,</a:t>
            </a:r>
            <a:r>
              <a:rPr sz="2100" spc="153" dirty="0">
                <a:latin typeface="Arial"/>
                <a:cs typeface="Arial"/>
              </a:rPr>
              <a:t> </a:t>
            </a:r>
            <a:r>
              <a:rPr sz="2100" spc="11" dirty="0">
                <a:latin typeface="Arial"/>
                <a:cs typeface="Arial"/>
              </a:rPr>
              <a:t>b</a:t>
            </a:r>
            <a:r>
              <a:rPr sz="2100" spc="15" dirty="0">
                <a:latin typeface="Arial"/>
                <a:cs typeface="Arial"/>
              </a:rPr>
              <a:t>e</a:t>
            </a:r>
            <a:r>
              <a:rPr sz="2100" spc="-11" dirty="0">
                <a:latin typeface="Arial"/>
                <a:cs typeface="Arial"/>
              </a:rPr>
              <a:t>st</a:t>
            </a:r>
            <a:r>
              <a:rPr sz="2100" spc="165" dirty="0">
                <a:latin typeface="Arial"/>
                <a:cs typeface="Arial"/>
              </a:rPr>
              <a:t> </a:t>
            </a:r>
            <a:r>
              <a:rPr sz="2100" spc="-23" dirty="0">
                <a:latin typeface="맑은 고딕"/>
                <a:cs typeface="맑은 고딕"/>
              </a:rPr>
              <a:t>중</a:t>
            </a:r>
            <a:r>
              <a:rPr sz="2100" spc="8" dirty="0">
                <a:latin typeface="맑은 고딕"/>
                <a:cs typeface="맑은 고딕"/>
              </a:rPr>
              <a:t> </a:t>
            </a:r>
            <a:r>
              <a:rPr sz="2100" spc="-23" dirty="0">
                <a:latin typeface="맑은 고딕"/>
                <a:cs typeface="맑은 고딕"/>
              </a:rPr>
              <a:t>선택한다</a:t>
            </a:r>
            <a:r>
              <a:rPr sz="2100" spc="15" dirty="0">
                <a:latin typeface="Arial"/>
                <a:cs typeface="Arial"/>
              </a:rPr>
              <a:t>!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8759" y="3572828"/>
            <a:ext cx="476250" cy="144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900" dirty="0">
                <a:latin typeface="맑은 고딕"/>
                <a:cs typeface="맑은 고딕"/>
              </a:rPr>
              <a:t>프롤로그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7407" y="3554253"/>
            <a:ext cx="476250" cy="144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900" dirty="0">
                <a:latin typeface="맑은 고딕"/>
                <a:cs typeface="맑은 고딕"/>
              </a:rPr>
              <a:t>에필로그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60929" y="2796921"/>
            <a:ext cx="653795" cy="437768"/>
          </a:xfrm>
          <a:custGeom>
            <a:avLst/>
            <a:gdLst/>
            <a:ahLst/>
            <a:cxnLst/>
            <a:rect l="l" t="t" r="r" b="b"/>
            <a:pathLst>
              <a:path w="871727" h="583691">
                <a:moveTo>
                  <a:pt x="0" y="583691"/>
                </a:moveTo>
                <a:lnTo>
                  <a:pt x="871727" y="583691"/>
                </a:lnTo>
                <a:lnTo>
                  <a:pt x="871727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11" name="object 11"/>
          <p:cNvSpPr/>
          <p:nvPr/>
        </p:nvSpPr>
        <p:spPr>
          <a:xfrm>
            <a:off x="2457451" y="2611755"/>
            <a:ext cx="136016" cy="124586"/>
          </a:xfrm>
          <a:custGeom>
            <a:avLst/>
            <a:gdLst/>
            <a:ahLst/>
            <a:cxnLst/>
            <a:rect l="l" t="t" r="r" b="b"/>
            <a:pathLst>
              <a:path w="181355" h="166115">
                <a:moveTo>
                  <a:pt x="181355" y="83058"/>
                </a:moveTo>
                <a:lnTo>
                  <a:pt x="0" y="83058"/>
                </a:lnTo>
                <a:lnTo>
                  <a:pt x="90677" y="166115"/>
                </a:lnTo>
                <a:lnTo>
                  <a:pt x="181355" y="83058"/>
                </a:lnTo>
                <a:close/>
              </a:path>
              <a:path w="181355" h="166115">
                <a:moveTo>
                  <a:pt x="136016" y="0"/>
                </a:moveTo>
                <a:lnTo>
                  <a:pt x="45338" y="0"/>
                </a:lnTo>
                <a:lnTo>
                  <a:pt x="45338" y="83058"/>
                </a:lnTo>
                <a:lnTo>
                  <a:pt x="136016" y="83058"/>
                </a:lnTo>
                <a:lnTo>
                  <a:pt x="1360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12" name="object 12"/>
          <p:cNvSpPr/>
          <p:nvPr/>
        </p:nvSpPr>
        <p:spPr>
          <a:xfrm>
            <a:off x="3968496" y="2611755"/>
            <a:ext cx="136017" cy="124586"/>
          </a:xfrm>
          <a:custGeom>
            <a:avLst/>
            <a:gdLst/>
            <a:ahLst/>
            <a:cxnLst/>
            <a:rect l="l" t="t" r="r" b="b"/>
            <a:pathLst>
              <a:path w="181356" h="166115">
                <a:moveTo>
                  <a:pt x="181356" y="83058"/>
                </a:moveTo>
                <a:lnTo>
                  <a:pt x="0" y="83058"/>
                </a:lnTo>
                <a:lnTo>
                  <a:pt x="90677" y="166115"/>
                </a:lnTo>
                <a:lnTo>
                  <a:pt x="181356" y="83058"/>
                </a:lnTo>
                <a:close/>
              </a:path>
              <a:path w="181356" h="166115">
                <a:moveTo>
                  <a:pt x="136017" y="0"/>
                </a:moveTo>
                <a:lnTo>
                  <a:pt x="45338" y="0"/>
                </a:lnTo>
                <a:lnTo>
                  <a:pt x="45338" y="83058"/>
                </a:lnTo>
                <a:lnTo>
                  <a:pt x="136017" y="83058"/>
                </a:lnTo>
                <a:lnTo>
                  <a:pt x="13601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13" name="object 13"/>
          <p:cNvSpPr txBox="1"/>
          <p:nvPr/>
        </p:nvSpPr>
        <p:spPr>
          <a:xfrm>
            <a:off x="5218558" y="2829115"/>
            <a:ext cx="1313021" cy="807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050" dirty="0">
                <a:latin typeface="맑은 고딕"/>
                <a:cs typeface="맑은 고딕"/>
              </a:rPr>
              <a:t>왼쪽에</a:t>
            </a:r>
            <a:r>
              <a:rPr sz="1050" spc="-11" dirty="0">
                <a:latin typeface="맑은 고딕"/>
                <a:cs typeface="맑은 고딕"/>
              </a:rPr>
              <a:t> </a:t>
            </a:r>
            <a:r>
              <a:rPr sz="1050" dirty="0">
                <a:latin typeface="맑은 고딕"/>
                <a:cs typeface="맑은 고딕"/>
              </a:rPr>
              <a:t>나타난</a:t>
            </a:r>
            <a:r>
              <a:rPr sz="1050" spc="-19" dirty="0">
                <a:latin typeface="맑은 고딕"/>
                <a:cs typeface="맑은 고딕"/>
              </a:rPr>
              <a:t> </a:t>
            </a:r>
            <a:r>
              <a:rPr sz="1050" dirty="0">
                <a:latin typeface="맑은 고딕"/>
                <a:cs typeface="맑은 고딕"/>
              </a:rPr>
              <a:t>그림은</a:t>
            </a:r>
            <a:endParaRPr sz="1050">
              <a:latin typeface="맑은 고딕"/>
              <a:cs typeface="맑은 고딕"/>
            </a:endParaRPr>
          </a:p>
          <a:p>
            <a:pPr marL="9525"/>
            <a:r>
              <a:rPr sz="1050" spc="34" dirty="0">
                <a:latin typeface="Arial"/>
                <a:cs typeface="Arial"/>
              </a:rPr>
              <a:t>*</a:t>
            </a:r>
            <a:r>
              <a:rPr sz="1050" spc="79" dirty="0">
                <a:latin typeface="Arial"/>
                <a:cs typeface="Arial"/>
              </a:rPr>
              <a:t> </a:t>
            </a:r>
            <a:r>
              <a:rPr sz="1050" dirty="0">
                <a:latin typeface="맑은 고딕"/>
                <a:cs typeface="맑은 고딕"/>
              </a:rPr>
              <a:t>첫</a:t>
            </a:r>
            <a:r>
              <a:rPr sz="1050" spc="-11" dirty="0">
                <a:latin typeface="맑은 고딕"/>
                <a:cs typeface="맑은 고딕"/>
              </a:rPr>
              <a:t> </a:t>
            </a:r>
            <a:r>
              <a:rPr sz="1050" dirty="0">
                <a:latin typeface="맑은 고딕"/>
                <a:cs typeface="맑은 고딕"/>
              </a:rPr>
              <a:t>번째</a:t>
            </a:r>
            <a:r>
              <a:rPr sz="1050" spc="-11" dirty="0">
                <a:latin typeface="맑은 고딕"/>
                <a:cs typeface="맑은 고딕"/>
              </a:rPr>
              <a:t> </a:t>
            </a:r>
            <a:r>
              <a:rPr sz="1050" dirty="0">
                <a:latin typeface="맑은 고딕"/>
                <a:cs typeface="맑은 고딕"/>
              </a:rPr>
              <a:t>블록</a:t>
            </a:r>
            <a:r>
              <a:rPr sz="1050" spc="-11" dirty="0">
                <a:latin typeface="맑은 고딕"/>
                <a:cs typeface="맑은 고딕"/>
              </a:rPr>
              <a:t> </a:t>
            </a:r>
            <a:r>
              <a:rPr sz="1050" dirty="0">
                <a:latin typeface="맑은 고딕"/>
                <a:cs typeface="맑은 고딕"/>
              </a:rPr>
              <a:t>할당</a:t>
            </a:r>
            <a:endParaRPr sz="1050">
              <a:latin typeface="맑은 고딕"/>
              <a:cs typeface="맑은 고딕"/>
            </a:endParaRPr>
          </a:p>
          <a:p>
            <a:pPr marL="9525"/>
            <a:r>
              <a:rPr sz="1050" spc="34" dirty="0">
                <a:latin typeface="Arial"/>
                <a:cs typeface="Arial"/>
              </a:rPr>
              <a:t>*</a:t>
            </a:r>
            <a:r>
              <a:rPr sz="1050" spc="79" dirty="0"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C00000"/>
                </a:solidFill>
                <a:latin typeface="맑은 고딕"/>
                <a:cs typeface="맑은 고딕"/>
              </a:rPr>
              <a:t>두</a:t>
            </a:r>
            <a:r>
              <a:rPr sz="1050" spc="-11" dirty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050" dirty="0">
                <a:solidFill>
                  <a:srgbClr val="C00000"/>
                </a:solidFill>
                <a:latin typeface="맑은 고딕"/>
                <a:cs typeface="맑은 고딕"/>
              </a:rPr>
              <a:t>번째</a:t>
            </a:r>
            <a:r>
              <a:rPr sz="1050" spc="-11" dirty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050" dirty="0">
                <a:solidFill>
                  <a:srgbClr val="C00000"/>
                </a:solidFill>
                <a:latin typeface="맑은 고딕"/>
                <a:cs typeface="맑은 고딕"/>
              </a:rPr>
              <a:t>블록</a:t>
            </a:r>
            <a:r>
              <a:rPr sz="1050" spc="-11" dirty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050" dirty="0">
                <a:solidFill>
                  <a:srgbClr val="C00000"/>
                </a:solidFill>
                <a:latin typeface="맑은 고딕"/>
                <a:cs typeface="맑은 고딕"/>
              </a:rPr>
              <a:t>할당</a:t>
            </a:r>
            <a:endParaRPr sz="1050">
              <a:latin typeface="맑은 고딕"/>
              <a:cs typeface="맑은 고딕"/>
            </a:endParaRPr>
          </a:p>
          <a:p>
            <a:pPr marL="9525"/>
            <a:r>
              <a:rPr sz="1050" spc="34" dirty="0">
                <a:latin typeface="Arial"/>
                <a:cs typeface="Arial"/>
              </a:rPr>
              <a:t>*</a:t>
            </a:r>
            <a:r>
              <a:rPr sz="1050" spc="79" dirty="0">
                <a:latin typeface="Arial"/>
                <a:cs typeface="Arial"/>
              </a:rPr>
              <a:t> </a:t>
            </a:r>
            <a:r>
              <a:rPr sz="1050" dirty="0">
                <a:latin typeface="맑은 고딕"/>
                <a:cs typeface="맑은 고딕"/>
              </a:rPr>
              <a:t>세</a:t>
            </a:r>
            <a:r>
              <a:rPr sz="1050" spc="-11" dirty="0">
                <a:latin typeface="맑은 고딕"/>
                <a:cs typeface="맑은 고딕"/>
              </a:rPr>
              <a:t> </a:t>
            </a:r>
            <a:r>
              <a:rPr sz="1050" dirty="0">
                <a:latin typeface="맑은 고딕"/>
                <a:cs typeface="맑은 고딕"/>
              </a:rPr>
              <a:t>번째</a:t>
            </a:r>
            <a:r>
              <a:rPr sz="1050" spc="-11" dirty="0">
                <a:latin typeface="맑은 고딕"/>
                <a:cs typeface="맑은 고딕"/>
              </a:rPr>
              <a:t> </a:t>
            </a:r>
            <a:r>
              <a:rPr sz="1050" dirty="0">
                <a:latin typeface="맑은 고딕"/>
                <a:cs typeface="맑은 고딕"/>
              </a:rPr>
              <a:t>블록</a:t>
            </a:r>
            <a:r>
              <a:rPr sz="1050" spc="-11" dirty="0">
                <a:latin typeface="맑은 고딕"/>
                <a:cs typeface="맑은 고딕"/>
              </a:rPr>
              <a:t> </a:t>
            </a:r>
            <a:r>
              <a:rPr sz="1050" dirty="0">
                <a:latin typeface="맑은 고딕"/>
                <a:cs typeface="맑은 고딕"/>
              </a:rPr>
              <a:t>할당</a:t>
            </a:r>
            <a:endParaRPr sz="1050">
              <a:latin typeface="맑은 고딕"/>
              <a:cs typeface="맑은 고딕"/>
            </a:endParaRPr>
          </a:p>
          <a:p>
            <a:pPr marL="9525"/>
            <a:r>
              <a:rPr sz="1050" spc="34" dirty="0">
                <a:latin typeface="Arial"/>
                <a:cs typeface="Arial"/>
              </a:rPr>
              <a:t>*</a:t>
            </a:r>
            <a:r>
              <a:rPr sz="1050" spc="79" dirty="0"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C00000"/>
                </a:solidFill>
                <a:latin typeface="맑은 고딕"/>
                <a:cs typeface="맑은 고딕"/>
              </a:rPr>
              <a:t>두</a:t>
            </a:r>
            <a:r>
              <a:rPr sz="1050" spc="-11" dirty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050" dirty="0">
                <a:solidFill>
                  <a:srgbClr val="C00000"/>
                </a:solidFill>
                <a:latin typeface="맑은 고딕"/>
                <a:cs typeface="맑은 고딕"/>
              </a:rPr>
              <a:t>번째</a:t>
            </a:r>
            <a:r>
              <a:rPr sz="1050" spc="-11" dirty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050" dirty="0">
                <a:solidFill>
                  <a:srgbClr val="C00000"/>
                </a:solidFill>
                <a:latin typeface="맑은 고딕"/>
                <a:cs typeface="맑은 고딕"/>
              </a:rPr>
              <a:t>블록</a:t>
            </a:r>
            <a:r>
              <a:rPr sz="1050" spc="-11" dirty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050" spc="26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1050" spc="8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1050" spc="-26" dirty="0">
                <a:solidFill>
                  <a:srgbClr val="C00000"/>
                </a:solidFill>
                <a:latin typeface="Arial"/>
                <a:cs typeface="Arial"/>
              </a:rPr>
              <a:t>ee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/>
          </p:nvPr>
        </p:nvGraphicFramePr>
        <p:xfrm>
          <a:off x="836675" y="2793492"/>
          <a:ext cx="4023991" cy="864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8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03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7768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192">
                      <a:solidFill>
                        <a:srgbClr val="41709C"/>
                      </a:solidFill>
                      <a:prstDash val="solid"/>
                    </a:lnL>
                    <a:lnR w="12192">
                      <a:solidFill>
                        <a:srgbClr val="41709C"/>
                      </a:solidFill>
                      <a:prstDash val="solid"/>
                    </a:lnR>
                    <a:lnT w="12192">
                      <a:solidFill>
                        <a:srgbClr val="41709C"/>
                      </a:solidFill>
                      <a:prstDash val="solid"/>
                    </a:lnT>
                    <a:lnB w="12192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hdr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192">
                      <a:solidFill>
                        <a:srgbClr val="41709C"/>
                      </a:solidFill>
                      <a:prstDash val="solid"/>
                    </a:lnL>
                    <a:lnR w="12192">
                      <a:solidFill>
                        <a:srgbClr val="41709C"/>
                      </a:solidFill>
                      <a:prstDash val="solid"/>
                    </a:lnR>
                    <a:lnT w="12192">
                      <a:solidFill>
                        <a:srgbClr val="41709C"/>
                      </a:solidFill>
                      <a:prstDash val="solid"/>
                    </a:lnT>
                    <a:lnB w="12192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</a:pPr>
                      <a:r>
                        <a:rPr sz="1400" spc="2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192">
                      <a:solidFill>
                        <a:srgbClr val="41709C"/>
                      </a:solidFill>
                      <a:prstDash val="solid"/>
                    </a:lnL>
                    <a:lnR w="12191">
                      <a:solidFill>
                        <a:srgbClr val="AD5A20"/>
                      </a:solidFill>
                      <a:prstDash val="solid"/>
                    </a:lnR>
                    <a:lnT w="12192">
                      <a:solidFill>
                        <a:srgbClr val="41709C"/>
                      </a:solidFill>
                      <a:prstDash val="solid"/>
                    </a:lnT>
                    <a:lnB w="12192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alloc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191">
                      <a:solidFill>
                        <a:srgbClr val="AD5A20"/>
                      </a:solidFill>
                      <a:prstDash val="solid"/>
                    </a:lnL>
                    <a:lnR w="12192">
                      <a:solidFill>
                        <a:srgbClr val="5B9BD4"/>
                      </a:solidFill>
                      <a:prstDash val="solid"/>
                    </a:lnR>
                    <a:lnT w="12191">
                      <a:solidFill>
                        <a:srgbClr val="AD5A20"/>
                      </a:solidFill>
                      <a:prstDash val="solid"/>
                    </a:lnT>
                    <a:lnB w="12191">
                      <a:solidFill>
                        <a:srgbClr val="AD5A2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3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ee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192">
                      <a:solidFill>
                        <a:srgbClr val="5B9BD4"/>
                      </a:solidFill>
                      <a:prstDash val="solid"/>
                    </a:lnL>
                    <a:lnR w="12192">
                      <a:solidFill>
                        <a:srgbClr val="5B9BD4"/>
                      </a:solidFill>
                      <a:prstDash val="solid"/>
                    </a:lnR>
                    <a:lnT w="12192">
                      <a:solidFill>
                        <a:srgbClr val="5B9BD4"/>
                      </a:solidFill>
                      <a:prstDash val="solid"/>
                    </a:lnT>
                    <a:lnB w="12192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alloc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192">
                      <a:solidFill>
                        <a:srgbClr val="5B9BD4"/>
                      </a:solidFill>
                      <a:prstDash val="solid"/>
                    </a:lnL>
                    <a:lnR w="12192">
                      <a:solidFill>
                        <a:srgbClr val="AD5A20"/>
                      </a:solidFill>
                      <a:prstDash val="solid"/>
                    </a:lnR>
                    <a:lnT w="12192">
                      <a:solidFill>
                        <a:srgbClr val="AD5A20"/>
                      </a:solidFill>
                      <a:prstDash val="solid"/>
                    </a:lnT>
                    <a:lnB w="12192">
                      <a:solidFill>
                        <a:srgbClr val="AD5A2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hdr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192">
                      <a:solidFill>
                        <a:srgbClr val="AD5A20"/>
                      </a:solidFill>
                      <a:prstDash val="solid"/>
                    </a:lnL>
                    <a:lnR w="12192">
                      <a:solidFill>
                        <a:srgbClr val="41709C"/>
                      </a:solidFill>
                      <a:prstDash val="solid"/>
                    </a:lnR>
                    <a:lnT w="12192">
                      <a:solidFill>
                        <a:srgbClr val="41709C"/>
                      </a:solidFill>
                      <a:prstDash val="solid"/>
                    </a:lnT>
                    <a:lnB w="12192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095">
                      <a:solidFill>
                        <a:srgbClr val="5B9BD4"/>
                      </a:solidFill>
                      <a:prstDash val="solid"/>
                    </a:lnR>
                    <a:lnT w="12192">
                      <a:solidFill>
                        <a:srgbClr val="41709C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5">
                      <a:solidFill>
                        <a:srgbClr val="5B9BD4"/>
                      </a:solidFill>
                      <a:prstDash val="solid"/>
                    </a:lnL>
                    <a:lnR w="6095">
                      <a:solidFill>
                        <a:srgbClr val="5B9BD4"/>
                      </a:solidFill>
                      <a:prstDash val="solid"/>
                    </a:lnR>
                    <a:lnT w="12192" cap="flat" cmpd="sng" algn="ctr">
                      <a:solidFill>
                        <a:srgbClr val="4170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5">
                      <a:solidFill>
                        <a:srgbClr val="5B9BD4"/>
                      </a:solidFill>
                      <a:prstDash val="solid"/>
                    </a:lnL>
                    <a:lnR w="6096">
                      <a:solidFill>
                        <a:srgbClr val="5B9BD4"/>
                      </a:solidFill>
                      <a:prstDash val="solid"/>
                    </a:lnR>
                    <a:lnT w="12191" cap="flat" cmpd="sng" algn="ctr">
                      <a:solidFill>
                        <a:srgbClr val="AD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5B9BD4"/>
                      </a:solidFill>
                      <a:prstDash val="solid"/>
                    </a:lnL>
                    <a:lnR w="6096">
                      <a:solidFill>
                        <a:srgbClr val="5B9BD4"/>
                      </a:solidFill>
                      <a:prstDash val="solid"/>
                    </a:lnR>
                    <a:lnT w="12192">
                      <a:solidFill>
                        <a:srgbClr val="41709C"/>
                      </a:solidFill>
                      <a:prstDash val="solid"/>
                    </a:lnT>
                    <a:lnB w="6096">
                      <a:solidFill>
                        <a:srgbClr val="5B9BD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 gridSpan="2"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095">
                      <a:solidFill>
                        <a:srgbClr val="5B9BD4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5">
                      <a:solidFill>
                        <a:srgbClr val="5B9BD4"/>
                      </a:solidFill>
                      <a:prstDash val="solid"/>
                    </a:lnL>
                    <a:lnR w="6096">
                      <a:solidFill>
                        <a:srgbClr val="5B9BD4"/>
                      </a:solidFill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5B9BD4"/>
                      </a:solidFill>
                      <a:prstDash val="solid"/>
                    </a:lnL>
                    <a:lnT w="6096">
                      <a:solidFill>
                        <a:srgbClr val="5B9B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59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C00000"/>
                </a:solidFill>
              </a:rPr>
              <a:t> </a:t>
            </a:r>
            <a:r>
              <a:rPr lang="ko-KR" altLang="en-US" sz="2000" dirty="0">
                <a:solidFill>
                  <a:srgbClr val="C00000"/>
                </a:solidFill>
              </a:rPr>
              <a:t>실습 명</a:t>
            </a:r>
            <a:endParaRPr lang="en-US" altLang="ko-KR" sz="2000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ko-KR" sz="1800" dirty="0" err="1" smtClean="0"/>
              <a:t>Malloc</a:t>
            </a:r>
            <a:r>
              <a:rPr lang="en-US" altLang="ko-KR" sz="1800" dirty="0" smtClean="0"/>
              <a:t> </a:t>
            </a:r>
            <a:r>
              <a:rPr lang="en-US" altLang="ko-KR" dirty="0"/>
              <a:t>Lab</a:t>
            </a:r>
          </a:p>
          <a:p>
            <a:pPr lvl="1"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C00000"/>
                </a:solidFill>
              </a:rPr>
              <a:t> </a:t>
            </a:r>
            <a:r>
              <a:rPr lang="ko-KR" altLang="en-US" sz="2000" dirty="0">
                <a:solidFill>
                  <a:srgbClr val="C00000"/>
                </a:solidFill>
              </a:rPr>
              <a:t>목표</a:t>
            </a:r>
            <a:endParaRPr lang="en-US" altLang="ko-KR" sz="2000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Dynamic Allocator</a:t>
            </a:r>
            <a:r>
              <a:rPr lang="ko-KR" altLang="en-US" dirty="0" smtClean="0"/>
              <a:t>를 구현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sz="2000" dirty="0">
                <a:solidFill>
                  <a:srgbClr val="C00000"/>
                </a:solidFill>
              </a:rPr>
              <a:t> </a:t>
            </a:r>
            <a:r>
              <a:rPr lang="ko-KR" altLang="en-US" sz="2000" dirty="0" err="1">
                <a:solidFill>
                  <a:srgbClr val="C00000"/>
                </a:solidFill>
              </a:rPr>
              <a:t>구현사항</a:t>
            </a:r>
            <a:endParaRPr lang="en-US" altLang="ko-KR" sz="2000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ko-KR" sz="1800" dirty="0" err="1" smtClean="0"/>
              <a:t>malloc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realloc</a:t>
            </a:r>
            <a:r>
              <a:rPr lang="en-US" altLang="ko-KR" sz="1800" dirty="0" smtClean="0"/>
              <a:t>, free</a:t>
            </a:r>
            <a:r>
              <a:rPr lang="ko-KR" altLang="en-US" sz="1800" dirty="0" smtClean="0"/>
              <a:t>를 구현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다양한 알고리즘을 적용하여 높은 성능을 갖도록 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617604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0972" y="562928"/>
            <a:ext cx="8067675" cy="80962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9525"/>
            <a:r>
              <a:rPr sz="3300" spc="-113" dirty="0">
                <a:latin typeface="Arial"/>
                <a:cs typeface="Arial"/>
              </a:rPr>
              <a:t>2.</a:t>
            </a:r>
            <a:r>
              <a:rPr sz="3300" spc="240" dirty="0">
                <a:latin typeface="Arial"/>
                <a:cs typeface="Arial"/>
              </a:rPr>
              <a:t> </a:t>
            </a:r>
            <a:r>
              <a:rPr sz="3300" spc="60" dirty="0">
                <a:latin typeface="Arial"/>
                <a:cs typeface="Arial"/>
              </a:rPr>
              <a:t>Malloc</a:t>
            </a:r>
            <a:r>
              <a:rPr sz="3300" spc="244" dirty="0">
                <a:latin typeface="Arial"/>
                <a:cs typeface="Arial"/>
              </a:rPr>
              <a:t> </a:t>
            </a:r>
            <a:r>
              <a:rPr sz="3300" spc="484" dirty="0">
                <a:latin typeface="Arial"/>
                <a:cs typeface="Arial"/>
              </a:rPr>
              <a:t>&amp;</a:t>
            </a:r>
            <a:r>
              <a:rPr sz="3300" spc="244" dirty="0">
                <a:latin typeface="Arial"/>
                <a:cs typeface="Arial"/>
              </a:rPr>
              <a:t> </a:t>
            </a:r>
            <a:r>
              <a:rPr sz="3300" spc="83" dirty="0">
                <a:latin typeface="Arial"/>
                <a:cs typeface="Arial"/>
              </a:rPr>
              <a:t>f</a:t>
            </a:r>
            <a:r>
              <a:rPr sz="3300" spc="45" dirty="0">
                <a:latin typeface="Arial"/>
                <a:cs typeface="Arial"/>
              </a:rPr>
              <a:t>r</a:t>
            </a:r>
            <a:r>
              <a:rPr sz="3300" spc="-75" dirty="0">
                <a:latin typeface="Arial"/>
                <a:cs typeface="Arial"/>
              </a:rPr>
              <a:t>ee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05" y="2224088"/>
            <a:ext cx="6641306" cy="3271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2100" spc="-8" dirty="0">
                <a:latin typeface="Arial"/>
                <a:cs typeface="Arial"/>
              </a:rPr>
              <a:t>•</a:t>
            </a:r>
            <a:r>
              <a:rPr sz="2100" spc="30" dirty="0">
                <a:latin typeface="Arial"/>
                <a:cs typeface="Arial"/>
              </a:rPr>
              <a:t> </a:t>
            </a:r>
            <a:r>
              <a:rPr sz="2100" spc="-23" dirty="0">
                <a:latin typeface="맑은 고딕"/>
                <a:cs typeface="맑은 고딕"/>
              </a:rPr>
              <a:t>만약</a:t>
            </a:r>
            <a:r>
              <a:rPr sz="2100" spc="8" dirty="0">
                <a:latin typeface="맑은 고딕"/>
                <a:cs typeface="맑은 고딕"/>
              </a:rPr>
              <a:t> </a:t>
            </a:r>
            <a:r>
              <a:rPr sz="2100" spc="-23" dirty="0">
                <a:latin typeface="맑은 고딕"/>
                <a:cs typeface="맑은 고딕"/>
              </a:rPr>
              <a:t>공간이</a:t>
            </a:r>
            <a:r>
              <a:rPr sz="2100" spc="8" dirty="0">
                <a:latin typeface="맑은 고딕"/>
                <a:cs typeface="맑은 고딕"/>
              </a:rPr>
              <a:t> </a:t>
            </a:r>
            <a:r>
              <a:rPr sz="2100" spc="-23" dirty="0">
                <a:latin typeface="맑은 고딕"/>
                <a:cs typeface="맑은 고딕"/>
              </a:rPr>
              <a:t>부족하다면</a:t>
            </a:r>
            <a:r>
              <a:rPr sz="2100" spc="19" dirty="0">
                <a:latin typeface="맑은 고딕"/>
                <a:cs typeface="맑은 고딕"/>
              </a:rPr>
              <a:t> </a:t>
            </a:r>
            <a:r>
              <a:rPr sz="2100" spc="-23" dirty="0">
                <a:latin typeface="맑은 고딕"/>
                <a:cs typeface="맑은 고딕"/>
              </a:rPr>
              <a:t>사용</a:t>
            </a:r>
            <a:r>
              <a:rPr sz="2100" spc="8" dirty="0">
                <a:latin typeface="맑은 고딕"/>
                <a:cs typeface="맑은 고딕"/>
              </a:rPr>
              <a:t> </a:t>
            </a:r>
            <a:r>
              <a:rPr sz="2100" spc="-23" dirty="0">
                <a:latin typeface="맑은 고딕"/>
                <a:cs typeface="맑은 고딕"/>
              </a:rPr>
              <a:t>공간을</a:t>
            </a:r>
            <a:r>
              <a:rPr sz="2100" spc="4" dirty="0">
                <a:latin typeface="맑은 고딕"/>
                <a:cs typeface="맑은 고딕"/>
              </a:rPr>
              <a:t> </a:t>
            </a:r>
            <a:r>
              <a:rPr sz="2100" spc="-23" dirty="0">
                <a:latin typeface="맑은 고딕"/>
                <a:cs typeface="맑은 고딕"/>
              </a:rPr>
              <a:t>늘리고</a:t>
            </a:r>
            <a:r>
              <a:rPr sz="2100" spc="15" dirty="0">
                <a:latin typeface="맑은 고딕"/>
                <a:cs typeface="맑은 고딕"/>
              </a:rPr>
              <a:t> </a:t>
            </a:r>
            <a:r>
              <a:rPr sz="1350" dirty="0">
                <a:solidFill>
                  <a:srgbClr val="00AFEF"/>
                </a:solidFill>
                <a:latin typeface="Arial"/>
                <a:cs typeface="Arial"/>
              </a:rPr>
              <a:t>ex</a:t>
            </a:r>
            <a:r>
              <a:rPr sz="1350" spc="-8" dirty="0">
                <a:solidFill>
                  <a:srgbClr val="00AFEF"/>
                </a:solidFill>
                <a:latin typeface="Arial"/>
                <a:cs typeface="Arial"/>
              </a:rPr>
              <a:t>t</a:t>
            </a:r>
            <a:r>
              <a:rPr sz="1350" spc="-15" dirty="0">
                <a:solidFill>
                  <a:srgbClr val="00AFEF"/>
                </a:solidFill>
                <a:latin typeface="Arial"/>
                <a:cs typeface="Arial"/>
              </a:rPr>
              <a:t>end_hea</a:t>
            </a:r>
            <a:r>
              <a:rPr sz="1350" spc="-19" dirty="0">
                <a:solidFill>
                  <a:srgbClr val="00AFEF"/>
                </a:solidFill>
                <a:latin typeface="Arial"/>
                <a:cs typeface="Arial"/>
              </a:rPr>
              <a:t>p</a:t>
            </a:r>
            <a:r>
              <a:rPr sz="1350" spc="-41" dirty="0">
                <a:solidFill>
                  <a:srgbClr val="00AFEF"/>
                </a:solidFill>
                <a:latin typeface="Arial"/>
                <a:cs typeface="Arial"/>
              </a:rPr>
              <a:t>()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17695" y="2798064"/>
            <a:ext cx="2234564" cy="437768"/>
          </a:xfrm>
          <a:custGeom>
            <a:avLst/>
            <a:gdLst/>
            <a:ahLst/>
            <a:cxnLst/>
            <a:rect l="l" t="t" r="r" b="b"/>
            <a:pathLst>
              <a:path w="2979419" h="583691">
                <a:moveTo>
                  <a:pt x="0" y="583691"/>
                </a:moveTo>
                <a:lnTo>
                  <a:pt x="2979419" y="583691"/>
                </a:lnTo>
                <a:lnTo>
                  <a:pt x="2979419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5" name="object 5"/>
          <p:cNvSpPr/>
          <p:nvPr/>
        </p:nvSpPr>
        <p:spPr>
          <a:xfrm>
            <a:off x="841248" y="4551426"/>
            <a:ext cx="448055" cy="437768"/>
          </a:xfrm>
          <a:custGeom>
            <a:avLst/>
            <a:gdLst/>
            <a:ahLst/>
            <a:cxnLst/>
            <a:rect l="l" t="t" r="r" b="b"/>
            <a:pathLst>
              <a:path w="597407" h="583691">
                <a:moveTo>
                  <a:pt x="0" y="583691"/>
                </a:moveTo>
                <a:lnTo>
                  <a:pt x="597407" y="583691"/>
                </a:lnTo>
                <a:lnTo>
                  <a:pt x="597407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6" name="object 6"/>
          <p:cNvSpPr/>
          <p:nvPr/>
        </p:nvSpPr>
        <p:spPr>
          <a:xfrm>
            <a:off x="841248" y="4551426"/>
            <a:ext cx="448055" cy="437768"/>
          </a:xfrm>
          <a:custGeom>
            <a:avLst/>
            <a:gdLst/>
            <a:ahLst/>
            <a:cxnLst/>
            <a:rect l="l" t="t" r="r" b="b"/>
            <a:pathLst>
              <a:path w="597407" h="583691">
                <a:moveTo>
                  <a:pt x="0" y="583691"/>
                </a:moveTo>
                <a:lnTo>
                  <a:pt x="597407" y="583691"/>
                </a:lnTo>
                <a:lnTo>
                  <a:pt x="597407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7" name="object 7"/>
          <p:cNvSpPr/>
          <p:nvPr/>
        </p:nvSpPr>
        <p:spPr>
          <a:xfrm>
            <a:off x="1291591" y="4551426"/>
            <a:ext cx="448055" cy="437768"/>
          </a:xfrm>
          <a:custGeom>
            <a:avLst/>
            <a:gdLst/>
            <a:ahLst/>
            <a:cxnLst/>
            <a:rect l="l" t="t" r="r" b="b"/>
            <a:pathLst>
              <a:path w="597407" h="583691">
                <a:moveTo>
                  <a:pt x="0" y="583691"/>
                </a:moveTo>
                <a:lnTo>
                  <a:pt x="597407" y="583691"/>
                </a:lnTo>
                <a:lnTo>
                  <a:pt x="597407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8" name="object 8"/>
          <p:cNvSpPr/>
          <p:nvPr/>
        </p:nvSpPr>
        <p:spPr>
          <a:xfrm>
            <a:off x="1291591" y="4551426"/>
            <a:ext cx="448055" cy="437768"/>
          </a:xfrm>
          <a:custGeom>
            <a:avLst/>
            <a:gdLst/>
            <a:ahLst/>
            <a:cxnLst/>
            <a:rect l="l" t="t" r="r" b="b"/>
            <a:pathLst>
              <a:path w="597407" h="583691">
                <a:moveTo>
                  <a:pt x="0" y="583691"/>
                </a:moveTo>
                <a:lnTo>
                  <a:pt x="597407" y="583691"/>
                </a:lnTo>
                <a:lnTo>
                  <a:pt x="597407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9" name="object 9"/>
          <p:cNvSpPr/>
          <p:nvPr/>
        </p:nvSpPr>
        <p:spPr>
          <a:xfrm>
            <a:off x="1740788" y="4551426"/>
            <a:ext cx="449199" cy="437768"/>
          </a:xfrm>
          <a:custGeom>
            <a:avLst/>
            <a:gdLst/>
            <a:ahLst/>
            <a:cxnLst/>
            <a:rect l="l" t="t" r="r" b="b"/>
            <a:pathLst>
              <a:path w="598932" h="583691">
                <a:moveTo>
                  <a:pt x="0" y="583691"/>
                </a:moveTo>
                <a:lnTo>
                  <a:pt x="598932" y="583691"/>
                </a:lnTo>
                <a:lnTo>
                  <a:pt x="598932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10" name="object 10"/>
          <p:cNvSpPr/>
          <p:nvPr/>
        </p:nvSpPr>
        <p:spPr>
          <a:xfrm>
            <a:off x="1740788" y="4551426"/>
            <a:ext cx="449199" cy="437768"/>
          </a:xfrm>
          <a:custGeom>
            <a:avLst/>
            <a:gdLst/>
            <a:ahLst/>
            <a:cxnLst/>
            <a:rect l="l" t="t" r="r" b="b"/>
            <a:pathLst>
              <a:path w="598932" h="583691">
                <a:moveTo>
                  <a:pt x="0" y="583691"/>
                </a:moveTo>
                <a:lnTo>
                  <a:pt x="598932" y="583691"/>
                </a:lnTo>
                <a:lnTo>
                  <a:pt x="598932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11" name="object 11"/>
          <p:cNvSpPr/>
          <p:nvPr/>
        </p:nvSpPr>
        <p:spPr>
          <a:xfrm>
            <a:off x="6656833" y="4551426"/>
            <a:ext cx="448055" cy="437768"/>
          </a:xfrm>
          <a:custGeom>
            <a:avLst/>
            <a:gdLst/>
            <a:ahLst/>
            <a:cxnLst/>
            <a:rect l="l" t="t" r="r" b="b"/>
            <a:pathLst>
              <a:path w="597407" h="583691">
                <a:moveTo>
                  <a:pt x="0" y="583691"/>
                </a:moveTo>
                <a:lnTo>
                  <a:pt x="597407" y="583691"/>
                </a:lnTo>
                <a:lnTo>
                  <a:pt x="597407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12" name="object 12"/>
          <p:cNvSpPr/>
          <p:nvPr/>
        </p:nvSpPr>
        <p:spPr>
          <a:xfrm>
            <a:off x="6656833" y="4551426"/>
            <a:ext cx="448055" cy="437768"/>
          </a:xfrm>
          <a:custGeom>
            <a:avLst/>
            <a:gdLst/>
            <a:ahLst/>
            <a:cxnLst/>
            <a:rect l="l" t="t" r="r" b="b"/>
            <a:pathLst>
              <a:path w="597407" h="583691">
                <a:moveTo>
                  <a:pt x="0" y="583691"/>
                </a:moveTo>
                <a:lnTo>
                  <a:pt x="597407" y="583691"/>
                </a:lnTo>
                <a:lnTo>
                  <a:pt x="597407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13" name="object 13"/>
          <p:cNvSpPr/>
          <p:nvPr/>
        </p:nvSpPr>
        <p:spPr>
          <a:xfrm>
            <a:off x="1289309" y="4998339"/>
            <a:ext cx="900679" cy="226030"/>
          </a:xfrm>
          <a:custGeom>
            <a:avLst/>
            <a:gdLst/>
            <a:ahLst/>
            <a:cxnLst/>
            <a:rect l="l" t="t" r="r" b="b"/>
            <a:pathLst>
              <a:path w="1200905" h="301373">
                <a:moveTo>
                  <a:pt x="1200905" y="0"/>
                </a:moveTo>
                <a:lnTo>
                  <a:pt x="1200018" y="39985"/>
                </a:lnTo>
                <a:lnTo>
                  <a:pt x="1195730" y="92069"/>
                </a:lnTo>
                <a:lnTo>
                  <a:pt x="1188605" y="130499"/>
                </a:lnTo>
                <a:lnTo>
                  <a:pt x="625849" y="152400"/>
                </a:lnTo>
                <a:lnTo>
                  <a:pt x="622461" y="153754"/>
                </a:lnTo>
                <a:lnTo>
                  <a:pt x="608099" y="195919"/>
                </a:lnTo>
                <a:lnTo>
                  <a:pt x="602614" y="243257"/>
                </a:lnTo>
                <a:lnTo>
                  <a:pt x="600455" y="301373"/>
                </a:lnTo>
                <a:lnTo>
                  <a:pt x="600217" y="281317"/>
                </a:lnTo>
                <a:lnTo>
                  <a:pt x="596914" y="226309"/>
                </a:lnTo>
                <a:lnTo>
                  <a:pt x="590393" y="183214"/>
                </a:lnTo>
                <a:lnTo>
                  <a:pt x="25393" y="152400"/>
                </a:lnTo>
                <a:lnTo>
                  <a:pt x="22005" y="151045"/>
                </a:lnTo>
                <a:lnTo>
                  <a:pt x="7643" y="108880"/>
                </a:lnTo>
                <a:lnTo>
                  <a:pt x="2158" y="61542"/>
                </a:lnTo>
                <a:lnTo>
                  <a:pt x="300" y="23705"/>
                </a:lnTo>
                <a:lnTo>
                  <a:pt x="0" y="3426"/>
                </a:lnTo>
              </a:path>
            </a:pathLst>
          </a:custGeom>
          <a:ln w="6095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14" name="object 14"/>
          <p:cNvSpPr/>
          <p:nvPr/>
        </p:nvSpPr>
        <p:spPr>
          <a:xfrm>
            <a:off x="6655694" y="4989195"/>
            <a:ext cx="442336" cy="226030"/>
          </a:xfrm>
          <a:custGeom>
            <a:avLst/>
            <a:gdLst/>
            <a:ahLst/>
            <a:cxnLst/>
            <a:rect l="l" t="t" r="r" b="b"/>
            <a:pathLst>
              <a:path w="589781" h="301373">
                <a:moveTo>
                  <a:pt x="589781" y="0"/>
                </a:moveTo>
                <a:lnTo>
                  <a:pt x="588894" y="39985"/>
                </a:lnTo>
                <a:lnTo>
                  <a:pt x="584606" y="92069"/>
                </a:lnTo>
                <a:lnTo>
                  <a:pt x="577481" y="130499"/>
                </a:lnTo>
                <a:lnTo>
                  <a:pt x="320287" y="152399"/>
                </a:lnTo>
                <a:lnTo>
                  <a:pt x="316899" y="153754"/>
                </a:lnTo>
                <a:lnTo>
                  <a:pt x="302537" y="195919"/>
                </a:lnTo>
                <a:lnTo>
                  <a:pt x="297052" y="243257"/>
                </a:lnTo>
                <a:lnTo>
                  <a:pt x="294893" y="301373"/>
                </a:lnTo>
                <a:lnTo>
                  <a:pt x="294655" y="281317"/>
                </a:lnTo>
                <a:lnTo>
                  <a:pt x="291352" y="226309"/>
                </a:lnTo>
                <a:lnTo>
                  <a:pt x="284831" y="183214"/>
                </a:lnTo>
                <a:lnTo>
                  <a:pt x="25393" y="152399"/>
                </a:lnTo>
                <a:lnTo>
                  <a:pt x="22005" y="151045"/>
                </a:lnTo>
                <a:lnTo>
                  <a:pt x="7643" y="108880"/>
                </a:lnTo>
                <a:lnTo>
                  <a:pt x="2158" y="61542"/>
                </a:lnTo>
                <a:lnTo>
                  <a:pt x="300" y="23705"/>
                </a:lnTo>
                <a:lnTo>
                  <a:pt x="0" y="3426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15" name="object 15"/>
          <p:cNvSpPr/>
          <p:nvPr/>
        </p:nvSpPr>
        <p:spPr>
          <a:xfrm>
            <a:off x="2189987" y="4551426"/>
            <a:ext cx="2233422" cy="437768"/>
          </a:xfrm>
          <a:custGeom>
            <a:avLst/>
            <a:gdLst/>
            <a:ahLst/>
            <a:cxnLst/>
            <a:rect l="l" t="t" r="r" b="b"/>
            <a:pathLst>
              <a:path w="2977896" h="583691">
                <a:moveTo>
                  <a:pt x="0" y="583691"/>
                </a:moveTo>
                <a:lnTo>
                  <a:pt x="2977896" y="583691"/>
                </a:lnTo>
                <a:lnTo>
                  <a:pt x="2977896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16" name="object 16"/>
          <p:cNvSpPr/>
          <p:nvPr/>
        </p:nvSpPr>
        <p:spPr>
          <a:xfrm>
            <a:off x="2189987" y="4551426"/>
            <a:ext cx="670941" cy="437768"/>
          </a:xfrm>
          <a:custGeom>
            <a:avLst/>
            <a:gdLst/>
            <a:ahLst/>
            <a:cxnLst/>
            <a:rect l="l" t="t" r="r" b="b"/>
            <a:pathLst>
              <a:path w="894588" h="583691">
                <a:moveTo>
                  <a:pt x="0" y="583691"/>
                </a:moveTo>
                <a:lnTo>
                  <a:pt x="894588" y="583691"/>
                </a:lnTo>
                <a:lnTo>
                  <a:pt x="894588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17" name="object 17"/>
          <p:cNvSpPr/>
          <p:nvPr/>
        </p:nvSpPr>
        <p:spPr>
          <a:xfrm>
            <a:off x="2189987" y="4551426"/>
            <a:ext cx="670941" cy="437768"/>
          </a:xfrm>
          <a:custGeom>
            <a:avLst/>
            <a:gdLst/>
            <a:ahLst/>
            <a:cxnLst/>
            <a:rect l="l" t="t" r="r" b="b"/>
            <a:pathLst>
              <a:path w="894588" h="583691">
                <a:moveTo>
                  <a:pt x="0" y="583691"/>
                </a:moveTo>
                <a:lnTo>
                  <a:pt x="894588" y="583691"/>
                </a:lnTo>
                <a:lnTo>
                  <a:pt x="894588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18" name="object 18"/>
          <p:cNvSpPr txBox="1"/>
          <p:nvPr/>
        </p:nvSpPr>
        <p:spPr>
          <a:xfrm>
            <a:off x="687704" y="4141374"/>
            <a:ext cx="2035493" cy="7353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2100" spc="-8" dirty="0">
                <a:latin typeface="Arial"/>
                <a:cs typeface="Arial"/>
              </a:rPr>
              <a:t>•</a:t>
            </a:r>
            <a:r>
              <a:rPr sz="2100" spc="30" dirty="0">
                <a:latin typeface="Arial"/>
                <a:cs typeface="Arial"/>
              </a:rPr>
              <a:t> </a:t>
            </a:r>
            <a:r>
              <a:rPr sz="2100" spc="-23" dirty="0">
                <a:latin typeface="맑은 고딕"/>
                <a:cs typeface="맑은 고딕"/>
              </a:rPr>
              <a:t>그</a:t>
            </a:r>
            <a:r>
              <a:rPr sz="2100" spc="8" dirty="0">
                <a:latin typeface="맑은 고딕"/>
                <a:cs typeface="맑은 고딕"/>
              </a:rPr>
              <a:t> </a:t>
            </a:r>
            <a:r>
              <a:rPr sz="2100" spc="-23" dirty="0">
                <a:latin typeface="맑은 고딕"/>
                <a:cs typeface="맑은 고딕"/>
              </a:rPr>
              <a:t>후</a:t>
            </a:r>
            <a:r>
              <a:rPr sz="2100" spc="-4" dirty="0">
                <a:latin typeface="맑은 고딕"/>
                <a:cs typeface="맑은 고딕"/>
              </a:rPr>
              <a:t> </a:t>
            </a:r>
            <a:r>
              <a:rPr sz="2100" spc="-23" dirty="0">
                <a:latin typeface="맑은 고딕"/>
                <a:cs typeface="맑은 고딕"/>
              </a:rPr>
              <a:t>할당한다</a:t>
            </a:r>
            <a:r>
              <a:rPr sz="2100" spc="-131" dirty="0">
                <a:latin typeface="Arial"/>
                <a:cs typeface="Arial"/>
              </a:rPr>
              <a:t>.</a:t>
            </a:r>
            <a:endParaRPr sz="2100" dirty="0">
              <a:latin typeface="Arial"/>
              <a:cs typeface="Arial"/>
            </a:endParaRPr>
          </a:p>
          <a:p>
            <a:pPr>
              <a:lnSpc>
                <a:spcPts val="750"/>
              </a:lnSpc>
            </a:pPr>
            <a:endParaRPr sz="750" dirty="0"/>
          </a:p>
          <a:p>
            <a:pPr>
              <a:lnSpc>
                <a:spcPts val="825"/>
              </a:lnSpc>
              <a:spcBef>
                <a:spcPts val="23"/>
              </a:spcBef>
            </a:pPr>
            <a:endParaRPr sz="825" dirty="0"/>
          </a:p>
          <a:p>
            <a:pPr marL="330041">
              <a:tabLst>
                <a:tab pos="696277" algn="l"/>
                <a:tab pos="1188720" algn="l"/>
                <a:tab pos="1658779" algn="l"/>
              </a:tabLst>
            </a:pPr>
            <a:r>
              <a:rPr sz="1350" spc="-8" dirty="0">
                <a:solidFill>
                  <a:srgbClr val="FFFFFF"/>
                </a:solidFill>
                <a:latin typeface="Arial"/>
                <a:cs typeface="Arial"/>
              </a:rPr>
              <a:t>0	</a:t>
            </a:r>
            <a:r>
              <a:rPr sz="1350" spc="38" dirty="0">
                <a:solidFill>
                  <a:srgbClr val="FFFFFF"/>
                </a:solidFill>
                <a:latin typeface="Arial"/>
                <a:cs typeface="Arial"/>
              </a:rPr>
              <a:t>hdr	</a:t>
            </a:r>
            <a:r>
              <a:rPr sz="1350" spc="68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350" spc="56" dirty="0">
                <a:solidFill>
                  <a:srgbClr val="FFFFFF"/>
                </a:solidFill>
                <a:latin typeface="Arial"/>
                <a:cs typeface="Arial"/>
              </a:rPr>
              <a:t>tr	</a:t>
            </a:r>
            <a:r>
              <a:rPr sz="1350" spc="4" dirty="0">
                <a:solidFill>
                  <a:srgbClr val="FFFFFF"/>
                </a:solidFill>
                <a:latin typeface="Arial"/>
                <a:cs typeface="Arial"/>
              </a:rPr>
              <a:t>alloc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40557" y="4664392"/>
            <a:ext cx="282416" cy="2124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350" spc="38" dirty="0">
                <a:solidFill>
                  <a:srgbClr val="FFFFFF"/>
                </a:solidFill>
                <a:latin typeface="Arial"/>
                <a:cs typeface="Arial"/>
              </a:rPr>
              <a:t>hdr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25012" y="4551426"/>
            <a:ext cx="894968" cy="437768"/>
          </a:xfrm>
          <a:custGeom>
            <a:avLst/>
            <a:gdLst/>
            <a:ahLst/>
            <a:cxnLst/>
            <a:rect l="l" t="t" r="r" b="b"/>
            <a:pathLst>
              <a:path w="1193291" h="583691">
                <a:moveTo>
                  <a:pt x="0" y="583691"/>
                </a:moveTo>
                <a:lnTo>
                  <a:pt x="1193291" y="583691"/>
                </a:lnTo>
                <a:lnTo>
                  <a:pt x="1193291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21" name="object 21"/>
          <p:cNvSpPr/>
          <p:nvPr/>
        </p:nvSpPr>
        <p:spPr>
          <a:xfrm>
            <a:off x="3525012" y="4551426"/>
            <a:ext cx="894968" cy="437768"/>
          </a:xfrm>
          <a:custGeom>
            <a:avLst/>
            <a:gdLst/>
            <a:ahLst/>
            <a:cxnLst/>
            <a:rect l="l" t="t" r="r" b="b"/>
            <a:pathLst>
              <a:path w="1193291" h="583691">
                <a:moveTo>
                  <a:pt x="0" y="583691"/>
                </a:moveTo>
                <a:lnTo>
                  <a:pt x="1193291" y="583691"/>
                </a:lnTo>
                <a:lnTo>
                  <a:pt x="1193291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22" name="object 22"/>
          <p:cNvSpPr txBox="1"/>
          <p:nvPr/>
        </p:nvSpPr>
        <p:spPr>
          <a:xfrm>
            <a:off x="3784568" y="4664392"/>
            <a:ext cx="376713" cy="2124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350" spc="4" dirty="0">
                <a:solidFill>
                  <a:srgbClr val="FFFFFF"/>
                </a:solidFill>
                <a:latin typeface="Arial"/>
                <a:cs typeface="Arial"/>
              </a:rPr>
              <a:t>alloc</a:t>
            </a:r>
            <a:endParaRPr sz="13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17695" y="4551426"/>
            <a:ext cx="2234564" cy="437768"/>
          </a:xfrm>
          <a:custGeom>
            <a:avLst/>
            <a:gdLst/>
            <a:ahLst/>
            <a:cxnLst/>
            <a:rect l="l" t="t" r="r" b="b"/>
            <a:pathLst>
              <a:path w="2979419" h="583691">
                <a:moveTo>
                  <a:pt x="0" y="583691"/>
                </a:moveTo>
                <a:lnTo>
                  <a:pt x="2979419" y="583691"/>
                </a:lnTo>
                <a:lnTo>
                  <a:pt x="2979419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24" name="object 24"/>
          <p:cNvSpPr/>
          <p:nvPr/>
        </p:nvSpPr>
        <p:spPr>
          <a:xfrm>
            <a:off x="4417695" y="4551426"/>
            <a:ext cx="2234564" cy="437768"/>
          </a:xfrm>
          <a:custGeom>
            <a:avLst/>
            <a:gdLst/>
            <a:ahLst/>
            <a:cxnLst/>
            <a:rect l="l" t="t" r="r" b="b"/>
            <a:pathLst>
              <a:path w="2979419" h="583691">
                <a:moveTo>
                  <a:pt x="0" y="583691"/>
                </a:moveTo>
                <a:lnTo>
                  <a:pt x="2979419" y="583691"/>
                </a:lnTo>
                <a:lnTo>
                  <a:pt x="2979419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25" name="object 25"/>
          <p:cNvSpPr/>
          <p:nvPr/>
        </p:nvSpPr>
        <p:spPr>
          <a:xfrm>
            <a:off x="4417694" y="4555998"/>
            <a:ext cx="1711071" cy="437769"/>
          </a:xfrm>
          <a:custGeom>
            <a:avLst/>
            <a:gdLst/>
            <a:ahLst/>
            <a:cxnLst/>
            <a:rect l="l" t="t" r="r" b="b"/>
            <a:pathLst>
              <a:path w="2281428" h="583692">
                <a:moveTo>
                  <a:pt x="0" y="583692"/>
                </a:moveTo>
                <a:lnTo>
                  <a:pt x="2281428" y="583692"/>
                </a:lnTo>
                <a:lnTo>
                  <a:pt x="2281428" y="0"/>
                </a:lnTo>
                <a:lnTo>
                  <a:pt x="0" y="0"/>
                </a:lnTo>
                <a:lnTo>
                  <a:pt x="0" y="58369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26" name="object 26"/>
          <p:cNvSpPr/>
          <p:nvPr/>
        </p:nvSpPr>
        <p:spPr>
          <a:xfrm>
            <a:off x="4417694" y="4555998"/>
            <a:ext cx="1711071" cy="437769"/>
          </a:xfrm>
          <a:custGeom>
            <a:avLst/>
            <a:gdLst/>
            <a:ahLst/>
            <a:cxnLst/>
            <a:rect l="l" t="t" r="r" b="b"/>
            <a:pathLst>
              <a:path w="2281428" h="583692">
                <a:moveTo>
                  <a:pt x="0" y="583692"/>
                </a:moveTo>
                <a:lnTo>
                  <a:pt x="2281428" y="583692"/>
                </a:lnTo>
                <a:lnTo>
                  <a:pt x="2281428" y="0"/>
                </a:lnTo>
                <a:lnTo>
                  <a:pt x="0" y="0"/>
                </a:lnTo>
                <a:lnTo>
                  <a:pt x="0" y="583692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27" name="object 27"/>
          <p:cNvSpPr txBox="1"/>
          <p:nvPr/>
        </p:nvSpPr>
        <p:spPr>
          <a:xfrm>
            <a:off x="5085302" y="4669345"/>
            <a:ext cx="376713" cy="2124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350" spc="4" dirty="0">
                <a:solidFill>
                  <a:srgbClr val="FFFFFF"/>
                </a:solidFill>
                <a:latin typeface="Arial"/>
                <a:cs typeface="Arial"/>
              </a:rPr>
              <a:t>alloc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60929" y="2796921"/>
            <a:ext cx="653795" cy="437768"/>
          </a:xfrm>
          <a:custGeom>
            <a:avLst/>
            <a:gdLst/>
            <a:ahLst/>
            <a:cxnLst/>
            <a:rect l="l" t="t" r="r" b="b"/>
            <a:pathLst>
              <a:path w="871727" h="583691">
                <a:moveTo>
                  <a:pt x="0" y="583691"/>
                </a:moveTo>
                <a:lnTo>
                  <a:pt x="871727" y="583691"/>
                </a:lnTo>
                <a:lnTo>
                  <a:pt x="871727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30" name="object 30"/>
          <p:cNvSpPr txBox="1"/>
          <p:nvPr/>
        </p:nvSpPr>
        <p:spPr>
          <a:xfrm>
            <a:off x="1498759" y="3684270"/>
            <a:ext cx="476250" cy="144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900" dirty="0">
                <a:latin typeface="맑은 고딕"/>
                <a:cs typeface="맑은 고딕"/>
              </a:rPr>
              <a:t>프롤로그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34258" y="3684270"/>
            <a:ext cx="476250" cy="144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900" dirty="0">
                <a:latin typeface="맑은 고딕"/>
                <a:cs typeface="맑은 고딕"/>
              </a:rPr>
              <a:t>에필로그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868931" y="4555998"/>
            <a:ext cx="653795" cy="437769"/>
          </a:xfrm>
          <a:custGeom>
            <a:avLst/>
            <a:gdLst/>
            <a:ahLst/>
            <a:cxnLst/>
            <a:rect l="l" t="t" r="r" b="b"/>
            <a:pathLst>
              <a:path w="871727" h="583692">
                <a:moveTo>
                  <a:pt x="0" y="583692"/>
                </a:moveTo>
                <a:lnTo>
                  <a:pt x="871727" y="583692"/>
                </a:lnTo>
                <a:lnTo>
                  <a:pt x="871727" y="0"/>
                </a:lnTo>
                <a:lnTo>
                  <a:pt x="0" y="0"/>
                </a:lnTo>
                <a:lnTo>
                  <a:pt x="0" y="5836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33" name="object 33"/>
          <p:cNvSpPr/>
          <p:nvPr/>
        </p:nvSpPr>
        <p:spPr>
          <a:xfrm>
            <a:off x="2868931" y="4555998"/>
            <a:ext cx="653795" cy="437769"/>
          </a:xfrm>
          <a:custGeom>
            <a:avLst/>
            <a:gdLst/>
            <a:ahLst/>
            <a:cxnLst/>
            <a:rect l="l" t="t" r="r" b="b"/>
            <a:pathLst>
              <a:path w="871727" h="583692">
                <a:moveTo>
                  <a:pt x="0" y="583692"/>
                </a:moveTo>
                <a:lnTo>
                  <a:pt x="871727" y="583692"/>
                </a:lnTo>
                <a:lnTo>
                  <a:pt x="871727" y="0"/>
                </a:lnTo>
                <a:lnTo>
                  <a:pt x="0" y="0"/>
                </a:lnTo>
                <a:lnTo>
                  <a:pt x="0" y="583692"/>
                </a:lnTo>
                <a:close/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34" name="object 34"/>
          <p:cNvSpPr txBox="1"/>
          <p:nvPr/>
        </p:nvSpPr>
        <p:spPr>
          <a:xfrm>
            <a:off x="3038856" y="4669345"/>
            <a:ext cx="314801" cy="2124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350" spc="34" dirty="0">
                <a:latin typeface="Arial"/>
                <a:cs typeface="Arial"/>
              </a:rPr>
              <a:t>f</a:t>
            </a:r>
            <a:r>
              <a:rPr sz="1350" spc="11" dirty="0">
                <a:latin typeface="Arial"/>
                <a:cs typeface="Arial"/>
              </a:rPr>
              <a:t>r</a:t>
            </a:r>
            <a:r>
              <a:rPr sz="1350" spc="-30" dirty="0">
                <a:latin typeface="Arial"/>
                <a:cs typeface="Arial"/>
              </a:rPr>
              <a:t>ee</a:t>
            </a:r>
            <a:endParaRPr sz="13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128766" y="4555998"/>
            <a:ext cx="521208" cy="437769"/>
          </a:xfrm>
          <a:custGeom>
            <a:avLst/>
            <a:gdLst/>
            <a:ahLst/>
            <a:cxnLst/>
            <a:rect l="l" t="t" r="r" b="b"/>
            <a:pathLst>
              <a:path w="694944" h="583692">
                <a:moveTo>
                  <a:pt x="0" y="583692"/>
                </a:moveTo>
                <a:lnTo>
                  <a:pt x="694944" y="583692"/>
                </a:lnTo>
                <a:lnTo>
                  <a:pt x="694944" y="0"/>
                </a:lnTo>
                <a:lnTo>
                  <a:pt x="0" y="0"/>
                </a:lnTo>
                <a:lnTo>
                  <a:pt x="0" y="5836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36" name="object 36"/>
          <p:cNvSpPr/>
          <p:nvPr/>
        </p:nvSpPr>
        <p:spPr>
          <a:xfrm>
            <a:off x="6128766" y="4555998"/>
            <a:ext cx="521208" cy="437769"/>
          </a:xfrm>
          <a:custGeom>
            <a:avLst/>
            <a:gdLst/>
            <a:ahLst/>
            <a:cxnLst/>
            <a:rect l="l" t="t" r="r" b="b"/>
            <a:pathLst>
              <a:path w="694944" h="583692">
                <a:moveTo>
                  <a:pt x="0" y="583692"/>
                </a:moveTo>
                <a:lnTo>
                  <a:pt x="694944" y="583692"/>
                </a:lnTo>
                <a:lnTo>
                  <a:pt x="694944" y="0"/>
                </a:lnTo>
                <a:lnTo>
                  <a:pt x="0" y="0"/>
                </a:lnTo>
                <a:lnTo>
                  <a:pt x="0" y="583692"/>
                </a:lnTo>
                <a:close/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37" name="object 37"/>
          <p:cNvSpPr txBox="1"/>
          <p:nvPr/>
        </p:nvSpPr>
        <p:spPr>
          <a:xfrm>
            <a:off x="6232588" y="4669345"/>
            <a:ext cx="314801" cy="2124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350" spc="34" dirty="0">
                <a:latin typeface="Arial"/>
                <a:cs typeface="Arial"/>
              </a:rPr>
              <a:t>f</a:t>
            </a:r>
            <a:r>
              <a:rPr sz="1350" spc="11" dirty="0">
                <a:latin typeface="Arial"/>
                <a:cs typeface="Arial"/>
              </a:rPr>
              <a:t>r</a:t>
            </a:r>
            <a:r>
              <a:rPr sz="1350" spc="-30" dirty="0">
                <a:latin typeface="Arial"/>
                <a:cs typeface="Arial"/>
              </a:rPr>
              <a:t>ee</a:t>
            </a:r>
            <a:endParaRPr sz="135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535548" y="2624328"/>
            <a:ext cx="136017" cy="123444"/>
          </a:xfrm>
          <a:custGeom>
            <a:avLst/>
            <a:gdLst/>
            <a:ahLst/>
            <a:cxnLst/>
            <a:rect l="l" t="t" r="r" b="b"/>
            <a:pathLst>
              <a:path w="181356" h="164592">
                <a:moveTo>
                  <a:pt x="181356" y="82296"/>
                </a:moveTo>
                <a:lnTo>
                  <a:pt x="0" y="82296"/>
                </a:lnTo>
                <a:lnTo>
                  <a:pt x="90677" y="164592"/>
                </a:lnTo>
                <a:lnTo>
                  <a:pt x="181356" y="82296"/>
                </a:lnTo>
                <a:close/>
              </a:path>
              <a:path w="181356" h="164592">
                <a:moveTo>
                  <a:pt x="136017" y="0"/>
                </a:moveTo>
                <a:lnTo>
                  <a:pt x="45339" y="0"/>
                </a:lnTo>
                <a:lnTo>
                  <a:pt x="45339" y="82296"/>
                </a:lnTo>
                <a:lnTo>
                  <a:pt x="136017" y="82296"/>
                </a:lnTo>
                <a:lnTo>
                  <a:pt x="13601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39" name="object 39"/>
          <p:cNvSpPr/>
          <p:nvPr/>
        </p:nvSpPr>
        <p:spPr>
          <a:xfrm>
            <a:off x="5205222" y="4382262"/>
            <a:ext cx="136016" cy="123443"/>
          </a:xfrm>
          <a:custGeom>
            <a:avLst/>
            <a:gdLst/>
            <a:ahLst/>
            <a:cxnLst/>
            <a:rect l="l" t="t" r="r" b="b"/>
            <a:pathLst>
              <a:path w="181355" h="164591">
                <a:moveTo>
                  <a:pt x="181355" y="82295"/>
                </a:moveTo>
                <a:lnTo>
                  <a:pt x="0" y="82295"/>
                </a:lnTo>
                <a:lnTo>
                  <a:pt x="90677" y="164591"/>
                </a:lnTo>
                <a:lnTo>
                  <a:pt x="181355" y="82295"/>
                </a:lnTo>
                <a:close/>
              </a:path>
              <a:path w="181355" h="164591">
                <a:moveTo>
                  <a:pt x="136017" y="0"/>
                </a:moveTo>
                <a:lnTo>
                  <a:pt x="45338" y="0"/>
                </a:lnTo>
                <a:lnTo>
                  <a:pt x="45338" y="82295"/>
                </a:lnTo>
                <a:lnTo>
                  <a:pt x="136017" y="82295"/>
                </a:lnTo>
                <a:lnTo>
                  <a:pt x="13601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40" name="object 40"/>
          <p:cNvSpPr txBox="1"/>
          <p:nvPr/>
        </p:nvSpPr>
        <p:spPr>
          <a:xfrm>
            <a:off x="6634258" y="5307406"/>
            <a:ext cx="476250" cy="144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900" dirty="0">
                <a:latin typeface="맑은 고딕"/>
                <a:cs typeface="맑은 고딕"/>
              </a:rPr>
              <a:t>에필로그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98759" y="5325923"/>
            <a:ext cx="476250" cy="144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900" dirty="0">
                <a:latin typeface="맑은 고딕"/>
                <a:cs typeface="맑은 고딕"/>
              </a:rPr>
              <a:t>프롤로그</a:t>
            </a:r>
            <a:endParaRPr sz="900">
              <a:latin typeface="맑은 고딕"/>
              <a:cs typeface="맑은 고딕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>
            <p:extLst/>
          </p:nvPr>
        </p:nvGraphicFramePr>
        <p:xfrm>
          <a:off x="836676" y="2793492"/>
          <a:ext cx="6260842" cy="864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6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88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1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7768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192">
                      <a:solidFill>
                        <a:srgbClr val="41709C"/>
                      </a:solidFill>
                      <a:prstDash val="solid"/>
                    </a:lnL>
                    <a:lnR w="12192">
                      <a:solidFill>
                        <a:srgbClr val="41709C"/>
                      </a:solidFill>
                      <a:prstDash val="solid"/>
                    </a:lnR>
                    <a:lnT w="12192">
                      <a:solidFill>
                        <a:srgbClr val="41709C"/>
                      </a:solidFill>
                      <a:prstDash val="solid"/>
                    </a:lnT>
                    <a:lnB w="12192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hdr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192">
                      <a:solidFill>
                        <a:srgbClr val="41709C"/>
                      </a:solidFill>
                      <a:prstDash val="solid"/>
                    </a:lnL>
                    <a:lnR w="12192">
                      <a:solidFill>
                        <a:srgbClr val="41709C"/>
                      </a:solidFill>
                      <a:prstDash val="solid"/>
                    </a:lnR>
                    <a:lnT w="12192">
                      <a:solidFill>
                        <a:srgbClr val="41709C"/>
                      </a:solidFill>
                      <a:prstDash val="solid"/>
                    </a:lnT>
                    <a:lnB w="12192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</a:pPr>
                      <a:r>
                        <a:rPr sz="1400" spc="2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192">
                      <a:solidFill>
                        <a:srgbClr val="41709C"/>
                      </a:solidFill>
                      <a:prstDash val="solid"/>
                    </a:lnL>
                    <a:lnR w="12191">
                      <a:solidFill>
                        <a:srgbClr val="AD5A20"/>
                      </a:solidFill>
                      <a:prstDash val="solid"/>
                    </a:lnR>
                    <a:lnT w="12192">
                      <a:solidFill>
                        <a:srgbClr val="41709C"/>
                      </a:solidFill>
                      <a:prstDash val="solid"/>
                    </a:lnT>
                    <a:lnB w="12192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alloc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191">
                      <a:solidFill>
                        <a:srgbClr val="AD5A20"/>
                      </a:solidFill>
                      <a:prstDash val="solid"/>
                    </a:lnL>
                    <a:lnR w="12192">
                      <a:solidFill>
                        <a:srgbClr val="5B9BD4"/>
                      </a:solidFill>
                      <a:prstDash val="solid"/>
                    </a:lnR>
                    <a:lnT w="12191">
                      <a:solidFill>
                        <a:srgbClr val="AD5A20"/>
                      </a:solidFill>
                      <a:prstDash val="solid"/>
                    </a:lnT>
                    <a:lnB w="12191">
                      <a:solidFill>
                        <a:srgbClr val="AD5A2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3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ee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192">
                      <a:solidFill>
                        <a:srgbClr val="5B9BD4"/>
                      </a:solidFill>
                      <a:prstDash val="solid"/>
                    </a:lnL>
                    <a:lnR w="12192">
                      <a:solidFill>
                        <a:srgbClr val="5B9BD4"/>
                      </a:solidFill>
                      <a:prstDash val="solid"/>
                    </a:lnR>
                    <a:lnT w="12192">
                      <a:solidFill>
                        <a:srgbClr val="5B9BD4"/>
                      </a:solidFill>
                      <a:prstDash val="solid"/>
                    </a:lnT>
                    <a:lnB w="12192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alloc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192">
                      <a:solidFill>
                        <a:srgbClr val="5B9BD4"/>
                      </a:solidFill>
                      <a:prstDash val="solid"/>
                    </a:lnL>
                    <a:lnR w="12192">
                      <a:solidFill>
                        <a:srgbClr val="5B9BD4"/>
                      </a:solidFill>
                      <a:prstDash val="solid"/>
                    </a:lnR>
                    <a:lnT w="12192">
                      <a:solidFill>
                        <a:srgbClr val="AD5A20"/>
                      </a:solidFill>
                      <a:prstDash val="solid"/>
                    </a:lnT>
                    <a:lnB w="12192">
                      <a:solidFill>
                        <a:srgbClr val="AD5A2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3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ee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192">
                      <a:solidFill>
                        <a:srgbClr val="5B9BD4"/>
                      </a:solidFill>
                      <a:prstDash val="solid"/>
                    </a:lnL>
                    <a:lnR w="12192">
                      <a:solidFill>
                        <a:srgbClr val="5B9BD4"/>
                      </a:solidFill>
                      <a:prstDash val="solid"/>
                    </a:lnR>
                    <a:lnT w="12192">
                      <a:solidFill>
                        <a:srgbClr val="5B9BD4"/>
                      </a:solidFill>
                      <a:prstDash val="solid"/>
                    </a:lnT>
                    <a:lnB w="12192">
                      <a:solidFill>
                        <a:srgbClr val="5B9BD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hdr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192">
                      <a:solidFill>
                        <a:srgbClr val="5B9BD4"/>
                      </a:solidFill>
                      <a:prstDash val="solid"/>
                    </a:lnL>
                    <a:lnR w="12192">
                      <a:solidFill>
                        <a:srgbClr val="41709C"/>
                      </a:solidFill>
                      <a:prstDash val="solid"/>
                    </a:lnR>
                    <a:lnT w="12192">
                      <a:solidFill>
                        <a:srgbClr val="41709C"/>
                      </a:solidFill>
                      <a:prstDash val="solid"/>
                    </a:lnT>
                    <a:lnB w="12192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095">
                      <a:solidFill>
                        <a:srgbClr val="5B9BD4"/>
                      </a:solidFill>
                      <a:prstDash val="solid"/>
                    </a:lnR>
                    <a:lnT w="12192">
                      <a:solidFill>
                        <a:srgbClr val="41709C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5">
                      <a:solidFill>
                        <a:srgbClr val="5B9BD4"/>
                      </a:solidFill>
                      <a:prstDash val="solid"/>
                    </a:lnL>
                    <a:lnR w="6095">
                      <a:solidFill>
                        <a:srgbClr val="5B9BD4"/>
                      </a:solidFill>
                      <a:prstDash val="solid"/>
                    </a:lnR>
                    <a:lnT w="12192" cap="flat" cmpd="sng" algn="ctr">
                      <a:solidFill>
                        <a:srgbClr val="4170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5">
                      <a:solidFill>
                        <a:srgbClr val="5B9BD4"/>
                      </a:solidFill>
                      <a:prstDash val="solid"/>
                    </a:lnL>
                    <a:lnR w="6096">
                      <a:solidFill>
                        <a:srgbClr val="5B9BD4"/>
                      </a:solidFill>
                      <a:prstDash val="solid"/>
                    </a:lnR>
                    <a:lnT w="12191" cap="flat" cmpd="sng" algn="ctr">
                      <a:solidFill>
                        <a:srgbClr val="AD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5B9BD4"/>
                      </a:solidFill>
                      <a:prstDash val="solid"/>
                    </a:lnL>
                    <a:lnR w="6096">
                      <a:solidFill>
                        <a:srgbClr val="5B9BD4"/>
                      </a:solidFill>
                      <a:prstDash val="solid"/>
                    </a:lnR>
                    <a:lnT w="12192">
                      <a:solidFill>
                        <a:srgbClr val="41709C"/>
                      </a:solidFill>
                      <a:prstDash val="solid"/>
                    </a:lnT>
                    <a:lnB w="6096">
                      <a:solidFill>
                        <a:srgbClr val="5B9BD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 gridSpan="2"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095">
                      <a:solidFill>
                        <a:srgbClr val="5B9BD4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5">
                      <a:solidFill>
                        <a:srgbClr val="5B9BD4"/>
                      </a:solidFill>
                      <a:prstDash val="solid"/>
                    </a:lnL>
                    <a:lnR w="6096">
                      <a:solidFill>
                        <a:srgbClr val="5B9BD4"/>
                      </a:solidFill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5B9BD4"/>
                      </a:solidFill>
                      <a:prstDash val="solid"/>
                    </a:lnL>
                    <a:lnT w="6096">
                      <a:solidFill>
                        <a:srgbClr val="5B9B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849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523" y="429578"/>
            <a:ext cx="8067675" cy="809625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9525"/>
            <a:r>
              <a:rPr sz="3300" spc="-113" dirty="0">
                <a:latin typeface="Arial"/>
                <a:cs typeface="Arial"/>
              </a:rPr>
              <a:t>2.</a:t>
            </a:r>
            <a:r>
              <a:rPr sz="3300" spc="240" dirty="0">
                <a:latin typeface="Arial"/>
                <a:cs typeface="Arial"/>
              </a:rPr>
              <a:t> </a:t>
            </a:r>
            <a:r>
              <a:rPr sz="3300" spc="60" dirty="0">
                <a:latin typeface="Arial"/>
                <a:cs typeface="Arial"/>
              </a:rPr>
              <a:t>Malloc</a:t>
            </a:r>
            <a:r>
              <a:rPr sz="3300" spc="244" dirty="0">
                <a:latin typeface="Arial"/>
                <a:cs typeface="Arial"/>
              </a:rPr>
              <a:t> </a:t>
            </a:r>
            <a:r>
              <a:rPr sz="3300" spc="484" dirty="0">
                <a:latin typeface="Arial"/>
                <a:cs typeface="Arial"/>
              </a:rPr>
              <a:t>&amp;</a:t>
            </a:r>
            <a:r>
              <a:rPr sz="3300" spc="244" dirty="0">
                <a:latin typeface="Arial"/>
                <a:cs typeface="Arial"/>
              </a:rPr>
              <a:t> </a:t>
            </a:r>
            <a:r>
              <a:rPr sz="3300" spc="83" dirty="0">
                <a:latin typeface="Arial"/>
                <a:cs typeface="Arial"/>
              </a:rPr>
              <a:t>f</a:t>
            </a:r>
            <a:r>
              <a:rPr sz="3300" spc="45" dirty="0">
                <a:latin typeface="Arial"/>
                <a:cs typeface="Arial"/>
              </a:rPr>
              <a:t>r</a:t>
            </a:r>
            <a:r>
              <a:rPr sz="3300" spc="-75" dirty="0">
                <a:latin typeface="Arial"/>
                <a:cs typeface="Arial"/>
              </a:rPr>
              <a:t>ee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04" y="2224088"/>
            <a:ext cx="6254115" cy="3271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2100" spc="-8" dirty="0">
                <a:latin typeface="Arial"/>
                <a:cs typeface="Arial"/>
              </a:rPr>
              <a:t>•</a:t>
            </a:r>
            <a:r>
              <a:rPr sz="2100" spc="30" dirty="0">
                <a:latin typeface="Arial"/>
                <a:cs typeface="Arial"/>
              </a:rPr>
              <a:t> </a:t>
            </a:r>
            <a:r>
              <a:rPr sz="2100" spc="-131" dirty="0">
                <a:latin typeface="Arial"/>
                <a:cs typeface="Arial"/>
              </a:rPr>
              <a:t>F</a:t>
            </a:r>
            <a:r>
              <a:rPr sz="2100" spc="-101" dirty="0">
                <a:latin typeface="Arial"/>
                <a:cs typeface="Arial"/>
              </a:rPr>
              <a:t>r</a:t>
            </a:r>
            <a:r>
              <a:rPr sz="2100" spc="-49" dirty="0">
                <a:latin typeface="Arial"/>
                <a:cs typeface="Arial"/>
              </a:rPr>
              <a:t>ee</a:t>
            </a:r>
            <a:r>
              <a:rPr sz="2100" spc="165" dirty="0">
                <a:latin typeface="Arial"/>
                <a:cs typeface="Arial"/>
              </a:rPr>
              <a:t> </a:t>
            </a:r>
            <a:r>
              <a:rPr sz="2100" spc="-23" dirty="0">
                <a:latin typeface="맑은 고딕"/>
                <a:cs typeface="맑은 고딕"/>
              </a:rPr>
              <a:t>할</a:t>
            </a:r>
            <a:r>
              <a:rPr sz="2100" spc="8" dirty="0">
                <a:latin typeface="맑은 고딕"/>
                <a:cs typeface="맑은 고딕"/>
              </a:rPr>
              <a:t> </a:t>
            </a:r>
            <a:r>
              <a:rPr sz="2100" spc="-23" dirty="0">
                <a:latin typeface="맑은 고딕"/>
                <a:cs typeface="맑은 고딕"/>
              </a:rPr>
              <a:t>때에는</a:t>
            </a:r>
            <a:r>
              <a:rPr sz="2100" spc="8" dirty="0">
                <a:latin typeface="맑은 고딕"/>
                <a:cs typeface="맑은 고딕"/>
              </a:rPr>
              <a:t> </a:t>
            </a:r>
            <a:r>
              <a:rPr sz="2100" spc="-23" dirty="0">
                <a:latin typeface="맑은 고딕"/>
                <a:cs typeface="맑은 고딕"/>
              </a:rPr>
              <a:t>앞</a:t>
            </a:r>
            <a:r>
              <a:rPr sz="2100" spc="8" dirty="0">
                <a:latin typeface="맑은 고딕"/>
                <a:cs typeface="맑은 고딕"/>
              </a:rPr>
              <a:t> </a:t>
            </a:r>
            <a:r>
              <a:rPr sz="2100" spc="-23" dirty="0">
                <a:latin typeface="맑은 고딕"/>
                <a:cs typeface="맑은 고딕"/>
              </a:rPr>
              <a:t>뒤</a:t>
            </a:r>
            <a:r>
              <a:rPr sz="2100" spc="-4" dirty="0">
                <a:latin typeface="맑은 고딕"/>
                <a:cs typeface="맑은 고딕"/>
              </a:rPr>
              <a:t> </a:t>
            </a:r>
            <a:r>
              <a:rPr sz="2100" spc="-23" dirty="0">
                <a:latin typeface="맑은 고딕"/>
                <a:cs typeface="맑은 고딕"/>
              </a:rPr>
              <a:t>프리블록이</a:t>
            </a:r>
            <a:r>
              <a:rPr sz="2100" spc="15" dirty="0">
                <a:latin typeface="맑은 고딕"/>
                <a:cs typeface="맑은 고딕"/>
              </a:rPr>
              <a:t> </a:t>
            </a:r>
            <a:r>
              <a:rPr sz="2100" spc="-23" dirty="0">
                <a:latin typeface="맑은 고딕"/>
                <a:cs typeface="맑은 고딕"/>
              </a:rPr>
              <a:t>있는지</a:t>
            </a:r>
            <a:r>
              <a:rPr sz="2100" spc="8" dirty="0">
                <a:latin typeface="맑은 고딕"/>
                <a:cs typeface="맑은 고딕"/>
              </a:rPr>
              <a:t> </a:t>
            </a:r>
            <a:r>
              <a:rPr sz="2100" spc="-23" dirty="0">
                <a:latin typeface="맑은 고딕"/>
                <a:cs typeface="맑은 고딕"/>
              </a:rPr>
              <a:t>확인한</a:t>
            </a:r>
            <a:r>
              <a:rPr sz="2100" spc="19" dirty="0">
                <a:latin typeface="맑은 고딕"/>
                <a:cs typeface="맑은 고딕"/>
              </a:rPr>
              <a:t> </a:t>
            </a:r>
            <a:r>
              <a:rPr sz="2100" spc="-23" dirty="0">
                <a:latin typeface="맑은 고딕"/>
                <a:cs typeface="맑은 고딕"/>
              </a:rPr>
              <a:t>후</a:t>
            </a:r>
            <a:endParaRPr sz="21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1981" y="2911222"/>
            <a:ext cx="1711166" cy="3224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75360"/>
            <a:r>
              <a:rPr sz="1350" spc="34" dirty="0">
                <a:latin typeface="Arial"/>
                <a:cs typeface="Arial"/>
              </a:rPr>
              <a:t>f</a:t>
            </a:r>
            <a:r>
              <a:rPr sz="1350" spc="11" dirty="0">
                <a:latin typeface="Arial"/>
                <a:cs typeface="Arial"/>
              </a:rPr>
              <a:t>r</a:t>
            </a:r>
            <a:r>
              <a:rPr sz="1350" spc="-30" dirty="0">
                <a:latin typeface="Arial"/>
                <a:cs typeface="Arial"/>
              </a:rPr>
              <a:t>ee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1248" y="4551426"/>
            <a:ext cx="448055" cy="437768"/>
          </a:xfrm>
          <a:custGeom>
            <a:avLst/>
            <a:gdLst/>
            <a:ahLst/>
            <a:cxnLst/>
            <a:rect l="l" t="t" r="r" b="b"/>
            <a:pathLst>
              <a:path w="597407" h="583691">
                <a:moveTo>
                  <a:pt x="0" y="583691"/>
                </a:moveTo>
                <a:lnTo>
                  <a:pt x="597407" y="583691"/>
                </a:lnTo>
                <a:lnTo>
                  <a:pt x="597407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6" name="object 6"/>
          <p:cNvSpPr/>
          <p:nvPr/>
        </p:nvSpPr>
        <p:spPr>
          <a:xfrm>
            <a:off x="841248" y="4551426"/>
            <a:ext cx="448055" cy="437768"/>
          </a:xfrm>
          <a:custGeom>
            <a:avLst/>
            <a:gdLst/>
            <a:ahLst/>
            <a:cxnLst/>
            <a:rect l="l" t="t" r="r" b="b"/>
            <a:pathLst>
              <a:path w="597407" h="583691">
                <a:moveTo>
                  <a:pt x="0" y="583691"/>
                </a:moveTo>
                <a:lnTo>
                  <a:pt x="597407" y="583691"/>
                </a:lnTo>
                <a:lnTo>
                  <a:pt x="597407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7" name="object 7"/>
          <p:cNvSpPr/>
          <p:nvPr/>
        </p:nvSpPr>
        <p:spPr>
          <a:xfrm>
            <a:off x="1291591" y="4551426"/>
            <a:ext cx="448055" cy="437768"/>
          </a:xfrm>
          <a:custGeom>
            <a:avLst/>
            <a:gdLst/>
            <a:ahLst/>
            <a:cxnLst/>
            <a:rect l="l" t="t" r="r" b="b"/>
            <a:pathLst>
              <a:path w="597407" h="583691">
                <a:moveTo>
                  <a:pt x="0" y="583691"/>
                </a:moveTo>
                <a:lnTo>
                  <a:pt x="597407" y="583691"/>
                </a:lnTo>
                <a:lnTo>
                  <a:pt x="597407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8" name="object 8"/>
          <p:cNvSpPr/>
          <p:nvPr/>
        </p:nvSpPr>
        <p:spPr>
          <a:xfrm>
            <a:off x="1291591" y="4551426"/>
            <a:ext cx="448055" cy="437768"/>
          </a:xfrm>
          <a:custGeom>
            <a:avLst/>
            <a:gdLst/>
            <a:ahLst/>
            <a:cxnLst/>
            <a:rect l="l" t="t" r="r" b="b"/>
            <a:pathLst>
              <a:path w="597407" h="583691">
                <a:moveTo>
                  <a:pt x="0" y="583691"/>
                </a:moveTo>
                <a:lnTo>
                  <a:pt x="597407" y="583691"/>
                </a:lnTo>
                <a:lnTo>
                  <a:pt x="597407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9" name="object 9"/>
          <p:cNvSpPr/>
          <p:nvPr/>
        </p:nvSpPr>
        <p:spPr>
          <a:xfrm>
            <a:off x="1740788" y="4551426"/>
            <a:ext cx="449199" cy="437768"/>
          </a:xfrm>
          <a:custGeom>
            <a:avLst/>
            <a:gdLst/>
            <a:ahLst/>
            <a:cxnLst/>
            <a:rect l="l" t="t" r="r" b="b"/>
            <a:pathLst>
              <a:path w="598932" h="583691">
                <a:moveTo>
                  <a:pt x="0" y="583691"/>
                </a:moveTo>
                <a:lnTo>
                  <a:pt x="598932" y="583691"/>
                </a:lnTo>
                <a:lnTo>
                  <a:pt x="598932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10" name="object 10"/>
          <p:cNvSpPr/>
          <p:nvPr/>
        </p:nvSpPr>
        <p:spPr>
          <a:xfrm>
            <a:off x="1740788" y="4551426"/>
            <a:ext cx="449199" cy="437768"/>
          </a:xfrm>
          <a:custGeom>
            <a:avLst/>
            <a:gdLst/>
            <a:ahLst/>
            <a:cxnLst/>
            <a:rect l="l" t="t" r="r" b="b"/>
            <a:pathLst>
              <a:path w="598932" h="583691">
                <a:moveTo>
                  <a:pt x="0" y="583691"/>
                </a:moveTo>
                <a:lnTo>
                  <a:pt x="598932" y="583691"/>
                </a:lnTo>
                <a:lnTo>
                  <a:pt x="598932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11" name="object 11"/>
          <p:cNvSpPr/>
          <p:nvPr/>
        </p:nvSpPr>
        <p:spPr>
          <a:xfrm>
            <a:off x="6656833" y="4551426"/>
            <a:ext cx="448055" cy="437768"/>
          </a:xfrm>
          <a:custGeom>
            <a:avLst/>
            <a:gdLst/>
            <a:ahLst/>
            <a:cxnLst/>
            <a:rect l="l" t="t" r="r" b="b"/>
            <a:pathLst>
              <a:path w="597407" h="583691">
                <a:moveTo>
                  <a:pt x="0" y="583691"/>
                </a:moveTo>
                <a:lnTo>
                  <a:pt x="597407" y="583691"/>
                </a:lnTo>
                <a:lnTo>
                  <a:pt x="597407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12" name="object 12"/>
          <p:cNvSpPr/>
          <p:nvPr/>
        </p:nvSpPr>
        <p:spPr>
          <a:xfrm>
            <a:off x="6656833" y="4551426"/>
            <a:ext cx="448055" cy="437768"/>
          </a:xfrm>
          <a:custGeom>
            <a:avLst/>
            <a:gdLst/>
            <a:ahLst/>
            <a:cxnLst/>
            <a:rect l="l" t="t" r="r" b="b"/>
            <a:pathLst>
              <a:path w="597407" h="583691">
                <a:moveTo>
                  <a:pt x="0" y="583691"/>
                </a:moveTo>
                <a:lnTo>
                  <a:pt x="597407" y="583691"/>
                </a:lnTo>
                <a:lnTo>
                  <a:pt x="597407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13" name="object 13"/>
          <p:cNvSpPr txBox="1"/>
          <p:nvPr/>
        </p:nvSpPr>
        <p:spPr>
          <a:xfrm>
            <a:off x="6740557" y="4664392"/>
            <a:ext cx="282416" cy="2124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350" spc="38" dirty="0">
                <a:solidFill>
                  <a:srgbClr val="FFFFFF"/>
                </a:solidFill>
                <a:latin typeface="Arial"/>
                <a:cs typeface="Arial"/>
              </a:rPr>
              <a:t>hdr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89309" y="4998339"/>
            <a:ext cx="900679" cy="226030"/>
          </a:xfrm>
          <a:custGeom>
            <a:avLst/>
            <a:gdLst/>
            <a:ahLst/>
            <a:cxnLst/>
            <a:rect l="l" t="t" r="r" b="b"/>
            <a:pathLst>
              <a:path w="1200905" h="301373">
                <a:moveTo>
                  <a:pt x="1200905" y="0"/>
                </a:moveTo>
                <a:lnTo>
                  <a:pt x="1200018" y="39985"/>
                </a:lnTo>
                <a:lnTo>
                  <a:pt x="1195730" y="92069"/>
                </a:lnTo>
                <a:lnTo>
                  <a:pt x="1188605" y="130499"/>
                </a:lnTo>
                <a:lnTo>
                  <a:pt x="625849" y="152400"/>
                </a:lnTo>
                <a:lnTo>
                  <a:pt x="622461" y="153754"/>
                </a:lnTo>
                <a:lnTo>
                  <a:pt x="608099" y="195919"/>
                </a:lnTo>
                <a:lnTo>
                  <a:pt x="602614" y="243257"/>
                </a:lnTo>
                <a:lnTo>
                  <a:pt x="600455" y="301373"/>
                </a:lnTo>
                <a:lnTo>
                  <a:pt x="600217" y="281317"/>
                </a:lnTo>
                <a:lnTo>
                  <a:pt x="596914" y="226309"/>
                </a:lnTo>
                <a:lnTo>
                  <a:pt x="590393" y="183214"/>
                </a:lnTo>
                <a:lnTo>
                  <a:pt x="25393" y="152400"/>
                </a:lnTo>
                <a:lnTo>
                  <a:pt x="22005" y="151045"/>
                </a:lnTo>
                <a:lnTo>
                  <a:pt x="7643" y="108880"/>
                </a:lnTo>
                <a:lnTo>
                  <a:pt x="2158" y="61542"/>
                </a:lnTo>
                <a:lnTo>
                  <a:pt x="300" y="23705"/>
                </a:lnTo>
                <a:lnTo>
                  <a:pt x="0" y="3426"/>
                </a:lnTo>
              </a:path>
            </a:pathLst>
          </a:custGeom>
          <a:ln w="6095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15" name="object 15"/>
          <p:cNvSpPr/>
          <p:nvPr/>
        </p:nvSpPr>
        <p:spPr>
          <a:xfrm>
            <a:off x="6655694" y="4989195"/>
            <a:ext cx="442336" cy="226030"/>
          </a:xfrm>
          <a:custGeom>
            <a:avLst/>
            <a:gdLst/>
            <a:ahLst/>
            <a:cxnLst/>
            <a:rect l="l" t="t" r="r" b="b"/>
            <a:pathLst>
              <a:path w="589781" h="301373">
                <a:moveTo>
                  <a:pt x="589781" y="0"/>
                </a:moveTo>
                <a:lnTo>
                  <a:pt x="588894" y="39985"/>
                </a:lnTo>
                <a:lnTo>
                  <a:pt x="584606" y="92069"/>
                </a:lnTo>
                <a:lnTo>
                  <a:pt x="577481" y="130499"/>
                </a:lnTo>
                <a:lnTo>
                  <a:pt x="320287" y="152399"/>
                </a:lnTo>
                <a:lnTo>
                  <a:pt x="316899" y="153754"/>
                </a:lnTo>
                <a:lnTo>
                  <a:pt x="302537" y="195919"/>
                </a:lnTo>
                <a:lnTo>
                  <a:pt x="297052" y="243257"/>
                </a:lnTo>
                <a:lnTo>
                  <a:pt x="294893" y="301373"/>
                </a:lnTo>
                <a:lnTo>
                  <a:pt x="294655" y="281317"/>
                </a:lnTo>
                <a:lnTo>
                  <a:pt x="291352" y="226309"/>
                </a:lnTo>
                <a:lnTo>
                  <a:pt x="284831" y="183214"/>
                </a:lnTo>
                <a:lnTo>
                  <a:pt x="25393" y="152399"/>
                </a:lnTo>
                <a:lnTo>
                  <a:pt x="22005" y="151045"/>
                </a:lnTo>
                <a:lnTo>
                  <a:pt x="7643" y="108880"/>
                </a:lnTo>
                <a:lnTo>
                  <a:pt x="2158" y="61542"/>
                </a:lnTo>
                <a:lnTo>
                  <a:pt x="300" y="23705"/>
                </a:lnTo>
                <a:lnTo>
                  <a:pt x="0" y="3426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16" name="object 16"/>
          <p:cNvSpPr/>
          <p:nvPr/>
        </p:nvSpPr>
        <p:spPr>
          <a:xfrm>
            <a:off x="2189987" y="4551426"/>
            <a:ext cx="2233422" cy="437768"/>
          </a:xfrm>
          <a:custGeom>
            <a:avLst/>
            <a:gdLst/>
            <a:ahLst/>
            <a:cxnLst/>
            <a:rect l="l" t="t" r="r" b="b"/>
            <a:pathLst>
              <a:path w="2977896" h="583691">
                <a:moveTo>
                  <a:pt x="0" y="583691"/>
                </a:moveTo>
                <a:lnTo>
                  <a:pt x="2977896" y="583691"/>
                </a:lnTo>
                <a:lnTo>
                  <a:pt x="2977896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17" name="object 17"/>
          <p:cNvSpPr/>
          <p:nvPr/>
        </p:nvSpPr>
        <p:spPr>
          <a:xfrm>
            <a:off x="2189987" y="4551426"/>
            <a:ext cx="670941" cy="437768"/>
          </a:xfrm>
          <a:custGeom>
            <a:avLst/>
            <a:gdLst/>
            <a:ahLst/>
            <a:cxnLst/>
            <a:rect l="l" t="t" r="r" b="b"/>
            <a:pathLst>
              <a:path w="894588" h="583691">
                <a:moveTo>
                  <a:pt x="0" y="583691"/>
                </a:moveTo>
                <a:lnTo>
                  <a:pt x="894588" y="583691"/>
                </a:lnTo>
                <a:lnTo>
                  <a:pt x="894588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18" name="object 18"/>
          <p:cNvSpPr/>
          <p:nvPr/>
        </p:nvSpPr>
        <p:spPr>
          <a:xfrm>
            <a:off x="2189987" y="4551426"/>
            <a:ext cx="670941" cy="437768"/>
          </a:xfrm>
          <a:custGeom>
            <a:avLst/>
            <a:gdLst/>
            <a:ahLst/>
            <a:cxnLst/>
            <a:rect l="l" t="t" r="r" b="b"/>
            <a:pathLst>
              <a:path w="894588" h="583691">
                <a:moveTo>
                  <a:pt x="0" y="583691"/>
                </a:moveTo>
                <a:lnTo>
                  <a:pt x="894588" y="583691"/>
                </a:lnTo>
                <a:lnTo>
                  <a:pt x="894588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19" name="object 19"/>
          <p:cNvSpPr/>
          <p:nvPr/>
        </p:nvSpPr>
        <p:spPr>
          <a:xfrm>
            <a:off x="4417695" y="4551426"/>
            <a:ext cx="2234564" cy="437768"/>
          </a:xfrm>
          <a:custGeom>
            <a:avLst/>
            <a:gdLst/>
            <a:ahLst/>
            <a:cxnLst/>
            <a:rect l="l" t="t" r="r" b="b"/>
            <a:pathLst>
              <a:path w="2979419" h="583691">
                <a:moveTo>
                  <a:pt x="0" y="583691"/>
                </a:moveTo>
                <a:lnTo>
                  <a:pt x="2979419" y="583691"/>
                </a:lnTo>
                <a:lnTo>
                  <a:pt x="2979419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20" name="object 20"/>
          <p:cNvSpPr/>
          <p:nvPr/>
        </p:nvSpPr>
        <p:spPr>
          <a:xfrm>
            <a:off x="4417695" y="4551426"/>
            <a:ext cx="2234564" cy="437768"/>
          </a:xfrm>
          <a:custGeom>
            <a:avLst/>
            <a:gdLst/>
            <a:ahLst/>
            <a:cxnLst/>
            <a:rect l="l" t="t" r="r" b="b"/>
            <a:pathLst>
              <a:path w="2979419" h="583691">
                <a:moveTo>
                  <a:pt x="0" y="583691"/>
                </a:moveTo>
                <a:lnTo>
                  <a:pt x="2979419" y="583691"/>
                </a:lnTo>
                <a:lnTo>
                  <a:pt x="2979419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21" name="object 21"/>
          <p:cNvSpPr/>
          <p:nvPr/>
        </p:nvSpPr>
        <p:spPr>
          <a:xfrm>
            <a:off x="4417694" y="4555998"/>
            <a:ext cx="1711071" cy="437769"/>
          </a:xfrm>
          <a:custGeom>
            <a:avLst/>
            <a:gdLst/>
            <a:ahLst/>
            <a:cxnLst/>
            <a:rect l="l" t="t" r="r" b="b"/>
            <a:pathLst>
              <a:path w="2281428" h="583692">
                <a:moveTo>
                  <a:pt x="0" y="583692"/>
                </a:moveTo>
                <a:lnTo>
                  <a:pt x="2281428" y="583692"/>
                </a:lnTo>
                <a:lnTo>
                  <a:pt x="2281428" y="0"/>
                </a:lnTo>
                <a:lnTo>
                  <a:pt x="0" y="0"/>
                </a:lnTo>
                <a:lnTo>
                  <a:pt x="0" y="58369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22" name="object 22"/>
          <p:cNvSpPr/>
          <p:nvPr/>
        </p:nvSpPr>
        <p:spPr>
          <a:xfrm>
            <a:off x="4417694" y="4555998"/>
            <a:ext cx="1711071" cy="437769"/>
          </a:xfrm>
          <a:custGeom>
            <a:avLst/>
            <a:gdLst/>
            <a:ahLst/>
            <a:cxnLst/>
            <a:rect l="l" t="t" r="r" b="b"/>
            <a:pathLst>
              <a:path w="2281428" h="583692">
                <a:moveTo>
                  <a:pt x="0" y="583692"/>
                </a:moveTo>
                <a:lnTo>
                  <a:pt x="2281428" y="583692"/>
                </a:lnTo>
                <a:lnTo>
                  <a:pt x="2281428" y="0"/>
                </a:lnTo>
                <a:lnTo>
                  <a:pt x="0" y="0"/>
                </a:lnTo>
                <a:lnTo>
                  <a:pt x="0" y="583692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23" name="object 23"/>
          <p:cNvSpPr/>
          <p:nvPr/>
        </p:nvSpPr>
        <p:spPr>
          <a:xfrm>
            <a:off x="2860929" y="2796921"/>
            <a:ext cx="653795" cy="437768"/>
          </a:xfrm>
          <a:custGeom>
            <a:avLst/>
            <a:gdLst/>
            <a:ahLst/>
            <a:cxnLst/>
            <a:rect l="l" t="t" r="r" b="b"/>
            <a:pathLst>
              <a:path w="871727" h="583691">
                <a:moveTo>
                  <a:pt x="0" y="583691"/>
                </a:moveTo>
                <a:lnTo>
                  <a:pt x="871727" y="583691"/>
                </a:lnTo>
                <a:lnTo>
                  <a:pt x="871727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24" name="object 24"/>
          <p:cNvSpPr/>
          <p:nvPr/>
        </p:nvSpPr>
        <p:spPr>
          <a:xfrm>
            <a:off x="2868930" y="4555998"/>
            <a:ext cx="1543050" cy="437769"/>
          </a:xfrm>
          <a:custGeom>
            <a:avLst/>
            <a:gdLst/>
            <a:ahLst/>
            <a:cxnLst/>
            <a:rect l="l" t="t" r="r" b="b"/>
            <a:pathLst>
              <a:path w="2057400" h="583692">
                <a:moveTo>
                  <a:pt x="0" y="583692"/>
                </a:moveTo>
                <a:lnTo>
                  <a:pt x="2057400" y="583692"/>
                </a:lnTo>
                <a:lnTo>
                  <a:pt x="2057400" y="0"/>
                </a:lnTo>
                <a:lnTo>
                  <a:pt x="0" y="0"/>
                </a:lnTo>
                <a:lnTo>
                  <a:pt x="0" y="5836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25" name="object 25"/>
          <p:cNvSpPr/>
          <p:nvPr/>
        </p:nvSpPr>
        <p:spPr>
          <a:xfrm>
            <a:off x="2868930" y="4555998"/>
            <a:ext cx="1543050" cy="437769"/>
          </a:xfrm>
          <a:custGeom>
            <a:avLst/>
            <a:gdLst/>
            <a:ahLst/>
            <a:cxnLst/>
            <a:rect l="l" t="t" r="r" b="b"/>
            <a:pathLst>
              <a:path w="2057400" h="583692">
                <a:moveTo>
                  <a:pt x="0" y="583692"/>
                </a:moveTo>
                <a:lnTo>
                  <a:pt x="2057400" y="583692"/>
                </a:lnTo>
                <a:lnTo>
                  <a:pt x="2057400" y="0"/>
                </a:lnTo>
                <a:lnTo>
                  <a:pt x="0" y="0"/>
                </a:lnTo>
                <a:lnTo>
                  <a:pt x="0" y="583692"/>
                </a:lnTo>
                <a:close/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26" name="object 26"/>
          <p:cNvSpPr txBox="1"/>
          <p:nvPr/>
        </p:nvSpPr>
        <p:spPr>
          <a:xfrm>
            <a:off x="687705" y="4141374"/>
            <a:ext cx="3110389" cy="74009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2100" spc="-8" dirty="0">
                <a:latin typeface="Arial"/>
                <a:cs typeface="Arial"/>
              </a:rPr>
              <a:t>•</a:t>
            </a:r>
            <a:r>
              <a:rPr sz="2100" spc="30" dirty="0">
                <a:latin typeface="Arial"/>
                <a:cs typeface="Arial"/>
              </a:rPr>
              <a:t> </a:t>
            </a:r>
            <a:r>
              <a:rPr sz="2100" spc="-23" dirty="0">
                <a:latin typeface="맑은 고딕"/>
                <a:cs typeface="맑은 고딕"/>
              </a:rPr>
              <a:t>있으면</a:t>
            </a:r>
            <a:r>
              <a:rPr sz="2100" spc="4" dirty="0">
                <a:latin typeface="맑은 고딕"/>
                <a:cs typeface="맑은 고딕"/>
              </a:rPr>
              <a:t> </a:t>
            </a:r>
            <a:r>
              <a:rPr sz="2100" spc="-23" dirty="0">
                <a:latin typeface="맑은 고딕"/>
                <a:cs typeface="맑은 고딕"/>
              </a:rPr>
              <a:t>합쳐준다</a:t>
            </a:r>
            <a:r>
              <a:rPr sz="2100" spc="-131" dirty="0">
                <a:latin typeface="Arial"/>
                <a:cs typeface="Arial"/>
              </a:rPr>
              <a:t>.</a:t>
            </a:r>
            <a:r>
              <a:rPr sz="2100" spc="172" dirty="0">
                <a:latin typeface="Arial"/>
                <a:cs typeface="Arial"/>
              </a:rPr>
              <a:t> </a:t>
            </a:r>
            <a:r>
              <a:rPr sz="1350" spc="-41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sz="1350" spc="-49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350" spc="-38" dirty="0">
                <a:solidFill>
                  <a:srgbClr val="00AFEF"/>
                </a:solidFill>
                <a:latin typeface="Arial"/>
                <a:cs typeface="Arial"/>
              </a:rPr>
              <a:t>alesce()</a:t>
            </a:r>
            <a:endParaRPr sz="1350">
              <a:latin typeface="Arial"/>
              <a:cs typeface="Arial"/>
            </a:endParaRPr>
          </a:p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ts val="825"/>
              </a:lnSpc>
              <a:spcBef>
                <a:spcPts val="62"/>
              </a:spcBef>
            </a:pPr>
            <a:endParaRPr sz="825"/>
          </a:p>
          <a:p>
            <a:pPr marL="330041">
              <a:tabLst>
                <a:tab pos="696277" algn="l"/>
                <a:tab pos="1188720" algn="l"/>
                <a:tab pos="1658779" algn="l"/>
                <a:tab pos="2805113" algn="l"/>
              </a:tabLst>
            </a:pPr>
            <a:r>
              <a:rPr sz="2025" spc="-11" baseline="1543" dirty="0">
                <a:solidFill>
                  <a:srgbClr val="FFFFFF"/>
                </a:solidFill>
                <a:latin typeface="Arial"/>
                <a:cs typeface="Arial"/>
              </a:rPr>
              <a:t>0	</a:t>
            </a:r>
            <a:r>
              <a:rPr sz="2025" spc="56" baseline="1543" dirty="0">
                <a:solidFill>
                  <a:srgbClr val="FFFFFF"/>
                </a:solidFill>
                <a:latin typeface="Arial"/>
                <a:cs typeface="Arial"/>
              </a:rPr>
              <a:t>hdr	</a:t>
            </a:r>
            <a:r>
              <a:rPr sz="2025" spc="101" baseline="1543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25" spc="84" baseline="1543" dirty="0">
                <a:solidFill>
                  <a:srgbClr val="FFFFFF"/>
                </a:solidFill>
                <a:latin typeface="Arial"/>
                <a:cs typeface="Arial"/>
              </a:rPr>
              <a:t>tr	</a:t>
            </a:r>
            <a:r>
              <a:rPr sz="2025" spc="5" baseline="1543" dirty="0">
                <a:solidFill>
                  <a:srgbClr val="FFFFFF"/>
                </a:solidFill>
                <a:latin typeface="Arial"/>
                <a:cs typeface="Arial"/>
              </a:rPr>
              <a:t>alloc	</a:t>
            </a:r>
            <a:r>
              <a:rPr sz="1350" spc="34" dirty="0">
                <a:latin typeface="Arial"/>
                <a:cs typeface="Arial"/>
              </a:rPr>
              <a:t>f</a:t>
            </a:r>
            <a:r>
              <a:rPr sz="1350" spc="11" dirty="0">
                <a:latin typeface="Arial"/>
                <a:cs typeface="Arial"/>
              </a:rPr>
              <a:t>r</a:t>
            </a:r>
            <a:r>
              <a:rPr sz="1350" spc="-30" dirty="0">
                <a:latin typeface="Arial"/>
                <a:cs typeface="Arial"/>
              </a:rPr>
              <a:t>ee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98759" y="3684270"/>
            <a:ext cx="476250" cy="144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900" dirty="0">
                <a:latin typeface="맑은 고딕"/>
                <a:cs typeface="맑은 고딕"/>
              </a:rPr>
              <a:t>프롤로그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34258" y="3684270"/>
            <a:ext cx="476250" cy="144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900" dirty="0">
                <a:latin typeface="맑은 고딕"/>
                <a:cs typeface="맑은 고딕"/>
              </a:rPr>
              <a:t>에필로그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85302" y="4669345"/>
            <a:ext cx="376713" cy="2124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350" spc="4" dirty="0">
                <a:solidFill>
                  <a:srgbClr val="FFFFFF"/>
                </a:solidFill>
                <a:latin typeface="Arial"/>
                <a:cs typeface="Arial"/>
              </a:rPr>
              <a:t>alloc</a:t>
            </a:r>
            <a:endParaRPr sz="13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28766" y="4555998"/>
            <a:ext cx="521208" cy="437769"/>
          </a:xfrm>
          <a:custGeom>
            <a:avLst/>
            <a:gdLst/>
            <a:ahLst/>
            <a:cxnLst/>
            <a:rect l="l" t="t" r="r" b="b"/>
            <a:pathLst>
              <a:path w="694944" h="583692">
                <a:moveTo>
                  <a:pt x="0" y="583692"/>
                </a:moveTo>
                <a:lnTo>
                  <a:pt x="694944" y="583692"/>
                </a:lnTo>
                <a:lnTo>
                  <a:pt x="694944" y="0"/>
                </a:lnTo>
                <a:lnTo>
                  <a:pt x="0" y="0"/>
                </a:lnTo>
                <a:lnTo>
                  <a:pt x="0" y="5836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31" name="object 31"/>
          <p:cNvSpPr/>
          <p:nvPr/>
        </p:nvSpPr>
        <p:spPr>
          <a:xfrm>
            <a:off x="6128766" y="4555998"/>
            <a:ext cx="521208" cy="437769"/>
          </a:xfrm>
          <a:custGeom>
            <a:avLst/>
            <a:gdLst/>
            <a:ahLst/>
            <a:cxnLst/>
            <a:rect l="l" t="t" r="r" b="b"/>
            <a:pathLst>
              <a:path w="694944" h="583692">
                <a:moveTo>
                  <a:pt x="0" y="583692"/>
                </a:moveTo>
                <a:lnTo>
                  <a:pt x="694944" y="583692"/>
                </a:lnTo>
                <a:lnTo>
                  <a:pt x="694944" y="0"/>
                </a:lnTo>
                <a:lnTo>
                  <a:pt x="0" y="0"/>
                </a:lnTo>
                <a:lnTo>
                  <a:pt x="0" y="583692"/>
                </a:lnTo>
                <a:close/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32" name="object 32"/>
          <p:cNvSpPr txBox="1"/>
          <p:nvPr/>
        </p:nvSpPr>
        <p:spPr>
          <a:xfrm>
            <a:off x="6232588" y="4669345"/>
            <a:ext cx="314801" cy="2124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350" spc="34" dirty="0">
                <a:latin typeface="Arial"/>
                <a:cs typeface="Arial"/>
              </a:rPr>
              <a:t>f</a:t>
            </a:r>
            <a:r>
              <a:rPr sz="1350" spc="11" dirty="0">
                <a:latin typeface="Arial"/>
                <a:cs typeface="Arial"/>
              </a:rPr>
              <a:t>r</a:t>
            </a:r>
            <a:r>
              <a:rPr sz="1350" spc="-30" dirty="0">
                <a:latin typeface="Arial"/>
                <a:cs typeface="Arial"/>
              </a:rPr>
              <a:t>ee</a:t>
            </a:r>
            <a:endParaRPr sz="13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25011" y="2908935"/>
            <a:ext cx="895350" cy="3271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4799"/>
            <a:r>
              <a:rPr sz="1350" spc="34" dirty="0">
                <a:latin typeface="Arial"/>
                <a:cs typeface="Arial"/>
              </a:rPr>
              <a:t>f</a:t>
            </a:r>
            <a:r>
              <a:rPr sz="1350" spc="11" dirty="0">
                <a:latin typeface="Arial"/>
                <a:cs typeface="Arial"/>
              </a:rPr>
              <a:t>r</a:t>
            </a:r>
            <a:r>
              <a:rPr sz="1350" spc="-30" dirty="0">
                <a:latin typeface="Arial"/>
                <a:cs typeface="Arial"/>
              </a:rPr>
              <a:t>ee</a:t>
            </a:r>
            <a:endParaRPr sz="13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898773" y="2633472"/>
            <a:ext cx="136017" cy="123443"/>
          </a:xfrm>
          <a:custGeom>
            <a:avLst/>
            <a:gdLst/>
            <a:ahLst/>
            <a:cxnLst/>
            <a:rect l="l" t="t" r="r" b="b"/>
            <a:pathLst>
              <a:path w="181356" h="164591">
                <a:moveTo>
                  <a:pt x="181356" y="82295"/>
                </a:moveTo>
                <a:lnTo>
                  <a:pt x="0" y="82295"/>
                </a:lnTo>
                <a:lnTo>
                  <a:pt x="90677" y="164591"/>
                </a:lnTo>
                <a:lnTo>
                  <a:pt x="181356" y="82295"/>
                </a:lnTo>
                <a:close/>
              </a:path>
              <a:path w="181356" h="164591">
                <a:moveTo>
                  <a:pt x="136016" y="0"/>
                </a:moveTo>
                <a:lnTo>
                  <a:pt x="45338" y="0"/>
                </a:lnTo>
                <a:lnTo>
                  <a:pt x="45338" y="82295"/>
                </a:lnTo>
                <a:lnTo>
                  <a:pt x="136016" y="82295"/>
                </a:lnTo>
                <a:lnTo>
                  <a:pt x="1360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35" name="object 35"/>
          <p:cNvSpPr/>
          <p:nvPr/>
        </p:nvSpPr>
        <p:spPr>
          <a:xfrm>
            <a:off x="3898773" y="4362831"/>
            <a:ext cx="136017" cy="123444"/>
          </a:xfrm>
          <a:custGeom>
            <a:avLst/>
            <a:gdLst/>
            <a:ahLst/>
            <a:cxnLst/>
            <a:rect l="l" t="t" r="r" b="b"/>
            <a:pathLst>
              <a:path w="181356" h="164592">
                <a:moveTo>
                  <a:pt x="181356" y="82296"/>
                </a:moveTo>
                <a:lnTo>
                  <a:pt x="0" y="82296"/>
                </a:lnTo>
                <a:lnTo>
                  <a:pt x="90677" y="164592"/>
                </a:lnTo>
                <a:lnTo>
                  <a:pt x="181356" y="82296"/>
                </a:lnTo>
                <a:close/>
              </a:path>
              <a:path w="181356" h="164592">
                <a:moveTo>
                  <a:pt x="136016" y="0"/>
                </a:moveTo>
                <a:lnTo>
                  <a:pt x="45338" y="0"/>
                </a:lnTo>
                <a:lnTo>
                  <a:pt x="45338" y="82296"/>
                </a:lnTo>
                <a:lnTo>
                  <a:pt x="136016" y="82296"/>
                </a:lnTo>
                <a:lnTo>
                  <a:pt x="1360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36" name="object 36"/>
          <p:cNvSpPr/>
          <p:nvPr/>
        </p:nvSpPr>
        <p:spPr>
          <a:xfrm>
            <a:off x="6124194" y="2798064"/>
            <a:ext cx="521208" cy="437768"/>
          </a:xfrm>
          <a:custGeom>
            <a:avLst/>
            <a:gdLst/>
            <a:ahLst/>
            <a:cxnLst/>
            <a:rect l="l" t="t" r="r" b="b"/>
            <a:pathLst>
              <a:path w="694944" h="583691">
                <a:moveTo>
                  <a:pt x="0" y="583691"/>
                </a:moveTo>
                <a:lnTo>
                  <a:pt x="694944" y="583691"/>
                </a:lnTo>
                <a:lnTo>
                  <a:pt x="694944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38" name="object 38"/>
          <p:cNvSpPr txBox="1"/>
          <p:nvPr/>
        </p:nvSpPr>
        <p:spPr>
          <a:xfrm>
            <a:off x="6634258" y="5307406"/>
            <a:ext cx="476250" cy="144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900" dirty="0">
                <a:latin typeface="맑은 고딕"/>
                <a:cs typeface="맑은 고딕"/>
              </a:rPr>
              <a:t>에필로그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98759" y="5325923"/>
            <a:ext cx="476250" cy="144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900" dirty="0">
                <a:latin typeface="맑은 고딕"/>
                <a:cs typeface="맑은 고딕"/>
              </a:rPr>
              <a:t>프롤로그</a:t>
            </a:r>
            <a:endParaRPr sz="900">
              <a:latin typeface="맑은 고딕"/>
              <a:cs typeface="맑은 고딕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>
            <p:extLst/>
          </p:nvPr>
        </p:nvGraphicFramePr>
        <p:xfrm>
          <a:off x="836675" y="2793492"/>
          <a:ext cx="6260844" cy="864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78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059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4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22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1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7768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192">
                      <a:solidFill>
                        <a:srgbClr val="41709C"/>
                      </a:solidFill>
                      <a:prstDash val="solid"/>
                    </a:lnL>
                    <a:lnR w="12192">
                      <a:solidFill>
                        <a:srgbClr val="41709C"/>
                      </a:solidFill>
                      <a:prstDash val="solid"/>
                    </a:lnR>
                    <a:lnT w="12192">
                      <a:solidFill>
                        <a:srgbClr val="41709C"/>
                      </a:solidFill>
                      <a:prstDash val="solid"/>
                    </a:lnT>
                    <a:lnB w="12192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hdr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192">
                      <a:solidFill>
                        <a:srgbClr val="41709C"/>
                      </a:solidFill>
                      <a:prstDash val="solid"/>
                    </a:lnL>
                    <a:lnR w="12192">
                      <a:solidFill>
                        <a:srgbClr val="41709C"/>
                      </a:solidFill>
                      <a:prstDash val="solid"/>
                    </a:lnR>
                    <a:lnT w="12192">
                      <a:solidFill>
                        <a:srgbClr val="41709C"/>
                      </a:solidFill>
                      <a:prstDash val="solid"/>
                    </a:lnT>
                    <a:lnB w="12192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</a:pPr>
                      <a:r>
                        <a:rPr sz="1400" spc="2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192">
                      <a:solidFill>
                        <a:srgbClr val="41709C"/>
                      </a:solidFill>
                      <a:prstDash val="solid"/>
                    </a:lnL>
                    <a:lnR w="12191">
                      <a:solidFill>
                        <a:srgbClr val="AD5A20"/>
                      </a:solidFill>
                      <a:prstDash val="solid"/>
                    </a:lnR>
                    <a:lnT w="12192">
                      <a:solidFill>
                        <a:srgbClr val="41709C"/>
                      </a:solidFill>
                      <a:prstDash val="solid"/>
                    </a:lnT>
                    <a:lnB w="12192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alloc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191">
                      <a:solidFill>
                        <a:srgbClr val="AD5A20"/>
                      </a:solidFill>
                      <a:prstDash val="solid"/>
                    </a:lnL>
                    <a:lnR w="12192">
                      <a:solidFill>
                        <a:srgbClr val="5B9BD4"/>
                      </a:solidFill>
                      <a:prstDash val="solid"/>
                    </a:lnR>
                    <a:lnT w="12191">
                      <a:solidFill>
                        <a:srgbClr val="AD5A20"/>
                      </a:solidFill>
                      <a:prstDash val="solid"/>
                    </a:lnT>
                    <a:lnB w="12191">
                      <a:solidFill>
                        <a:srgbClr val="AD5A2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3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ee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192">
                      <a:solidFill>
                        <a:srgbClr val="5B9BD4"/>
                      </a:solidFill>
                      <a:prstDash val="solid"/>
                    </a:lnL>
                    <a:lnR w="12192">
                      <a:solidFill>
                        <a:srgbClr val="AD5A20"/>
                      </a:solidFill>
                      <a:prstDash val="solid"/>
                    </a:lnR>
                    <a:lnT w="12192">
                      <a:solidFill>
                        <a:srgbClr val="5B9BD4"/>
                      </a:solidFill>
                      <a:prstDash val="solid"/>
                    </a:lnT>
                    <a:lnB w="12192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alloc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192">
                      <a:solidFill>
                        <a:srgbClr val="AD5A20"/>
                      </a:solidFill>
                      <a:prstDash val="solid"/>
                    </a:lnL>
                    <a:lnR w="12192">
                      <a:solidFill>
                        <a:srgbClr val="AD5A20"/>
                      </a:solidFill>
                      <a:prstDash val="solid"/>
                    </a:lnR>
                    <a:lnT w="12192">
                      <a:solidFill>
                        <a:srgbClr val="AD5A20"/>
                      </a:solidFill>
                      <a:prstDash val="solid"/>
                    </a:lnT>
                    <a:lnB w="12192">
                      <a:solidFill>
                        <a:srgbClr val="AD5A2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alloc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192">
                      <a:solidFill>
                        <a:srgbClr val="AD5A20"/>
                      </a:solidFill>
                      <a:prstDash val="solid"/>
                    </a:lnL>
                    <a:lnR w="12192">
                      <a:solidFill>
                        <a:srgbClr val="5B9BD4"/>
                      </a:solidFill>
                      <a:prstDash val="solid"/>
                    </a:lnR>
                    <a:lnT w="12192">
                      <a:solidFill>
                        <a:srgbClr val="AD5A20"/>
                      </a:solidFill>
                      <a:prstDash val="solid"/>
                    </a:lnT>
                    <a:lnB w="12192">
                      <a:solidFill>
                        <a:srgbClr val="AD5A2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3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0" dirty="0" smtClean="0">
                          <a:latin typeface="Arial"/>
                          <a:cs typeface="Arial"/>
                        </a:rPr>
                        <a:t>ee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192">
                      <a:solidFill>
                        <a:srgbClr val="5B9BD4"/>
                      </a:solidFill>
                      <a:prstDash val="solid"/>
                    </a:lnL>
                    <a:lnR w="12192">
                      <a:solidFill>
                        <a:srgbClr val="5B9BD4"/>
                      </a:solidFill>
                      <a:prstDash val="solid"/>
                    </a:lnR>
                    <a:lnT w="12192">
                      <a:solidFill>
                        <a:srgbClr val="5B9BD4"/>
                      </a:solidFill>
                      <a:prstDash val="solid"/>
                    </a:lnT>
                    <a:lnB w="12192">
                      <a:solidFill>
                        <a:srgbClr val="5B9BD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hdr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192">
                      <a:solidFill>
                        <a:srgbClr val="5B9BD4"/>
                      </a:solidFill>
                      <a:prstDash val="solid"/>
                    </a:lnL>
                    <a:lnR w="12192">
                      <a:solidFill>
                        <a:srgbClr val="41709C"/>
                      </a:solidFill>
                      <a:prstDash val="solid"/>
                    </a:lnR>
                    <a:lnT w="12192">
                      <a:solidFill>
                        <a:srgbClr val="41709C"/>
                      </a:solidFill>
                      <a:prstDash val="solid"/>
                    </a:lnT>
                    <a:lnB w="12192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095">
                      <a:solidFill>
                        <a:srgbClr val="5B9BD4"/>
                      </a:solidFill>
                      <a:prstDash val="solid"/>
                    </a:lnR>
                    <a:lnT w="12192">
                      <a:solidFill>
                        <a:srgbClr val="41709C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5">
                      <a:solidFill>
                        <a:srgbClr val="5B9BD4"/>
                      </a:solidFill>
                      <a:prstDash val="solid"/>
                    </a:lnL>
                    <a:lnR w="6095">
                      <a:solidFill>
                        <a:srgbClr val="5B9BD4"/>
                      </a:solidFill>
                      <a:prstDash val="solid"/>
                    </a:lnR>
                    <a:lnT w="12192" cap="flat" cmpd="sng" algn="ctr">
                      <a:solidFill>
                        <a:srgbClr val="4170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5">
                      <a:solidFill>
                        <a:srgbClr val="5B9BD4"/>
                      </a:solidFill>
                      <a:prstDash val="solid"/>
                    </a:lnL>
                    <a:lnR w="6096">
                      <a:solidFill>
                        <a:srgbClr val="5B9BD4"/>
                      </a:solidFill>
                      <a:prstDash val="solid"/>
                    </a:lnR>
                    <a:lnT w="12191" cap="flat" cmpd="sng" algn="ctr">
                      <a:solidFill>
                        <a:srgbClr val="AD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5B9BD4"/>
                      </a:solidFill>
                      <a:prstDash val="solid"/>
                    </a:lnL>
                    <a:lnR w="6096">
                      <a:solidFill>
                        <a:srgbClr val="5B9BD4"/>
                      </a:solidFill>
                      <a:prstDash val="solid"/>
                    </a:lnR>
                    <a:lnT w="12192">
                      <a:solidFill>
                        <a:srgbClr val="41709C"/>
                      </a:solidFill>
                      <a:prstDash val="solid"/>
                    </a:lnT>
                    <a:lnB w="6096">
                      <a:solidFill>
                        <a:srgbClr val="5B9BD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 gridSpan="2"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095">
                      <a:solidFill>
                        <a:srgbClr val="5B9BD4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5">
                      <a:solidFill>
                        <a:srgbClr val="5B9BD4"/>
                      </a:solidFill>
                      <a:prstDash val="solid"/>
                    </a:lnL>
                    <a:lnR w="6096">
                      <a:solidFill>
                        <a:srgbClr val="5B9BD4"/>
                      </a:solidFill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96">
                      <a:solidFill>
                        <a:srgbClr val="5B9BD4"/>
                      </a:solidFill>
                      <a:prstDash val="solid"/>
                    </a:lnL>
                    <a:lnT w="6096">
                      <a:solidFill>
                        <a:srgbClr val="5B9B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724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Malloc</a:t>
            </a:r>
            <a:r>
              <a:rPr lang="en-US" altLang="ko-KR" dirty="0" smtClean="0"/>
              <a:t> </a:t>
            </a:r>
            <a:r>
              <a:rPr lang="en-US" altLang="ko-KR" dirty="0"/>
              <a:t>Lab – </a:t>
            </a:r>
            <a:r>
              <a:rPr lang="en-US" altLang="ko-KR" dirty="0" smtClean="0"/>
              <a:t>Implicit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32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Implicit list </a:t>
            </a:r>
            <a:r>
              <a:rPr lang="ko-KR" altLang="en-US" dirty="0" smtClean="0"/>
              <a:t>방식은 각 블록의 크기를 이용해 연결된 모든 블록들을 탐색한다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블록을 탐색해야 하므로 낮은 </a:t>
            </a:r>
            <a:r>
              <a:rPr lang="en-US" altLang="ko-KR" dirty="0" smtClean="0"/>
              <a:t>throughput</a:t>
            </a:r>
            <a:r>
              <a:rPr lang="ko-KR" altLang="en-US" dirty="0" smtClean="0"/>
              <a:t>을 보인다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348880"/>
            <a:ext cx="5590517" cy="95715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t="22587"/>
          <a:stretch/>
        </p:blipFill>
        <p:spPr>
          <a:xfrm>
            <a:off x="2319165" y="4120424"/>
            <a:ext cx="4577924" cy="23690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067330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Malloc</a:t>
            </a:r>
            <a:r>
              <a:rPr lang="en-US" altLang="ko-KR" dirty="0" smtClean="0"/>
              <a:t> </a:t>
            </a:r>
            <a:r>
              <a:rPr lang="en-US" altLang="ko-KR" dirty="0"/>
              <a:t>Lab – </a:t>
            </a:r>
            <a:r>
              <a:rPr lang="en-US" altLang="ko-KR" dirty="0" smtClean="0"/>
              <a:t>Implicit </a:t>
            </a:r>
            <a:r>
              <a:rPr lang="ko-KR" altLang="en-US" dirty="0" smtClean="0"/>
              <a:t>데이터 구조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33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>
          <a:xfrm>
            <a:off x="431416" y="1520937"/>
            <a:ext cx="8281167" cy="4824536"/>
          </a:xfrm>
        </p:spPr>
        <p:txBody>
          <a:bodyPr/>
          <a:lstStyle/>
          <a:p>
            <a:r>
              <a:rPr lang="en-US" altLang="ko-KR" dirty="0" smtClean="0"/>
              <a:t>Implicit</a:t>
            </a:r>
            <a:r>
              <a:rPr lang="ko-KR" altLang="en-US" dirty="0" smtClean="0"/>
              <a:t>의 구현에 아래의 구조 중 선택해서 사용한다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45" y="1970695"/>
            <a:ext cx="7032804" cy="437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8024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Malloc</a:t>
            </a:r>
            <a:r>
              <a:rPr lang="en-US" altLang="ko-KR" dirty="0"/>
              <a:t> Lab – Implicit </a:t>
            </a:r>
            <a:r>
              <a:rPr lang="en-US" altLang="ko-KR" dirty="0" smtClean="0"/>
              <a:t>Coalescing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34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통합</a:t>
            </a:r>
            <a:r>
              <a:rPr lang="en-US" altLang="ko-KR" dirty="0" smtClean="0"/>
              <a:t>(Coalescing)</a:t>
            </a:r>
          </a:p>
          <a:p>
            <a:pPr lvl="1"/>
            <a:r>
              <a:rPr lang="en-US" altLang="ko-KR" dirty="0" smtClean="0"/>
              <a:t>free block </a:t>
            </a:r>
            <a:r>
              <a:rPr lang="ko-KR" altLang="en-US" dirty="0" smtClean="0"/>
              <a:t>상수 소요시간 </a:t>
            </a:r>
            <a:r>
              <a:rPr lang="ko-KR" altLang="en-US" dirty="0" err="1" smtClean="0"/>
              <a:t>연결방법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40" y="2348880"/>
            <a:ext cx="7047774" cy="393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30709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Malloc</a:t>
            </a:r>
            <a:r>
              <a:rPr lang="en-US" altLang="ko-KR" dirty="0" smtClean="0"/>
              <a:t> </a:t>
            </a:r>
            <a:r>
              <a:rPr lang="en-US" altLang="ko-KR" dirty="0"/>
              <a:t>Lab – </a:t>
            </a:r>
            <a:r>
              <a:rPr lang="en-US" altLang="ko-KR" dirty="0" smtClean="0"/>
              <a:t>Implicit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필요 함수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35</a:t>
            </a:fld>
            <a:endParaRPr lang="en-US" altLang="ko-KR" dirty="0"/>
          </a:p>
        </p:txBody>
      </p:sp>
      <p:sp>
        <p:nvSpPr>
          <p:cNvPr id="15" name="TextBox 14"/>
          <p:cNvSpPr txBox="1"/>
          <p:nvPr/>
        </p:nvSpPr>
        <p:spPr bwMode="auto">
          <a:xfrm>
            <a:off x="6934904" y="5981218"/>
            <a:ext cx="14599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2000" kern="0" dirty="0" smtClean="0">
                <a:solidFill>
                  <a:schemeClr val="bg1"/>
                </a:solidFill>
              </a:rPr>
              <a:t>trace07.txt</a:t>
            </a:r>
            <a:endParaRPr lang="ko-KR" altLang="en-US" sz="2000" kern="0" dirty="0" smtClean="0">
              <a:solidFill>
                <a:schemeClr val="bg1"/>
              </a:solidFill>
            </a:endParaRPr>
          </a:p>
        </p:txBody>
      </p:sp>
      <p:graphicFrame>
        <p:nvGraphicFramePr>
          <p:cNvPr id="7" name="내용 개체 틀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15035000"/>
              </p:ext>
            </p:extLst>
          </p:nvPr>
        </p:nvGraphicFramePr>
        <p:xfrm>
          <a:off x="252412" y="1378215"/>
          <a:ext cx="8639176" cy="4958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7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4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 수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 명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smtClean="0"/>
                        <a:t>int mm_init(void)</a:t>
                      </a:r>
                      <a:endParaRPr lang="en-US" altLang="ko-KR" b="1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heap</a:t>
                      </a:r>
                      <a:r>
                        <a:rPr lang="ko-KR" altLang="en-US" dirty="0" smtClean="0"/>
                        <a:t>을 초기화하는 함수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first</a:t>
                      </a:r>
                      <a:r>
                        <a:rPr lang="en-US" altLang="ko-KR" baseline="0" dirty="0" smtClean="0"/>
                        <a:t> block</a:t>
                      </a:r>
                      <a:r>
                        <a:rPr lang="ko-KR" altLang="en-US" baseline="0" dirty="0" smtClean="0"/>
                        <a:t>을 가리키는 포인터를 선언하여 구현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smtClean="0"/>
                        <a:t>void *malloc(size_t size)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size</a:t>
                      </a:r>
                      <a:r>
                        <a:rPr lang="ko-KR" altLang="en-US" dirty="0" smtClean="0"/>
                        <a:t>크기의 블록을 </a:t>
                      </a:r>
                      <a:r>
                        <a:rPr lang="en-US" altLang="ko-KR" dirty="0" smtClean="0"/>
                        <a:t>heap</a:t>
                      </a:r>
                      <a:r>
                        <a:rPr lang="ko-KR" altLang="en-US" dirty="0" smtClean="0"/>
                        <a:t>에 할당</a:t>
                      </a:r>
                      <a:endParaRPr lang="ko-KR" altLang="en-US" b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smtClean="0"/>
                        <a:t>void *coalesce(void *bp)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인접한 </a:t>
                      </a:r>
                      <a:r>
                        <a:rPr lang="en-US" altLang="ko-KR" dirty="0" smtClean="0"/>
                        <a:t>free</a:t>
                      </a:r>
                      <a:r>
                        <a:rPr lang="ko-KR" altLang="en-US" dirty="0" smtClean="0"/>
                        <a:t>상태의 블록을 합쳐준다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smtClean="0"/>
                        <a:t>static void place(void *bp, size_t asize)</a:t>
                      </a:r>
                      <a:endParaRPr lang="en-US" altLang="ko-KR" b="1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bp</a:t>
                      </a:r>
                      <a:r>
                        <a:rPr lang="ko-KR" altLang="en-US" dirty="0" smtClean="0"/>
                        <a:t> 위치에 </a:t>
                      </a:r>
                      <a:r>
                        <a:rPr lang="en-US" altLang="ko-KR" dirty="0" err="1" smtClean="0"/>
                        <a:t>asize</a:t>
                      </a:r>
                      <a:r>
                        <a:rPr lang="ko-KR" altLang="en-US" dirty="0" smtClean="0"/>
                        <a:t> 크기의 메모리를 위치시켜줌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smtClean="0"/>
                        <a:t>static void *extend_heap(size_t words)</a:t>
                      </a:r>
                      <a:endParaRPr lang="en-US" altLang="ko-KR" b="1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요청 받은 크기의 빈 블록을 만들어 줌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algn="l" latinLnBrk="1"/>
                      <a:r>
                        <a:rPr lang="ko-KR" altLang="en-US" dirty="0" smtClean="0"/>
                        <a:t>이전 </a:t>
                      </a:r>
                      <a:r>
                        <a:rPr lang="en-US" altLang="ko-KR" dirty="0" smtClean="0"/>
                        <a:t>block</a:t>
                      </a:r>
                      <a:r>
                        <a:rPr lang="ko-KR" altLang="en-US" dirty="0" smtClean="0"/>
                        <a:t>을</a:t>
                      </a:r>
                      <a:r>
                        <a:rPr lang="ko-KR" altLang="en-US" baseline="0" dirty="0" smtClean="0"/>
                        <a:t> 검사하여 </a:t>
                      </a:r>
                      <a:r>
                        <a:rPr lang="en-US" altLang="ko-KR" baseline="0" dirty="0" smtClean="0"/>
                        <a:t>case</a:t>
                      </a:r>
                      <a:r>
                        <a:rPr lang="ko-KR" altLang="en-US" baseline="0" dirty="0" smtClean="0"/>
                        <a:t>별로 </a:t>
                      </a:r>
                      <a:r>
                        <a:rPr lang="en-US" altLang="ko-KR" baseline="0" dirty="0" smtClean="0"/>
                        <a:t>free </a:t>
                      </a:r>
                      <a:r>
                        <a:rPr lang="ko-KR" altLang="en-US" baseline="0" dirty="0" smtClean="0"/>
                        <a:t>시켜주도록 구현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smtClean="0"/>
                        <a:t>static void *find_fit(size_t asize)</a:t>
                      </a:r>
                      <a:endParaRPr lang="en-US" altLang="ko-KR" b="1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free block</a:t>
                      </a:r>
                      <a:r>
                        <a:rPr lang="ko-KR" altLang="en-US" dirty="0" smtClean="0"/>
                        <a:t>을 검색</a:t>
                      </a:r>
                      <a:r>
                        <a:rPr lang="en-US" altLang="ko-KR" dirty="0" smtClean="0"/>
                        <a:t>. First, Next, Best</a:t>
                      </a:r>
                      <a:r>
                        <a:rPr lang="en-US" altLang="ko-KR" baseline="0" dirty="0" smtClean="0"/>
                        <a:t> fit </a:t>
                      </a:r>
                      <a:r>
                        <a:rPr lang="ko-KR" altLang="en-US" baseline="0" dirty="0" smtClean="0"/>
                        <a:t>알고리즘 중 하나를 선택해서 구현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smtClean="0"/>
                        <a:t>void *realloc(void *oldptr, size_t size)</a:t>
                      </a:r>
                      <a:endParaRPr lang="en-US" altLang="ko-KR" b="1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이미 할당되어 있는 메모리의 크기를 다시 할당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void free(void *</a:t>
                      </a:r>
                      <a:r>
                        <a:rPr lang="en-US" altLang="ko-KR" b="1" dirty="0" err="1" smtClean="0"/>
                        <a:t>bp</a:t>
                      </a:r>
                      <a:r>
                        <a:rPr lang="en-US" altLang="ko-KR" b="1" dirty="0" smtClean="0"/>
                        <a:t>)</a:t>
                      </a:r>
                      <a:endParaRPr lang="en-US" altLang="ko-KR" b="1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할당된 메모리를 해제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085706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Malloc</a:t>
            </a:r>
            <a:r>
              <a:rPr lang="en-US" altLang="ko-KR" dirty="0" smtClean="0"/>
              <a:t> </a:t>
            </a:r>
            <a:r>
              <a:rPr lang="en-US" altLang="ko-KR" dirty="0"/>
              <a:t>Lab – </a:t>
            </a:r>
            <a:r>
              <a:rPr lang="en-US" altLang="ko-KR" dirty="0" smtClean="0"/>
              <a:t>Implicit </a:t>
            </a:r>
            <a:r>
              <a:rPr lang="ko-KR" altLang="en-US" dirty="0" smtClean="0"/>
              <a:t>사용 매크로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36</a:t>
            </a:fld>
            <a:endParaRPr lang="en-US" altLang="ko-KR" dirty="0"/>
          </a:p>
        </p:txBody>
      </p:sp>
      <p:graphicFrame>
        <p:nvGraphicFramePr>
          <p:cNvPr id="9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8483411"/>
              </p:ext>
            </p:extLst>
          </p:nvPr>
        </p:nvGraphicFramePr>
        <p:xfrm>
          <a:off x="252412" y="1699305"/>
          <a:ext cx="8639176" cy="4653280"/>
        </p:xfrm>
        <a:graphic>
          <a:graphicData uri="http://schemas.openxmlformats.org/drawingml/2006/table">
            <a:tbl>
              <a:tblPr firstRow="1" bandRow="1"/>
              <a:tblGrid>
                <a:gridCol w="39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매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크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로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설 명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#define WSIZE	4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word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크기 결정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#define DSIZE	8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double word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크기 결정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#define CHUNKSIZE</a:t>
                      </a:r>
                      <a:r>
                        <a:rPr lang="en-US" altLang="ko-KR" sz="16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(1 &lt;&lt; 12)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초기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heap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크기를 설정 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(bytes)(4096)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#define OVERHEAD</a:t>
                      </a:r>
                      <a:r>
                        <a:rPr lang="en-US" altLang="ko-KR" sz="16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header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+ footer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의 크기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실제 데이터가 저장되는 공간이 아니므로 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overhead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가 된다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#define MAX(x, y)</a:t>
                      </a:r>
                      <a:r>
                        <a:rPr lang="en-US" altLang="ko-KR" sz="16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((x) &gt; (y) ? (x) : (y))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y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값 중에서 더 큰 값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#define PACK(size, </a:t>
                      </a:r>
                      <a:r>
                        <a:rPr lang="en-US" altLang="ko-KR" sz="1600" b="1" dirty="0" err="1" smtClean="0">
                          <a:latin typeface="+mn-ea"/>
                          <a:ea typeface="+mn-ea"/>
                        </a:rPr>
                        <a:t>alloc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)	((size) | (</a:t>
                      </a:r>
                      <a:r>
                        <a:rPr lang="en-US" altLang="ko-KR" sz="1600" b="1" dirty="0" err="1" smtClean="0">
                          <a:latin typeface="+mn-ea"/>
                          <a:ea typeface="+mn-ea"/>
                        </a:rPr>
                        <a:t>alloc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))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PACK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매크로를 사용하여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size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alloc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의 값을 하나의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word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로 묶음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쉽게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header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footer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에 저장할 수 있음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#define GET(p) (*(</a:t>
                      </a:r>
                      <a:r>
                        <a:rPr lang="en-US" altLang="ko-KR" sz="1600" b="1" dirty="0" err="1" smtClean="0">
                          <a:latin typeface="+mn-ea"/>
                          <a:ea typeface="+mn-ea"/>
                        </a:rPr>
                        <a:t>size_t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 *)(p))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포인터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p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가 가리키는 위치에서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word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크기의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값을 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읽는다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#define PUT(p, </a:t>
                      </a:r>
                      <a:r>
                        <a:rPr lang="en-US" altLang="ko-KR" sz="1600" b="1" dirty="0" err="1" smtClean="0">
                          <a:latin typeface="+mn-ea"/>
                          <a:ea typeface="+mn-ea"/>
                        </a:rPr>
                        <a:t>val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) (*(</a:t>
                      </a:r>
                      <a:r>
                        <a:rPr lang="en-US" altLang="ko-KR" sz="1600" b="1" dirty="0" err="1" smtClean="0">
                          <a:latin typeface="+mn-ea"/>
                          <a:ea typeface="+mn-ea"/>
                        </a:rPr>
                        <a:t>size_t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 *)(p) = (</a:t>
                      </a:r>
                      <a:r>
                        <a:rPr lang="en-US" altLang="ko-KR" sz="1600" b="1" dirty="0" err="1" smtClean="0">
                          <a:latin typeface="+mn-ea"/>
                          <a:ea typeface="+mn-ea"/>
                        </a:rPr>
                        <a:t>val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))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포인터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p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가 가리키는 곳에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word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크기의 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val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값을 쓴다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150757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Malloc</a:t>
            </a:r>
            <a:r>
              <a:rPr lang="en-US" altLang="ko-KR" dirty="0"/>
              <a:t> Lab – Implicit </a:t>
            </a:r>
            <a:r>
              <a:rPr lang="ko-KR" altLang="en-US" dirty="0"/>
              <a:t>사용 매크로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37</a:t>
            </a:fld>
            <a:endParaRPr lang="en-US" altLang="ko-KR" dirty="0"/>
          </a:p>
        </p:txBody>
      </p:sp>
      <p:graphicFrame>
        <p:nvGraphicFramePr>
          <p:cNvPr id="11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30780"/>
              </p:ext>
            </p:extLst>
          </p:nvPr>
        </p:nvGraphicFramePr>
        <p:xfrm>
          <a:off x="302983" y="1772816"/>
          <a:ext cx="8639176" cy="4572000"/>
        </p:xfrm>
        <a:graphic>
          <a:graphicData uri="http://schemas.openxmlformats.org/drawingml/2006/table">
            <a:tbl>
              <a:tblPr firstRow="1" bandRow="1"/>
              <a:tblGrid>
                <a:gridCol w="39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5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매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크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로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설 명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#define GET_SIZE(p)</a:t>
                      </a:r>
                      <a:r>
                        <a:rPr lang="en-US" altLang="ko-KR" sz="16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(GET(p) &amp; ~0x7)</a:t>
                      </a:r>
                    </a:p>
                    <a:p>
                      <a:pPr algn="ctr" latinLnBrk="1"/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포인터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p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가 가리키는 곳에서 한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word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를 읽은 다음 하위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3bit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을 버림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즉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, Header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에서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block size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를 읽는 것과 같음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#define GET_ALLOC(p)</a:t>
                      </a:r>
                      <a:r>
                        <a:rPr lang="en-US" altLang="ko-KR" sz="16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(GET(p) &amp; 0x1)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포인터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p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가 가리키는 곳에서 한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word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를 읽은 다음 하위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1bit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을 읽음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block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의 할당 여부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: 0 = No / 1 = Yes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#define HDRP(</a:t>
                      </a:r>
                      <a:r>
                        <a:rPr lang="en-US" altLang="ko-KR" sz="1600" b="1" dirty="0" err="1" smtClean="0">
                          <a:latin typeface="+mn-ea"/>
                          <a:ea typeface="+mn-ea"/>
                        </a:rPr>
                        <a:t>bp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)	((char *)(</a:t>
                      </a:r>
                      <a:r>
                        <a:rPr lang="en-US" altLang="ko-KR" sz="1600" b="1" dirty="0" err="1" smtClean="0">
                          <a:latin typeface="+mn-ea"/>
                          <a:ea typeface="+mn-ea"/>
                        </a:rPr>
                        <a:t>bp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) - WSIZE)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주어진 포인터 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bp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header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의 주소를 계산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#define FTRP(</a:t>
                      </a:r>
                      <a:r>
                        <a:rPr lang="en-US" altLang="ko-KR" sz="1600" b="1" dirty="0" err="1" smtClean="0">
                          <a:latin typeface="+mn-ea"/>
                          <a:ea typeface="+mn-ea"/>
                        </a:rPr>
                        <a:t>bp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)	((char*)(</a:t>
                      </a:r>
                      <a:r>
                        <a:rPr lang="en-US" altLang="ko-KR" sz="1600" b="1" dirty="0" err="1" smtClean="0">
                          <a:latin typeface="+mn-ea"/>
                          <a:ea typeface="+mn-ea"/>
                        </a:rPr>
                        <a:t>bp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) + GET_SIZE(HDRP(</a:t>
                      </a:r>
                      <a:r>
                        <a:rPr lang="en-US" altLang="ko-KR" sz="1600" b="1" dirty="0" err="1" smtClean="0">
                          <a:latin typeface="+mn-ea"/>
                          <a:ea typeface="+mn-ea"/>
                        </a:rPr>
                        <a:t>bp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)) - DSIZE)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주어진 포인터 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bp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footer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의 주소를 계산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#define NEXT_BLKP(</a:t>
                      </a:r>
                      <a:r>
                        <a:rPr lang="en-US" altLang="ko-KR" sz="1600" b="1" dirty="0" err="1" smtClean="0">
                          <a:latin typeface="+mn-ea"/>
                          <a:ea typeface="+mn-ea"/>
                        </a:rPr>
                        <a:t>bp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) ((char*)(</a:t>
                      </a:r>
                      <a:r>
                        <a:rPr lang="en-US" altLang="ko-KR" sz="1600" b="1" dirty="0" err="1" smtClean="0">
                          <a:latin typeface="+mn-ea"/>
                          <a:ea typeface="+mn-ea"/>
                        </a:rPr>
                        <a:t>bp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) + GET_SIZE((char * )(</a:t>
                      </a:r>
                      <a:r>
                        <a:rPr lang="en-US" altLang="ko-KR" sz="1600" b="1" dirty="0" err="1" smtClean="0">
                          <a:latin typeface="+mn-ea"/>
                          <a:ea typeface="+mn-ea"/>
                        </a:rPr>
                        <a:t>bp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) -WSIZE))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주어진 포인터 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bp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를 이용하여 다음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block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의 주소를 계산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#define PREV_BLKP(</a:t>
                      </a:r>
                      <a:r>
                        <a:rPr lang="en-US" altLang="ko-KR" sz="1600" b="1" dirty="0" err="1" smtClean="0">
                          <a:latin typeface="+mn-ea"/>
                          <a:ea typeface="+mn-ea"/>
                        </a:rPr>
                        <a:t>bp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) ((char*)(</a:t>
                      </a:r>
                      <a:r>
                        <a:rPr lang="en-US" altLang="ko-KR" sz="1600" b="1" dirty="0" err="1" smtClean="0">
                          <a:latin typeface="+mn-ea"/>
                          <a:ea typeface="+mn-ea"/>
                        </a:rPr>
                        <a:t>bp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- GET_SIZE((char * )(</a:t>
                      </a:r>
                      <a:r>
                        <a:rPr lang="en-US" altLang="ko-KR" sz="1600" b="1" dirty="0" err="1" smtClean="0">
                          <a:latin typeface="+mn-ea"/>
                          <a:ea typeface="+mn-ea"/>
                        </a:rPr>
                        <a:t>bp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) -DSIZE))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주어진 포인터 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bp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를 이용하여 다음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block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의 주소를 계산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65619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Malloc</a:t>
            </a:r>
            <a:r>
              <a:rPr lang="en-US" altLang="ko-KR" dirty="0"/>
              <a:t> Lab – Implicit </a:t>
            </a:r>
            <a:r>
              <a:rPr lang="ko-KR" altLang="en-US" dirty="0" smtClean="0"/>
              <a:t>매크로 사용 예</a:t>
            </a:r>
            <a:r>
              <a:rPr lang="ko-KR" altLang="en-US" dirty="0"/>
              <a:t>제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38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매크로를 통해서 필요한 값을 쉽게 획득할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sz="1600" dirty="0"/>
              <a:t>HDRP(</a:t>
            </a:r>
            <a:r>
              <a:rPr lang="en-US" altLang="ko-KR" sz="1600" dirty="0" err="1"/>
              <a:t>bp</a:t>
            </a:r>
            <a:r>
              <a:rPr lang="en-US" altLang="ko-KR" sz="1600" dirty="0"/>
              <a:t>) ((char *)(</a:t>
            </a:r>
            <a:r>
              <a:rPr lang="en-US" altLang="ko-KR" sz="1600" dirty="0" err="1"/>
              <a:t>bp</a:t>
            </a:r>
            <a:r>
              <a:rPr lang="en-US" altLang="ko-KR" sz="1600" dirty="0"/>
              <a:t>) – </a:t>
            </a:r>
            <a:r>
              <a:rPr lang="en-US" altLang="ko-KR" sz="1600" dirty="0" smtClean="0"/>
              <a:t>WSIZE)</a:t>
            </a:r>
            <a:br>
              <a:rPr lang="en-US" altLang="ko-KR" sz="1600" dirty="0" smtClean="0"/>
            </a:br>
            <a:r>
              <a:rPr lang="en-US" altLang="ko-KR" sz="1600" dirty="0" smtClean="0"/>
              <a:t>FTRP(</a:t>
            </a:r>
            <a:r>
              <a:rPr lang="en-US" altLang="ko-KR" sz="1600" dirty="0" err="1" smtClean="0"/>
              <a:t>bp</a:t>
            </a:r>
            <a:r>
              <a:rPr lang="en-US" altLang="ko-KR" sz="1600" dirty="0"/>
              <a:t>) ((char *)(</a:t>
            </a:r>
            <a:r>
              <a:rPr lang="en-US" altLang="ko-KR" sz="1600" dirty="0" err="1"/>
              <a:t>bp</a:t>
            </a:r>
            <a:r>
              <a:rPr lang="en-US" altLang="ko-KR" sz="1600" dirty="0"/>
              <a:t>) + GET_SIZE(HDRP(</a:t>
            </a:r>
            <a:r>
              <a:rPr lang="en-US" altLang="ko-KR" sz="1600" dirty="0" err="1"/>
              <a:t>bp</a:t>
            </a:r>
            <a:r>
              <a:rPr lang="en-US" altLang="ko-KR" sz="1600" dirty="0"/>
              <a:t>)) - </a:t>
            </a:r>
            <a:r>
              <a:rPr lang="en-US" altLang="ko-KR" sz="1600" dirty="0" smtClean="0"/>
              <a:t>DISZE)</a:t>
            </a:r>
            <a:br>
              <a:rPr lang="en-US" altLang="ko-KR" sz="1600" dirty="0" smtClean="0"/>
            </a:br>
            <a:r>
              <a:rPr lang="en-US" altLang="ko-KR" sz="1600" dirty="0" smtClean="0"/>
              <a:t>GET(p</a:t>
            </a:r>
            <a:r>
              <a:rPr lang="en-US" altLang="ko-KR" sz="1600" dirty="0"/>
              <a:t>) (*(</a:t>
            </a:r>
            <a:r>
              <a:rPr lang="en-US" altLang="ko-KR" sz="1600" dirty="0" err="1"/>
              <a:t>size_t</a:t>
            </a:r>
            <a:r>
              <a:rPr lang="en-US" altLang="ko-KR" sz="1600" dirty="0"/>
              <a:t> *)(p))</a:t>
            </a:r>
          </a:p>
          <a:p>
            <a:pPr lvl="1">
              <a:lnSpc>
                <a:spcPct val="120000"/>
              </a:lnSpc>
            </a:pPr>
            <a:r>
              <a:rPr lang="ko-KR" altLang="en-US" sz="1200" dirty="0">
                <a:solidFill>
                  <a:srgbClr val="C00000"/>
                </a:solidFill>
              </a:rPr>
              <a:t>사용 예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altLang="ko-KR" sz="1050" dirty="0"/>
              <a:t>if(GET(HDRP(</a:t>
            </a:r>
            <a:r>
              <a:rPr lang="en-US" altLang="ko-KR" sz="1050" dirty="0" err="1"/>
              <a:t>bp</a:t>
            </a:r>
            <a:r>
              <a:rPr lang="en-US" altLang="ko-KR" sz="1050" dirty="0"/>
              <a:t>)) != GET(FTRP(</a:t>
            </a:r>
            <a:r>
              <a:rPr lang="en-US" altLang="ko-KR" sz="1050" dirty="0" err="1"/>
              <a:t>bp</a:t>
            </a:r>
            <a:r>
              <a:rPr lang="en-US" altLang="ko-KR" sz="1050" dirty="0"/>
              <a:t>)))</a:t>
            </a:r>
          </a:p>
          <a:p>
            <a:pPr lvl="3">
              <a:lnSpc>
                <a:spcPct val="120000"/>
              </a:lnSpc>
            </a:pPr>
            <a:r>
              <a:rPr lang="en-US" altLang="ko-KR" sz="800" dirty="0" err="1"/>
              <a:t>printf</a:t>
            </a:r>
            <a:r>
              <a:rPr lang="en-US" altLang="ko-KR" sz="800" dirty="0"/>
              <a:t>(“ERROR : header dose not match footer\n”);</a:t>
            </a:r>
          </a:p>
          <a:p>
            <a:pPr lvl="2">
              <a:lnSpc>
                <a:spcPct val="120000"/>
              </a:lnSpc>
            </a:pPr>
            <a:r>
              <a:rPr lang="ko-KR" altLang="en-US" sz="1050" dirty="0"/>
              <a:t>현재 블록 포인터 </a:t>
            </a:r>
            <a:r>
              <a:rPr lang="en-US" altLang="ko-KR" sz="1050" dirty="0" err="1"/>
              <a:t>bp</a:t>
            </a:r>
            <a:r>
              <a:rPr lang="ko-KR" altLang="en-US" sz="1050" dirty="0"/>
              <a:t>를 이용해서 </a:t>
            </a:r>
            <a:r>
              <a:rPr lang="en-US" altLang="ko-KR" sz="1050" dirty="0"/>
              <a:t>Header</a:t>
            </a:r>
            <a:r>
              <a:rPr lang="ko-KR" altLang="en-US" sz="1050" dirty="0"/>
              <a:t>와 </a:t>
            </a:r>
            <a:r>
              <a:rPr lang="en-US" altLang="ko-KR" sz="1050" dirty="0"/>
              <a:t>Footer</a:t>
            </a:r>
            <a:r>
              <a:rPr lang="ko-KR" altLang="en-US" sz="1050" dirty="0"/>
              <a:t>의 정보가 동일한지 </a:t>
            </a:r>
            <a:r>
              <a:rPr lang="ko-KR" altLang="en-US" sz="1050" dirty="0" smtClean="0"/>
              <a:t>검사</a:t>
            </a:r>
            <a:endParaRPr lang="ko-KR" altLang="en-US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50006"/>
              </p:ext>
            </p:extLst>
          </p:nvPr>
        </p:nvGraphicFramePr>
        <p:xfrm>
          <a:off x="3050957" y="2064147"/>
          <a:ext cx="1898210" cy="2172195"/>
        </p:xfrm>
        <a:graphic>
          <a:graphicData uri="http://schemas.openxmlformats.org/drawingml/2006/table">
            <a:tbl>
              <a:tblPr firstRow="1" bandRow="1"/>
              <a:tblGrid>
                <a:gridCol w="142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16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size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675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payload and padding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16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ko-KR" b="1" dirty="0" smtClean="0"/>
                        <a:t>size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ko-KR" b="1" dirty="0" smtClean="0"/>
                        <a:t>a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497013" y="2776106"/>
            <a:ext cx="1372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Format of allocation and free blocks</a:t>
            </a:r>
            <a:endParaRPr kumimoji="0"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2461254" y="2244081"/>
            <a:ext cx="580649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" name="직선 화살표 연결선 36"/>
          <p:cNvCxnSpPr/>
          <p:nvPr/>
        </p:nvCxnSpPr>
        <p:spPr>
          <a:xfrm>
            <a:off x="2461254" y="4036667"/>
            <a:ext cx="580649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1587598" y="2076652"/>
            <a:ext cx="805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  <a:endParaRPr kumimoji="0"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63886" y="3831431"/>
            <a:ext cx="1267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Boundary tag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(footer)</a:t>
            </a:r>
            <a:endParaRPr kumimoji="0" lang="ko-KR" altLang="en-US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15791" y="2007141"/>
            <a:ext cx="2156472" cy="47388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3995842" y="2291573"/>
            <a:ext cx="1854145" cy="189448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834332" y="1936304"/>
            <a:ext cx="291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PACK(size, </a:t>
            </a:r>
            <a:r>
              <a:rPr kumimoji="0" lang="en-US" altLang="ko-KR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alloc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((size) | (</a:t>
            </a:r>
            <a:r>
              <a:rPr kumimoji="0" lang="en-US" altLang="ko-KR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alloc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</a:t>
            </a:r>
            <a:endParaRPr kumimoji="0"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79054" y="2327132"/>
            <a:ext cx="291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GET_SIZE(p) (GET(p) &amp; ~0x7)</a:t>
            </a:r>
            <a:endParaRPr kumimoji="0"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" name="직선 화살표 연결선 43"/>
          <p:cNvCxnSpPr>
            <a:stCxn id="42" idx="1"/>
          </p:cNvCxnSpPr>
          <p:nvPr/>
        </p:nvCxnSpPr>
        <p:spPr>
          <a:xfrm flipH="1" flipV="1">
            <a:off x="5072263" y="2076652"/>
            <a:ext cx="762069" cy="13541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5" name="직선 화살표 연결선 44"/>
          <p:cNvCxnSpPr/>
          <p:nvPr/>
        </p:nvCxnSpPr>
        <p:spPr>
          <a:xfrm>
            <a:off x="4820344" y="2279886"/>
            <a:ext cx="1013988" cy="820602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5756693" y="2937292"/>
            <a:ext cx="291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GET_ALLOC(p) (GET(p) &amp; 0x1)</a:t>
            </a:r>
            <a:endParaRPr kumimoji="0"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9900204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Malloc</a:t>
            </a:r>
            <a:r>
              <a:rPr lang="en-US" altLang="ko-KR" dirty="0"/>
              <a:t> Lab – Implicit </a:t>
            </a:r>
            <a:r>
              <a:rPr lang="ko-KR" altLang="en-US" dirty="0"/>
              <a:t>매크로 사용 예제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39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PUT(p, </a:t>
            </a:r>
            <a:r>
              <a:rPr lang="en-US" altLang="ko-KR" dirty="0" err="1"/>
              <a:t>val</a:t>
            </a:r>
            <a:r>
              <a:rPr lang="en-US" altLang="ko-KR" dirty="0"/>
              <a:t>) (*(</a:t>
            </a:r>
            <a:r>
              <a:rPr lang="en-US" altLang="ko-KR" dirty="0" err="1"/>
              <a:t>size_t</a:t>
            </a:r>
            <a:r>
              <a:rPr lang="en-US" altLang="ko-KR" dirty="0"/>
              <a:t> *)(p) = (</a:t>
            </a:r>
            <a:r>
              <a:rPr lang="en-US" altLang="ko-KR" dirty="0" err="1"/>
              <a:t>val</a:t>
            </a:r>
            <a:r>
              <a:rPr lang="en-US" altLang="ko-KR" dirty="0"/>
              <a:t>))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사용 </a:t>
            </a:r>
            <a:r>
              <a:rPr lang="ko-KR" altLang="en-US" dirty="0"/>
              <a:t>예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dirty="0"/>
              <a:t>PUT(HDRP(</a:t>
            </a:r>
            <a:r>
              <a:rPr lang="en-US" altLang="ko-KR" dirty="0" err="1"/>
              <a:t>bp</a:t>
            </a:r>
            <a:r>
              <a:rPr lang="en-US" altLang="ko-KR" dirty="0"/>
              <a:t>), PACK(size, 0))</a:t>
            </a:r>
          </a:p>
          <a:p>
            <a:pPr lvl="3">
              <a:lnSpc>
                <a:spcPct val="100000"/>
              </a:lnSpc>
            </a:pPr>
            <a:r>
              <a:rPr lang="en-US" altLang="ko-KR" dirty="0" err="1"/>
              <a:t>bp</a:t>
            </a:r>
            <a:r>
              <a:rPr lang="ko-KR" altLang="en-US" dirty="0"/>
              <a:t>의 </a:t>
            </a:r>
            <a:r>
              <a:rPr lang="en-US" altLang="ko-KR" dirty="0" smtClean="0"/>
              <a:t>header</a:t>
            </a:r>
            <a:r>
              <a:rPr lang="ko-KR" altLang="en-US" dirty="0" smtClean="0"/>
              <a:t>에 </a:t>
            </a:r>
            <a:r>
              <a:rPr lang="en-US" altLang="ko-KR" dirty="0"/>
              <a:t>block size</a:t>
            </a:r>
            <a:r>
              <a:rPr lang="ko-KR" altLang="en-US" dirty="0"/>
              <a:t>와 </a:t>
            </a:r>
            <a:r>
              <a:rPr lang="en-US" altLang="ko-KR" dirty="0" err="1"/>
              <a:t>alloc</a:t>
            </a:r>
            <a:r>
              <a:rPr lang="en-US" altLang="ko-KR" dirty="0"/>
              <a:t> = 0 </a:t>
            </a:r>
            <a:r>
              <a:rPr lang="ko-KR" altLang="en-US" dirty="0"/>
              <a:t>을 저장</a:t>
            </a:r>
            <a:endParaRPr lang="en-US" altLang="ko-KR" dirty="0"/>
          </a:p>
          <a:p>
            <a:pPr lvl="3">
              <a:lnSpc>
                <a:spcPct val="10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즉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데이터를 지워주는 효과를 주고자 할 때 사용</a:t>
            </a:r>
            <a:endParaRPr lang="en-US" altLang="ko-KR" dirty="0">
              <a:solidFill>
                <a:srgbClr val="C00000"/>
              </a:solidFill>
            </a:endParaRPr>
          </a:p>
          <a:p>
            <a:pPr lvl="2">
              <a:lnSpc>
                <a:spcPct val="100000"/>
              </a:lnSpc>
            </a:pPr>
            <a:endParaRPr lang="en-US" altLang="ko-KR" dirty="0" smtClean="0">
              <a:solidFill>
                <a:srgbClr val="C00000"/>
              </a:solidFill>
            </a:endParaRPr>
          </a:p>
          <a:p>
            <a:pPr lvl="2">
              <a:lnSpc>
                <a:spcPct val="100000"/>
              </a:lnSpc>
            </a:pPr>
            <a:endParaRPr lang="en-US" altLang="ko-KR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dirty="0" smtClean="0"/>
              <a:t>NEXT_BLKP(</a:t>
            </a:r>
            <a:r>
              <a:rPr lang="en-US" altLang="ko-KR" dirty="0" err="1" smtClean="0"/>
              <a:t>bp</a:t>
            </a:r>
            <a:r>
              <a:rPr lang="en-US" altLang="ko-KR" dirty="0"/>
              <a:t>) ((char *)(</a:t>
            </a:r>
            <a:r>
              <a:rPr lang="en-US" altLang="ko-KR" dirty="0" err="1"/>
              <a:t>bp</a:t>
            </a:r>
            <a:r>
              <a:rPr lang="en-US" altLang="ko-KR" dirty="0"/>
              <a:t>) + GET_SIZE(((char *)(</a:t>
            </a:r>
            <a:r>
              <a:rPr lang="en-US" altLang="ko-KR" dirty="0" err="1"/>
              <a:t>bp</a:t>
            </a:r>
            <a:r>
              <a:rPr lang="en-US" altLang="ko-KR" dirty="0"/>
              <a:t>) - WSIZE</a:t>
            </a:r>
            <a:r>
              <a:rPr lang="en-US" altLang="ko-KR" dirty="0" smtClean="0"/>
              <a:t>)))</a:t>
            </a:r>
            <a:br>
              <a:rPr lang="en-US" altLang="ko-KR" dirty="0" smtClean="0"/>
            </a:br>
            <a:r>
              <a:rPr lang="en-US" altLang="ko-KR" dirty="0" smtClean="0"/>
              <a:t>PREV_BLKP(</a:t>
            </a:r>
            <a:r>
              <a:rPr lang="en-US" altLang="ko-KR" dirty="0" err="1" smtClean="0"/>
              <a:t>bp</a:t>
            </a:r>
            <a:r>
              <a:rPr lang="en-US" altLang="ko-KR" dirty="0"/>
              <a:t>) ((char *)(</a:t>
            </a:r>
            <a:r>
              <a:rPr lang="en-US" altLang="ko-KR" dirty="0" err="1"/>
              <a:t>bp</a:t>
            </a:r>
            <a:r>
              <a:rPr lang="en-US" altLang="ko-KR" dirty="0"/>
              <a:t>) - GET_SIZE(((char *)(</a:t>
            </a:r>
            <a:r>
              <a:rPr lang="en-US" altLang="ko-KR" dirty="0" err="1"/>
              <a:t>bp</a:t>
            </a:r>
            <a:r>
              <a:rPr lang="en-US" altLang="ko-KR" dirty="0"/>
              <a:t>) - DSIZE)))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사용 예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dirty="0"/>
              <a:t>size = GET_SIZE(HDRP(PREV_BLKP(</a:t>
            </a:r>
            <a:r>
              <a:rPr lang="en-US" altLang="ko-KR" dirty="0" err="1"/>
              <a:t>bp</a:t>
            </a:r>
            <a:r>
              <a:rPr lang="en-US" altLang="ko-KR" dirty="0"/>
              <a:t>)))</a:t>
            </a:r>
          </a:p>
          <a:p>
            <a:pPr lvl="3">
              <a:lnSpc>
                <a:spcPct val="10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이전 블록의 크기를 얻어온다</a:t>
            </a:r>
            <a:r>
              <a:rPr lang="en-US" altLang="ko-KR" dirty="0">
                <a:solidFill>
                  <a:srgbClr val="C00000"/>
                </a:solidFill>
              </a:rPr>
              <a:t>. PREV_BLKP</a:t>
            </a:r>
            <a:r>
              <a:rPr lang="ko-KR" altLang="en-US" dirty="0">
                <a:solidFill>
                  <a:srgbClr val="C00000"/>
                </a:solidFill>
              </a:rPr>
              <a:t>를 사용해서 </a:t>
            </a:r>
            <a:r>
              <a:rPr lang="en-US" altLang="ko-KR" dirty="0" err="1">
                <a:solidFill>
                  <a:srgbClr val="C00000"/>
                </a:solidFill>
              </a:rPr>
              <a:t>bp</a:t>
            </a:r>
            <a:r>
              <a:rPr lang="ko-KR" altLang="en-US" dirty="0">
                <a:solidFill>
                  <a:srgbClr val="C00000"/>
                </a:solidFill>
              </a:rPr>
              <a:t>의 이전 블록을 쉽게 알 수 있다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PUT(FRTP(NEXT_BLKP(</a:t>
            </a:r>
            <a:r>
              <a:rPr lang="en-US" altLang="ko-KR" dirty="0" err="1"/>
              <a:t>bp</a:t>
            </a:r>
            <a:r>
              <a:rPr lang="en-US" altLang="ko-KR" dirty="0"/>
              <a:t>)), PACK(size, 0))</a:t>
            </a:r>
          </a:p>
          <a:p>
            <a:pPr lvl="3">
              <a:lnSpc>
                <a:spcPct val="10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다음 블록의 </a:t>
            </a:r>
            <a:r>
              <a:rPr lang="en-US" altLang="ko-KR" dirty="0">
                <a:solidFill>
                  <a:srgbClr val="C00000"/>
                </a:solidFill>
              </a:rPr>
              <a:t>footer</a:t>
            </a:r>
            <a:r>
              <a:rPr lang="ko-KR" altLang="en-US" dirty="0">
                <a:solidFill>
                  <a:srgbClr val="C00000"/>
                </a:solidFill>
              </a:rPr>
              <a:t>에 </a:t>
            </a:r>
            <a:r>
              <a:rPr lang="en-US" altLang="ko-KR" dirty="0">
                <a:solidFill>
                  <a:srgbClr val="C00000"/>
                </a:solidFill>
              </a:rPr>
              <a:t>size</a:t>
            </a:r>
            <a:r>
              <a:rPr lang="ko-KR" altLang="en-US" dirty="0">
                <a:solidFill>
                  <a:srgbClr val="C00000"/>
                </a:solidFill>
              </a:rPr>
              <a:t>와 </a:t>
            </a:r>
            <a:r>
              <a:rPr lang="en-US" altLang="ko-KR" dirty="0" err="1">
                <a:solidFill>
                  <a:srgbClr val="C00000"/>
                </a:solidFill>
              </a:rPr>
              <a:t>alloc</a:t>
            </a:r>
            <a:r>
              <a:rPr lang="en-US" altLang="ko-KR" dirty="0">
                <a:solidFill>
                  <a:srgbClr val="C00000"/>
                </a:solidFill>
              </a:rPr>
              <a:t> = 0 </a:t>
            </a:r>
            <a:r>
              <a:rPr lang="ko-KR" altLang="en-US" dirty="0">
                <a:solidFill>
                  <a:srgbClr val="C00000"/>
                </a:solidFill>
              </a:rPr>
              <a:t>을 </a:t>
            </a:r>
            <a:r>
              <a:rPr lang="ko-KR" altLang="en-US" dirty="0" smtClean="0">
                <a:solidFill>
                  <a:srgbClr val="C00000"/>
                </a:solidFill>
              </a:rPr>
              <a:t>할당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969406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Malloc</a:t>
            </a:r>
            <a:r>
              <a:rPr lang="en-US" altLang="ko-KR" dirty="0" smtClean="0"/>
              <a:t> Lab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 smtClean="0"/>
              <a:t>Malloc</a:t>
            </a:r>
            <a:r>
              <a:rPr lang="en-US" altLang="ko-KR" dirty="0" smtClean="0"/>
              <a:t> Lab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언어로 </a:t>
            </a:r>
            <a:r>
              <a:rPr lang="en-US" altLang="ko-KR" dirty="0" smtClean="0"/>
              <a:t>dynamic storage allocator</a:t>
            </a:r>
            <a:r>
              <a:rPr lang="ko-KR" altLang="en-US" dirty="0" smtClean="0"/>
              <a:t>를 구현하게 된다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이를 위해 각자의 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, free, </a:t>
            </a:r>
            <a:r>
              <a:rPr lang="en-US" altLang="ko-KR" dirty="0" err="1" smtClean="0"/>
              <a:t>realloc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calloc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알고리즘을 구현해야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공간의 생성 디자인을 고려하면서 정확하고 효율이 좋은 빠른 </a:t>
            </a:r>
            <a:r>
              <a:rPr lang="en-US" altLang="ko-KR" dirty="0" smtClean="0"/>
              <a:t>allocator</a:t>
            </a:r>
            <a:r>
              <a:rPr lang="ko-KR" altLang="en-US" dirty="0" smtClean="0"/>
              <a:t>를 구현해야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 err="1" smtClean="0"/>
              <a:t>Malloc</a:t>
            </a:r>
            <a:r>
              <a:rPr lang="en-US" altLang="ko-KR" dirty="0" smtClean="0"/>
              <a:t> Lab</a:t>
            </a:r>
            <a:r>
              <a:rPr lang="ko-KR" altLang="en-US" dirty="0" smtClean="0"/>
              <a:t>은 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가지의 방식으로 진행된다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Naive</a:t>
            </a:r>
          </a:p>
          <a:p>
            <a:pPr lvl="1"/>
            <a:r>
              <a:rPr lang="en-US" altLang="ko-KR" dirty="0" smtClean="0"/>
              <a:t>Implicit</a:t>
            </a:r>
          </a:p>
          <a:p>
            <a:pPr lvl="1"/>
            <a:r>
              <a:rPr lang="en-US" altLang="ko-KR" dirty="0" smtClean="0"/>
              <a:t>Explicit</a:t>
            </a:r>
          </a:p>
          <a:p>
            <a:pPr lvl="1"/>
            <a:r>
              <a:rPr lang="en-US" altLang="ko-KR" dirty="0" smtClean="0"/>
              <a:t>Segregated</a:t>
            </a:r>
          </a:p>
          <a:p>
            <a:pPr lvl="2"/>
            <a:r>
              <a:rPr lang="en-US" altLang="ko-KR" dirty="0" smtClean="0">
                <a:solidFill>
                  <a:srgbClr val="C00000"/>
                </a:solidFill>
              </a:rPr>
              <a:t>Segregated</a:t>
            </a:r>
            <a:r>
              <a:rPr lang="ko-KR" altLang="en-US" dirty="0" smtClean="0">
                <a:solidFill>
                  <a:srgbClr val="C00000"/>
                </a:solidFill>
              </a:rPr>
              <a:t>는 실습 일정상 진행하지 않음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2"/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 smtClean="0">
                <a:solidFill>
                  <a:srgbClr val="C00000"/>
                </a:solidFill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</a:rPr>
              <a:t>주차에서는 </a:t>
            </a:r>
            <a:r>
              <a:rPr lang="en-US" altLang="ko-KR" dirty="0" smtClean="0">
                <a:solidFill>
                  <a:srgbClr val="C00000"/>
                </a:solidFill>
              </a:rPr>
              <a:t>Naive</a:t>
            </a:r>
            <a:r>
              <a:rPr lang="ko-KR" altLang="en-US" dirty="0" smtClean="0">
                <a:solidFill>
                  <a:srgbClr val="C00000"/>
                </a:solidFill>
              </a:rPr>
              <a:t>와 </a:t>
            </a:r>
            <a:r>
              <a:rPr lang="en-US" altLang="ko-KR" dirty="0" smtClean="0">
                <a:solidFill>
                  <a:srgbClr val="C00000"/>
                </a:solidFill>
              </a:rPr>
              <a:t>implicit</a:t>
            </a:r>
            <a:r>
              <a:rPr lang="ko-KR" altLang="en-US" dirty="0" smtClean="0">
                <a:solidFill>
                  <a:srgbClr val="C00000"/>
                </a:solidFill>
              </a:rPr>
              <a:t>을 구현한다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6516155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Malloc</a:t>
            </a:r>
            <a:r>
              <a:rPr lang="en-US" altLang="ko-KR" dirty="0"/>
              <a:t> Lab – </a:t>
            </a:r>
            <a:r>
              <a:rPr lang="en-US" altLang="ko-KR" dirty="0" smtClean="0"/>
              <a:t>Implicit</a:t>
            </a:r>
            <a:r>
              <a:rPr lang="ko-KR" altLang="en-US" dirty="0" smtClean="0"/>
              <a:t>의 구현 과정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40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arabicParenR"/>
            </a:pPr>
            <a:r>
              <a:rPr lang="ko-KR" altLang="en-US" sz="1600" dirty="0" smtClean="0"/>
              <a:t>앞에서 제공한 매크로를 </a:t>
            </a:r>
            <a:r>
              <a:rPr lang="en-US" altLang="ko-KR" sz="1600" dirty="0" smtClean="0"/>
              <a:t>mm-</a:t>
            </a:r>
            <a:r>
              <a:rPr lang="en-US" altLang="ko-KR" sz="1600" dirty="0" err="1" smtClean="0"/>
              <a:t>implicit.c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파일에 작성한다</a:t>
            </a:r>
            <a:r>
              <a:rPr lang="en-US" altLang="ko-KR" sz="1600" dirty="0" smtClean="0"/>
              <a:t>.</a:t>
            </a:r>
          </a:p>
          <a:p>
            <a:pPr>
              <a:buFont typeface="+mj-lt"/>
              <a:buAutoNum type="arabicParenR"/>
            </a:pPr>
            <a:r>
              <a:rPr lang="en-US" altLang="ko-KR" sz="1600" dirty="0" smtClean="0"/>
              <a:t>first block</a:t>
            </a:r>
            <a:r>
              <a:rPr lang="ko-KR" altLang="en-US" sz="1600" dirty="0" smtClean="0"/>
              <a:t>의 포인터를 전역 변수로 선언한다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200" dirty="0" smtClean="0"/>
              <a:t>static char *</a:t>
            </a:r>
            <a:r>
              <a:rPr lang="en-US" altLang="ko-KR" sz="1200" dirty="0" err="1" smtClean="0"/>
              <a:t>heap_listp</a:t>
            </a:r>
            <a:r>
              <a:rPr lang="en-US" altLang="ko-KR" sz="1200" dirty="0" smtClean="0"/>
              <a:t> = 0;</a:t>
            </a:r>
          </a:p>
          <a:p>
            <a:pPr>
              <a:buFont typeface="+mj-lt"/>
              <a:buAutoNum type="arabicParenR"/>
            </a:pPr>
            <a:r>
              <a:rPr lang="en-US" altLang="ko-KR" sz="1600" dirty="0" err="1" smtClean="0"/>
              <a:t>mm_init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함수를 아래와 같이 구현한다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교과서 참조</a:t>
            </a:r>
            <a:r>
              <a:rPr lang="en-US" altLang="ko-KR" sz="1600" dirty="0" smtClean="0"/>
              <a:t>).</a:t>
            </a:r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/>
          </a:p>
          <a:p>
            <a:pPr lvl="1"/>
            <a:r>
              <a:rPr lang="ko-KR" altLang="en-US" sz="1200" dirty="0" smtClean="0"/>
              <a:t>맨 처음 </a:t>
            </a:r>
            <a:r>
              <a:rPr lang="en-US" altLang="ko-KR" sz="1200" dirty="0" smtClean="0"/>
              <a:t>heap</a:t>
            </a:r>
            <a:r>
              <a:rPr lang="ko-KR" altLang="en-US" sz="1200" dirty="0" smtClean="0"/>
              <a:t>을 생성하는 함수로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메모리 공간</a:t>
            </a:r>
            <a:r>
              <a:rPr lang="en-US" altLang="ko-KR" sz="1200" dirty="0" smtClean="0"/>
              <a:t>(CHUNKSIZE)</a:t>
            </a:r>
            <a:r>
              <a:rPr lang="ko-KR" altLang="en-US" sz="1200" dirty="0" smtClean="0"/>
              <a:t>을 생성</a:t>
            </a:r>
            <a:endParaRPr lang="en-US" altLang="ko-KR" sz="1200" dirty="0" smtClean="0"/>
          </a:p>
          <a:p>
            <a:pPr lvl="1"/>
            <a:r>
              <a:rPr lang="ko-KR" altLang="en-US" sz="1200" dirty="0" smtClean="0"/>
              <a:t>메모리 공간</a:t>
            </a:r>
            <a:r>
              <a:rPr lang="en-US" altLang="ko-KR" sz="1200" dirty="0" smtClean="0"/>
              <a:t>(heap)</a:t>
            </a:r>
            <a:r>
              <a:rPr lang="ko-KR" altLang="en-US" sz="1200" dirty="0" smtClean="0"/>
              <a:t>에 다수의 블록을 생성하여 사용한다</a:t>
            </a:r>
            <a:r>
              <a:rPr lang="en-US" altLang="ko-KR" sz="1200" dirty="0" smtClean="0"/>
              <a:t>.</a:t>
            </a:r>
          </a:p>
          <a:p>
            <a:pPr lvl="1"/>
            <a:r>
              <a:rPr lang="ko-KR" altLang="en-US" sz="1200" dirty="0" smtClean="0"/>
              <a:t>초기 생성하는 블록은 </a:t>
            </a:r>
            <a:r>
              <a:rPr lang="en-US" altLang="ko-KR" sz="1200" dirty="0" smtClean="0"/>
              <a:t>16</a:t>
            </a:r>
            <a:r>
              <a:rPr lang="ko-KR" altLang="en-US" sz="1200" dirty="0" smtClean="0"/>
              <a:t>바이트의 크기를 가짐</a:t>
            </a:r>
            <a:endParaRPr lang="en-US" altLang="ko-KR" sz="1200" dirty="0" smtClean="0"/>
          </a:p>
          <a:p>
            <a:pPr lvl="1"/>
            <a:r>
              <a:rPr lang="en-US" altLang="ko-KR" sz="1200" dirty="0" err="1" smtClean="0"/>
              <a:t>heap_listp</a:t>
            </a:r>
            <a:r>
              <a:rPr lang="ko-KR" altLang="en-US" sz="1200" dirty="0" smtClean="0"/>
              <a:t>의 위치를 </a:t>
            </a:r>
            <a:r>
              <a:rPr lang="en-US" altLang="ko-KR" sz="1200" dirty="0" smtClean="0"/>
              <a:t>header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footer </a:t>
            </a:r>
            <a:r>
              <a:rPr lang="ko-KR" altLang="en-US" sz="1200" dirty="0" smtClean="0"/>
              <a:t>사이로 이동시킴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CHUNKSIZE</a:t>
            </a:r>
            <a:r>
              <a:rPr lang="ko-KR" altLang="en-US" sz="1200" dirty="0" smtClean="0"/>
              <a:t>만큼 </a:t>
            </a:r>
            <a:r>
              <a:rPr lang="en-US" altLang="ko-KR" sz="1200" dirty="0" smtClean="0"/>
              <a:t>heap</a:t>
            </a:r>
            <a:r>
              <a:rPr lang="ko-KR" altLang="en-US" sz="1200" dirty="0" smtClean="0"/>
              <a:t>확장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757460"/>
            <a:ext cx="7855342" cy="23514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8683799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Malloc</a:t>
            </a:r>
            <a:r>
              <a:rPr lang="en-US" altLang="ko-KR" dirty="0"/>
              <a:t> Lab – Implicit</a:t>
            </a:r>
            <a:r>
              <a:rPr lang="ko-KR" altLang="en-US" dirty="0"/>
              <a:t>의 </a:t>
            </a:r>
            <a:r>
              <a:rPr lang="ko-KR" altLang="en-US" dirty="0" smtClean="0"/>
              <a:t>구현 과정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41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arabicParenR" startAt="4"/>
            </a:pPr>
            <a:r>
              <a:rPr lang="en-US" altLang="ko-KR" dirty="0" smtClean="0"/>
              <a:t>implicit</a:t>
            </a:r>
            <a:r>
              <a:rPr lang="ko-KR" altLang="en-US" dirty="0" smtClean="0"/>
              <a:t>에 맞게 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구현</a:t>
            </a:r>
            <a:endParaRPr lang="en-US" altLang="ko-KR" dirty="0" smtClean="0"/>
          </a:p>
          <a:p>
            <a:pPr>
              <a:buFont typeface="+mj-lt"/>
              <a:buAutoNum type="arabicParenR" startAt="4"/>
            </a:pPr>
            <a:endParaRPr lang="en-US" altLang="ko-KR" dirty="0"/>
          </a:p>
          <a:p>
            <a:pPr>
              <a:buFont typeface="+mj-lt"/>
              <a:buAutoNum type="arabicParenR" startAt="4"/>
            </a:pPr>
            <a:endParaRPr lang="en-US" altLang="ko-KR" dirty="0" smtClean="0"/>
          </a:p>
          <a:p>
            <a:pPr>
              <a:buFont typeface="+mj-lt"/>
              <a:buAutoNum type="arabicParenR" startAt="4"/>
            </a:pPr>
            <a:endParaRPr lang="en-US" altLang="ko-KR" dirty="0"/>
          </a:p>
          <a:p>
            <a:pPr>
              <a:buFont typeface="+mj-lt"/>
              <a:buAutoNum type="arabicParenR" startAt="4"/>
            </a:pPr>
            <a:endParaRPr lang="en-US" altLang="ko-KR" dirty="0" smtClean="0"/>
          </a:p>
          <a:p>
            <a:pPr>
              <a:buFont typeface="+mj-lt"/>
              <a:buAutoNum type="arabicParenR" startAt="4"/>
            </a:pPr>
            <a:r>
              <a:rPr lang="en-US" altLang="ko-KR" dirty="0" smtClean="0"/>
              <a:t>free </a:t>
            </a:r>
            <a:r>
              <a:rPr lang="ko-KR" altLang="en-US" dirty="0" smtClean="0"/>
              <a:t>함수는 아래와 같이 구현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교과서 참조</a:t>
            </a:r>
            <a:r>
              <a:rPr lang="en-US" altLang="ko-KR" dirty="0" smtClean="0"/>
              <a:t>)</a:t>
            </a:r>
          </a:p>
          <a:p>
            <a:pPr>
              <a:buFont typeface="+mj-lt"/>
              <a:buAutoNum type="arabicParenR" startAt="4"/>
            </a:pPr>
            <a:endParaRPr lang="en-US" altLang="ko-KR" dirty="0"/>
          </a:p>
          <a:p>
            <a:pPr>
              <a:buFont typeface="+mj-lt"/>
              <a:buAutoNum type="arabicParenR" startAt="4"/>
            </a:pPr>
            <a:endParaRPr lang="en-US" altLang="ko-KR" dirty="0" smtClean="0"/>
          </a:p>
          <a:p>
            <a:pPr>
              <a:buFont typeface="+mj-lt"/>
              <a:buAutoNum type="arabicParenR" startAt="4"/>
            </a:pPr>
            <a:endParaRPr lang="en-US" altLang="ko-KR" dirty="0"/>
          </a:p>
          <a:p>
            <a:pPr>
              <a:buFont typeface="+mj-lt"/>
              <a:buAutoNum type="arabicParenR" startAt="4"/>
            </a:pPr>
            <a:endParaRPr lang="en-US" altLang="ko-KR" dirty="0" smtClean="0"/>
          </a:p>
          <a:p>
            <a:pPr>
              <a:buFont typeface="+mj-lt"/>
              <a:buAutoNum type="arabicParenR" startAt="4"/>
            </a:pPr>
            <a:endParaRPr lang="en-US" altLang="ko-KR" dirty="0"/>
          </a:p>
          <a:p>
            <a:pPr>
              <a:buFont typeface="+mj-lt"/>
              <a:buAutoNum type="arabicParenR" startAt="4"/>
            </a:pPr>
            <a:endParaRPr lang="en-US" altLang="ko-KR" dirty="0" smtClean="0"/>
          </a:p>
          <a:p>
            <a:pPr>
              <a:buFont typeface="+mj-lt"/>
              <a:buAutoNum type="arabicParenR" startAt="4"/>
            </a:pPr>
            <a:r>
              <a:rPr lang="en-US" altLang="ko-KR" dirty="0" err="1" smtClean="0"/>
              <a:t>realloc</a:t>
            </a:r>
            <a:r>
              <a:rPr lang="ko-KR" altLang="en-US" dirty="0" smtClean="0"/>
              <a:t>함수는 </a:t>
            </a:r>
            <a:r>
              <a:rPr lang="en-US" altLang="ko-KR" dirty="0" smtClean="0"/>
              <a:t>naive</a:t>
            </a:r>
            <a:r>
              <a:rPr lang="ko-KR" altLang="en-US" dirty="0" smtClean="0"/>
              <a:t>와 동일하게 구현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967903"/>
              </p:ext>
            </p:extLst>
          </p:nvPr>
        </p:nvGraphicFramePr>
        <p:xfrm>
          <a:off x="1797833" y="2702659"/>
          <a:ext cx="5564865" cy="365760"/>
        </p:xfrm>
        <a:graphic>
          <a:graphicData uri="http://schemas.openxmlformats.org/drawingml/2006/table">
            <a:tbl>
              <a:tblPr firstRow="1" bandRow="1"/>
              <a:tblGrid>
                <a:gridCol w="327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3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3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3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3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3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3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3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34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34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734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734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3129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1979712" y="2204864"/>
            <a:ext cx="4983822" cy="441933"/>
            <a:chOff x="1703294" y="1893861"/>
            <a:chExt cx="5459505" cy="510988"/>
          </a:xfrm>
        </p:grpSpPr>
        <p:sp>
          <p:nvSpPr>
            <p:cNvPr id="13" name="아래로 구부러진 화살표 12"/>
            <p:cNvSpPr/>
            <p:nvPr/>
          </p:nvSpPr>
          <p:spPr>
            <a:xfrm>
              <a:off x="1703294" y="1893861"/>
              <a:ext cx="1801906" cy="510988"/>
            </a:xfrm>
            <a:prstGeom prst="curvedDownArrow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아래로 구부러진 화살표 13"/>
            <p:cNvSpPr/>
            <p:nvPr/>
          </p:nvSpPr>
          <p:spPr>
            <a:xfrm>
              <a:off x="3488391" y="1893861"/>
              <a:ext cx="1481978" cy="510988"/>
            </a:xfrm>
            <a:prstGeom prst="curvedDownArrow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아래로 구부러진 화살표 14"/>
            <p:cNvSpPr/>
            <p:nvPr/>
          </p:nvSpPr>
          <p:spPr>
            <a:xfrm>
              <a:off x="4970368" y="1893861"/>
              <a:ext cx="2192431" cy="510988"/>
            </a:xfrm>
            <a:prstGeom prst="curvedDownArrow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792664"/>
            <a:ext cx="7667625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1117555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Malloc</a:t>
            </a:r>
            <a:r>
              <a:rPr lang="en-US" altLang="ko-KR" dirty="0"/>
              <a:t> Lab – Implicit</a:t>
            </a:r>
            <a:r>
              <a:rPr lang="ko-KR" altLang="en-US" dirty="0"/>
              <a:t>의 </a:t>
            </a:r>
            <a:r>
              <a:rPr lang="ko-KR" altLang="en-US" dirty="0" smtClean="0"/>
              <a:t>구현 과정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42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arabicParenR" startAt="7"/>
            </a:pPr>
            <a:r>
              <a:rPr lang="en-US" altLang="ko-KR" dirty="0" smtClean="0"/>
              <a:t>void *coalesce(void *</a:t>
            </a:r>
            <a:r>
              <a:rPr lang="en-US" altLang="ko-KR" dirty="0" err="1" smtClean="0"/>
              <a:t>bp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함수를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빈 공간을 합쳐주는 역할을 하는 함수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31" y="2283950"/>
            <a:ext cx="7128792" cy="42055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486208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Malloc</a:t>
            </a:r>
            <a:r>
              <a:rPr lang="en-US" altLang="ko-KR" dirty="0"/>
              <a:t> Lab – Implicit</a:t>
            </a:r>
            <a:r>
              <a:rPr lang="ko-KR" altLang="en-US" dirty="0"/>
              <a:t>의 </a:t>
            </a:r>
            <a:r>
              <a:rPr lang="ko-KR" altLang="en-US" dirty="0" smtClean="0"/>
              <a:t>구현 과정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43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arabicParenR" startAt="7"/>
            </a:pPr>
            <a:r>
              <a:rPr lang="en-US" altLang="ko-KR" dirty="0"/>
              <a:t>void *coalesce(void *</a:t>
            </a:r>
            <a:r>
              <a:rPr lang="en-US" altLang="ko-KR" dirty="0" err="1"/>
              <a:t>bp</a:t>
            </a:r>
            <a:r>
              <a:rPr lang="en-US" altLang="ko-KR" dirty="0"/>
              <a:t>) </a:t>
            </a:r>
            <a:r>
              <a:rPr lang="ko-KR" altLang="en-US" dirty="0"/>
              <a:t>함수를 구현</a:t>
            </a:r>
            <a:endParaRPr lang="en-US" altLang="ko-KR" dirty="0"/>
          </a:p>
          <a:p>
            <a:pPr>
              <a:buFont typeface="+mj-lt"/>
              <a:buAutoNum type="arabicParenR" startAt="7"/>
            </a:pPr>
            <a:endParaRPr lang="en-US" altLang="ko-KR" dirty="0" smtClean="0"/>
          </a:p>
          <a:p>
            <a:pPr>
              <a:buFont typeface="+mj-lt"/>
              <a:buAutoNum type="arabicParenR" startAt="7"/>
            </a:pPr>
            <a:endParaRPr lang="en-US" altLang="ko-KR" dirty="0"/>
          </a:p>
          <a:p>
            <a:pPr>
              <a:buFont typeface="+mj-lt"/>
              <a:buAutoNum type="arabicParenR" startAt="7"/>
            </a:pPr>
            <a:endParaRPr lang="en-US" altLang="ko-KR" dirty="0" smtClean="0"/>
          </a:p>
          <a:p>
            <a:pPr>
              <a:buFont typeface="+mj-lt"/>
              <a:buAutoNum type="arabicParenR" startAt="7"/>
            </a:pPr>
            <a:endParaRPr lang="en-US" altLang="ko-KR" dirty="0"/>
          </a:p>
          <a:p>
            <a:pPr>
              <a:buFont typeface="+mj-lt"/>
              <a:buAutoNum type="arabicParenR" startAt="7"/>
            </a:pPr>
            <a:endParaRPr lang="en-US" altLang="ko-KR" dirty="0" smtClean="0"/>
          </a:p>
          <a:p>
            <a:pPr>
              <a:buFont typeface="+mj-lt"/>
              <a:buAutoNum type="arabicParenR" startAt="7"/>
            </a:pPr>
            <a:endParaRPr lang="en-US" altLang="ko-KR" dirty="0"/>
          </a:p>
          <a:p>
            <a:pPr>
              <a:buFont typeface="+mj-lt"/>
              <a:buAutoNum type="arabicParenR" startAt="7"/>
            </a:pPr>
            <a:endParaRPr lang="en-US" altLang="ko-KR" dirty="0" smtClean="0"/>
          </a:p>
          <a:p>
            <a:pPr>
              <a:buFont typeface="+mj-lt"/>
              <a:buAutoNum type="arabicParenR" startAt="7"/>
            </a:pPr>
            <a:endParaRPr lang="en-US" altLang="ko-KR" dirty="0"/>
          </a:p>
          <a:p>
            <a:r>
              <a:rPr lang="en-US" altLang="ko-KR" dirty="0" smtClean="0"/>
              <a:t>free block </a:t>
            </a:r>
            <a:r>
              <a:rPr lang="ko-KR" altLang="en-US" dirty="0" smtClean="0"/>
              <a:t>상수 소요시간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경우를 이용해 연결방법을 구현</a:t>
            </a:r>
            <a:endParaRPr lang="en-US" altLang="ko-KR" dirty="0" smtClean="0"/>
          </a:p>
          <a:p>
            <a:pPr>
              <a:buFont typeface="+mj-lt"/>
              <a:buAutoNum type="arabicParenR" startAt="7"/>
            </a:pP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88840"/>
            <a:ext cx="7248525" cy="2819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7109572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 </a:t>
            </a:r>
            <a:r>
              <a:rPr lang="en-US" altLang="ko-KR" dirty="0"/>
              <a:t>Lab – </a:t>
            </a:r>
            <a:r>
              <a:rPr lang="en-US" altLang="ko-KR" dirty="0" smtClean="0"/>
              <a:t>GDB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implicit </a:t>
            </a:r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44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모든 코드를 작성하고 본인이 작성한 코드가 정확하게 메모리를 할당하고 해제하는지 </a:t>
            </a:r>
            <a:r>
              <a:rPr lang="en-US" altLang="ko-KR" dirty="0" smtClean="0"/>
              <a:t>GDB</a:t>
            </a:r>
            <a:r>
              <a:rPr lang="ko-KR" altLang="en-US" dirty="0" smtClean="0"/>
              <a:t>를 통해 확인한다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lvl="1">
              <a:buSzPct val="80000"/>
              <a:buFont typeface="+mj-lt"/>
              <a:buAutoNum type="arabicParenR"/>
            </a:pPr>
            <a:r>
              <a:rPr lang="ko-KR" altLang="en-US" dirty="0" smtClean="0"/>
              <a:t>앞에서 설명한 </a:t>
            </a:r>
            <a:r>
              <a:rPr lang="en-US" altLang="ko-KR" dirty="0" err="1" smtClean="0"/>
              <a:t>gdb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 방법과 같이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컴파일 하여 </a:t>
            </a:r>
            <a:r>
              <a:rPr lang="en-US" altLang="ko-KR" dirty="0" err="1" smtClean="0"/>
              <a:t>gdb</a:t>
            </a:r>
            <a:r>
              <a:rPr lang="ko-KR" altLang="en-US" dirty="0" smtClean="0"/>
              <a:t>를 통해 </a:t>
            </a:r>
            <a:r>
              <a:rPr lang="en-US" altLang="ko-KR" dirty="0" err="1" smtClean="0"/>
              <a:t>mdriver</a:t>
            </a:r>
            <a:r>
              <a:rPr lang="ko-KR" altLang="en-US" dirty="0" smtClean="0"/>
              <a:t>를 실행</a:t>
            </a:r>
            <a:endParaRPr lang="en-US" altLang="ko-KR" dirty="0" smtClean="0"/>
          </a:p>
          <a:p>
            <a:pPr lvl="1">
              <a:buSzPct val="80000"/>
              <a:buFont typeface="+mj-lt"/>
              <a:buAutoNum type="arabicParenR"/>
            </a:pPr>
            <a:r>
              <a:rPr lang="en-US" altLang="ko-KR" dirty="0" err="1" smtClean="0">
                <a:solidFill>
                  <a:srgbClr val="C00000"/>
                </a:solidFill>
              </a:rPr>
              <a:t>mm_init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함수에 </a:t>
            </a:r>
            <a:r>
              <a:rPr lang="en-US" altLang="ko-KR" dirty="0" smtClean="0"/>
              <a:t>breakpoint</a:t>
            </a:r>
            <a:r>
              <a:rPr lang="ko-KR" altLang="en-US" dirty="0" smtClean="0"/>
              <a:t>를 설정하고 실행시켜 초기 설정이 제대로 이루어 지고 있는지 확인</a:t>
            </a:r>
            <a:endParaRPr lang="en-US" altLang="ko-KR" dirty="0" smtClean="0"/>
          </a:p>
          <a:p>
            <a:pPr lvl="1">
              <a:buSzPct val="80000"/>
              <a:buFont typeface="+mj-lt"/>
              <a:buAutoNum type="arabicParenR"/>
            </a:pPr>
            <a:r>
              <a:rPr lang="en-US" altLang="ko-KR" dirty="0" err="1" smtClean="0"/>
              <a:t>mm_init</a:t>
            </a:r>
            <a:r>
              <a:rPr lang="ko-KR" altLang="en-US" dirty="0" smtClean="0"/>
              <a:t>함수에서 </a:t>
            </a:r>
            <a:r>
              <a:rPr lang="en-US" altLang="ko-KR" dirty="0" err="1" smtClean="0">
                <a:solidFill>
                  <a:srgbClr val="C00000"/>
                </a:solidFill>
              </a:rPr>
              <a:t>heap_listp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사이즈를 증가시켜주는 부분에 </a:t>
            </a:r>
            <a:r>
              <a:rPr lang="en-US" altLang="ko-KR" dirty="0" smtClean="0"/>
              <a:t>breakpoint</a:t>
            </a:r>
            <a:r>
              <a:rPr lang="ko-KR" altLang="en-US" dirty="0" smtClean="0"/>
              <a:t>를 설정하고 </a:t>
            </a:r>
            <a:r>
              <a:rPr lang="en-US" altLang="ko-KR" dirty="0" smtClean="0"/>
              <a:t>c</a:t>
            </a:r>
            <a:r>
              <a:rPr lang="ko-KR" altLang="en-US" dirty="0" smtClean="0"/>
              <a:t>를 눌러 이동</a:t>
            </a:r>
            <a:endParaRPr lang="en-US" altLang="ko-KR" dirty="0" smtClean="0"/>
          </a:p>
          <a:p>
            <a:pPr lvl="1">
              <a:buSzPct val="80000"/>
              <a:buFont typeface="+mj-lt"/>
              <a:buAutoNum type="arabicParenR"/>
            </a:pPr>
            <a:r>
              <a:rPr lang="en-US" altLang="ko-KR" dirty="0" smtClean="0">
                <a:solidFill>
                  <a:srgbClr val="C00000"/>
                </a:solidFill>
              </a:rPr>
              <a:t>x/4x </a:t>
            </a:r>
            <a:r>
              <a:rPr lang="en-US" altLang="ko-KR" dirty="0" err="1" smtClean="0">
                <a:solidFill>
                  <a:srgbClr val="C00000"/>
                </a:solidFill>
              </a:rPr>
              <a:t>heap_listp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명령을 통해 초기 </a:t>
            </a:r>
            <a:r>
              <a:rPr lang="en-US" altLang="ko-KR" dirty="0" smtClean="0">
                <a:solidFill>
                  <a:srgbClr val="C00000"/>
                </a:solidFill>
              </a:rPr>
              <a:t>prologue block</a:t>
            </a:r>
            <a:r>
              <a:rPr lang="ko-KR" altLang="en-US" dirty="0" smtClean="0"/>
              <a:t>과 </a:t>
            </a:r>
            <a:r>
              <a:rPr lang="en-US" altLang="ko-KR" dirty="0" smtClean="0">
                <a:solidFill>
                  <a:srgbClr val="C00000"/>
                </a:solidFill>
              </a:rPr>
              <a:t>epilogue block</a:t>
            </a:r>
            <a:r>
              <a:rPr lang="ko-KR" altLang="en-US" dirty="0" smtClean="0"/>
              <a:t>이 할당된 메모리의 상태를 확인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755576" y="4797152"/>
            <a:ext cx="8101737" cy="1044293"/>
            <a:chOff x="626384" y="4594115"/>
            <a:chExt cx="8101737" cy="1044293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384" y="4594115"/>
              <a:ext cx="8101737" cy="367184"/>
            </a:xfrm>
            <a:prstGeom prst="rect">
              <a:avLst/>
            </a:prstGeom>
            <a:ln>
              <a:solidFill>
                <a:sysClr val="windowText" lastClr="000000"/>
              </a:solidFill>
            </a:ln>
          </p:spPr>
        </p:pic>
        <p:cxnSp>
          <p:nvCxnSpPr>
            <p:cNvPr id="32" name="직선 연결선 31"/>
            <p:cNvCxnSpPr/>
            <p:nvPr/>
          </p:nvCxnSpPr>
          <p:spPr>
            <a:xfrm>
              <a:off x="2897109" y="4961299"/>
              <a:ext cx="977774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3" name="직선 연결선 32"/>
            <p:cNvCxnSpPr/>
            <p:nvPr/>
          </p:nvCxnSpPr>
          <p:spPr>
            <a:xfrm>
              <a:off x="4413045" y="4961299"/>
              <a:ext cx="977774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4" name="직선 연결선 33"/>
            <p:cNvCxnSpPr/>
            <p:nvPr/>
          </p:nvCxnSpPr>
          <p:spPr>
            <a:xfrm>
              <a:off x="5915920" y="4961299"/>
              <a:ext cx="977774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5" name="직선 연결선 34"/>
            <p:cNvCxnSpPr/>
            <p:nvPr/>
          </p:nvCxnSpPr>
          <p:spPr>
            <a:xfrm>
              <a:off x="7464062" y="4961299"/>
              <a:ext cx="977774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2771170" y="4961299"/>
              <a:ext cx="12296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padding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87106" y="4961299"/>
              <a:ext cx="12296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header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822187" y="4961299"/>
              <a:ext cx="12296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footer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338123" y="4961299"/>
              <a:ext cx="12296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epilogue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287106" y="4680642"/>
              <a:ext cx="2764732" cy="649989"/>
            </a:xfrm>
            <a:prstGeom prst="rect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10162" y="5330631"/>
              <a:ext cx="12296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prologue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4497128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 </a:t>
            </a:r>
            <a:r>
              <a:rPr lang="en-US" altLang="ko-KR" dirty="0"/>
              <a:t>Lab – GDB</a:t>
            </a:r>
            <a:r>
              <a:rPr lang="ko-KR" altLang="en-US" dirty="0"/>
              <a:t>를 이용한 </a:t>
            </a:r>
            <a:r>
              <a:rPr lang="en-US" altLang="ko-KR" dirty="0"/>
              <a:t>implicit </a:t>
            </a:r>
            <a:r>
              <a:rPr lang="ko-KR" altLang="en-US" dirty="0"/>
              <a:t>디버깅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45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>
              <a:buSzPct val="80000"/>
              <a:buFont typeface="+mj-lt"/>
              <a:buAutoNum type="arabicParenR" startAt="5"/>
            </a:pPr>
            <a:r>
              <a:rPr lang="ko-KR" altLang="en-US" dirty="0" smtClean="0"/>
              <a:t>이후 </a:t>
            </a:r>
            <a:r>
              <a:rPr lang="en-US" altLang="ko-KR" dirty="0" err="1" smtClean="0">
                <a:solidFill>
                  <a:srgbClr val="C00000"/>
                </a:solidFill>
              </a:rPr>
              <a:t>mm_malloc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함수에 </a:t>
            </a:r>
            <a:r>
              <a:rPr lang="en-US" altLang="ko-KR" dirty="0" smtClean="0"/>
              <a:t>breakpoint</a:t>
            </a:r>
            <a:r>
              <a:rPr lang="ko-KR" altLang="en-US" dirty="0" smtClean="0"/>
              <a:t>를 설정하고 메모리가 정확하게 할당되고 있는지 확인</a:t>
            </a:r>
            <a:endParaRPr lang="en-US" altLang="ko-KR" dirty="0" smtClean="0"/>
          </a:p>
          <a:p>
            <a:pPr lvl="1">
              <a:buSzPct val="80000"/>
              <a:buFont typeface="+mj-lt"/>
              <a:buAutoNum type="arabicParenR" startAt="5"/>
            </a:pPr>
            <a:endParaRPr lang="en-US" altLang="ko-KR" dirty="0"/>
          </a:p>
          <a:p>
            <a:pPr lvl="1">
              <a:buSzPct val="80000"/>
              <a:buFont typeface="+mj-lt"/>
              <a:buAutoNum type="arabicParenR" startAt="5"/>
            </a:pPr>
            <a:endParaRPr lang="en-US" altLang="ko-KR" dirty="0" smtClean="0"/>
          </a:p>
          <a:p>
            <a:pPr lvl="1">
              <a:buSzPct val="80000"/>
              <a:buFont typeface="+mj-lt"/>
              <a:buAutoNum type="arabicParenR" startAt="5"/>
            </a:pPr>
            <a:endParaRPr lang="en-US" altLang="ko-KR" dirty="0" smtClean="0"/>
          </a:p>
          <a:p>
            <a:pPr lvl="1">
              <a:buSzPct val="80000"/>
              <a:buFont typeface="+mj-lt"/>
              <a:buAutoNum type="arabicParenR" startAt="5"/>
            </a:pPr>
            <a:endParaRPr lang="en-US" altLang="ko-KR" dirty="0"/>
          </a:p>
          <a:p>
            <a:pPr lvl="1">
              <a:buSzPct val="80000"/>
              <a:buFont typeface="+mj-lt"/>
              <a:buAutoNum type="arabicParenR" startAt="5"/>
            </a:pPr>
            <a:r>
              <a:rPr lang="ko-KR" altLang="en-US" dirty="0" smtClean="0"/>
              <a:t>다시 한번 </a:t>
            </a:r>
            <a:r>
              <a:rPr lang="en-US" altLang="ko-KR" dirty="0" smtClean="0"/>
              <a:t>c</a:t>
            </a:r>
            <a:r>
              <a:rPr lang="ko-KR" altLang="en-US" dirty="0" smtClean="0"/>
              <a:t>를 눌러 진행을 하고 메모리 상태를 확인한다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>
                <a:solidFill>
                  <a:srgbClr val="C00000"/>
                </a:solidFill>
              </a:rPr>
              <a:t>x/16x </a:t>
            </a:r>
            <a:r>
              <a:rPr lang="en-US" altLang="ko-KR" dirty="0" err="1" smtClean="0">
                <a:solidFill>
                  <a:srgbClr val="C00000"/>
                </a:solidFill>
              </a:rPr>
              <a:t>heap_listp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/>
              <a:t>명령을 통해 메모리가 할당하고자 하는 크기로 할당이 되고 있는지 확인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위 그림의 메모리 상태를 확인해보면 </a:t>
            </a:r>
            <a:r>
              <a:rPr lang="en-US" altLang="ko-KR" dirty="0" smtClean="0"/>
              <a:t>header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footer</a:t>
            </a:r>
            <a:r>
              <a:rPr lang="ko-KR" altLang="en-US" dirty="0" smtClean="0"/>
              <a:t>가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사이에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할당하고자 하는 메모리 크기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랜덤 값이 할당되어 있는 것을 확인 할 수 있음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410182" y="2348880"/>
            <a:ext cx="6395889" cy="518217"/>
            <a:chOff x="1076325" y="1835683"/>
            <a:chExt cx="6395889" cy="518217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325" y="1835683"/>
              <a:ext cx="6395889" cy="5182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" name="직사각형 19"/>
            <p:cNvSpPr/>
            <p:nvPr/>
          </p:nvSpPr>
          <p:spPr>
            <a:xfrm>
              <a:off x="3727796" y="1905717"/>
              <a:ext cx="2166010" cy="22184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216492" y="3861048"/>
            <a:ext cx="7515914" cy="1063154"/>
            <a:chOff x="1328269" y="3547144"/>
            <a:chExt cx="7515914" cy="1063154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8269" y="3648547"/>
              <a:ext cx="7515914" cy="9143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3" name="직사각형 22"/>
            <p:cNvSpPr/>
            <p:nvPr/>
          </p:nvSpPr>
          <p:spPr>
            <a:xfrm>
              <a:off x="3474706" y="3790951"/>
              <a:ext cx="5212855" cy="55471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858072" y="3792197"/>
              <a:ext cx="1035635" cy="17976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283105" y="4165894"/>
              <a:ext cx="1035635" cy="17976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61063" y="3547144"/>
              <a:ext cx="12296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+mn-ea"/>
                </a:rPr>
                <a:t>header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283105" y="4381881"/>
              <a:ext cx="1035635" cy="142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67990" y="4302521"/>
              <a:ext cx="12296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+mn-ea"/>
                </a:rPr>
                <a:t>footer</a:t>
              </a:r>
              <a:endParaRPr lang="ko-KR" altLang="en-US" sz="14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9912736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 </a:t>
            </a:r>
            <a:r>
              <a:rPr lang="en-US" altLang="ko-KR" dirty="0"/>
              <a:t>Lab – GDB</a:t>
            </a:r>
            <a:r>
              <a:rPr lang="ko-KR" altLang="en-US" dirty="0"/>
              <a:t>를 이용한 </a:t>
            </a:r>
            <a:r>
              <a:rPr lang="en-US" altLang="ko-KR" dirty="0"/>
              <a:t>implicit </a:t>
            </a:r>
            <a:r>
              <a:rPr lang="ko-KR" altLang="en-US" dirty="0"/>
              <a:t>디버깅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46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err="1" smtClean="0"/>
              <a:t>gdb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trace </a:t>
            </a:r>
            <a:r>
              <a:rPr lang="ko-KR" altLang="en-US" dirty="0" smtClean="0"/>
              <a:t>파일 별로 실행하는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en-US" altLang="ko-KR" dirty="0" err="1" smtClean="0"/>
              <a:t>gdb</a:t>
            </a:r>
            <a:r>
              <a:rPr lang="en-US" altLang="ko-KR" dirty="0" smtClean="0"/>
              <a:t>) r –f ./trace/(</a:t>
            </a:r>
            <a:r>
              <a:rPr lang="ko-KR" altLang="en-US" dirty="0" smtClean="0"/>
              <a:t>테스트 할 </a:t>
            </a:r>
            <a:r>
              <a:rPr lang="en-US" altLang="ko-KR" dirty="0" smtClean="0"/>
              <a:t>rep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331763" y="2430596"/>
            <a:ext cx="6552728" cy="3950732"/>
            <a:chOff x="858098" y="1839127"/>
            <a:chExt cx="7398662" cy="467081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8098" y="1848180"/>
              <a:ext cx="7398662" cy="46617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직사각형 7"/>
            <p:cNvSpPr/>
            <p:nvPr/>
          </p:nvSpPr>
          <p:spPr>
            <a:xfrm>
              <a:off x="3874883" y="1839127"/>
              <a:ext cx="1167897" cy="14358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58098" y="4401258"/>
              <a:ext cx="2482631" cy="1707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58098" y="5994668"/>
              <a:ext cx="3261229" cy="1707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1580524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47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sz="1800" dirty="0" err="1" smtClean="0">
                <a:solidFill>
                  <a:srgbClr val="C00000"/>
                </a:solidFill>
              </a:rPr>
              <a:t>Malloc</a:t>
            </a:r>
            <a:r>
              <a:rPr lang="en-US" altLang="ko-KR" sz="1800" dirty="0" smtClean="0">
                <a:solidFill>
                  <a:srgbClr val="C00000"/>
                </a:solidFill>
              </a:rPr>
              <a:t> Lab</a:t>
            </a:r>
          </a:p>
          <a:p>
            <a:pPr lvl="1"/>
            <a:r>
              <a:rPr lang="en-US" altLang="ko-KR" sz="1400" dirty="0" smtClean="0"/>
              <a:t>Implicit</a:t>
            </a:r>
            <a:r>
              <a:rPr lang="ko-KR" altLang="en-US" sz="1400" dirty="0" smtClean="0"/>
              <a:t>방식의 </a:t>
            </a:r>
            <a:r>
              <a:rPr lang="en-US" altLang="ko-KR" sz="1400" dirty="0" err="1" smtClean="0"/>
              <a:t>malloc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구현</a:t>
            </a:r>
            <a:endParaRPr lang="en-US" altLang="ko-KR" sz="1400" dirty="0" smtClean="0"/>
          </a:p>
          <a:p>
            <a:pPr lvl="1"/>
            <a:endParaRPr lang="en-US" altLang="ko-KR" sz="1400" dirty="0" smtClean="0">
              <a:solidFill>
                <a:srgbClr val="C00000"/>
              </a:solidFill>
            </a:endParaRPr>
          </a:p>
          <a:p>
            <a:r>
              <a:rPr lang="en-US" altLang="ko-KR" sz="1800" dirty="0" err="1" smtClean="0">
                <a:solidFill>
                  <a:srgbClr val="C00000"/>
                </a:solidFill>
              </a:rPr>
              <a:t>Malloc</a:t>
            </a:r>
            <a:r>
              <a:rPr lang="en-US" altLang="ko-KR" sz="1800" dirty="0" smtClean="0">
                <a:solidFill>
                  <a:srgbClr val="C00000"/>
                </a:solidFill>
              </a:rPr>
              <a:t> Lab </a:t>
            </a:r>
            <a:r>
              <a:rPr lang="ko-KR" altLang="en-US" sz="1800" dirty="0" smtClean="0">
                <a:solidFill>
                  <a:srgbClr val="C00000"/>
                </a:solidFill>
              </a:rPr>
              <a:t>보고서</a:t>
            </a:r>
          </a:p>
          <a:p>
            <a:pPr lvl="1"/>
            <a:r>
              <a:rPr lang="en-US" altLang="ko-KR" sz="1400" dirty="0" smtClean="0"/>
              <a:t>mm-naive</a:t>
            </a:r>
            <a:r>
              <a:rPr lang="ko-KR" altLang="en-US" sz="1400" dirty="0" smtClean="0"/>
              <a:t>에 대한 설명</a:t>
            </a:r>
            <a:endParaRPr lang="en-US" altLang="ko-KR" sz="1400" dirty="0" smtClean="0"/>
          </a:p>
          <a:p>
            <a:pPr lvl="2"/>
            <a:r>
              <a:rPr lang="en-US" altLang="ko-KR" sz="1100" dirty="0" smtClean="0"/>
              <a:t>naive</a:t>
            </a:r>
            <a:r>
              <a:rPr lang="ko-KR" altLang="en-US" sz="1100" dirty="0" smtClean="0"/>
              <a:t>에 사용된 매크로 및 함수에 대한 설명</a:t>
            </a:r>
            <a:endParaRPr lang="en-US" altLang="ko-KR" sz="1100" dirty="0" smtClean="0"/>
          </a:p>
          <a:p>
            <a:pPr lvl="2"/>
            <a:r>
              <a:rPr lang="ko-KR" altLang="en-US" sz="1100" dirty="0" smtClean="0"/>
              <a:t>소스코드를 모두 붙일 필요는 없음</a:t>
            </a:r>
            <a:r>
              <a:rPr lang="en-US" altLang="ko-KR" sz="1100" dirty="0" smtClean="0"/>
              <a:t>.</a:t>
            </a:r>
          </a:p>
          <a:p>
            <a:pPr lvl="1"/>
            <a:r>
              <a:rPr lang="en-US" altLang="ko-KR" sz="1400" dirty="0" smtClean="0"/>
              <a:t>mm-implicit</a:t>
            </a:r>
            <a:r>
              <a:rPr lang="ko-KR" altLang="en-US" sz="1400" dirty="0" smtClean="0"/>
              <a:t>에 대한 설명</a:t>
            </a:r>
            <a:endParaRPr lang="en-US" altLang="ko-KR" sz="1400" dirty="0" smtClean="0"/>
          </a:p>
          <a:p>
            <a:pPr lvl="2"/>
            <a:r>
              <a:rPr lang="en-US" altLang="ko-KR" sz="1100" dirty="0" smtClean="0"/>
              <a:t>implicit</a:t>
            </a:r>
            <a:r>
              <a:rPr lang="ko-KR" altLang="en-US" sz="1100" dirty="0" smtClean="0"/>
              <a:t>에 사용된 매크로 및 구현 함수 설명</a:t>
            </a:r>
            <a:endParaRPr lang="en-US" altLang="ko-KR" sz="1100" dirty="0" smtClean="0"/>
          </a:p>
          <a:p>
            <a:pPr lvl="1"/>
            <a:r>
              <a:rPr lang="en-US" altLang="ko-KR" sz="1400" dirty="0" smtClean="0"/>
              <a:t>Naive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Implicit </a:t>
            </a:r>
            <a:r>
              <a:rPr lang="ko-KR" altLang="en-US" sz="1400" dirty="0" smtClean="0"/>
              <a:t>방식에 대한 </a:t>
            </a:r>
            <a:r>
              <a:rPr lang="en-US" altLang="ko-KR" sz="1400" dirty="0" smtClean="0"/>
              <a:t>./</a:t>
            </a:r>
            <a:r>
              <a:rPr lang="en-US" altLang="ko-KR" sz="1400" dirty="0" err="1" smtClean="0"/>
              <a:t>mdriver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결과 첨부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r>
              <a:rPr lang="ko-KR" altLang="en-US" sz="1800" dirty="0" smtClean="0"/>
              <a:t>제출</a:t>
            </a:r>
            <a:endParaRPr lang="en-US" altLang="ko-KR" sz="1800" dirty="0" smtClean="0"/>
          </a:p>
          <a:p>
            <a:pPr lvl="1"/>
            <a:r>
              <a:rPr lang="en-US" altLang="ko-KR" sz="1400" dirty="0" err="1" smtClean="0"/>
              <a:t>malloc</a:t>
            </a:r>
            <a:r>
              <a:rPr lang="en-US" altLang="ko-KR" sz="1400" dirty="0" smtClean="0"/>
              <a:t>-handout </a:t>
            </a:r>
            <a:r>
              <a:rPr lang="ko-KR" altLang="en-US" sz="1400" dirty="0" smtClean="0"/>
              <a:t>디렉토리를 통째로 압축</a:t>
            </a:r>
            <a:endParaRPr lang="en-US" altLang="ko-KR" sz="1400" dirty="0" smtClean="0"/>
          </a:p>
          <a:p>
            <a:pPr lvl="2"/>
            <a:r>
              <a:rPr lang="ko-KR" altLang="en-US" sz="1100" dirty="0" smtClean="0"/>
              <a:t>파일명</a:t>
            </a:r>
            <a:r>
              <a:rPr lang="en-US" altLang="ko-KR" sz="1100" dirty="0" smtClean="0"/>
              <a:t>: </a:t>
            </a:r>
            <a:r>
              <a:rPr lang="en-US" altLang="ko-KR" sz="1100" smtClean="0"/>
              <a:t>[</a:t>
            </a:r>
            <a:r>
              <a:rPr lang="en-US" altLang="ko-KR" sz="1100" smtClean="0"/>
              <a:t>sys00]malloc</a:t>
            </a:r>
            <a:r>
              <a:rPr lang="en-US" altLang="ko-KR" sz="1100" dirty="0" smtClean="0"/>
              <a:t>_</a:t>
            </a:r>
            <a:r>
              <a:rPr lang="ko-KR" altLang="en-US" sz="1100" dirty="0" smtClean="0"/>
              <a:t>학번</a:t>
            </a:r>
            <a:r>
              <a:rPr lang="en-US" altLang="ko-KR" sz="1100" dirty="0" smtClean="0"/>
              <a:t>.tar.gz</a:t>
            </a:r>
          </a:p>
          <a:p>
            <a:pPr lvl="1"/>
            <a:r>
              <a:rPr lang="ko-KR" altLang="en-US" sz="1400" dirty="0" smtClean="0"/>
              <a:t>결과 보고서를 작성</a:t>
            </a:r>
            <a:endParaRPr lang="en-US" altLang="ko-KR" sz="1400" dirty="0" smtClean="0"/>
          </a:p>
          <a:p>
            <a:pPr lvl="2"/>
            <a:r>
              <a:rPr lang="ko-KR" altLang="en-US" sz="1100" dirty="0" smtClean="0"/>
              <a:t>파일명</a:t>
            </a:r>
            <a:r>
              <a:rPr lang="en-US" altLang="ko-KR" sz="1100" dirty="0" smtClean="0"/>
              <a:t>: </a:t>
            </a:r>
            <a:r>
              <a:rPr lang="en-US" altLang="ko-KR" sz="1100" smtClean="0"/>
              <a:t>[</a:t>
            </a:r>
            <a:r>
              <a:rPr lang="en-US" altLang="ko-KR" sz="1100" smtClean="0"/>
              <a:t>sys00]malloc</a:t>
            </a:r>
            <a:r>
              <a:rPr lang="en-US" altLang="ko-KR" sz="1100" dirty="0" smtClean="0"/>
              <a:t>_</a:t>
            </a:r>
            <a:r>
              <a:rPr lang="ko-KR" altLang="en-US" sz="1100" dirty="0" smtClean="0"/>
              <a:t>학번</a:t>
            </a:r>
            <a:r>
              <a:rPr lang="en-US" altLang="ko-KR" sz="1100" dirty="0" smtClean="0"/>
              <a:t>.pdf</a:t>
            </a:r>
          </a:p>
          <a:p>
            <a:pPr lvl="1"/>
            <a:r>
              <a:rPr lang="en-US" altLang="ko-KR" sz="1400" dirty="0" smtClean="0"/>
              <a:t>I.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II. </a:t>
            </a:r>
            <a:r>
              <a:rPr lang="ko-KR" altLang="en-US" sz="1400" dirty="0" smtClean="0"/>
              <a:t>두개를 하나로 압축</a:t>
            </a:r>
            <a:endParaRPr lang="en-US" altLang="ko-KR" sz="1400" dirty="0" smtClean="0"/>
          </a:p>
          <a:p>
            <a:pPr lvl="2"/>
            <a:r>
              <a:rPr lang="ko-KR" altLang="en-US" sz="1100" dirty="0" smtClean="0"/>
              <a:t>파일명</a:t>
            </a:r>
            <a:r>
              <a:rPr lang="en-US" altLang="ko-KR" sz="1100" smtClean="0"/>
              <a:t>:[</a:t>
            </a:r>
            <a:r>
              <a:rPr lang="en-US" altLang="ko-KR" sz="1100" smtClean="0"/>
              <a:t>sys00]malloc</a:t>
            </a:r>
            <a:r>
              <a:rPr lang="en-US" altLang="ko-KR" sz="1100" dirty="0" smtClean="0"/>
              <a:t>_</a:t>
            </a:r>
            <a:r>
              <a:rPr lang="ko-KR" altLang="en-US" sz="1100" dirty="0" smtClean="0"/>
              <a:t>학번</a:t>
            </a:r>
            <a:r>
              <a:rPr lang="en-US" altLang="ko-KR" sz="1100" dirty="0" smtClean="0"/>
              <a:t>_</a:t>
            </a:r>
            <a:r>
              <a:rPr lang="ko-KR" altLang="en-US" sz="1100" dirty="0" smtClean="0"/>
              <a:t>이름</a:t>
            </a:r>
            <a:r>
              <a:rPr lang="en-US" altLang="ko-KR" sz="1100" dirty="0" smtClean="0"/>
              <a:t>.zip</a:t>
            </a:r>
          </a:p>
        </p:txBody>
      </p:sp>
    </p:spTree>
    <p:extLst>
      <p:ext uri="{BB962C8B-B14F-4D97-AF65-F5344CB8AC3E}">
        <p14:creationId xmlns:p14="http://schemas.microsoft.com/office/powerpoint/2010/main" val="1551338460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사항</a:t>
            </a:r>
          </a:p>
        </p:txBody>
      </p:sp>
      <p:sp>
        <p:nvSpPr>
          <p:cNvPr id="62467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u="sng" dirty="0" smtClean="0"/>
              <a:t>사이버캠퍼스에 제출</a:t>
            </a:r>
            <a:endParaRPr lang="en-US" altLang="ko-KR" u="sng" dirty="0" smtClean="0"/>
          </a:p>
          <a:p>
            <a:pPr lvl="1"/>
            <a:r>
              <a:rPr lang="ko-KR" altLang="en-US" dirty="0" smtClean="0"/>
              <a:t>자세한 양식은 앞장 슬라이드 참고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파일 제목</a:t>
            </a:r>
            <a:r>
              <a:rPr lang="en-US" altLang="ko-KR" dirty="0" smtClean="0"/>
              <a:t>: </a:t>
            </a:r>
            <a:r>
              <a:rPr lang="en-US" altLang="ko-KR" smtClean="0"/>
              <a:t>[</a:t>
            </a:r>
            <a:r>
              <a:rPr lang="en-US" altLang="ko-KR" smtClean="0"/>
              <a:t>sys00]malloc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.zip</a:t>
            </a:r>
          </a:p>
          <a:p>
            <a:pPr lvl="1"/>
            <a:r>
              <a:rPr lang="ko-KR" altLang="en-US" dirty="0" smtClean="0"/>
              <a:t>반드시 위의 양식을 지켜야 함</a:t>
            </a:r>
            <a:r>
              <a:rPr lang="en-US" altLang="ko-KR" smtClean="0"/>
              <a:t>.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제출일자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사이버 캠퍼스</a:t>
            </a:r>
            <a:r>
              <a:rPr lang="en-US" altLang="ko-KR" dirty="0" smtClean="0">
                <a:solidFill>
                  <a:srgbClr val="FF0000"/>
                </a:solidFill>
              </a:rPr>
              <a:t>: 2018</a:t>
            </a:r>
            <a:r>
              <a:rPr lang="ko-KR" altLang="en-US" dirty="0" smtClean="0">
                <a:solidFill>
                  <a:srgbClr val="FF0000"/>
                </a:solidFill>
              </a:rPr>
              <a:t>년 </a:t>
            </a:r>
            <a:r>
              <a:rPr lang="en-US" altLang="ko-KR" dirty="0" smtClean="0">
                <a:solidFill>
                  <a:srgbClr val="FF0000"/>
                </a:solidFill>
              </a:rPr>
              <a:t>12</a:t>
            </a:r>
            <a:r>
              <a:rPr lang="ko-KR" altLang="en-US" smtClean="0">
                <a:solidFill>
                  <a:srgbClr val="FF0000"/>
                </a:solidFill>
              </a:rPr>
              <a:t>월 </a:t>
            </a:r>
            <a:r>
              <a:rPr lang="en-US" altLang="ko-KR">
                <a:solidFill>
                  <a:srgbClr val="FF0000"/>
                </a:solidFill>
              </a:rPr>
              <a:t>3</a:t>
            </a:r>
            <a:r>
              <a:rPr lang="ko-KR" altLang="en-US" smtClean="0">
                <a:solidFill>
                  <a:srgbClr val="FF0000"/>
                </a:solidFill>
              </a:rPr>
              <a:t>일 </a:t>
            </a:r>
            <a:r>
              <a:rPr lang="ko-KR" altLang="en-US">
                <a:solidFill>
                  <a:srgbClr val="FF0000"/>
                </a:solidFill>
              </a:rPr>
              <a:t>월</a:t>
            </a:r>
            <a:r>
              <a:rPr lang="ko-KR" altLang="en-US" smtClean="0">
                <a:solidFill>
                  <a:srgbClr val="FF0000"/>
                </a:solidFill>
              </a:rPr>
              <a:t>요일 </a:t>
            </a:r>
            <a:r>
              <a:rPr lang="en-US" altLang="ko-KR">
                <a:solidFill>
                  <a:srgbClr val="FF0000"/>
                </a:solidFill>
              </a:rPr>
              <a:t>8</a:t>
            </a:r>
            <a:r>
              <a:rPr lang="ko-KR" altLang="en-US" smtClean="0">
                <a:solidFill>
                  <a:srgbClr val="FF0000"/>
                </a:solidFill>
              </a:rPr>
              <a:t>시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59</a:t>
            </a:r>
            <a:r>
              <a:rPr lang="ko-KR" altLang="en-US" dirty="0" smtClean="0">
                <a:solidFill>
                  <a:srgbClr val="FF0000"/>
                </a:solidFill>
              </a:rPr>
              <a:t>분 </a:t>
            </a:r>
            <a:r>
              <a:rPr lang="en-US" altLang="ko-KR" dirty="0" smtClean="0">
                <a:solidFill>
                  <a:srgbClr val="FF0000"/>
                </a:solidFill>
              </a:rPr>
              <a:t>59</a:t>
            </a:r>
            <a:r>
              <a:rPr lang="ko-KR" altLang="en-US" dirty="0" smtClean="0">
                <a:solidFill>
                  <a:srgbClr val="FF0000"/>
                </a:solidFill>
              </a:rPr>
              <a:t>초까지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48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Malloc</a:t>
            </a:r>
            <a:r>
              <a:rPr lang="en-US" altLang="ko-KR" dirty="0" smtClean="0"/>
              <a:t> Lab – Free Block </a:t>
            </a:r>
            <a:r>
              <a:rPr lang="ko-KR" altLang="en-US" dirty="0" smtClean="0"/>
              <a:t>검색 알고리즘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Free block</a:t>
            </a:r>
            <a:r>
              <a:rPr lang="ko-KR" altLang="en-US" dirty="0" smtClean="0"/>
              <a:t>은 현재 프로그램에서 할당 가능한 유휴공간을 의미한다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메모리 할당을 하기 위해서는 </a:t>
            </a:r>
            <a:r>
              <a:rPr lang="en-US" altLang="ko-KR" dirty="0" smtClean="0"/>
              <a:t>free block</a:t>
            </a:r>
            <a:r>
              <a:rPr lang="ko-KR" altLang="en-US" dirty="0" smtClean="0"/>
              <a:t>을 검색해야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/>
              <a:t>Free block</a:t>
            </a:r>
            <a:r>
              <a:rPr lang="ko-KR" altLang="en-US" dirty="0" smtClean="0"/>
              <a:t>을 찾기 위한 알고리즘은 다음과 같다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First fit</a:t>
            </a:r>
          </a:p>
          <a:p>
            <a:pPr lvl="2"/>
            <a:r>
              <a:rPr lang="en-US" altLang="ko-KR" dirty="0" smtClean="0"/>
              <a:t>list</a:t>
            </a:r>
            <a:r>
              <a:rPr lang="ko-KR" altLang="en-US" dirty="0" smtClean="0"/>
              <a:t>의 처음부터 찾아 나가며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첫 번째로 찾은 </a:t>
            </a:r>
            <a:r>
              <a:rPr lang="en-US" altLang="ko-KR" dirty="0" smtClean="0"/>
              <a:t>free block</a:t>
            </a:r>
            <a:r>
              <a:rPr lang="ko-KR" altLang="en-US" dirty="0" smtClean="0"/>
              <a:t>을 선택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블록을 스캔 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선형적인 시간</a:t>
            </a:r>
            <a:r>
              <a:rPr lang="en-US" altLang="ko-KR" dirty="0" smtClean="0"/>
              <a:t>(linear time)</a:t>
            </a:r>
            <a:r>
              <a:rPr lang="ko-KR" altLang="en-US" dirty="0" smtClean="0"/>
              <a:t>이 소모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Next fit</a:t>
            </a:r>
          </a:p>
          <a:p>
            <a:pPr lvl="2"/>
            <a:r>
              <a:rPr lang="en-US" altLang="ko-KR" dirty="0" smtClean="0"/>
              <a:t>First fit</a:t>
            </a:r>
            <a:r>
              <a:rPr lang="ko-KR" altLang="en-US" dirty="0" smtClean="0"/>
              <a:t>과 같게 동작하나 이전에 수행한 탐색 위치에서부터 </a:t>
            </a:r>
            <a:r>
              <a:rPr lang="en-US" altLang="ko-KR" dirty="0" smtClean="0"/>
              <a:t>free block</a:t>
            </a:r>
            <a:r>
              <a:rPr lang="ko-KR" altLang="en-US" dirty="0" smtClean="0"/>
              <a:t>을 찾기 시작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단편화가 심함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Best fit</a:t>
            </a:r>
          </a:p>
          <a:p>
            <a:pPr lvl="2"/>
            <a:r>
              <a:rPr lang="en-US" altLang="ko-KR" dirty="0" smtClean="0"/>
              <a:t>list</a:t>
            </a:r>
            <a:r>
              <a:rPr lang="ko-KR" altLang="en-US" dirty="0" smtClean="0"/>
              <a:t>에서 할당하고자 하는 크기와 가장 가까운 크기의 </a:t>
            </a:r>
            <a:r>
              <a:rPr lang="en-US" altLang="ko-KR" dirty="0" smtClean="0"/>
              <a:t>free block</a:t>
            </a:r>
            <a:r>
              <a:rPr lang="ko-KR" altLang="en-US" dirty="0" smtClean="0"/>
              <a:t>을 선택하여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단편화가 적음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일반적으로 </a:t>
            </a:r>
            <a:r>
              <a:rPr lang="en-US" altLang="ko-KR" dirty="0" smtClean="0"/>
              <a:t>first fit </a:t>
            </a:r>
            <a:r>
              <a:rPr lang="ko-KR" altLang="en-US" dirty="0" smtClean="0"/>
              <a:t>방식보다 느림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1691680" y="3422756"/>
            <a:ext cx="4780583" cy="1092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p = start;</a:t>
            </a:r>
          </a:p>
          <a:p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while  	( ( p &lt; end ) &amp;&amp;	// not passed end</a:t>
            </a:r>
          </a:p>
          <a:p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         	( ( *p &amp; 1 )  || 	// already allocated	</a:t>
            </a:r>
          </a:p>
          <a:p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( *p &lt;= </a:t>
            </a:r>
            <a:r>
              <a:rPr lang="en-US" altLang="ko-KR" sz="1300" b="1" dirty="0" err="1" smtClean="0">
                <a:solidFill>
                  <a:schemeClr val="tx1"/>
                </a:solidFill>
                <a:latin typeface="+mn-ea"/>
              </a:rPr>
              <a:t>len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 ) ) )	// too small</a:t>
            </a:r>
          </a:p>
          <a:p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p = p + ( *p &amp; -2 )		// </a:t>
            </a:r>
            <a:r>
              <a:rPr lang="en-US" altLang="ko-KR" sz="1300" b="1" dirty="0" err="1" smtClean="0">
                <a:solidFill>
                  <a:schemeClr val="tx1"/>
                </a:solidFill>
                <a:latin typeface="+mn-ea"/>
              </a:rPr>
              <a:t>goto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 next block</a:t>
            </a:r>
            <a:endParaRPr lang="ko-KR" altLang="en-US" sz="13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704624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Malloc</a:t>
            </a:r>
            <a:r>
              <a:rPr lang="en-US" altLang="ko-KR" dirty="0" smtClean="0"/>
              <a:t> Lab – </a:t>
            </a:r>
            <a:r>
              <a:rPr lang="ko-KR" altLang="en-US" dirty="0" smtClean="0"/>
              <a:t>구성 요소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 smtClean="0"/>
              <a:t>Malloc</a:t>
            </a:r>
            <a:r>
              <a:rPr lang="en-US" altLang="ko-KR" dirty="0" smtClean="0"/>
              <a:t> Lab </a:t>
            </a:r>
            <a:r>
              <a:rPr lang="ko-KR" altLang="en-US" dirty="0" smtClean="0"/>
              <a:t>파일 복사 및 압축해제</a:t>
            </a:r>
            <a:endParaRPr lang="en-US" altLang="ko-KR" dirty="0" smtClean="0"/>
          </a:p>
          <a:p>
            <a:pPr lvl="1"/>
            <a:r>
              <a:rPr lang="en-US" altLang="ko-KR"/>
              <a:t>cp /</a:t>
            </a:r>
            <a:r>
              <a:rPr lang="en-US" altLang="ko-KR" smtClean="0"/>
              <a:t>home/sys00/sys00/week09/malloclab-handout.tar </a:t>
            </a:r>
            <a:r>
              <a:rPr lang="en-US" altLang="ko-KR"/>
              <a:t>./</a:t>
            </a:r>
          </a:p>
          <a:p>
            <a:pPr lvl="1">
              <a:lnSpc>
                <a:spcPct val="100000"/>
              </a:lnSpc>
            </a:pPr>
            <a:r>
              <a:rPr lang="en-US" altLang="ko-KR" smtClean="0"/>
              <a:t>tar </a:t>
            </a:r>
            <a:r>
              <a:rPr lang="en-US" altLang="ko-KR" dirty="0" err="1" smtClean="0"/>
              <a:t>xvf</a:t>
            </a:r>
            <a:r>
              <a:rPr lang="en-US" altLang="ko-KR" dirty="0" smtClean="0"/>
              <a:t> malloclab-handout.tar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 err="1" smtClean="0"/>
              <a:t>Malloc</a:t>
            </a:r>
            <a:r>
              <a:rPr lang="en-US" altLang="ko-KR" dirty="0" smtClean="0"/>
              <a:t> Lab </a:t>
            </a:r>
            <a:r>
              <a:rPr lang="ko-KR" altLang="en-US" dirty="0" smtClean="0"/>
              <a:t>구성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87315"/>
              </p:ext>
            </p:extLst>
          </p:nvPr>
        </p:nvGraphicFramePr>
        <p:xfrm>
          <a:off x="1076398" y="2996952"/>
          <a:ext cx="70634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768">
                  <a:extLst>
                    <a:ext uri="{9D8B030D-6E8A-4147-A177-3AD203B41FA5}">
                      <a16:colId xmlns:a16="http://schemas.microsoft.com/office/drawing/2014/main" val="266314811"/>
                    </a:ext>
                  </a:extLst>
                </a:gridCol>
                <a:gridCol w="5367690">
                  <a:extLst>
                    <a:ext uri="{9D8B030D-6E8A-4147-A177-3AD203B41FA5}">
                      <a16:colId xmlns:a16="http://schemas.microsoft.com/office/drawing/2014/main" val="4289700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843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US" altLang="ko-KR" dirty="0" smtClean="0"/>
                        <a:t>mm-</a:t>
                      </a:r>
                      <a:r>
                        <a:rPr lang="en-US" altLang="ko-KR" dirty="0" err="1" smtClean="0"/>
                        <a:t>naive.c</a:t>
                      </a:r>
                      <a:endParaRPr lang="en-US" altLang="ko-KR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제공된 코드로 </a:t>
                      </a:r>
                      <a:r>
                        <a:rPr lang="en-US" altLang="ko-KR" sz="1600" dirty="0" err="1" smtClean="0"/>
                        <a:t>malloc</a:t>
                      </a:r>
                      <a:r>
                        <a:rPr lang="ko-KR" altLang="en-US" sz="1600" dirty="0" smtClean="0"/>
                        <a:t>과 </a:t>
                      </a:r>
                      <a:r>
                        <a:rPr lang="en-US" altLang="ko-KR" sz="1600" dirty="0" err="1" smtClean="0"/>
                        <a:t>realloc</a:t>
                      </a:r>
                      <a:r>
                        <a:rPr lang="ko-KR" altLang="en-US" sz="1600" dirty="0" smtClean="0"/>
                        <a:t>이 구현되어 있음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018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US" altLang="ko-KR" dirty="0" smtClean="0"/>
                        <a:t>mm-</a:t>
                      </a:r>
                      <a:r>
                        <a:rPr lang="en-US" altLang="ko-KR" dirty="0" err="1" smtClean="0"/>
                        <a:t>implicit.c</a:t>
                      </a:r>
                      <a:endParaRPr lang="en-US" altLang="ko-KR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implicit free list </a:t>
                      </a:r>
                      <a:r>
                        <a:rPr lang="ko-KR" altLang="en-US" sz="1600" dirty="0" smtClean="0"/>
                        <a:t>방식으로 </a:t>
                      </a:r>
                      <a:r>
                        <a:rPr lang="en-US" altLang="ko-KR" sz="1600" dirty="0" err="1" smtClean="0"/>
                        <a:t>malloc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dirty="0" err="1" smtClean="0"/>
                        <a:t>realloc</a:t>
                      </a:r>
                      <a:r>
                        <a:rPr lang="en-US" altLang="ko-KR" sz="1600" dirty="0" smtClean="0"/>
                        <a:t>, free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구현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395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US" altLang="ko-KR" dirty="0" smtClean="0"/>
                        <a:t>mm-</a:t>
                      </a:r>
                      <a:r>
                        <a:rPr lang="en-US" altLang="ko-KR" dirty="0" err="1" smtClean="0"/>
                        <a:t>explicit.c</a:t>
                      </a:r>
                      <a:endParaRPr lang="en-US" altLang="ko-KR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explicit free list </a:t>
                      </a:r>
                      <a:r>
                        <a:rPr lang="ko-KR" altLang="en-US" sz="1600" dirty="0" smtClean="0"/>
                        <a:t>방식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86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US" altLang="ko-KR" dirty="0" smtClean="0"/>
                        <a:t>mm-</a:t>
                      </a:r>
                      <a:r>
                        <a:rPr lang="en-US" altLang="ko-KR" dirty="0" err="1" smtClean="0"/>
                        <a:t>seglist.c</a:t>
                      </a:r>
                      <a:endParaRPr lang="en-US" altLang="ko-KR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segregated free list </a:t>
                      </a:r>
                      <a:r>
                        <a:rPr lang="ko-KR" altLang="en-US" sz="1600" dirty="0" smtClean="0"/>
                        <a:t>방식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구현 안함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17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US" altLang="ko-KR" dirty="0" err="1" smtClean="0"/>
                        <a:t>memlib.c</a:t>
                      </a:r>
                      <a:endParaRPr lang="en-US" altLang="ko-KR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메모리 시스템을 시뮬레이션 하기 위한 모듈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78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mdriver.c</a:t>
                      </a:r>
                      <a:endParaRPr lang="en-US" altLang="ko-KR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malloclab</a:t>
                      </a:r>
                      <a:r>
                        <a:rPr lang="ko-KR" altLang="en-US" sz="1600" dirty="0" smtClean="0"/>
                        <a:t>을 테스트 하기 위한 프로그램 코드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361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traces</a:t>
                      </a:r>
                      <a:endParaRPr lang="ko-KR" altLang="en-US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malloc</a:t>
                      </a:r>
                      <a:r>
                        <a:rPr lang="en-US" altLang="ko-KR" sz="1600" baseline="0" dirty="0" err="1" smtClean="0"/>
                        <a:t>lab</a:t>
                      </a:r>
                      <a:r>
                        <a:rPr lang="en-US" altLang="ko-KR" sz="1600" baseline="0" dirty="0" smtClean="0"/>
                        <a:t> test case</a:t>
                      </a:r>
                      <a:r>
                        <a:rPr lang="ko-KR" altLang="en-US" sz="1600" baseline="0" dirty="0" smtClean="0"/>
                        <a:t>를 모아둔 디렉터리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400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47156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Malloc</a:t>
            </a:r>
            <a:r>
              <a:rPr lang="en-US" altLang="ko-KR" dirty="0" smtClean="0"/>
              <a:t> Lab – </a:t>
            </a:r>
            <a:r>
              <a:rPr lang="ko-KR" altLang="en-US" dirty="0" smtClean="0"/>
              <a:t>설정 및 빌드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 smtClean="0"/>
              <a:t>Malloc</a:t>
            </a:r>
            <a:r>
              <a:rPr lang="en-US" altLang="ko-KR" dirty="0" smtClean="0"/>
              <a:t> Lab</a:t>
            </a:r>
            <a:r>
              <a:rPr lang="ko-KR" altLang="en-US" dirty="0" smtClean="0"/>
              <a:t>은 </a:t>
            </a:r>
            <a:r>
              <a:rPr lang="ko-KR" altLang="en-US" dirty="0" smtClean="0">
                <a:solidFill>
                  <a:srgbClr val="C00000"/>
                </a:solidFill>
              </a:rPr>
              <a:t>각 </a:t>
            </a:r>
            <a:r>
              <a:rPr lang="en-US" altLang="ko-KR" dirty="0" smtClean="0">
                <a:solidFill>
                  <a:srgbClr val="C00000"/>
                </a:solidFill>
              </a:rPr>
              <a:t>allocation </a:t>
            </a:r>
            <a:r>
              <a:rPr lang="ko-KR" altLang="en-US" dirty="0" smtClean="0">
                <a:solidFill>
                  <a:srgbClr val="C00000"/>
                </a:solidFill>
              </a:rPr>
              <a:t>방식에 맞게 설정 후 빌드</a:t>
            </a:r>
            <a:r>
              <a:rPr lang="ko-KR" altLang="en-US" dirty="0" smtClean="0"/>
              <a:t>를 해주어야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아래는 각 </a:t>
            </a:r>
            <a:r>
              <a:rPr lang="en-US" altLang="ko-KR" dirty="0" smtClean="0"/>
              <a:t>allocation </a:t>
            </a:r>
            <a:r>
              <a:rPr lang="ko-KR" altLang="en-US" dirty="0" smtClean="0"/>
              <a:t>방식 설정 방법이다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설정 후에 </a:t>
            </a:r>
            <a:r>
              <a:rPr lang="en-US" altLang="ko-KR" dirty="0" smtClean="0"/>
              <a:t>‘</a:t>
            </a:r>
            <a:r>
              <a:rPr lang="en-US" altLang="ko-KR" dirty="0" smtClean="0">
                <a:solidFill>
                  <a:srgbClr val="C00000"/>
                </a:solidFill>
              </a:rPr>
              <a:t>make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명령을 입력하여 컴파일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make </a:t>
            </a:r>
            <a:r>
              <a:rPr lang="ko-KR" altLang="en-US" dirty="0" smtClean="0"/>
              <a:t>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자동으로 </a:t>
            </a:r>
            <a:r>
              <a:rPr lang="en-US" altLang="ko-KR" dirty="0" smtClean="0"/>
              <a:t>‘ln-s’ </a:t>
            </a:r>
            <a:r>
              <a:rPr lang="ko-KR" altLang="en-US" dirty="0" smtClean="0"/>
              <a:t>명령을 통해서 각 </a:t>
            </a:r>
            <a:r>
              <a:rPr lang="en-US" altLang="ko-KR" dirty="0" smtClean="0"/>
              <a:t>allocation </a:t>
            </a:r>
            <a:r>
              <a:rPr lang="ko-KR" altLang="en-US" dirty="0" smtClean="0"/>
              <a:t>소스코드의 링크 파일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mm.c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만든다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따라서 각 </a:t>
            </a:r>
            <a:r>
              <a:rPr lang="en-US" altLang="ko-KR" dirty="0" smtClean="0"/>
              <a:t>allocation </a:t>
            </a:r>
            <a:r>
              <a:rPr lang="ko-KR" altLang="en-US" dirty="0" smtClean="0"/>
              <a:t>방식을 테스트 할 때마다 </a:t>
            </a:r>
            <a:r>
              <a:rPr lang="en-US" altLang="ko-KR" dirty="0" smtClean="0"/>
              <a:t>make [allocation] </a:t>
            </a:r>
            <a:r>
              <a:rPr lang="ko-KR" altLang="en-US" dirty="0" smtClean="0"/>
              <a:t>해주어야 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sz="20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dirty="0" smtClean="0"/>
          </a:p>
          <a:p>
            <a:r>
              <a:rPr lang="en-US" altLang="ko-KR" dirty="0" smtClean="0"/>
              <a:t>make </a:t>
            </a:r>
            <a:r>
              <a:rPr lang="ko-KR" altLang="en-US" dirty="0" smtClean="0"/>
              <a:t>명령을 통해 각 방식 별로 컴파일 하기 이전에 </a:t>
            </a:r>
            <a:r>
              <a:rPr lang="en-US" altLang="ko-KR" dirty="0" smtClean="0"/>
              <a:t>‘</a:t>
            </a:r>
            <a:r>
              <a:rPr lang="en-US" altLang="ko-KR" dirty="0" smtClean="0">
                <a:solidFill>
                  <a:srgbClr val="C00000"/>
                </a:solidFill>
              </a:rPr>
              <a:t>make clean</a:t>
            </a:r>
            <a:r>
              <a:rPr lang="en-US" altLang="ko-KR" dirty="0" smtClean="0"/>
              <a:t>’</a:t>
            </a:r>
            <a:r>
              <a:rPr lang="ko-KR" altLang="en-US" dirty="0"/>
              <a:t> </a:t>
            </a:r>
            <a:r>
              <a:rPr lang="ko-KR" altLang="en-US" dirty="0" smtClean="0"/>
              <a:t>명령을 통해 이전에 컴파일 된 파일들을 제거하고 수행해준다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161824"/>
              </p:ext>
            </p:extLst>
          </p:nvPr>
        </p:nvGraphicFramePr>
        <p:xfrm>
          <a:off x="2195737" y="2564904"/>
          <a:ext cx="4320480" cy="1341120"/>
        </p:xfrm>
        <a:graphic>
          <a:graphicData uri="http://schemas.openxmlformats.org/drawingml/2006/table">
            <a:tbl>
              <a:tblPr firstRow="1" bandRow="1"/>
              <a:tblGrid>
                <a:gridCol w="2068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1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Allocation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방식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make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명령어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Naive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make naive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Implicit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make implicit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Explicit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make explicit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82712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149080"/>
            <a:ext cx="6743700" cy="9429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Malloc</a:t>
            </a:r>
            <a:r>
              <a:rPr lang="en-US" altLang="ko-KR" dirty="0" smtClean="0"/>
              <a:t> Lab – </a:t>
            </a:r>
            <a:r>
              <a:rPr lang="ko-KR" altLang="en-US" dirty="0" smtClean="0"/>
              <a:t>설정 및 빌드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Allocation </a:t>
            </a:r>
            <a:r>
              <a:rPr lang="ko-KR" altLang="en-US" dirty="0" smtClean="0"/>
              <a:t>방식 설정 및 빌드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빌드 결과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/>
            <a:r>
              <a:rPr lang="en-US" altLang="ko-KR" dirty="0" err="1" smtClean="0"/>
              <a:t>mm.c</a:t>
            </a:r>
            <a:r>
              <a:rPr lang="ko-KR" altLang="en-US" dirty="0" smtClean="0"/>
              <a:t>의 상단에 주석으로 아래와 같이 적혀있다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/>
              <a:t>mm-</a:t>
            </a:r>
            <a:r>
              <a:rPr lang="en-US" altLang="ko-KR" dirty="0" err="1"/>
              <a:t>naive.c</a:t>
            </a:r>
            <a:r>
              <a:rPr lang="en-US" altLang="ko-KR" dirty="0"/>
              <a:t> - The fastest, least memory-efficient </a:t>
            </a:r>
            <a:r>
              <a:rPr lang="en-US" altLang="ko-KR" dirty="0" err="1"/>
              <a:t>malloc</a:t>
            </a:r>
            <a:r>
              <a:rPr lang="en-US" altLang="ko-KR" dirty="0"/>
              <a:t> package.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087475" y="4713544"/>
            <a:ext cx="483989" cy="17923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7" y="2132856"/>
            <a:ext cx="67151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290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Malloc</a:t>
            </a:r>
            <a:r>
              <a:rPr lang="en-US" altLang="ko-KR" dirty="0" smtClean="0"/>
              <a:t> Lab – </a:t>
            </a:r>
            <a:r>
              <a:rPr lang="ko-KR" altLang="en-US" dirty="0" smtClean="0"/>
              <a:t>필수 사항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각 방식 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소스파일 상단에 학번과 이름을 입력한다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mm-</a:t>
            </a:r>
            <a:r>
              <a:rPr lang="en-US" altLang="ko-KR" dirty="0" err="1" smtClean="0"/>
              <a:t>naive.c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mm-</a:t>
            </a:r>
            <a:r>
              <a:rPr lang="en-US" altLang="ko-KR" dirty="0" err="1" smtClean="0"/>
              <a:t>implicit.c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mm-</a:t>
            </a:r>
            <a:r>
              <a:rPr lang="en-US" altLang="ko-KR" dirty="0" err="1" smtClean="0"/>
              <a:t>explicit.c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해당 파일 외에는 절대 수정을 하지 않는다</a:t>
            </a:r>
            <a:r>
              <a:rPr lang="en-US" altLang="ko-KR" dirty="0" smtClean="0"/>
              <a:t>.(</a:t>
            </a:r>
            <a:r>
              <a:rPr lang="en-US" altLang="ko-KR" dirty="0" err="1" smtClean="0"/>
              <a:t>mm.h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외부 메모리 관리 라이브러리 및 시스템 콜 사용 불가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배열</a:t>
            </a:r>
            <a:r>
              <a:rPr lang="en-US" altLang="ko-KR" dirty="0" smtClean="0"/>
              <a:t>,</a:t>
            </a:r>
            <a:r>
              <a:rPr lang="ko-KR" altLang="en-US" dirty="0" smtClean="0"/>
              <a:t> 트리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 같은 전역 자료 구조의 선언 금지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공간이 많이 필요한 경우 </a:t>
            </a:r>
            <a:r>
              <a:rPr lang="en-US" altLang="ko-KR" dirty="0" err="1" smtClean="0"/>
              <a:t>mem_sbrk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852936"/>
            <a:ext cx="5208240" cy="139157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619672" y="3753969"/>
            <a:ext cx="936104" cy="39511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516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작은글씨">
  <a:themeElements>
    <a:clrScheme name="산뜻한강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latinLnBrk="0">
          <a:defRPr kern="0" dirty="0" smtClean="0"/>
        </a:defPPr>
      </a:lstStyle>
    </a:txDef>
  </a:objectDefaults>
  <a:extraClrSchemeLst>
    <a:extraClrScheme>
      <a:clrScheme name="산뜻한강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산뜻한강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큰글씨">
  <a:themeElements>
    <a:clrScheme name="산뜻한강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latinLnBrk="0">
          <a:defRPr kern="0" dirty="0" smtClean="0"/>
        </a:defPPr>
      </a:lstStyle>
    </a:txDef>
  </a:objectDefaults>
  <a:extraClrSchemeLst>
    <a:extraClrScheme>
      <a:clrScheme name="산뜻한강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산뜻한강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23428</TotalTime>
  <Words>2903</Words>
  <Application>Microsoft Office PowerPoint</Application>
  <PresentationFormat>화면 슬라이드 쇼(4:3)</PresentationFormat>
  <Paragraphs>723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48</vt:i4>
      </vt:variant>
    </vt:vector>
  </HeadingPairs>
  <TitlesOfParts>
    <vt:vector size="63" baseType="lpstr">
      <vt:lpstr>HY그래픽M</vt:lpstr>
      <vt:lpstr>HY헤드라인M</vt:lpstr>
      <vt:lpstr>굴림</vt:lpstr>
      <vt:lpstr>맑은 고딕</vt:lpstr>
      <vt:lpstr>맑은 고딕 (제목)</vt:lpstr>
      <vt:lpstr>문체부 돋음체</vt:lpstr>
      <vt:lpstr>Arial</vt:lpstr>
      <vt:lpstr>Calibri</vt:lpstr>
      <vt:lpstr>Tahoma</vt:lpstr>
      <vt:lpstr>Times</vt:lpstr>
      <vt:lpstr>Times New Roman</vt:lpstr>
      <vt:lpstr>Trebuchet MS</vt:lpstr>
      <vt:lpstr>Wingdings</vt:lpstr>
      <vt:lpstr>작은글씨</vt:lpstr>
      <vt:lpstr>큰글씨</vt:lpstr>
      <vt:lpstr>Malloc Lab 1</vt:lpstr>
      <vt:lpstr>실습 소개</vt:lpstr>
      <vt:lpstr>개요</vt:lpstr>
      <vt:lpstr>Malloc Lab</vt:lpstr>
      <vt:lpstr>Malloc Lab – Free Block 검색 알고리즘</vt:lpstr>
      <vt:lpstr>Malloc Lab – 구성 요소</vt:lpstr>
      <vt:lpstr>Malloc Lab – 설정 및 빌드</vt:lpstr>
      <vt:lpstr>Malloc Lab – 설정 및 빌드</vt:lpstr>
      <vt:lpstr>Malloc Lab – 필수 사항</vt:lpstr>
      <vt:lpstr>Malloc Lab – 점수 확인</vt:lpstr>
      <vt:lpstr>Malloc Lab – 점수 확인</vt:lpstr>
      <vt:lpstr>Malloc Lab – 진행 참고 사항</vt:lpstr>
      <vt:lpstr>Malloc Lab – 메모리 할당 관련 함수</vt:lpstr>
      <vt:lpstr>Malloc Lab – Naive의 사용 매크로</vt:lpstr>
      <vt:lpstr>Malloc Lab - Naive의 구성 함수</vt:lpstr>
      <vt:lpstr>Malloc Lab - Naive의 구성 함수</vt:lpstr>
      <vt:lpstr>Malloc Lab - Naive의 구성 함수</vt:lpstr>
      <vt:lpstr>Malloc Lab – Naive 빌드 및 점수 확인</vt:lpstr>
      <vt:lpstr>Malloc Lab – Naive 빌드 및 점수 확인</vt:lpstr>
      <vt:lpstr>Malloc Lab – Naive GDB 이용방법</vt:lpstr>
      <vt:lpstr>Malloc Lab – Naive GDB 이용방법</vt:lpstr>
      <vt:lpstr>Malloc Lab – Naive GDB 이용방법</vt:lpstr>
      <vt:lpstr>Malloc Lab – Naive GDB 이용방법</vt:lpstr>
      <vt:lpstr>Malloc Lab – Naive GDB 이용방법</vt:lpstr>
      <vt:lpstr>Malloc Lab – Naive GDB 이용방법</vt:lpstr>
      <vt:lpstr>PowerPoint 프레젠테이션</vt:lpstr>
      <vt:lpstr>1. 초기화</vt:lpstr>
      <vt:lpstr>PowerPoint 프레젠테이션</vt:lpstr>
      <vt:lpstr>2. Malloc &amp; free</vt:lpstr>
      <vt:lpstr>2. Malloc &amp; free</vt:lpstr>
      <vt:lpstr>2. Malloc &amp; free</vt:lpstr>
      <vt:lpstr>Malloc Lab – Implicit</vt:lpstr>
      <vt:lpstr>Malloc Lab – Implicit 데이터 구조</vt:lpstr>
      <vt:lpstr>Malloc Lab – Implicit Coalescing</vt:lpstr>
      <vt:lpstr>Malloc Lab – Implicit 구현 필요 함수</vt:lpstr>
      <vt:lpstr>Malloc Lab – Implicit 사용 매크로</vt:lpstr>
      <vt:lpstr>Malloc Lab – Implicit 사용 매크로</vt:lpstr>
      <vt:lpstr>Malloc Lab – Implicit 매크로 사용 예제</vt:lpstr>
      <vt:lpstr>Malloc Lab – Implicit 매크로 사용 예제</vt:lpstr>
      <vt:lpstr>Malloc Lab – Implicit의 구현 과정</vt:lpstr>
      <vt:lpstr>Malloc Lab – Implicit의 구현 과정</vt:lpstr>
      <vt:lpstr>Malloc Lab – Implicit의 구현 과정</vt:lpstr>
      <vt:lpstr>Malloc Lab – Implicit의 구현 과정</vt:lpstr>
      <vt:lpstr>   Malloc Lab – GDB를 이용한 implicit 디버깅</vt:lpstr>
      <vt:lpstr>   Malloc Lab – GDB를 이용한 implicit 디버깅</vt:lpstr>
      <vt:lpstr>   Malloc Lab – GDB를 이용한 implicit 디버깅</vt:lpstr>
      <vt:lpstr>과제</vt:lpstr>
      <vt:lpstr>제출 사항</vt:lpstr>
    </vt:vector>
  </TitlesOfParts>
  <Company>CNU ESL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Hyung-sin Kim</dc:creator>
  <cp:lastModifiedBy>Hyeok-soo Jang</cp:lastModifiedBy>
  <cp:revision>2859</cp:revision>
  <dcterms:created xsi:type="dcterms:W3CDTF">2004-07-14T06:37:09Z</dcterms:created>
  <dcterms:modified xsi:type="dcterms:W3CDTF">2018-11-25T12:28:15Z</dcterms:modified>
</cp:coreProperties>
</file>