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9" r:id="rId8"/>
    <p:sldId id="270" r:id="rId9"/>
    <p:sldId id="272" r:id="rId10"/>
    <p:sldId id="267" r:id="rId11"/>
    <p:sldId id="262" r:id="rId12"/>
    <p:sldId id="271" r:id="rId13"/>
    <p:sldId id="273" r:id="rId14"/>
    <p:sldId id="274" r:id="rId15"/>
    <p:sldId id="276" r:id="rId16"/>
    <p:sldId id="263" r:id="rId17"/>
    <p:sldId id="264" r:id="rId18"/>
    <p:sldId id="265"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rgbClr val="000000"/>
        </a:fontRef>
        <a:srgbClr val="000000"/>
      </a:tcTxStyle>
      <a:tcStyle>
        <a:tcBdr>
          <a:left>
            <a:ln w="12700" cmpd="sng">
              <a:solidFill>
                <a:srgbClr val="000000"/>
              </a:solidFill>
            </a:ln>
          </a:left>
          <a:right>
            <a:ln w="12700" cmpd="sng">
              <a:solidFill>
                <a:srgbClr val="000000"/>
              </a:solidFill>
            </a:ln>
          </a:right>
          <a:top>
            <a:ln w="12700" cmpd="sng">
              <a:solidFill>
                <a:srgbClr val="000000"/>
              </a:solidFill>
            </a:ln>
          </a:top>
          <a:bottom>
            <a:ln w="12700" cmpd="sng">
              <a:solidFill>
                <a:srgbClr val="000000"/>
              </a:solidFill>
            </a:ln>
          </a:bottom>
          <a:insideH>
            <a:ln w="12700" cmpd="sng">
              <a:solidFill>
                <a:srgbClr val="000000"/>
              </a:solidFill>
            </a:ln>
          </a:insideH>
          <a:insideV>
            <a:ln w="12700" cmpd="sng">
              <a:solidFill>
                <a:srgbClr val="000000"/>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327" autoAdjust="0"/>
  </p:normalViewPr>
  <p:slideViewPr>
    <p:cSldViewPr>
      <p:cViewPr varScale="1">
        <p:scale>
          <a:sx n="72" d="100"/>
          <a:sy n="72" d="100"/>
        </p:scale>
        <p:origin x="107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han Vali" userId="eb7172b79ff5b697" providerId="LiveId" clId="{2112D174-40F7-409B-99B5-320733BAD70D}"/>
    <pc:docChg chg="modSld sldOrd">
      <pc:chgData name="Roshan Vali" userId="eb7172b79ff5b697" providerId="LiveId" clId="{2112D174-40F7-409B-99B5-320733BAD70D}" dt="2025-05-05T14:05:17.262" v="4" actId="14734"/>
      <pc:docMkLst>
        <pc:docMk/>
      </pc:docMkLst>
      <pc:sldChg chg="ord">
        <pc:chgData name="Roshan Vali" userId="eb7172b79ff5b697" providerId="LiveId" clId="{2112D174-40F7-409B-99B5-320733BAD70D}" dt="2025-05-05T14:05:07.760" v="3"/>
        <pc:sldMkLst>
          <pc:docMk/>
          <pc:sldMk cId="0" sldId="263"/>
        </pc:sldMkLst>
      </pc:sldChg>
      <pc:sldChg chg="modSp mod">
        <pc:chgData name="Roshan Vali" userId="eb7172b79ff5b697" providerId="LiveId" clId="{2112D174-40F7-409B-99B5-320733BAD70D}" dt="2025-05-05T14:05:17.262" v="4" actId="14734"/>
        <pc:sldMkLst>
          <pc:docMk/>
          <pc:sldMk cId="2273166918" sldId="273"/>
        </pc:sldMkLst>
        <pc:graphicFrameChg chg="modGraphic">
          <ac:chgData name="Roshan Vali" userId="eb7172b79ff5b697" providerId="LiveId" clId="{2112D174-40F7-409B-99B5-320733BAD70D}" dt="2025-05-05T14:05:17.262" v="4" actId="14734"/>
          <ac:graphicFrameMkLst>
            <pc:docMk/>
            <pc:sldMk cId="2273166918" sldId="273"/>
            <ac:graphicFrameMk id="4" creationId="{4366AEC6-BE95-13D4-5251-FA1837903AFD}"/>
          </ac:graphicFrameMkLst>
        </pc:graphicFrameChg>
      </pc:sldChg>
    </pc:docChg>
  </pc:docChgLst>
  <pc:docChgLst>
    <pc:chgData name="Roshan Vali" userId="eb7172b79ff5b697" providerId="LiveId" clId="{D9D501E2-4090-4C91-94DE-C3C92AD9F643}"/>
    <pc:docChg chg="undo custSel addSld delSld modSld">
      <pc:chgData name="Roshan Vali" userId="eb7172b79ff5b697" providerId="LiveId" clId="{D9D501E2-4090-4C91-94DE-C3C92AD9F643}" dt="2025-04-14T16:47:34.488" v="521" actId="20577"/>
      <pc:docMkLst>
        <pc:docMk/>
      </pc:docMkLst>
      <pc:sldChg chg="modSp mod">
        <pc:chgData name="Roshan Vali" userId="eb7172b79ff5b697" providerId="LiveId" clId="{D9D501E2-4090-4C91-94DE-C3C92AD9F643}" dt="2025-04-14T16:31:08.512" v="370" actId="20577"/>
        <pc:sldMkLst>
          <pc:docMk/>
          <pc:sldMk cId="0" sldId="256"/>
        </pc:sldMkLst>
        <pc:spChg chg="mod">
          <ac:chgData name="Roshan Vali" userId="eb7172b79ff5b697" providerId="LiveId" clId="{D9D501E2-4090-4C91-94DE-C3C92AD9F643}" dt="2025-04-14T16:31:08.512" v="370" actId="20577"/>
          <ac:spMkLst>
            <pc:docMk/>
            <pc:sldMk cId="0" sldId="256"/>
            <ac:spMk id="1048597" creationId="{00000000-0000-0000-0000-000000000000}"/>
          </ac:spMkLst>
        </pc:spChg>
      </pc:sldChg>
      <pc:sldChg chg="modSp mod">
        <pc:chgData name="Roshan Vali" userId="eb7172b79ff5b697" providerId="LiveId" clId="{D9D501E2-4090-4C91-94DE-C3C92AD9F643}" dt="2025-04-14T16:47:34.488" v="521" actId="20577"/>
        <pc:sldMkLst>
          <pc:docMk/>
          <pc:sldMk cId="0" sldId="257"/>
        </pc:sldMkLst>
        <pc:spChg chg="mod">
          <ac:chgData name="Roshan Vali" userId="eb7172b79ff5b697" providerId="LiveId" clId="{D9D501E2-4090-4C91-94DE-C3C92AD9F643}" dt="2025-04-14T16:47:34.488" v="521" actId="20577"/>
          <ac:spMkLst>
            <pc:docMk/>
            <pc:sldMk cId="0" sldId="257"/>
            <ac:spMk id="1048612" creationId="{00000000-0000-0000-0000-000000000000}"/>
          </ac:spMkLst>
        </pc:spChg>
      </pc:sldChg>
      <pc:sldChg chg="modSp mod">
        <pc:chgData name="Roshan Vali" userId="eb7172b79ff5b697" providerId="LiveId" clId="{D9D501E2-4090-4C91-94DE-C3C92AD9F643}" dt="2025-04-14T16:44:28.564" v="418" actId="2710"/>
        <pc:sldMkLst>
          <pc:docMk/>
          <pc:sldMk cId="0" sldId="258"/>
        </pc:sldMkLst>
        <pc:spChg chg="mod">
          <ac:chgData name="Roshan Vali" userId="eb7172b79ff5b697" providerId="LiveId" clId="{D9D501E2-4090-4C91-94DE-C3C92AD9F643}" dt="2025-04-14T16:44:28.564" v="418" actId="2710"/>
          <ac:spMkLst>
            <pc:docMk/>
            <pc:sldMk cId="0" sldId="258"/>
            <ac:spMk id="1048619" creationId="{00000000-0000-0000-0000-000000000000}"/>
          </ac:spMkLst>
        </pc:spChg>
      </pc:sldChg>
      <pc:sldChg chg="addSp delSp modSp mod">
        <pc:chgData name="Roshan Vali" userId="eb7172b79ff5b697" providerId="LiveId" clId="{D9D501E2-4090-4C91-94DE-C3C92AD9F643}" dt="2025-04-14T16:14:42.643" v="84" actId="14100"/>
        <pc:sldMkLst>
          <pc:docMk/>
          <pc:sldMk cId="0" sldId="262"/>
        </pc:sldMkLst>
        <pc:spChg chg="mod">
          <ac:chgData name="Roshan Vali" userId="eb7172b79ff5b697" providerId="LiveId" clId="{D9D501E2-4090-4C91-94DE-C3C92AD9F643}" dt="2025-04-14T16:14:15.741" v="80" actId="20577"/>
          <ac:spMkLst>
            <pc:docMk/>
            <pc:sldMk cId="0" sldId="262"/>
            <ac:spMk id="1048636" creationId="{00000000-0000-0000-0000-000000000000}"/>
          </ac:spMkLst>
        </pc:spChg>
        <pc:picChg chg="add mod">
          <ac:chgData name="Roshan Vali" userId="eb7172b79ff5b697" providerId="LiveId" clId="{D9D501E2-4090-4C91-94DE-C3C92AD9F643}" dt="2025-04-14T16:14:37.653" v="83" actId="14100"/>
          <ac:picMkLst>
            <pc:docMk/>
            <pc:sldMk cId="0" sldId="262"/>
            <ac:picMk id="3" creationId="{EB978E2B-4E4B-23A6-92A9-AC1161C4DA29}"/>
          </ac:picMkLst>
        </pc:picChg>
        <pc:picChg chg="add mod">
          <ac:chgData name="Roshan Vali" userId="eb7172b79ff5b697" providerId="LiveId" clId="{D9D501E2-4090-4C91-94DE-C3C92AD9F643}" dt="2025-04-14T16:14:32.090" v="82" actId="14100"/>
          <ac:picMkLst>
            <pc:docMk/>
            <pc:sldMk cId="0" sldId="262"/>
            <ac:picMk id="5" creationId="{571AA09B-242F-4290-6821-844117384CE9}"/>
          </ac:picMkLst>
        </pc:picChg>
        <pc:picChg chg="add mod">
          <ac:chgData name="Roshan Vali" userId="eb7172b79ff5b697" providerId="LiveId" clId="{D9D501E2-4090-4C91-94DE-C3C92AD9F643}" dt="2025-04-14T16:14:42.643" v="84" actId="14100"/>
          <ac:picMkLst>
            <pc:docMk/>
            <pc:sldMk cId="0" sldId="262"/>
            <ac:picMk id="7" creationId="{8D4E90AF-F30A-8233-5AB6-50E18069EEC3}"/>
          </ac:picMkLst>
        </pc:picChg>
      </pc:sldChg>
      <pc:sldChg chg="addSp delSp modSp mod">
        <pc:chgData name="Roshan Vali" userId="eb7172b79ff5b697" providerId="LiveId" clId="{D9D501E2-4090-4C91-94DE-C3C92AD9F643}" dt="2025-04-14T16:34:00.957" v="374" actId="12385"/>
        <pc:sldMkLst>
          <pc:docMk/>
          <pc:sldMk cId="504669609" sldId="271"/>
        </pc:sldMkLst>
        <pc:spChg chg="mod">
          <ac:chgData name="Roshan Vali" userId="eb7172b79ff5b697" providerId="LiveId" clId="{D9D501E2-4090-4C91-94DE-C3C92AD9F643}" dt="2025-04-14T16:26:44.092" v="221" actId="20577"/>
          <ac:spMkLst>
            <pc:docMk/>
            <pc:sldMk cId="504669609" sldId="271"/>
            <ac:spMk id="4" creationId="{9E955E03-A413-659A-7557-973552FF48C4}"/>
          </ac:spMkLst>
        </pc:spChg>
        <pc:spChg chg="add mod">
          <ac:chgData name="Roshan Vali" userId="eb7172b79ff5b697" providerId="LiveId" clId="{D9D501E2-4090-4C91-94DE-C3C92AD9F643}" dt="2025-04-14T16:18:19.359" v="94" actId="14100"/>
          <ac:spMkLst>
            <pc:docMk/>
            <pc:sldMk cId="504669609" sldId="271"/>
            <ac:spMk id="7" creationId="{AAA92982-688A-542F-6806-6698D3D7D27C}"/>
          </ac:spMkLst>
        </pc:spChg>
        <pc:graphicFrameChg chg="add mod modGraphic">
          <ac:chgData name="Roshan Vali" userId="eb7172b79ff5b697" providerId="LiveId" clId="{D9D501E2-4090-4C91-94DE-C3C92AD9F643}" dt="2025-04-14T16:34:00.957" v="374" actId="12385"/>
          <ac:graphicFrameMkLst>
            <pc:docMk/>
            <pc:sldMk cId="504669609" sldId="271"/>
            <ac:graphicFrameMk id="6" creationId="{C879A5B9-0694-5616-9E41-2B1536B6548E}"/>
          </ac:graphicFrameMkLst>
        </pc:graphicFrameChg>
      </pc:sldChg>
      <pc:sldChg chg="addSp delSp modSp mod">
        <pc:chgData name="Roshan Vali" userId="eb7172b79ff5b697" providerId="LiveId" clId="{D9D501E2-4090-4C91-94DE-C3C92AD9F643}" dt="2025-04-14T16:34:13.085" v="375" actId="12385"/>
        <pc:sldMkLst>
          <pc:docMk/>
          <pc:sldMk cId="2273166918" sldId="273"/>
        </pc:sldMkLst>
        <pc:spChg chg="mod">
          <ac:chgData name="Roshan Vali" userId="eb7172b79ff5b697" providerId="LiveId" clId="{D9D501E2-4090-4C91-94DE-C3C92AD9F643}" dt="2025-04-14T16:27:52.216" v="246" actId="20577"/>
          <ac:spMkLst>
            <pc:docMk/>
            <pc:sldMk cId="2273166918" sldId="273"/>
            <ac:spMk id="3" creationId="{DFB944D4-07F6-BEA1-CE85-F56DE94E58B5}"/>
          </ac:spMkLst>
        </pc:spChg>
        <pc:graphicFrameChg chg="add mod modGraphic">
          <ac:chgData name="Roshan Vali" userId="eb7172b79ff5b697" providerId="LiveId" clId="{D9D501E2-4090-4C91-94DE-C3C92AD9F643}" dt="2025-04-14T16:34:13.085" v="375" actId="12385"/>
          <ac:graphicFrameMkLst>
            <pc:docMk/>
            <pc:sldMk cId="2273166918" sldId="273"/>
            <ac:graphicFrameMk id="4" creationId="{4366AEC6-BE95-13D4-5251-FA1837903AFD}"/>
          </ac:graphicFrameMkLst>
        </pc:graphicFrameChg>
      </pc:sldChg>
      <pc:sldChg chg="addSp modSp new mod">
        <pc:chgData name="Roshan Vali" userId="eb7172b79ff5b697" providerId="LiveId" clId="{D9D501E2-4090-4C91-94DE-C3C92AD9F643}" dt="2025-04-14T16:35:00.591" v="376" actId="12385"/>
        <pc:sldMkLst>
          <pc:docMk/>
          <pc:sldMk cId="1788841231" sldId="274"/>
        </pc:sldMkLst>
        <pc:spChg chg="mod">
          <ac:chgData name="Roshan Vali" userId="eb7172b79ff5b697" providerId="LiveId" clId="{D9D501E2-4090-4C91-94DE-C3C92AD9F643}" dt="2025-04-14T16:29:55.129" v="331" actId="1076"/>
          <ac:spMkLst>
            <pc:docMk/>
            <pc:sldMk cId="1788841231" sldId="274"/>
            <ac:spMk id="2" creationId="{C0734715-9DA5-50B4-990E-D529F363C2EB}"/>
          </ac:spMkLst>
        </pc:spChg>
        <pc:spChg chg="add mod">
          <ac:chgData name="Roshan Vali" userId="eb7172b79ff5b697" providerId="LiveId" clId="{D9D501E2-4090-4C91-94DE-C3C92AD9F643}" dt="2025-04-14T16:23:40.723" v="127" actId="14100"/>
          <ac:spMkLst>
            <pc:docMk/>
            <pc:sldMk cId="1788841231" sldId="274"/>
            <ac:spMk id="4" creationId="{750A34B2-2EAE-E1D5-E836-2261ED83F6D1}"/>
          </ac:spMkLst>
        </pc:spChg>
        <pc:graphicFrameChg chg="add mod modGraphic">
          <ac:chgData name="Roshan Vali" userId="eb7172b79ff5b697" providerId="LiveId" clId="{D9D501E2-4090-4C91-94DE-C3C92AD9F643}" dt="2025-04-14T16:35:00.591" v="376" actId="12385"/>
          <ac:graphicFrameMkLst>
            <pc:docMk/>
            <pc:sldMk cId="1788841231" sldId="274"/>
            <ac:graphicFrameMk id="3" creationId="{B4B29EEE-90F6-433F-5A50-D3B07DBFDF84}"/>
          </ac:graphicFrameMkLst>
        </pc:graphicFrameChg>
      </pc:sldChg>
      <pc:sldChg chg="addSp delSp modSp new del mod">
        <pc:chgData name="Roshan Vali" userId="eb7172b79ff5b697" providerId="LiveId" clId="{D9D501E2-4090-4C91-94DE-C3C92AD9F643}" dt="2025-04-14T16:38:55.935" v="385" actId="47"/>
        <pc:sldMkLst>
          <pc:docMk/>
          <pc:sldMk cId="280416565" sldId="275"/>
        </pc:sldMkLst>
      </pc:sldChg>
      <pc:sldChg chg="addSp delSp modSp new mod">
        <pc:chgData name="Roshan Vali" userId="eb7172b79ff5b697" providerId="LiveId" clId="{D9D501E2-4090-4C91-94DE-C3C92AD9F643}" dt="2025-04-14T16:41:29.827" v="416" actId="255"/>
        <pc:sldMkLst>
          <pc:docMk/>
          <pc:sldMk cId="1297749813" sldId="276"/>
        </pc:sldMkLst>
        <pc:spChg chg="add mod">
          <ac:chgData name="Roshan Vali" userId="eb7172b79ff5b697" providerId="LiveId" clId="{D9D501E2-4090-4C91-94DE-C3C92AD9F643}" dt="2025-04-14T16:40:32.087" v="396" actId="1076"/>
          <ac:spMkLst>
            <pc:docMk/>
            <pc:sldMk cId="1297749813" sldId="276"/>
            <ac:spMk id="3" creationId="{F37632DC-3872-C83C-6E51-EF508246F89E}"/>
          </ac:spMkLst>
        </pc:spChg>
        <pc:spChg chg="add mod">
          <ac:chgData name="Roshan Vali" userId="eb7172b79ff5b697" providerId="LiveId" clId="{D9D501E2-4090-4C91-94DE-C3C92AD9F643}" dt="2025-04-14T16:41:29.827" v="416" actId="255"/>
          <ac:spMkLst>
            <pc:docMk/>
            <pc:sldMk cId="1297749813" sldId="276"/>
            <ac:spMk id="4" creationId="{EDB7046B-EE7C-81E9-5019-22DCE40B910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8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68" name="Holder 2"/>
          <p:cNvSpPr>
            <a:spLocks noGrp="1"/>
          </p:cNvSpPr>
          <p:nvPr>
            <p:ph type="ctrTitle"/>
          </p:nvPr>
        </p:nvSpPr>
        <p:spPr>
          <a:xfrm>
            <a:off x="914400" y="2125980"/>
            <a:ext cx="10363200" cy="660401"/>
          </a:xfrm>
          <a:prstGeom prst="rect">
            <a:avLst/>
          </a:prstGeom>
        </p:spPr>
        <p:txBody>
          <a:bodyPr wrap="square" lIns="0" tIns="0" rIns="0" bIns="0">
            <a:spAutoFit/>
          </a:bodyPr>
          <a:lstStyle>
            <a:lvl1pPr>
              <a:defRPr sz="4400" b="0" i="0">
                <a:solidFill>
                  <a:schemeClr val="bg1"/>
                </a:solidFill>
                <a:latin typeface="Times New Roman"/>
                <a:cs typeface="Times New Roman"/>
              </a:defRPr>
            </a:lvl1pPr>
          </a:lstStyle>
          <a:p>
            <a:endParaRPr/>
          </a:p>
        </p:txBody>
      </p:sp>
      <p:sp>
        <p:nvSpPr>
          <p:cNvPr id="1048669" name="Holder 3"/>
          <p:cNvSpPr>
            <a:spLocks noGrp="1"/>
          </p:cNvSpPr>
          <p:nvPr>
            <p:ph type="subTitle" idx="4"/>
          </p:nvPr>
        </p:nvSpPr>
        <p:spPr>
          <a:xfrm>
            <a:off x="1828800" y="3840480"/>
            <a:ext cx="8534400" cy="4191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1048670" name="Holder 4"/>
          <p:cNvSpPr>
            <a:spLocks noGrp="1"/>
          </p:cNvSpPr>
          <p:nvPr>
            <p:ph type="ftr" sz="quarter" idx="5"/>
          </p:nvPr>
        </p:nvSpPr>
        <p:spPr/>
        <p:txBody>
          <a:bodyPr lIns="0" tIns="0" rIns="0" bIns="0"/>
          <a:lstStyle>
            <a:lvl1pPr>
              <a:defRPr sz="1600" b="0" i="0">
                <a:solidFill>
                  <a:schemeClr val="bg1"/>
                </a:solidFill>
                <a:latin typeface="Times New Roman"/>
                <a:cs typeface="Times New Roman"/>
              </a:defRPr>
            </a:lvl1pPr>
          </a:lstStyle>
          <a:p>
            <a:pPr marL="12700">
              <a:lnSpc>
                <a:spcPts val="1845"/>
              </a:lnSpc>
            </a:pPr>
            <a:r>
              <a:rPr lang="en-IN" dirty="0"/>
              <a:t>A - 3</a:t>
            </a:r>
            <a:endParaRPr spc="-25" dirty="0"/>
          </a:p>
        </p:txBody>
      </p:sp>
      <p:sp>
        <p:nvSpPr>
          <p:cNvPr id="1048671" name="Holder 5"/>
          <p:cNvSpPr>
            <a:spLocks noGrp="1"/>
          </p:cNvSpPr>
          <p:nvPr>
            <p:ph type="dt" sz="half" idx="6"/>
          </p:nvPr>
        </p:nvSpPr>
        <p:spPr/>
        <p:txBody>
          <a:bodyPr lIns="0" tIns="0" rIns="0" bIns="0"/>
          <a:lstStyle>
            <a:lvl1pPr>
              <a:defRPr sz="1600" b="0" i="0">
                <a:solidFill>
                  <a:schemeClr val="bg1"/>
                </a:solidFill>
                <a:latin typeface="Times New Roman"/>
                <a:cs typeface="Times New Roman"/>
              </a:defRPr>
            </a:lvl1pPr>
          </a:lstStyle>
          <a:p>
            <a:pPr marL="12700">
              <a:lnSpc>
                <a:spcPts val="1845"/>
              </a:lnSpc>
            </a:pPr>
            <a:r>
              <a:rPr lang="en-IN" cap="small" spc="-75" dirty="0"/>
              <a:t>Department of Mechanical Engineering</a:t>
            </a:r>
            <a:endParaRPr cap="small" spc="-130" dirty="0"/>
          </a:p>
        </p:txBody>
      </p:sp>
      <p:sp>
        <p:nvSpPr>
          <p:cNvPr id="1048672" name="Holder 6"/>
          <p:cNvSpPr>
            <a:spLocks noGrp="1"/>
          </p:cNvSpPr>
          <p:nvPr>
            <p:ph type="sldNum" sz="quarter" idx="7"/>
          </p:nvPr>
        </p:nvSpPr>
        <p:spPr/>
        <p:txBody>
          <a:bodyPr lIns="0" tIns="0" rIns="0" bIns="0"/>
          <a:lstStyle>
            <a:lvl1pPr>
              <a:defRPr sz="1600" b="1" i="0">
                <a:solidFill>
                  <a:srgbClr val="002060"/>
                </a:solidFill>
                <a:latin typeface="Times New Roman"/>
                <a:cs typeface="Times New Roman"/>
              </a:defRPr>
            </a:lvl1pPr>
          </a:lstStyle>
          <a:p>
            <a:pPr marL="38100">
              <a:lnSpc>
                <a:spcPts val="1845"/>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6" name="Holder 2"/>
          <p:cNvSpPr>
            <a:spLocks noGrp="1"/>
          </p:cNvSpPr>
          <p:nvPr>
            <p:ph type="title"/>
          </p:nvPr>
        </p:nvSpPr>
        <p:spPr>
          <a:xfrm>
            <a:off x="73025" y="182323"/>
            <a:ext cx="4739005" cy="660400"/>
          </a:xfrm>
        </p:spPr>
        <p:txBody>
          <a:bodyPr lIns="0" tIns="0" rIns="0" bIns="0"/>
          <a:lstStyle>
            <a:lvl1pPr>
              <a:defRPr sz="4400" b="0" i="0">
                <a:solidFill>
                  <a:schemeClr val="bg1"/>
                </a:solidFill>
                <a:latin typeface="Times New Roman"/>
                <a:cs typeface="Times New Roman"/>
              </a:defRPr>
            </a:lvl1pPr>
          </a:lstStyle>
          <a:p>
            <a:endParaRPr/>
          </a:p>
        </p:txBody>
      </p:sp>
      <p:sp>
        <p:nvSpPr>
          <p:cNvPr id="1048587" name="Holder 3"/>
          <p:cNvSpPr>
            <a:spLocks noGrp="1"/>
          </p:cNvSpPr>
          <p:nvPr>
            <p:ph type="body" idx="1"/>
          </p:nvPr>
        </p:nvSpPr>
        <p:spPr>
          <a:xfrm>
            <a:off x="325787" y="1074318"/>
            <a:ext cx="11576685" cy="419100"/>
          </a:xfrm>
        </p:spPr>
        <p:txBody>
          <a:bodyPr lIns="0" tIns="0" rIns="0" bIns="0"/>
          <a:lstStyle>
            <a:lvl1pPr>
              <a:defRPr sz="2800" b="0" i="0">
                <a:solidFill>
                  <a:schemeClr val="tx1"/>
                </a:solidFill>
                <a:latin typeface="Times New Roman"/>
                <a:cs typeface="Times New Roman"/>
              </a:defRPr>
            </a:lvl1pPr>
          </a:lstStyle>
          <a:p>
            <a:endParaRPr/>
          </a:p>
        </p:txBody>
      </p:sp>
      <p:sp>
        <p:nvSpPr>
          <p:cNvPr id="1048588" name="Holder 4"/>
          <p:cNvSpPr>
            <a:spLocks noGrp="1"/>
          </p:cNvSpPr>
          <p:nvPr>
            <p:ph type="ftr" sz="quarter" idx="5"/>
          </p:nvPr>
        </p:nvSpPr>
        <p:spPr/>
        <p:txBody>
          <a:bodyPr lIns="0" tIns="0" rIns="0" bIns="0"/>
          <a:lstStyle>
            <a:lvl1pPr>
              <a:defRPr sz="1600" b="0" i="0">
                <a:solidFill>
                  <a:schemeClr val="bg1"/>
                </a:solidFill>
                <a:latin typeface="Times New Roman"/>
                <a:cs typeface="Times New Roman"/>
              </a:defRPr>
            </a:lvl1pPr>
          </a:lstStyle>
          <a:p>
            <a:pPr marL="12700">
              <a:lnSpc>
                <a:spcPts val="1845"/>
              </a:lnSpc>
            </a:pPr>
            <a:r>
              <a:rPr lang="en-IN" dirty="0"/>
              <a:t>A - 3</a:t>
            </a:r>
            <a:endParaRPr spc="-25" dirty="0"/>
          </a:p>
        </p:txBody>
      </p:sp>
      <p:sp>
        <p:nvSpPr>
          <p:cNvPr id="1048589" name="Holder 5"/>
          <p:cNvSpPr>
            <a:spLocks noGrp="1"/>
          </p:cNvSpPr>
          <p:nvPr>
            <p:ph type="dt" sz="half" idx="6"/>
          </p:nvPr>
        </p:nvSpPr>
        <p:spPr/>
        <p:txBody>
          <a:bodyPr lIns="0" tIns="0" rIns="0" bIns="0"/>
          <a:lstStyle>
            <a:lvl1pPr>
              <a:defRPr sz="1600" b="0" i="0">
                <a:solidFill>
                  <a:schemeClr val="bg1"/>
                </a:solidFill>
                <a:latin typeface="Times New Roman"/>
                <a:cs typeface="Times New Roman"/>
              </a:defRPr>
            </a:lvl1pPr>
          </a:lstStyle>
          <a:p>
            <a:pPr marL="12700">
              <a:lnSpc>
                <a:spcPts val="1845"/>
              </a:lnSpc>
            </a:pPr>
            <a:r>
              <a:rPr lang="en-IN" cap="small" spc="-75" dirty="0"/>
              <a:t>Department of Mechanical Engineering</a:t>
            </a:r>
            <a:endParaRPr cap="small" spc="-130" dirty="0"/>
          </a:p>
        </p:txBody>
      </p:sp>
      <p:sp>
        <p:nvSpPr>
          <p:cNvPr id="1048590" name="Holder 6"/>
          <p:cNvSpPr>
            <a:spLocks noGrp="1"/>
          </p:cNvSpPr>
          <p:nvPr>
            <p:ph type="sldNum" sz="quarter" idx="7"/>
          </p:nvPr>
        </p:nvSpPr>
        <p:spPr/>
        <p:txBody>
          <a:bodyPr lIns="0" tIns="0" rIns="0" bIns="0"/>
          <a:lstStyle>
            <a:lvl1pPr>
              <a:defRPr sz="1600" b="1" i="0">
                <a:solidFill>
                  <a:srgbClr val="002060"/>
                </a:solidFill>
                <a:latin typeface="Times New Roman"/>
                <a:cs typeface="Times New Roman"/>
              </a:defRPr>
            </a:lvl1pPr>
          </a:lstStyle>
          <a:p>
            <a:pPr marL="38100">
              <a:lnSpc>
                <a:spcPts val="1845"/>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73" name="Holder 2"/>
          <p:cNvSpPr>
            <a:spLocks noGrp="1"/>
          </p:cNvSpPr>
          <p:nvPr>
            <p:ph type="title"/>
          </p:nvPr>
        </p:nvSpPr>
        <p:spPr>
          <a:xfrm>
            <a:off x="73025" y="182323"/>
            <a:ext cx="4739005" cy="660400"/>
          </a:xfrm>
        </p:spPr>
        <p:txBody>
          <a:bodyPr lIns="0" tIns="0" rIns="0" bIns="0"/>
          <a:lstStyle>
            <a:lvl1pPr>
              <a:defRPr sz="4400" b="0" i="0">
                <a:solidFill>
                  <a:schemeClr val="bg1"/>
                </a:solidFill>
                <a:latin typeface="Times New Roman"/>
                <a:cs typeface="Times New Roman"/>
              </a:defRPr>
            </a:lvl1pPr>
          </a:lstStyle>
          <a:p>
            <a:endParaRPr/>
          </a:p>
        </p:txBody>
      </p:sp>
      <p:sp>
        <p:nvSpPr>
          <p:cNvPr id="1048674" name="Holder 3"/>
          <p:cNvSpPr>
            <a:spLocks noGrp="1"/>
          </p:cNvSpPr>
          <p:nvPr>
            <p:ph sz="half" idx="2"/>
          </p:nvPr>
        </p:nvSpPr>
        <p:spPr>
          <a:xfrm>
            <a:off x="609600" y="1577340"/>
            <a:ext cx="5303520" cy="419100"/>
          </a:xfrm>
          <a:prstGeom prst="rect">
            <a:avLst/>
          </a:prstGeom>
        </p:spPr>
        <p:txBody>
          <a:bodyPr wrap="square" lIns="0" tIns="0" rIns="0" bIns="0">
            <a:spAutoFit/>
          </a:bodyPr>
          <a:lstStyle/>
          <a:p>
            <a:endParaRPr/>
          </a:p>
        </p:txBody>
      </p:sp>
      <p:sp>
        <p:nvSpPr>
          <p:cNvPr id="1048675" name="Holder 4"/>
          <p:cNvSpPr>
            <a:spLocks noGrp="1"/>
          </p:cNvSpPr>
          <p:nvPr>
            <p:ph sz="half" idx="3"/>
          </p:nvPr>
        </p:nvSpPr>
        <p:spPr>
          <a:xfrm>
            <a:off x="6278880" y="1577340"/>
            <a:ext cx="5303520" cy="419100"/>
          </a:xfrm>
          <a:prstGeom prst="rect">
            <a:avLst/>
          </a:prstGeom>
        </p:spPr>
        <p:txBody>
          <a:bodyPr wrap="square" lIns="0" tIns="0" rIns="0" bIns="0">
            <a:spAutoFit/>
          </a:bodyPr>
          <a:lstStyle/>
          <a:p>
            <a:endParaRPr/>
          </a:p>
        </p:txBody>
      </p:sp>
      <p:sp>
        <p:nvSpPr>
          <p:cNvPr id="1048676" name="Holder 5"/>
          <p:cNvSpPr>
            <a:spLocks noGrp="1"/>
          </p:cNvSpPr>
          <p:nvPr>
            <p:ph type="ftr" sz="quarter" idx="5"/>
          </p:nvPr>
        </p:nvSpPr>
        <p:spPr/>
        <p:txBody>
          <a:bodyPr lIns="0" tIns="0" rIns="0" bIns="0"/>
          <a:lstStyle>
            <a:lvl1pPr>
              <a:defRPr sz="1600" b="0" i="0">
                <a:solidFill>
                  <a:schemeClr val="bg1"/>
                </a:solidFill>
                <a:latin typeface="Times New Roman"/>
                <a:cs typeface="Times New Roman"/>
              </a:defRPr>
            </a:lvl1pPr>
          </a:lstStyle>
          <a:p>
            <a:pPr marL="12700">
              <a:lnSpc>
                <a:spcPts val="1845"/>
              </a:lnSpc>
            </a:pPr>
            <a:r>
              <a:rPr lang="en-IN" dirty="0"/>
              <a:t>A - 3</a:t>
            </a:r>
            <a:endParaRPr spc="-25" dirty="0"/>
          </a:p>
        </p:txBody>
      </p:sp>
      <p:sp>
        <p:nvSpPr>
          <p:cNvPr id="1048677" name="Holder 6"/>
          <p:cNvSpPr>
            <a:spLocks noGrp="1"/>
          </p:cNvSpPr>
          <p:nvPr>
            <p:ph type="dt" sz="half" idx="6"/>
          </p:nvPr>
        </p:nvSpPr>
        <p:spPr/>
        <p:txBody>
          <a:bodyPr lIns="0" tIns="0" rIns="0" bIns="0"/>
          <a:lstStyle>
            <a:lvl1pPr>
              <a:defRPr sz="1600" b="0" i="0">
                <a:solidFill>
                  <a:schemeClr val="bg1"/>
                </a:solidFill>
                <a:latin typeface="Times New Roman"/>
                <a:cs typeface="Times New Roman"/>
              </a:defRPr>
            </a:lvl1pPr>
          </a:lstStyle>
          <a:p>
            <a:pPr marL="12700">
              <a:lnSpc>
                <a:spcPts val="1845"/>
              </a:lnSpc>
            </a:pPr>
            <a:r>
              <a:rPr lang="en-IN" cap="small" spc="-75" dirty="0"/>
              <a:t>Department of Mechanical Engineering</a:t>
            </a:r>
            <a:endParaRPr cap="small" spc="-130" dirty="0"/>
          </a:p>
        </p:txBody>
      </p:sp>
      <p:sp>
        <p:nvSpPr>
          <p:cNvPr id="1048678" name="Holder 7"/>
          <p:cNvSpPr>
            <a:spLocks noGrp="1"/>
          </p:cNvSpPr>
          <p:nvPr>
            <p:ph type="sldNum" sz="quarter" idx="7"/>
          </p:nvPr>
        </p:nvSpPr>
        <p:spPr/>
        <p:txBody>
          <a:bodyPr lIns="0" tIns="0" rIns="0" bIns="0"/>
          <a:lstStyle>
            <a:lvl1pPr>
              <a:defRPr sz="1600" b="1" i="0">
                <a:solidFill>
                  <a:srgbClr val="002060"/>
                </a:solidFill>
                <a:latin typeface="Times New Roman"/>
                <a:cs typeface="Times New Roman"/>
              </a:defRPr>
            </a:lvl1pPr>
          </a:lstStyle>
          <a:p>
            <a:pPr marL="38100">
              <a:lnSpc>
                <a:spcPts val="1845"/>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59" name="Holder 2"/>
          <p:cNvSpPr>
            <a:spLocks noGrp="1"/>
          </p:cNvSpPr>
          <p:nvPr>
            <p:ph type="title"/>
          </p:nvPr>
        </p:nvSpPr>
        <p:spPr>
          <a:xfrm>
            <a:off x="73025" y="182323"/>
            <a:ext cx="4739005" cy="660400"/>
          </a:xfrm>
        </p:spPr>
        <p:txBody>
          <a:bodyPr lIns="0" tIns="0" rIns="0" bIns="0"/>
          <a:lstStyle>
            <a:lvl1pPr>
              <a:defRPr sz="4400" b="0" i="0">
                <a:solidFill>
                  <a:schemeClr val="bg1"/>
                </a:solidFill>
                <a:latin typeface="Times New Roman"/>
                <a:cs typeface="Times New Roman"/>
              </a:defRPr>
            </a:lvl1pPr>
          </a:lstStyle>
          <a:p>
            <a:endParaRPr/>
          </a:p>
        </p:txBody>
      </p:sp>
      <p:sp>
        <p:nvSpPr>
          <p:cNvPr id="1048660" name="Holder 3"/>
          <p:cNvSpPr>
            <a:spLocks noGrp="1"/>
          </p:cNvSpPr>
          <p:nvPr>
            <p:ph type="ftr" sz="quarter" idx="5"/>
          </p:nvPr>
        </p:nvSpPr>
        <p:spPr/>
        <p:txBody>
          <a:bodyPr lIns="0" tIns="0" rIns="0" bIns="0"/>
          <a:lstStyle>
            <a:lvl1pPr>
              <a:defRPr sz="1600" b="0" i="0">
                <a:solidFill>
                  <a:schemeClr val="bg1"/>
                </a:solidFill>
                <a:latin typeface="Times New Roman"/>
                <a:cs typeface="Times New Roman"/>
              </a:defRPr>
            </a:lvl1pPr>
          </a:lstStyle>
          <a:p>
            <a:pPr marL="12700">
              <a:lnSpc>
                <a:spcPts val="1845"/>
              </a:lnSpc>
            </a:pPr>
            <a:r>
              <a:rPr lang="en-IN" dirty="0"/>
              <a:t>A - 3</a:t>
            </a:r>
            <a:endParaRPr spc="-25" dirty="0"/>
          </a:p>
        </p:txBody>
      </p:sp>
      <p:sp>
        <p:nvSpPr>
          <p:cNvPr id="1048661" name="Holder 4"/>
          <p:cNvSpPr>
            <a:spLocks noGrp="1"/>
          </p:cNvSpPr>
          <p:nvPr>
            <p:ph type="dt" sz="half" idx="6"/>
          </p:nvPr>
        </p:nvSpPr>
        <p:spPr/>
        <p:txBody>
          <a:bodyPr lIns="0" tIns="0" rIns="0" bIns="0"/>
          <a:lstStyle>
            <a:lvl1pPr>
              <a:defRPr sz="1600" b="0" i="0">
                <a:solidFill>
                  <a:schemeClr val="bg1"/>
                </a:solidFill>
                <a:latin typeface="Times New Roman"/>
                <a:cs typeface="Times New Roman"/>
              </a:defRPr>
            </a:lvl1pPr>
          </a:lstStyle>
          <a:p>
            <a:pPr marL="12700">
              <a:lnSpc>
                <a:spcPts val="1845"/>
              </a:lnSpc>
            </a:pPr>
            <a:r>
              <a:rPr lang="en-IN" cap="small" spc="-75" dirty="0"/>
              <a:t>Department of Mechanical Engineering</a:t>
            </a:r>
            <a:endParaRPr cap="small" spc="-130" dirty="0"/>
          </a:p>
        </p:txBody>
      </p:sp>
      <p:sp>
        <p:nvSpPr>
          <p:cNvPr id="1048662" name="Holder 5"/>
          <p:cNvSpPr>
            <a:spLocks noGrp="1"/>
          </p:cNvSpPr>
          <p:nvPr>
            <p:ph type="sldNum" sz="quarter" idx="7"/>
          </p:nvPr>
        </p:nvSpPr>
        <p:spPr/>
        <p:txBody>
          <a:bodyPr lIns="0" tIns="0" rIns="0" bIns="0"/>
          <a:lstStyle>
            <a:lvl1pPr>
              <a:defRPr sz="1600" b="1" i="0">
                <a:solidFill>
                  <a:srgbClr val="002060"/>
                </a:solidFill>
                <a:latin typeface="Times New Roman"/>
                <a:cs typeface="Times New Roman"/>
              </a:defRPr>
            </a:lvl1pPr>
          </a:lstStyle>
          <a:p>
            <a:pPr marL="38100">
              <a:lnSpc>
                <a:spcPts val="1845"/>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37" name="Holder 2"/>
          <p:cNvSpPr>
            <a:spLocks noGrp="1"/>
          </p:cNvSpPr>
          <p:nvPr>
            <p:ph type="ftr" sz="quarter" idx="5"/>
          </p:nvPr>
        </p:nvSpPr>
        <p:spPr/>
        <p:txBody>
          <a:bodyPr lIns="0" tIns="0" rIns="0" bIns="0"/>
          <a:lstStyle>
            <a:lvl1pPr>
              <a:defRPr sz="1600" b="0" i="0">
                <a:solidFill>
                  <a:schemeClr val="bg1"/>
                </a:solidFill>
                <a:latin typeface="Times New Roman"/>
                <a:cs typeface="Times New Roman"/>
              </a:defRPr>
            </a:lvl1pPr>
          </a:lstStyle>
          <a:p>
            <a:pPr marL="12700">
              <a:lnSpc>
                <a:spcPts val="1845"/>
              </a:lnSpc>
            </a:pPr>
            <a:r>
              <a:rPr lang="en-IN" dirty="0"/>
              <a:t>A - 3</a:t>
            </a:r>
            <a:endParaRPr spc="-25" dirty="0"/>
          </a:p>
        </p:txBody>
      </p:sp>
      <p:sp>
        <p:nvSpPr>
          <p:cNvPr id="1048638" name="Holder 3"/>
          <p:cNvSpPr>
            <a:spLocks noGrp="1"/>
          </p:cNvSpPr>
          <p:nvPr>
            <p:ph type="dt" sz="half" idx="6"/>
          </p:nvPr>
        </p:nvSpPr>
        <p:spPr/>
        <p:txBody>
          <a:bodyPr lIns="0" tIns="0" rIns="0" bIns="0"/>
          <a:lstStyle>
            <a:lvl1pPr>
              <a:defRPr sz="1600" b="0" i="0">
                <a:solidFill>
                  <a:schemeClr val="bg1"/>
                </a:solidFill>
                <a:latin typeface="Times New Roman"/>
                <a:cs typeface="Times New Roman"/>
              </a:defRPr>
            </a:lvl1pPr>
          </a:lstStyle>
          <a:p>
            <a:pPr marL="12700">
              <a:lnSpc>
                <a:spcPts val="1845"/>
              </a:lnSpc>
            </a:pPr>
            <a:r>
              <a:rPr lang="en-IN" cap="small" spc="-75" dirty="0"/>
              <a:t>Department of Mechanical Engineering</a:t>
            </a:r>
            <a:endParaRPr cap="small" spc="-130" dirty="0"/>
          </a:p>
        </p:txBody>
      </p:sp>
      <p:sp>
        <p:nvSpPr>
          <p:cNvPr id="1048639" name="Holder 4"/>
          <p:cNvSpPr>
            <a:spLocks noGrp="1"/>
          </p:cNvSpPr>
          <p:nvPr>
            <p:ph type="sldNum" sz="quarter" idx="7"/>
          </p:nvPr>
        </p:nvSpPr>
        <p:spPr/>
        <p:txBody>
          <a:bodyPr lIns="0" tIns="0" rIns="0" bIns="0"/>
          <a:lstStyle>
            <a:lvl1pPr>
              <a:defRPr sz="1600" b="1" i="0">
                <a:solidFill>
                  <a:srgbClr val="002060"/>
                </a:solidFill>
                <a:latin typeface="Times New Roman"/>
                <a:cs typeface="Times New Roman"/>
              </a:defRPr>
            </a:lvl1pPr>
          </a:lstStyle>
          <a:p>
            <a:pPr marL="38100">
              <a:lnSpc>
                <a:spcPts val="1845"/>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777240" y="6642719"/>
            <a:ext cx="5654040" cy="215265"/>
          </a:xfrm>
          <a:custGeom>
            <a:avLst/>
            <a:gdLst/>
            <a:ahLst/>
            <a:cxnLst/>
            <a:rect l="l" t="t" r="r" b="b"/>
            <a:pathLst>
              <a:path w="5654040" h="215265">
                <a:moveTo>
                  <a:pt x="5653799" y="214919"/>
                </a:moveTo>
                <a:lnTo>
                  <a:pt x="0" y="214919"/>
                </a:lnTo>
                <a:lnTo>
                  <a:pt x="0" y="0"/>
                </a:lnTo>
                <a:lnTo>
                  <a:pt x="5653799" y="0"/>
                </a:lnTo>
                <a:lnTo>
                  <a:pt x="5653799" y="214919"/>
                </a:lnTo>
                <a:close/>
              </a:path>
            </a:pathLst>
          </a:custGeom>
          <a:solidFill>
            <a:srgbClr val="002060"/>
          </a:solidFill>
        </p:spPr>
        <p:txBody>
          <a:bodyPr wrap="square" lIns="0" tIns="0" rIns="0" bIns="0" rtlCol="0"/>
          <a:lstStyle/>
          <a:p>
            <a:endParaRPr/>
          </a:p>
        </p:txBody>
      </p:sp>
      <p:sp>
        <p:nvSpPr>
          <p:cNvPr id="1048577" name="bg object 17"/>
          <p:cNvSpPr/>
          <p:nvPr/>
        </p:nvSpPr>
        <p:spPr>
          <a:xfrm>
            <a:off x="6431400" y="6641999"/>
            <a:ext cx="5323205" cy="215900"/>
          </a:xfrm>
          <a:custGeom>
            <a:avLst/>
            <a:gdLst/>
            <a:ahLst/>
            <a:cxnLst/>
            <a:rect l="l" t="t" r="r" b="b"/>
            <a:pathLst>
              <a:path w="5323205" h="215900">
                <a:moveTo>
                  <a:pt x="5322599" y="215639"/>
                </a:moveTo>
                <a:lnTo>
                  <a:pt x="0" y="215639"/>
                </a:lnTo>
                <a:lnTo>
                  <a:pt x="0" y="0"/>
                </a:lnTo>
                <a:lnTo>
                  <a:pt x="5322599" y="0"/>
                </a:lnTo>
                <a:lnTo>
                  <a:pt x="5322599" y="215639"/>
                </a:lnTo>
                <a:close/>
              </a:path>
            </a:pathLst>
          </a:custGeom>
          <a:solidFill>
            <a:srgbClr val="008080"/>
          </a:solidFill>
        </p:spPr>
        <p:txBody>
          <a:bodyPr wrap="square" lIns="0" tIns="0" rIns="0" bIns="0" rtlCol="0"/>
          <a:lstStyle/>
          <a:p>
            <a:endParaRPr/>
          </a:p>
        </p:txBody>
      </p:sp>
      <p:sp>
        <p:nvSpPr>
          <p:cNvPr id="1048578" name="bg object 18"/>
          <p:cNvSpPr/>
          <p:nvPr/>
        </p:nvSpPr>
        <p:spPr>
          <a:xfrm>
            <a:off x="11754360" y="6641999"/>
            <a:ext cx="437515" cy="215900"/>
          </a:xfrm>
          <a:custGeom>
            <a:avLst/>
            <a:gdLst/>
            <a:ahLst/>
            <a:cxnLst/>
            <a:rect l="l" t="t" r="r" b="b"/>
            <a:pathLst>
              <a:path w="437515" h="215900">
                <a:moveTo>
                  <a:pt x="437399" y="215639"/>
                </a:moveTo>
                <a:lnTo>
                  <a:pt x="0" y="215639"/>
                </a:lnTo>
                <a:lnTo>
                  <a:pt x="0" y="0"/>
                </a:lnTo>
                <a:lnTo>
                  <a:pt x="437399" y="0"/>
                </a:lnTo>
                <a:lnTo>
                  <a:pt x="437399" y="215639"/>
                </a:lnTo>
                <a:close/>
              </a:path>
            </a:pathLst>
          </a:custGeom>
          <a:solidFill>
            <a:srgbClr val="FFC000"/>
          </a:solidFill>
        </p:spPr>
        <p:txBody>
          <a:bodyPr wrap="square" lIns="0" tIns="0" rIns="0" bIns="0" rtlCol="0"/>
          <a:lstStyle/>
          <a:p>
            <a:endParaRPr/>
          </a:p>
        </p:txBody>
      </p:sp>
      <p:pic>
        <p:nvPicPr>
          <p:cNvPr id="2097152" name="bg object 19"/>
          <p:cNvPicPr>
            <a:picLocks/>
          </p:cNvPicPr>
          <p:nvPr/>
        </p:nvPicPr>
        <p:blipFill>
          <a:blip r:embed="rId7" cstate="print"/>
          <a:stretch>
            <a:fillRect/>
          </a:stretch>
        </p:blipFill>
        <p:spPr>
          <a:xfrm>
            <a:off x="11506320" y="5956200"/>
            <a:ext cx="685439" cy="677131"/>
          </a:xfrm>
          <a:prstGeom prst="rect">
            <a:avLst/>
          </a:prstGeom>
        </p:spPr>
      </p:pic>
      <p:sp>
        <p:nvSpPr>
          <p:cNvPr id="1048579" name="bg object 20"/>
          <p:cNvSpPr/>
          <p:nvPr/>
        </p:nvSpPr>
        <p:spPr>
          <a:xfrm>
            <a:off x="0" y="6642719"/>
            <a:ext cx="777240" cy="215265"/>
          </a:xfrm>
          <a:custGeom>
            <a:avLst/>
            <a:gdLst/>
            <a:ahLst/>
            <a:cxnLst/>
            <a:rect l="l" t="t" r="r" b="b"/>
            <a:pathLst>
              <a:path w="777240" h="215265">
                <a:moveTo>
                  <a:pt x="776879" y="214919"/>
                </a:moveTo>
                <a:lnTo>
                  <a:pt x="0" y="214919"/>
                </a:lnTo>
                <a:lnTo>
                  <a:pt x="0" y="0"/>
                </a:lnTo>
                <a:lnTo>
                  <a:pt x="776879" y="0"/>
                </a:lnTo>
                <a:lnTo>
                  <a:pt x="776879" y="214919"/>
                </a:lnTo>
                <a:close/>
              </a:path>
            </a:pathLst>
          </a:custGeom>
          <a:solidFill>
            <a:srgbClr val="C55A11"/>
          </a:solidFill>
        </p:spPr>
        <p:txBody>
          <a:bodyPr wrap="square" lIns="0" tIns="0" rIns="0" bIns="0" rtlCol="0"/>
          <a:lstStyle/>
          <a:p>
            <a:endParaRPr/>
          </a:p>
        </p:txBody>
      </p:sp>
      <p:sp>
        <p:nvSpPr>
          <p:cNvPr id="1048580" name="bg object 21"/>
          <p:cNvSpPr/>
          <p:nvPr/>
        </p:nvSpPr>
        <p:spPr>
          <a:xfrm>
            <a:off x="0" y="0"/>
            <a:ext cx="12192000" cy="233045"/>
          </a:xfrm>
          <a:custGeom>
            <a:avLst/>
            <a:gdLst/>
            <a:ahLst/>
            <a:cxnLst/>
            <a:rect l="l" t="t" r="r" b="b"/>
            <a:pathLst>
              <a:path w="12192000" h="233045">
                <a:moveTo>
                  <a:pt x="12191759" y="232559"/>
                </a:moveTo>
                <a:lnTo>
                  <a:pt x="0" y="232559"/>
                </a:lnTo>
                <a:lnTo>
                  <a:pt x="0" y="0"/>
                </a:lnTo>
                <a:lnTo>
                  <a:pt x="12191759" y="0"/>
                </a:lnTo>
                <a:lnTo>
                  <a:pt x="12191759" y="232559"/>
                </a:lnTo>
                <a:close/>
              </a:path>
            </a:pathLst>
          </a:custGeom>
          <a:solidFill>
            <a:srgbClr val="006666"/>
          </a:solidFill>
        </p:spPr>
        <p:txBody>
          <a:bodyPr wrap="square" lIns="0" tIns="0" rIns="0" bIns="0" rtlCol="0"/>
          <a:lstStyle/>
          <a:p>
            <a:endParaRPr/>
          </a:p>
        </p:txBody>
      </p:sp>
      <p:sp>
        <p:nvSpPr>
          <p:cNvPr id="1048581" name="Holder 2"/>
          <p:cNvSpPr>
            <a:spLocks noGrp="1"/>
          </p:cNvSpPr>
          <p:nvPr>
            <p:ph type="title"/>
          </p:nvPr>
        </p:nvSpPr>
        <p:spPr>
          <a:xfrm>
            <a:off x="73025" y="182323"/>
            <a:ext cx="4739005" cy="695960"/>
          </a:xfrm>
          <a:prstGeom prst="rect">
            <a:avLst/>
          </a:prstGeom>
        </p:spPr>
        <p:txBody>
          <a:bodyPr wrap="square" lIns="0" tIns="0" rIns="0" bIns="0">
            <a:spAutoFit/>
          </a:bodyPr>
          <a:lstStyle>
            <a:lvl1pPr>
              <a:defRPr sz="4400" b="0" i="0">
                <a:solidFill>
                  <a:schemeClr val="bg1"/>
                </a:solidFill>
                <a:latin typeface="Times New Roman"/>
                <a:cs typeface="Times New Roman"/>
              </a:defRPr>
            </a:lvl1pPr>
          </a:lstStyle>
          <a:p>
            <a:endParaRPr/>
          </a:p>
        </p:txBody>
      </p:sp>
      <p:sp>
        <p:nvSpPr>
          <p:cNvPr id="1048582" name="Holder 3"/>
          <p:cNvSpPr>
            <a:spLocks noGrp="1"/>
          </p:cNvSpPr>
          <p:nvPr>
            <p:ph type="body" idx="1"/>
          </p:nvPr>
        </p:nvSpPr>
        <p:spPr>
          <a:xfrm>
            <a:off x="325787" y="1074318"/>
            <a:ext cx="11576685" cy="1731645"/>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1048583" name="Holder 4"/>
          <p:cNvSpPr>
            <a:spLocks noGrp="1"/>
          </p:cNvSpPr>
          <p:nvPr>
            <p:ph type="ftr" sz="quarter" idx="5"/>
          </p:nvPr>
        </p:nvSpPr>
        <p:spPr>
          <a:xfrm>
            <a:off x="121803" y="6629558"/>
            <a:ext cx="533400" cy="230832"/>
          </a:xfrm>
          <a:prstGeom prst="rect">
            <a:avLst/>
          </a:prstGeom>
        </p:spPr>
        <p:txBody>
          <a:bodyPr wrap="square" lIns="0" tIns="0" rIns="0" bIns="0">
            <a:spAutoFit/>
          </a:bodyPr>
          <a:lstStyle>
            <a:lvl1pPr>
              <a:defRPr sz="1600" b="0" i="0">
                <a:solidFill>
                  <a:schemeClr val="bg1"/>
                </a:solidFill>
                <a:latin typeface="Times New Roman"/>
                <a:cs typeface="Times New Roman"/>
              </a:defRPr>
            </a:lvl1pPr>
          </a:lstStyle>
          <a:p>
            <a:pPr marL="12700">
              <a:lnSpc>
                <a:spcPts val="1845"/>
              </a:lnSpc>
            </a:pPr>
            <a:r>
              <a:rPr lang="en-IN" dirty="0"/>
              <a:t>A - 3</a:t>
            </a:r>
            <a:endParaRPr spc="-25" dirty="0"/>
          </a:p>
        </p:txBody>
      </p:sp>
      <p:sp>
        <p:nvSpPr>
          <p:cNvPr id="1048584" name="Holder 5"/>
          <p:cNvSpPr>
            <a:spLocks noGrp="1"/>
          </p:cNvSpPr>
          <p:nvPr>
            <p:ph type="dt" sz="half" idx="6"/>
          </p:nvPr>
        </p:nvSpPr>
        <p:spPr>
          <a:xfrm>
            <a:off x="1773949" y="6629558"/>
            <a:ext cx="3661410" cy="230832"/>
          </a:xfrm>
          <a:prstGeom prst="rect">
            <a:avLst/>
          </a:prstGeom>
        </p:spPr>
        <p:txBody>
          <a:bodyPr wrap="square" lIns="0" tIns="0" rIns="0" bIns="0">
            <a:spAutoFit/>
          </a:bodyPr>
          <a:lstStyle>
            <a:lvl1pPr>
              <a:defRPr sz="1600" b="0" i="0">
                <a:solidFill>
                  <a:schemeClr val="bg1"/>
                </a:solidFill>
                <a:latin typeface="Times New Roman"/>
                <a:cs typeface="Times New Roman"/>
              </a:defRPr>
            </a:lvl1pPr>
          </a:lstStyle>
          <a:p>
            <a:pPr marL="12700">
              <a:lnSpc>
                <a:spcPts val="1845"/>
              </a:lnSpc>
            </a:pPr>
            <a:r>
              <a:rPr lang="en-IN" cap="small" spc="-75" dirty="0"/>
              <a:t>Department of Mechanical Engineering</a:t>
            </a:r>
            <a:endParaRPr cap="small" spc="-130" dirty="0"/>
          </a:p>
        </p:txBody>
      </p:sp>
      <p:sp>
        <p:nvSpPr>
          <p:cNvPr id="1048585" name="Holder 6"/>
          <p:cNvSpPr>
            <a:spLocks noGrp="1"/>
          </p:cNvSpPr>
          <p:nvPr>
            <p:ph type="sldNum" sz="quarter" idx="7"/>
          </p:nvPr>
        </p:nvSpPr>
        <p:spPr>
          <a:xfrm>
            <a:off x="11833385" y="6629197"/>
            <a:ext cx="292100" cy="250825"/>
          </a:xfrm>
          <a:prstGeom prst="rect">
            <a:avLst/>
          </a:prstGeom>
        </p:spPr>
        <p:txBody>
          <a:bodyPr wrap="square" lIns="0" tIns="0" rIns="0" bIns="0">
            <a:spAutoFit/>
          </a:bodyPr>
          <a:lstStyle>
            <a:lvl1pPr>
              <a:defRPr sz="1600" b="1" i="0">
                <a:solidFill>
                  <a:srgbClr val="002060"/>
                </a:solidFill>
                <a:latin typeface="Times New Roman"/>
                <a:cs typeface="Times New Roman"/>
              </a:defRPr>
            </a:lvl1pPr>
          </a:lstStyle>
          <a:p>
            <a:pPr marL="38100">
              <a:lnSpc>
                <a:spcPts val="1845"/>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object 2"/>
          <p:cNvGrpSpPr/>
          <p:nvPr/>
        </p:nvGrpSpPr>
        <p:grpSpPr>
          <a:xfrm>
            <a:off x="777240" y="6634440"/>
            <a:ext cx="11414760" cy="223520"/>
            <a:chOff x="777240" y="6634440"/>
            <a:chExt cx="11414760" cy="223520"/>
          </a:xfrm>
        </p:grpSpPr>
        <p:sp>
          <p:nvSpPr>
            <p:cNvPr id="1048591" name="object 3"/>
            <p:cNvSpPr/>
            <p:nvPr/>
          </p:nvSpPr>
          <p:spPr>
            <a:xfrm>
              <a:off x="777240" y="6634440"/>
              <a:ext cx="5781675" cy="220979"/>
            </a:xfrm>
            <a:custGeom>
              <a:avLst/>
              <a:gdLst/>
              <a:ahLst/>
              <a:cxnLst/>
              <a:rect l="l" t="t" r="r" b="b"/>
              <a:pathLst>
                <a:path w="5781675" h="220979">
                  <a:moveTo>
                    <a:pt x="5781599" y="220679"/>
                  </a:moveTo>
                  <a:lnTo>
                    <a:pt x="0" y="220679"/>
                  </a:lnTo>
                  <a:lnTo>
                    <a:pt x="0" y="0"/>
                  </a:lnTo>
                  <a:lnTo>
                    <a:pt x="5781599" y="0"/>
                  </a:lnTo>
                  <a:lnTo>
                    <a:pt x="5781599" y="220679"/>
                  </a:lnTo>
                  <a:close/>
                </a:path>
              </a:pathLst>
            </a:custGeom>
            <a:solidFill>
              <a:srgbClr val="002060"/>
            </a:solidFill>
          </p:spPr>
          <p:txBody>
            <a:bodyPr wrap="square" lIns="0" tIns="0" rIns="0" bIns="0" rtlCol="0"/>
            <a:lstStyle/>
            <a:p>
              <a:endParaRPr/>
            </a:p>
          </p:txBody>
        </p:sp>
        <p:sp>
          <p:nvSpPr>
            <p:cNvPr id="1048592" name="object 4"/>
            <p:cNvSpPr/>
            <p:nvPr/>
          </p:nvSpPr>
          <p:spPr>
            <a:xfrm>
              <a:off x="6559199" y="6634440"/>
              <a:ext cx="5194935" cy="220979"/>
            </a:xfrm>
            <a:custGeom>
              <a:avLst/>
              <a:gdLst/>
              <a:ahLst/>
              <a:cxnLst/>
              <a:rect l="l" t="t" r="r" b="b"/>
              <a:pathLst>
                <a:path w="5194934" h="220979">
                  <a:moveTo>
                    <a:pt x="5194799" y="220679"/>
                  </a:moveTo>
                  <a:lnTo>
                    <a:pt x="0" y="220679"/>
                  </a:lnTo>
                  <a:lnTo>
                    <a:pt x="0" y="0"/>
                  </a:lnTo>
                  <a:lnTo>
                    <a:pt x="5194799" y="0"/>
                  </a:lnTo>
                  <a:lnTo>
                    <a:pt x="5194799" y="220679"/>
                  </a:lnTo>
                  <a:close/>
                </a:path>
              </a:pathLst>
            </a:custGeom>
            <a:solidFill>
              <a:srgbClr val="008080"/>
            </a:solidFill>
          </p:spPr>
          <p:txBody>
            <a:bodyPr wrap="square" lIns="0" tIns="0" rIns="0" bIns="0" rtlCol="0"/>
            <a:lstStyle/>
            <a:p>
              <a:endParaRPr/>
            </a:p>
          </p:txBody>
        </p:sp>
        <p:sp>
          <p:nvSpPr>
            <p:cNvPr id="1048593" name="object 5"/>
            <p:cNvSpPr/>
            <p:nvPr/>
          </p:nvSpPr>
          <p:spPr>
            <a:xfrm>
              <a:off x="11754359" y="6636960"/>
              <a:ext cx="437515" cy="220979"/>
            </a:xfrm>
            <a:custGeom>
              <a:avLst/>
              <a:gdLst/>
              <a:ahLst/>
              <a:cxnLst/>
              <a:rect l="l" t="t" r="r" b="b"/>
              <a:pathLst>
                <a:path w="437515" h="220979">
                  <a:moveTo>
                    <a:pt x="437399" y="220679"/>
                  </a:moveTo>
                  <a:lnTo>
                    <a:pt x="0" y="220679"/>
                  </a:lnTo>
                  <a:lnTo>
                    <a:pt x="0" y="0"/>
                  </a:lnTo>
                  <a:lnTo>
                    <a:pt x="437399" y="0"/>
                  </a:lnTo>
                  <a:lnTo>
                    <a:pt x="437399" y="220679"/>
                  </a:lnTo>
                  <a:close/>
                </a:path>
              </a:pathLst>
            </a:custGeom>
            <a:solidFill>
              <a:srgbClr val="FFC000"/>
            </a:solidFill>
          </p:spPr>
          <p:txBody>
            <a:bodyPr wrap="square" lIns="0" tIns="0" rIns="0" bIns="0" rtlCol="0"/>
            <a:lstStyle/>
            <a:p>
              <a:endParaRPr/>
            </a:p>
          </p:txBody>
        </p:sp>
      </p:grpSp>
      <p:sp>
        <p:nvSpPr>
          <p:cNvPr id="1048594" name="object 6"/>
          <p:cNvSpPr/>
          <p:nvPr/>
        </p:nvSpPr>
        <p:spPr>
          <a:xfrm>
            <a:off x="0" y="0"/>
            <a:ext cx="12192000" cy="233045"/>
          </a:xfrm>
          <a:custGeom>
            <a:avLst/>
            <a:gdLst/>
            <a:ahLst/>
            <a:cxnLst/>
            <a:rect l="l" t="t" r="r" b="b"/>
            <a:pathLst>
              <a:path w="12192000" h="233045">
                <a:moveTo>
                  <a:pt x="12191759" y="232559"/>
                </a:moveTo>
                <a:lnTo>
                  <a:pt x="0" y="232559"/>
                </a:lnTo>
                <a:lnTo>
                  <a:pt x="0" y="0"/>
                </a:lnTo>
                <a:lnTo>
                  <a:pt x="12191759" y="0"/>
                </a:lnTo>
                <a:lnTo>
                  <a:pt x="12191759" y="232559"/>
                </a:lnTo>
                <a:close/>
              </a:path>
            </a:pathLst>
          </a:custGeom>
          <a:solidFill>
            <a:srgbClr val="006666"/>
          </a:solidFill>
        </p:spPr>
        <p:txBody>
          <a:bodyPr wrap="square" lIns="0" tIns="0" rIns="0" bIns="0" rtlCol="0"/>
          <a:lstStyle/>
          <a:p>
            <a:endParaRPr/>
          </a:p>
        </p:txBody>
      </p:sp>
      <p:sp>
        <p:nvSpPr>
          <p:cNvPr id="1048595" name="object 7"/>
          <p:cNvSpPr/>
          <p:nvPr/>
        </p:nvSpPr>
        <p:spPr>
          <a:xfrm>
            <a:off x="0" y="6634440"/>
            <a:ext cx="777240" cy="221615"/>
          </a:xfrm>
          <a:custGeom>
            <a:avLst/>
            <a:gdLst/>
            <a:ahLst/>
            <a:cxnLst/>
            <a:rect l="l" t="t" r="r" b="b"/>
            <a:pathLst>
              <a:path w="777240" h="221615">
                <a:moveTo>
                  <a:pt x="776879" y="221039"/>
                </a:moveTo>
                <a:lnTo>
                  <a:pt x="0" y="221039"/>
                </a:lnTo>
                <a:lnTo>
                  <a:pt x="0" y="0"/>
                </a:lnTo>
                <a:lnTo>
                  <a:pt x="776879" y="0"/>
                </a:lnTo>
                <a:lnTo>
                  <a:pt x="776879" y="221039"/>
                </a:lnTo>
                <a:close/>
              </a:path>
            </a:pathLst>
          </a:custGeom>
          <a:solidFill>
            <a:srgbClr val="C55A11"/>
          </a:solidFill>
        </p:spPr>
        <p:txBody>
          <a:bodyPr wrap="square" lIns="0" tIns="0" rIns="0" bIns="0" rtlCol="0"/>
          <a:lstStyle/>
          <a:p>
            <a:endParaRPr/>
          </a:p>
        </p:txBody>
      </p:sp>
      <p:sp>
        <p:nvSpPr>
          <p:cNvPr id="1048596" name="object 8"/>
          <p:cNvSpPr txBox="1"/>
          <p:nvPr/>
        </p:nvSpPr>
        <p:spPr>
          <a:xfrm>
            <a:off x="5153960" y="1601267"/>
            <a:ext cx="2174190" cy="593111"/>
          </a:xfrm>
          <a:prstGeom prst="rect">
            <a:avLst/>
          </a:prstGeom>
        </p:spPr>
        <p:txBody>
          <a:bodyPr vert="horz" wrap="square" lIns="0" tIns="59055" rIns="0" bIns="0" rtlCol="0">
            <a:spAutoFit/>
          </a:bodyPr>
          <a:lstStyle/>
          <a:p>
            <a:pPr marL="12700">
              <a:lnSpc>
                <a:spcPct val="100000"/>
              </a:lnSpc>
              <a:spcBef>
                <a:spcPts val="465"/>
              </a:spcBef>
            </a:pPr>
            <a:r>
              <a:rPr lang="en-IN" sz="2000" spc="-10" dirty="0" err="1">
                <a:latin typeface="Times New Roman"/>
                <a:cs typeface="Times New Roman"/>
              </a:rPr>
              <a:t>C.Akhil</a:t>
            </a:r>
            <a:r>
              <a:rPr lang="en-IN" sz="2000" spc="-10" dirty="0">
                <a:latin typeface="Times New Roman"/>
                <a:cs typeface="Times New Roman"/>
              </a:rPr>
              <a:t> </a:t>
            </a:r>
            <a:r>
              <a:rPr lang="en-IN" sz="2000" spc="-10" dirty="0" err="1">
                <a:latin typeface="Times New Roman"/>
                <a:cs typeface="Times New Roman"/>
              </a:rPr>
              <a:t>kumar</a:t>
            </a:r>
            <a:r>
              <a:rPr lang="en-IN" sz="2000" spc="-10" dirty="0">
                <a:latin typeface="Times New Roman"/>
                <a:cs typeface="Times New Roman"/>
              </a:rPr>
              <a:t> </a:t>
            </a:r>
            <a:r>
              <a:rPr lang="en-IN" sz="2000" spc="-10" dirty="0" err="1">
                <a:latin typeface="Times New Roman"/>
                <a:cs typeface="Times New Roman"/>
              </a:rPr>
              <a:t>reddy</a:t>
            </a:r>
            <a:endParaRPr lang="en-IN" sz="2000" spc="-10" dirty="0">
              <a:latin typeface="Times New Roman"/>
              <a:cs typeface="Times New Roman"/>
            </a:endParaRPr>
          </a:p>
          <a:p>
            <a:pPr marL="12700">
              <a:lnSpc>
                <a:spcPct val="100000"/>
              </a:lnSpc>
              <a:spcBef>
                <a:spcPts val="465"/>
              </a:spcBef>
            </a:pPr>
            <a:r>
              <a:rPr sz="1050" dirty="0">
                <a:latin typeface="Times New Roman"/>
                <a:cs typeface="Times New Roman"/>
              </a:rPr>
              <a:t>Roll</a:t>
            </a:r>
            <a:r>
              <a:rPr sz="1050" spc="40" dirty="0">
                <a:latin typeface="Times New Roman"/>
                <a:cs typeface="Times New Roman"/>
              </a:rPr>
              <a:t> </a:t>
            </a:r>
            <a:r>
              <a:rPr sz="1050" dirty="0">
                <a:latin typeface="Times New Roman"/>
                <a:cs typeface="Times New Roman"/>
              </a:rPr>
              <a:t>No.</a:t>
            </a:r>
            <a:r>
              <a:rPr sz="1050" spc="40" dirty="0">
                <a:latin typeface="Times New Roman"/>
                <a:cs typeface="Times New Roman"/>
              </a:rPr>
              <a:t> </a:t>
            </a:r>
            <a:r>
              <a:rPr lang="en-IN" sz="1050" spc="40" dirty="0">
                <a:latin typeface="Times New Roman"/>
                <a:cs typeface="Times New Roman"/>
              </a:rPr>
              <a:t>224G5A0302</a:t>
            </a:r>
            <a:endParaRPr sz="1050" dirty="0">
              <a:latin typeface="Times New Roman"/>
              <a:cs typeface="Times New Roman"/>
            </a:endParaRPr>
          </a:p>
        </p:txBody>
      </p:sp>
      <p:sp>
        <p:nvSpPr>
          <p:cNvPr id="1048597" name="object 9"/>
          <p:cNvSpPr txBox="1"/>
          <p:nvPr/>
        </p:nvSpPr>
        <p:spPr>
          <a:xfrm>
            <a:off x="4084736" y="2516759"/>
            <a:ext cx="4022527" cy="830997"/>
          </a:xfrm>
          <a:prstGeom prst="rect">
            <a:avLst/>
          </a:prstGeom>
        </p:spPr>
        <p:txBody>
          <a:bodyPr vert="horz" wrap="square" lIns="0" tIns="12700" rIns="0" bIns="0" rtlCol="0">
            <a:spAutoFit/>
          </a:bodyPr>
          <a:lstStyle/>
          <a:p>
            <a:pPr algn="ctr">
              <a:lnSpc>
                <a:spcPts val="1680"/>
              </a:lnSpc>
              <a:spcBef>
                <a:spcPts val="100"/>
              </a:spcBef>
            </a:pPr>
            <a:r>
              <a:rPr sz="1400" i="1" dirty="0">
                <a:latin typeface="Times New Roman"/>
                <a:cs typeface="Times New Roman"/>
              </a:rPr>
              <a:t>Under</a:t>
            </a:r>
            <a:r>
              <a:rPr sz="1400" i="1" spc="-35" dirty="0">
                <a:latin typeface="Times New Roman"/>
                <a:cs typeface="Times New Roman"/>
              </a:rPr>
              <a:t> </a:t>
            </a:r>
            <a:r>
              <a:rPr sz="1400" i="1" dirty="0">
                <a:latin typeface="Times New Roman"/>
                <a:cs typeface="Times New Roman"/>
              </a:rPr>
              <a:t>the</a:t>
            </a:r>
            <a:r>
              <a:rPr sz="1400" i="1" spc="-35" dirty="0">
                <a:latin typeface="Times New Roman"/>
                <a:cs typeface="Times New Roman"/>
              </a:rPr>
              <a:t> </a:t>
            </a:r>
            <a:r>
              <a:rPr sz="1400" i="1" spc="-10" dirty="0">
                <a:latin typeface="Times New Roman"/>
                <a:cs typeface="Times New Roman"/>
              </a:rPr>
              <a:t>guidance</a:t>
            </a:r>
            <a:r>
              <a:rPr sz="1400" i="1" spc="-35" dirty="0">
                <a:latin typeface="Times New Roman"/>
                <a:cs typeface="Times New Roman"/>
              </a:rPr>
              <a:t> </a:t>
            </a:r>
            <a:r>
              <a:rPr sz="1400" i="1" spc="-25" dirty="0">
                <a:latin typeface="Times New Roman"/>
                <a:cs typeface="Times New Roman"/>
              </a:rPr>
              <a:t>of</a:t>
            </a:r>
            <a:endParaRPr sz="1400" dirty="0">
              <a:latin typeface="Times New Roman"/>
              <a:cs typeface="Times New Roman"/>
            </a:endParaRPr>
          </a:p>
          <a:p>
            <a:pPr algn="ctr">
              <a:lnSpc>
                <a:spcPts val="2880"/>
              </a:lnSpc>
            </a:pPr>
            <a:r>
              <a:rPr sz="2400" spc="-10" dirty="0">
                <a:latin typeface="Times New Roman"/>
                <a:cs typeface="Times New Roman"/>
              </a:rPr>
              <a:t>Dr.</a:t>
            </a:r>
            <a:r>
              <a:rPr lang="en-IN" sz="2000" spc="-10" dirty="0">
                <a:latin typeface="Times New Roman"/>
                <a:cs typeface="Times New Roman"/>
              </a:rPr>
              <a:t>Shaik </a:t>
            </a:r>
            <a:r>
              <a:rPr lang="en-IN" sz="2000" spc="-10" dirty="0" err="1">
                <a:latin typeface="Times New Roman"/>
                <a:cs typeface="Times New Roman"/>
              </a:rPr>
              <a:t>Sharmas</a:t>
            </a:r>
            <a:r>
              <a:rPr lang="en-IN" sz="2000" spc="-10" dirty="0">
                <a:latin typeface="Times New Roman"/>
                <a:cs typeface="Times New Roman"/>
              </a:rPr>
              <a:t> Vali</a:t>
            </a:r>
            <a:r>
              <a:rPr sz="2400" spc="-65" dirty="0">
                <a:latin typeface="Times New Roman"/>
                <a:cs typeface="Times New Roman"/>
              </a:rPr>
              <a:t> </a:t>
            </a:r>
            <a:r>
              <a:rPr lang="en-IN" sz="2400" spc="-65" dirty="0">
                <a:latin typeface="Times New Roman"/>
                <a:cs typeface="Times New Roman"/>
              </a:rPr>
              <a:t> </a:t>
            </a:r>
            <a:r>
              <a:rPr sz="1400" spc="-10" dirty="0" err="1">
                <a:latin typeface="Times New Roman"/>
                <a:cs typeface="Times New Roman"/>
              </a:rPr>
              <a:t>M.Tech.Ph.D</a:t>
            </a:r>
            <a:endParaRPr sz="1400" dirty="0">
              <a:latin typeface="Times New Roman"/>
              <a:cs typeface="Times New Roman"/>
            </a:endParaRPr>
          </a:p>
          <a:p>
            <a:pPr algn="ctr">
              <a:lnSpc>
                <a:spcPct val="100000"/>
              </a:lnSpc>
              <a:spcBef>
                <a:spcPts val="50"/>
              </a:spcBef>
            </a:pPr>
            <a:r>
              <a:rPr sz="1400" spc="-10" dirty="0">
                <a:latin typeface="Times New Roman"/>
                <a:cs typeface="Times New Roman"/>
              </a:rPr>
              <a:t>Ass</a:t>
            </a:r>
            <a:r>
              <a:rPr lang="en-US" sz="1400" spc="-10" dirty="0">
                <a:latin typeface="Times New Roman"/>
                <a:cs typeface="Times New Roman"/>
              </a:rPr>
              <a:t>ociate</a:t>
            </a:r>
            <a:r>
              <a:rPr sz="1400" spc="-10" dirty="0">
                <a:latin typeface="Times New Roman"/>
                <a:cs typeface="Times New Roman"/>
              </a:rPr>
              <a:t> Professor</a:t>
            </a:r>
            <a:endParaRPr sz="1400" dirty="0">
              <a:latin typeface="Times New Roman"/>
              <a:cs typeface="Times New Roman"/>
            </a:endParaRPr>
          </a:p>
        </p:txBody>
      </p:sp>
      <p:sp>
        <p:nvSpPr>
          <p:cNvPr id="1048598" name="object 10"/>
          <p:cNvSpPr txBox="1"/>
          <p:nvPr/>
        </p:nvSpPr>
        <p:spPr>
          <a:xfrm>
            <a:off x="1831599" y="5146450"/>
            <a:ext cx="8523605" cy="1972945"/>
          </a:xfrm>
          <a:prstGeom prst="rect">
            <a:avLst/>
          </a:prstGeom>
        </p:spPr>
        <p:txBody>
          <a:bodyPr vert="horz" wrap="square" lIns="0" tIns="12065" rIns="0" bIns="0" rtlCol="0">
            <a:spAutoFit/>
          </a:bodyPr>
          <a:lstStyle/>
          <a:p>
            <a:pPr marL="3810" algn="ctr">
              <a:lnSpc>
                <a:spcPct val="100000"/>
              </a:lnSpc>
              <a:spcBef>
                <a:spcPts val="95"/>
              </a:spcBef>
            </a:pPr>
            <a:r>
              <a:rPr sz="2400" spc="-10" dirty="0">
                <a:solidFill>
                  <a:schemeClr val="tx2"/>
                </a:solidFill>
                <a:latin typeface="Times New Roman"/>
                <a:cs typeface="Times New Roman"/>
              </a:rPr>
              <a:t>Department</a:t>
            </a:r>
            <a:r>
              <a:rPr sz="2400" spc="-70" dirty="0">
                <a:solidFill>
                  <a:schemeClr val="tx2"/>
                </a:solidFill>
                <a:latin typeface="Times New Roman"/>
                <a:cs typeface="Times New Roman"/>
              </a:rPr>
              <a:t> </a:t>
            </a:r>
            <a:r>
              <a:rPr lang="en-IN" sz="2400" dirty="0">
                <a:solidFill>
                  <a:schemeClr val="tx2"/>
                </a:solidFill>
                <a:latin typeface="Times New Roman"/>
                <a:cs typeface="Times New Roman"/>
              </a:rPr>
              <a:t>of</a:t>
            </a:r>
            <a:r>
              <a:rPr lang="en-IN" sz="2400" spc="-70" dirty="0">
                <a:solidFill>
                  <a:schemeClr val="tx2"/>
                </a:solidFill>
                <a:latin typeface="Times New Roman"/>
                <a:cs typeface="Times New Roman"/>
              </a:rPr>
              <a:t> Mechanical </a:t>
            </a:r>
            <a:r>
              <a:rPr sz="2400" spc="-10" dirty="0">
                <a:solidFill>
                  <a:schemeClr val="tx2"/>
                </a:solidFill>
                <a:latin typeface="Times New Roman"/>
                <a:cs typeface="Times New Roman"/>
              </a:rPr>
              <a:t>Engineering</a:t>
            </a:r>
            <a:endParaRPr sz="2400" dirty="0">
              <a:solidFill>
                <a:schemeClr val="tx2"/>
              </a:solidFill>
              <a:latin typeface="Times New Roman"/>
              <a:cs typeface="Times New Roman"/>
            </a:endParaRPr>
          </a:p>
          <a:p>
            <a:pPr algn="ctr">
              <a:lnSpc>
                <a:spcPct val="100000"/>
              </a:lnSpc>
              <a:spcBef>
                <a:spcPts val="35"/>
              </a:spcBef>
            </a:pPr>
            <a:r>
              <a:rPr sz="3700" dirty="0">
                <a:solidFill>
                  <a:srgbClr val="FF0000"/>
                </a:solidFill>
                <a:latin typeface="Times New Roman"/>
                <a:cs typeface="Times New Roman"/>
              </a:rPr>
              <a:t>Srinivasa</a:t>
            </a:r>
            <a:r>
              <a:rPr sz="3700" spc="-35" dirty="0">
                <a:solidFill>
                  <a:srgbClr val="FF0000"/>
                </a:solidFill>
                <a:latin typeface="Times New Roman"/>
                <a:cs typeface="Times New Roman"/>
              </a:rPr>
              <a:t> </a:t>
            </a:r>
            <a:r>
              <a:rPr sz="3700" dirty="0">
                <a:solidFill>
                  <a:srgbClr val="FF0000"/>
                </a:solidFill>
                <a:latin typeface="Times New Roman"/>
                <a:cs typeface="Times New Roman"/>
              </a:rPr>
              <a:t>Ramanujan</a:t>
            </a:r>
            <a:r>
              <a:rPr sz="3700" spc="-30" dirty="0">
                <a:solidFill>
                  <a:srgbClr val="FF0000"/>
                </a:solidFill>
                <a:latin typeface="Times New Roman"/>
                <a:cs typeface="Times New Roman"/>
              </a:rPr>
              <a:t> </a:t>
            </a:r>
            <a:r>
              <a:rPr sz="3700" dirty="0">
                <a:solidFill>
                  <a:srgbClr val="FF0000"/>
                </a:solidFill>
                <a:latin typeface="Times New Roman"/>
                <a:cs typeface="Times New Roman"/>
              </a:rPr>
              <a:t>Institute</a:t>
            </a:r>
            <a:r>
              <a:rPr sz="3700" spc="-30" dirty="0">
                <a:solidFill>
                  <a:srgbClr val="FF0000"/>
                </a:solidFill>
                <a:latin typeface="Times New Roman"/>
                <a:cs typeface="Times New Roman"/>
              </a:rPr>
              <a:t> </a:t>
            </a:r>
            <a:r>
              <a:rPr sz="3700" dirty="0">
                <a:solidFill>
                  <a:srgbClr val="FF0000"/>
                </a:solidFill>
                <a:latin typeface="Times New Roman"/>
                <a:cs typeface="Times New Roman"/>
              </a:rPr>
              <a:t>of</a:t>
            </a:r>
            <a:r>
              <a:rPr sz="3700" spc="-100" dirty="0">
                <a:solidFill>
                  <a:srgbClr val="FF0000"/>
                </a:solidFill>
                <a:latin typeface="Times New Roman"/>
                <a:cs typeface="Times New Roman"/>
              </a:rPr>
              <a:t> </a:t>
            </a:r>
            <a:r>
              <a:rPr sz="3700" spc="-10" dirty="0">
                <a:solidFill>
                  <a:srgbClr val="FF0000"/>
                </a:solidFill>
                <a:latin typeface="Times New Roman"/>
                <a:cs typeface="Times New Roman"/>
              </a:rPr>
              <a:t>Technology</a:t>
            </a:r>
            <a:endParaRPr sz="3700" dirty="0">
              <a:latin typeface="Times New Roman"/>
              <a:cs typeface="Times New Roman"/>
            </a:endParaRPr>
          </a:p>
          <a:p>
            <a:pPr marL="5080" algn="ctr">
              <a:lnSpc>
                <a:spcPct val="100000"/>
              </a:lnSpc>
              <a:spcBef>
                <a:spcPts val="245"/>
              </a:spcBef>
            </a:pPr>
            <a:r>
              <a:rPr sz="1000" b="1" spc="-10" dirty="0">
                <a:latin typeface="Times New Roman"/>
                <a:cs typeface="Times New Roman"/>
              </a:rPr>
              <a:t>(</a:t>
            </a:r>
            <a:r>
              <a:rPr sz="1100" b="1" spc="-10" dirty="0">
                <a:latin typeface="Verdana"/>
                <a:cs typeface="Verdana"/>
              </a:rPr>
              <a:t>Autonomus)</a:t>
            </a:r>
            <a:endParaRPr sz="1100" dirty="0">
              <a:latin typeface="Verdana"/>
              <a:cs typeface="Verdana"/>
            </a:endParaRPr>
          </a:p>
          <a:p>
            <a:pPr marL="5080" algn="ctr">
              <a:lnSpc>
                <a:spcPct val="100000"/>
              </a:lnSpc>
              <a:spcBef>
                <a:spcPts val="860"/>
              </a:spcBef>
            </a:pPr>
            <a:r>
              <a:rPr sz="1400" b="1" dirty="0">
                <a:solidFill>
                  <a:srgbClr val="1F4E78"/>
                </a:solidFill>
                <a:latin typeface="Times New Roman"/>
                <a:cs typeface="Times New Roman"/>
              </a:rPr>
              <a:t>202</a:t>
            </a:r>
            <a:r>
              <a:rPr lang="en-IN" sz="1400" b="1" dirty="0">
                <a:solidFill>
                  <a:srgbClr val="1F4E78"/>
                </a:solidFill>
                <a:latin typeface="Times New Roman"/>
                <a:cs typeface="Times New Roman"/>
              </a:rPr>
              <a:t>4</a:t>
            </a:r>
            <a:r>
              <a:rPr sz="1400" b="1" spc="20" dirty="0">
                <a:solidFill>
                  <a:srgbClr val="1F4E78"/>
                </a:solidFill>
                <a:latin typeface="Times New Roman"/>
                <a:cs typeface="Times New Roman"/>
              </a:rPr>
              <a:t> </a:t>
            </a:r>
            <a:r>
              <a:rPr sz="1400" b="1" dirty="0">
                <a:solidFill>
                  <a:srgbClr val="1F4E78"/>
                </a:solidFill>
                <a:latin typeface="Times New Roman"/>
                <a:cs typeface="Times New Roman"/>
              </a:rPr>
              <a:t>-</a:t>
            </a:r>
            <a:r>
              <a:rPr sz="1400" b="1" spc="25" dirty="0">
                <a:solidFill>
                  <a:srgbClr val="1F4E78"/>
                </a:solidFill>
                <a:latin typeface="Times New Roman"/>
                <a:cs typeface="Times New Roman"/>
              </a:rPr>
              <a:t> </a:t>
            </a:r>
            <a:r>
              <a:rPr sz="1400" b="1" spc="-20" dirty="0">
                <a:solidFill>
                  <a:srgbClr val="1F4E78"/>
                </a:solidFill>
                <a:latin typeface="Times New Roman"/>
                <a:cs typeface="Times New Roman"/>
              </a:rPr>
              <a:t>202</a:t>
            </a:r>
            <a:r>
              <a:rPr lang="en-IN" sz="1400" b="1" spc="-20" dirty="0">
                <a:solidFill>
                  <a:srgbClr val="1F4E78"/>
                </a:solidFill>
                <a:latin typeface="Times New Roman"/>
                <a:cs typeface="Times New Roman"/>
              </a:rPr>
              <a:t>5</a:t>
            </a:r>
            <a:endParaRPr sz="1400" dirty="0">
              <a:latin typeface="Times New Roman"/>
              <a:cs typeface="Times New Roman"/>
            </a:endParaRPr>
          </a:p>
        </p:txBody>
      </p:sp>
      <p:sp>
        <p:nvSpPr>
          <p:cNvPr id="1048599" name="object 11"/>
          <p:cNvSpPr txBox="1"/>
          <p:nvPr/>
        </p:nvSpPr>
        <p:spPr>
          <a:xfrm>
            <a:off x="2895600" y="1563001"/>
            <a:ext cx="1931224" cy="617477"/>
          </a:xfrm>
          <a:prstGeom prst="rect">
            <a:avLst/>
          </a:prstGeom>
        </p:spPr>
        <p:txBody>
          <a:bodyPr vert="horz" wrap="square" lIns="0" tIns="70485" rIns="0" bIns="0" rtlCol="0">
            <a:spAutoFit/>
          </a:bodyPr>
          <a:lstStyle/>
          <a:p>
            <a:pPr marL="36195">
              <a:lnSpc>
                <a:spcPct val="100000"/>
              </a:lnSpc>
              <a:spcBef>
                <a:spcPts val="555"/>
              </a:spcBef>
            </a:pPr>
            <a:r>
              <a:rPr lang="en-IN" sz="2000" spc="-95" dirty="0">
                <a:latin typeface="Times New Roman"/>
                <a:cs typeface="Times New Roman"/>
              </a:rPr>
              <a:t>K. </a:t>
            </a:r>
            <a:r>
              <a:rPr lang="en-IN" sz="2000" spc="-95" dirty="0" err="1">
                <a:latin typeface="Times New Roman"/>
                <a:cs typeface="Times New Roman"/>
              </a:rPr>
              <a:t>Jayavanth</a:t>
            </a:r>
            <a:r>
              <a:rPr lang="en-IN" sz="2000" spc="-95" dirty="0">
                <a:latin typeface="Times New Roman"/>
                <a:cs typeface="Times New Roman"/>
              </a:rPr>
              <a:t> </a:t>
            </a:r>
            <a:r>
              <a:rPr lang="en-IN" sz="2000" spc="-95" dirty="0" err="1">
                <a:latin typeface="Times New Roman"/>
                <a:cs typeface="Times New Roman"/>
              </a:rPr>
              <a:t>kumar</a:t>
            </a:r>
            <a:endParaRPr lang="en-IN" sz="2000" spc="-95" dirty="0">
              <a:latin typeface="Times New Roman"/>
              <a:cs typeface="Times New Roman"/>
            </a:endParaRPr>
          </a:p>
          <a:p>
            <a:pPr marL="36195">
              <a:lnSpc>
                <a:spcPct val="100000"/>
              </a:lnSpc>
              <a:spcBef>
                <a:spcPts val="555"/>
              </a:spcBef>
            </a:pPr>
            <a:r>
              <a:rPr sz="1050" dirty="0">
                <a:latin typeface="Times New Roman"/>
                <a:cs typeface="Times New Roman"/>
              </a:rPr>
              <a:t>Roll No. </a:t>
            </a:r>
            <a:r>
              <a:rPr lang="en-IN" sz="1050" dirty="0">
                <a:latin typeface="Times New Roman"/>
                <a:cs typeface="Times New Roman"/>
              </a:rPr>
              <a:t>224G5A0314</a:t>
            </a:r>
            <a:endParaRPr sz="1050" dirty="0">
              <a:latin typeface="Times New Roman"/>
              <a:cs typeface="Times New Roman"/>
            </a:endParaRPr>
          </a:p>
        </p:txBody>
      </p:sp>
      <p:sp>
        <p:nvSpPr>
          <p:cNvPr id="1048600" name="object 12"/>
          <p:cNvSpPr txBox="1"/>
          <p:nvPr/>
        </p:nvSpPr>
        <p:spPr>
          <a:xfrm>
            <a:off x="7585963" y="1576901"/>
            <a:ext cx="2052655" cy="585470"/>
          </a:xfrm>
          <a:prstGeom prst="rect">
            <a:avLst/>
          </a:prstGeom>
        </p:spPr>
        <p:txBody>
          <a:bodyPr vert="horz" wrap="square" lIns="0" tIns="70485" rIns="0" bIns="0" rtlCol="0">
            <a:spAutoFit/>
          </a:bodyPr>
          <a:lstStyle/>
          <a:p>
            <a:pPr marL="12700">
              <a:lnSpc>
                <a:spcPct val="100000"/>
              </a:lnSpc>
              <a:spcBef>
                <a:spcPts val="555"/>
              </a:spcBef>
            </a:pPr>
            <a:r>
              <a:rPr lang="en-IN" sz="2000" dirty="0" err="1">
                <a:latin typeface="Times New Roman"/>
                <a:cs typeface="Times New Roman"/>
              </a:rPr>
              <a:t>G.Kartheek</a:t>
            </a:r>
            <a:endParaRPr lang="en-IN" sz="2000" dirty="0">
              <a:latin typeface="Times New Roman"/>
              <a:cs typeface="Times New Roman"/>
            </a:endParaRPr>
          </a:p>
          <a:p>
            <a:pPr marL="12700">
              <a:lnSpc>
                <a:spcPct val="100000"/>
              </a:lnSpc>
              <a:spcBef>
                <a:spcPts val="555"/>
              </a:spcBef>
            </a:pPr>
            <a:r>
              <a:rPr sz="1050" dirty="0">
                <a:latin typeface="Times New Roman"/>
                <a:cs typeface="Times New Roman"/>
              </a:rPr>
              <a:t>Roll No. </a:t>
            </a:r>
            <a:r>
              <a:rPr lang="en-IN" sz="1050" dirty="0">
                <a:latin typeface="Times New Roman"/>
                <a:cs typeface="Times New Roman"/>
              </a:rPr>
              <a:t>214G1A0311</a:t>
            </a:r>
            <a:endParaRPr sz="1050" dirty="0">
              <a:latin typeface="Times New Roman"/>
              <a:cs typeface="Times New Roman"/>
            </a:endParaRPr>
          </a:p>
        </p:txBody>
      </p:sp>
      <p:sp>
        <p:nvSpPr>
          <p:cNvPr id="1048601" name="object 13"/>
          <p:cNvSpPr txBox="1"/>
          <p:nvPr/>
        </p:nvSpPr>
        <p:spPr>
          <a:xfrm>
            <a:off x="812800" y="1563000"/>
            <a:ext cx="1724069" cy="617477"/>
          </a:xfrm>
          <a:prstGeom prst="rect">
            <a:avLst/>
          </a:prstGeom>
        </p:spPr>
        <p:txBody>
          <a:bodyPr vert="horz" wrap="square" lIns="0" tIns="70485" rIns="0" bIns="0" rtlCol="0">
            <a:spAutoFit/>
          </a:bodyPr>
          <a:lstStyle/>
          <a:p>
            <a:pPr marL="12700">
              <a:lnSpc>
                <a:spcPct val="100000"/>
              </a:lnSpc>
              <a:spcBef>
                <a:spcPts val="555"/>
              </a:spcBef>
            </a:pPr>
            <a:r>
              <a:rPr lang="en-IN" sz="2000" dirty="0">
                <a:latin typeface="Times New Roman"/>
                <a:cs typeface="Times New Roman"/>
              </a:rPr>
              <a:t>N. Roshan vali</a:t>
            </a:r>
            <a:endParaRPr lang="en-IN" sz="2000" spc="25" dirty="0">
              <a:latin typeface="Times New Roman"/>
              <a:cs typeface="Times New Roman"/>
            </a:endParaRPr>
          </a:p>
          <a:p>
            <a:pPr marL="12700">
              <a:lnSpc>
                <a:spcPct val="100000"/>
              </a:lnSpc>
              <a:spcBef>
                <a:spcPts val="555"/>
              </a:spcBef>
            </a:pPr>
            <a:r>
              <a:rPr sz="1050" dirty="0">
                <a:latin typeface="Times New Roman"/>
                <a:cs typeface="Times New Roman"/>
              </a:rPr>
              <a:t>Roll No. </a:t>
            </a:r>
            <a:r>
              <a:rPr lang="en-IN" sz="1050" dirty="0">
                <a:latin typeface="Times New Roman"/>
                <a:cs typeface="Times New Roman"/>
              </a:rPr>
              <a:t>224G5A0328</a:t>
            </a:r>
            <a:endParaRPr sz="1050" dirty="0">
              <a:latin typeface="Times New Roman"/>
              <a:cs typeface="Times New Roman"/>
            </a:endParaRPr>
          </a:p>
        </p:txBody>
      </p:sp>
      <p:grpSp>
        <p:nvGrpSpPr>
          <p:cNvPr id="20" name="object 14"/>
          <p:cNvGrpSpPr/>
          <p:nvPr/>
        </p:nvGrpSpPr>
        <p:grpSpPr>
          <a:xfrm>
            <a:off x="327684" y="306886"/>
            <a:ext cx="11635716" cy="1269379"/>
            <a:chOff x="697680" y="297000"/>
            <a:chExt cx="10642600" cy="972185"/>
          </a:xfrm>
        </p:grpSpPr>
        <p:pic>
          <p:nvPicPr>
            <p:cNvPr id="2097153" name="object 15"/>
            <p:cNvPicPr>
              <a:picLocks/>
            </p:cNvPicPr>
            <p:nvPr/>
          </p:nvPicPr>
          <p:blipFill>
            <a:blip r:embed="rId2" cstate="print"/>
            <a:stretch>
              <a:fillRect/>
            </a:stretch>
          </p:blipFill>
          <p:spPr>
            <a:xfrm>
              <a:off x="697680" y="297000"/>
              <a:ext cx="10642320" cy="972000"/>
            </a:xfrm>
            <a:prstGeom prst="rect">
              <a:avLst/>
            </a:prstGeom>
          </p:spPr>
        </p:pic>
        <p:sp>
          <p:nvSpPr>
            <p:cNvPr id="1048602" name="object 16"/>
            <p:cNvSpPr/>
            <p:nvPr/>
          </p:nvSpPr>
          <p:spPr>
            <a:xfrm>
              <a:off x="754920" y="335160"/>
              <a:ext cx="10528300" cy="857885"/>
            </a:xfrm>
            <a:custGeom>
              <a:avLst/>
              <a:gdLst/>
              <a:ahLst/>
              <a:cxnLst/>
              <a:rect l="l" t="t" r="r" b="b"/>
              <a:pathLst>
                <a:path w="10528300" h="857885">
                  <a:moveTo>
                    <a:pt x="10384917" y="857519"/>
                  </a:moveTo>
                  <a:lnTo>
                    <a:pt x="142922" y="857519"/>
                  </a:lnTo>
                  <a:lnTo>
                    <a:pt x="97748" y="850233"/>
                  </a:lnTo>
                  <a:lnTo>
                    <a:pt x="58514" y="829944"/>
                  </a:lnTo>
                  <a:lnTo>
                    <a:pt x="27575" y="799005"/>
                  </a:lnTo>
                  <a:lnTo>
                    <a:pt x="7286" y="759771"/>
                  </a:lnTo>
                  <a:lnTo>
                    <a:pt x="0" y="714597"/>
                  </a:lnTo>
                  <a:lnTo>
                    <a:pt x="0" y="142922"/>
                  </a:lnTo>
                  <a:lnTo>
                    <a:pt x="7286" y="97748"/>
                  </a:lnTo>
                  <a:lnTo>
                    <a:pt x="27575" y="58514"/>
                  </a:lnTo>
                  <a:lnTo>
                    <a:pt x="58514" y="27575"/>
                  </a:lnTo>
                  <a:lnTo>
                    <a:pt x="97748" y="7286"/>
                  </a:lnTo>
                  <a:lnTo>
                    <a:pt x="142922" y="0"/>
                  </a:lnTo>
                  <a:lnTo>
                    <a:pt x="10384917" y="0"/>
                  </a:lnTo>
                  <a:lnTo>
                    <a:pt x="10439611" y="10879"/>
                  </a:lnTo>
                  <a:lnTo>
                    <a:pt x="10485979" y="41861"/>
                  </a:lnTo>
                  <a:lnTo>
                    <a:pt x="10516960" y="88228"/>
                  </a:lnTo>
                  <a:lnTo>
                    <a:pt x="10527839" y="142922"/>
                  </a:lnTo>
                  <a:lnTo>
                    <a:pt x="10527839" y="714597"/>
                  </a:lnTo>
                  <a:lnTo>
                    <a:pt x="10520553" y="759771"/>
                  </a:lnTo>
                  <a:lnTo>
                    <a:pt x="10500264" y="799005"/>
                  </a:lnTo>
                  <a:lnTo>
                    <a:pt x="10469325" y="829944"/>
                  </a:lnTo>
                  <a:lnTo>
                    <a:pt x="10430091" y="850233"/>
                  </a:lnTo>
                  <a:lnTo>
                    <a:pt x="10384917" y="857519"/>
                  </a:lnTo>
                  <a:close/>
                </a:path>
              </a:pathLst>
            </a:custGeom>
            <a:solidFill>
              <a:srgbClr val="FF6600"/>
            </a:solidFill>
          </p:spPr>
          <p:txBody>
            <a:bodyPr wrap="square" lIns="0" tIns="0" rIns="0" bIns="0" rtlCol="0"/>
            <a:lstStyle/>
            <a:p>
              <a:endParaRPr/>
            </a:p>
          </p:txBody>
        </p:sp>
      </p:grpSp>
      <p:sp>
        <p:nvSpPr>
          <p:cNvPr id="1048603" name="object 17"/>
          <p:cNvSpPr txBox="1">
            <a:spLocks noGrp="1"/>
          </p:cNvSpPr>
          <p:nvPr>
            <p:ph type="title"/>
          </p:nvPr>
        </p:nvSpPr>
        <p:spPr>
          <a:xfrm>
            <a:off x="606271" y="605805"/>
            <a:ext cx="11195464" cy="628377"/>
          </a:xfrm>
          <a:prstGeom prst="rect">
            <a:avLst/>
          </a:prstGeom>
        </p:spPr>
        <p:txBody>
          <a:bodyPr vert="horz" wrap="square" lIns="0" tIns="12700" rIns="0" bIns="0" rtlCol="0">
            <a:spAutoFit/>
          </a:bodyPr>
          <a:lstStyle/>
          <a:p>
            <a:pPr marL="12700" algn="just">
              <a:lnSpc>
                <a:spcPct val="100000"/>
              </a:lnSpc>
              <a:spcBef>
                <a:spcPts val="100"/>
              </a:spcBef>
            </a:pPr>
            <a:r>
              <a:rPr lang="en-IN" sz="2000" b="1" dirty="0"/>
              <a:t>EXPERIMENTAL INVESTIGATION OF THERMODYNAMIC PERFORMANCE AND CO</a:t>
            </a:r>
            <a:r>
              <a:rPr lang="en-IN" sz="2000" b="1" baseline="-25000" dirty="0"/>
              <a:t>2</a:t>
            </a:r>
            <a:r>
              <a:rPr lang="en-IN" sz="2000" b="1" dirty="0"/>
              <a:t> EMISSIONS ANALYSIS OF VCR SYSTEM BY VARYING THE LENGTH OF CAPILLARY TUBE</a:t>
            </a:r>
          </a:p>
        </p:txBody>
      </p:sp>
      <p:sp>
        <p:nvSpPr>
          <p:cNvPr id="1048604" name="object 18"/>
          <p:cNvSpPr txBox="1"/>
          <p:nvPr/>
        </p:nvSpPr>
        <p:spPr>
          <a:xfrm>
            <a:off x="5950342" y="1437624"/>
            <a:ext cx="217170" cy="495299"/>
          </a:xfrm>
          <a:prstGeom prst="rect">
            <a:avLst/>
          </a:prstGeom>
        </p:spPr>
        <p:txBody>
          <a:bodyPr vert="horz" wrap="square" lIns="0" tIns="12700" rIns="0" bIns="0" rtlCol="0">
            <a:spAutoFit/>
          </a:bodyPr>
          <a:lstStyle/>
          <a:p>
            <a:pPr marL="12700">
              <a:lnSpc>
                <a:spcPct val="100000"/>
              </a:lnSpc>
              <a:spcBef>
                <a:spcPts val="100"/>
              </a:spcBef>
            </a:pPr>
            <a:r>
              <a:rPr sz="1600" i="1" spc="-25" dirty="0">
                <a:latin typeface="Times New Roman"/>
                <a:cs typeface="Times New Roman"/>
              </a:rPr>
              <a:t>by</a:t>
            </a:r>
            <a:endParaRPr sz="1600" dirty="0">
              <a:latin typeface="Times New Roman"/>
              <a:cs typeface="Times New Roman"/>
            </a:endParaRPr>
          </a:p>
        </p:txBody>
      </p:sp>
      <p:pic>
        <p:nvPicPr>
          <p:cNvPr id="2097154" name="object 19"/>
          <p:cNvPicPr>
            <a:picLocks/>
          </p:cNvPicPr>
          <p:nvPr/>
        </p:nvPicPr>
        <p:blipFill>
          <a:blip r:embed="rId3" cstate="print"/>
          <a:stretch>
            <a:fillRect/>
          </a:stretch>
        </p:blipFill>
        <p:spPr>
          <a:xfrm>
            <a:off x="5174280" y="3476880"/>
            <a:ext cx="1843199" cy="1662691"/>
          </a:xfrm>
          <a:prstGeom prst="rect">
            <a:avLst/>
          </a:prstGeom>
        </p:spPr>
      </p:pic>
      <p:sp>
        <p:nvSpPr>
          <p:cNvPr id="1048605" name="object 20"/>
          <p:cNvSpPr txBox="1"/>
          <p:nvPr/>
        </p:nvSpPr>
        <p:spPr>
          <a:xfrm>
            <a:off x="9638618" y="1571017"/>
            <a:ext cx="1867582" cy="601447"/>
          </a:xfrm>
          <a:prstGeom prst="rect">
            <a:avLst/>
          </a:prstGeom>
        </p:spPr>
        <p:txBody>
          <a:bodyPr vert="horz" wrap="square" lIns="0" tIns="67310" rIns="0" bIns="0" rtlCol="0">
            <a:spAutoFit/>
          </a:bodyPr>
          <a:lstStyle/>
          <a:p>
            <a:pPr marL="12700">
              <a:lnSpc>
                <a:spcPct val="100000"/>
              </a:lnSpc>
              <a:spcBef>
                <a:spcPts val="530"/>
              </a:spcBef>
            </a:pPr>
            <a:r>
              <a:rPr lang="en-IN" sz="2000" dirty="0" err="1">
                <a:latin typeface="Times New Roman"/>
                <a:cs typeface="Times New Roman"/>
              </a:rPr>
              <a:t>P.Jagadeesh</a:t>
            </a:r>
            <a:endParaRPr lang="en-IN" sz="2000" dirty="0">
              <a:latin typeface="Times New Roman"/>
              <a:cs typeface="Times New Roman"/>
            </a:endParaRPr>
          </a:p>
          <a:p>
            <a:pPr marL="12700">
              <a:lnSpc>
                <a:spcPct val="100000"/>
              </a:lnSpc>
              <a:spcBef>
                <a:spcPts val="530"/>
              </a:spcBef>
            </a:pPr>
            <a:r>
              <a:rPr sz="1050" dirty="0">
                <a:latin typeface="Times New Roman"/>
                <a:cs typeface="Times New Roman"/>
              </a:rPr>
              <a:t>Roll</a:t>
            </a:r>
            <a:r>
              <a:rPr sz="1050" spc="-30" dirty="0">
                <a:latin typeface="Times New Roman"/>
                <a:cs typeface="Times New Roman"/>
              </a:rPr>
              <a:t> </a:t>
            </a:r>
            <a:r>
              <a:rPr sz="1050" dirty="0">
                <a:latin typeface="Times New Roman"/>
                <a:cs typeface="Times New Roman"/>
              </a:rPr>
              <a:t>No.</a:t>
            </a:r>
            <a:r>
              <a:rPr sz="1050" spc="-30" dirty="0">
                <a:latin typeface="Times New Roman"/>
                <a:cs typeface="Times New Roman"/>
              </a:rPr>
              <a:t> </a:t>
            </a:r>
            <a:r>
              <a:rPr lang="en-IN" sz="1050" spc="-30" dirty="0">
                <a:latin typeface="Times New Roman"/>
                <a:cs typeface="Times New Roman"/>
              </a:rPr>
              <a:t>214G1A0310</a:t>
            </a:r>
            <a:endParaRPr sz="105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Subtitle 1048685"/>
          <p:cNvSpPr>
            <a:spLocks noGrp="1"/>
          </p:cNvSpPr>
          <p:nvPr>
            <p:ph type="subTitle" idx="4"/>
          </p:nvPr>
        </p:nvSpPr>
        <p:spPr>
          <a:xfrm>
            <a:off x="641885" y="757843"/>
            <a:ext cx="8534400" cy="469900"/>
          </a:xfrm>
          <a:solidFill>
            <a:srgbClr val="FF6600"/>
          </a:solidFill>
        </p:spPr>
        <p:txBody>
          <a:bodyPr/>
          <a:lstStyle/>
          <a:p>
            <a:r>
              <a:rPr lang="en-US" sz="3200" b="1"/>
              <a:t>Basic Properties of Refrigerants</a:t>
            </a:r>
            <a:r>
              <a:rPr lang="en-US"/>
              <a:t> </a:t>
            </a:r>
            <a:endParaRPr lang="en-GB"/>
          </a:p>
        </p:txBody>
      </p:sp>
      <p:graphicFrame>
        <p:nvGraphicFramePr>
          <p:cNvPr id="4194304" name="Table 4194303"/>
          <p:cNvGraphicFramePr>
            <a:graphicFrameLocks/>
          </p:cNvGraphicFramePr>
          <p:nvPr>
            <p:extLst>
              <p:ext uri="{D42A27DB-BD31-4B8C-83A1-F6EECF244321}">
                <p14:modId xmlns:p14="http://schemas.microsoft.com/office/powerpoint/2010/main" val="354213249"/>
              </p:ext>
            </p:extLst>
          </p:nvPr>
        </p:nvGraphicFramePr>
        <p:xfrm>
          <a:off x="641885" y="1567551"/>
          <a:ext cx="10178518" cy="4378042"/>
        </p:xfrm>
        <a:graphic>
          <a:graphicData uri="http://schemas.openxmlformats.org/drawingml/2006/table">
            <a:tbl>
              <a:tblPr firstRow="1" bandRow="1">
                <a:tableStyleId>{5940675A-B579-460E-94D1-54222C63F5DA}</a:tableStyleId>
              </a:tblPr>
              <a:tblGrid>
                <a:gridCol w="1454074">
                  <a:extLst>
                    <a:ext uri="{9D8B030D-6E8A-4147-A177-3AD203B41FA5}">
                      <a16:colId xmlns:a16="http://schemas.microsoft.com/office/drawing/2014/main" val="20000"/>
                    </a:ext>
                  </a:extLst>
                </a:gridCol>
                <a:gridCol w="1454074">
                  <a:extLst>
                    <a:ext uri="{9D8B030D-6E8A-4147-A177-3AD203B41FA5}">
                      <a16:colId xmlns:a16="http://schemas.microsoft.com/office/drawing/2014/main" val="20001"/>
                    </a:ext>
                  </a:extLst>
                </a:gridCol>
                <a:gridCol w="1454074">
                  <a:extLst>
                    <a:ext uri="{9D8B030D-6E8A-4147-A177-3AD203B41FA5}">
                      <a16:colId xmlns:a16="http://schemas.microsoft.com/office/drawing/2014/main" val="20002"/>
                    </a:ext>
                  </a:extLst>
                </a:gridCol>
                <a:gridCol w="1454074">
                  <a:extLst>
                    <a:ext uri="{9D8B030D-6E8A-4147-A177-3AD203B41FA5}">
                      <a16:colId xmlns:a16="http://schemas.microsoft.com/office/drawing/2014/main" val="20003"/>
                    </a:ext>
                  </a:extLst>
                </a:gridCol>
                <a:gridCol w="1454074">
                  <a:extLst>
                    <a:ext uri="{9D8B030D-6E8A-4147-A177-3AD203B41FA5}">
                      <a16:colId xmlns:a16="http://schemas.microsoft.com/office/drawing/2014/main" val="20004"/>
                    </a:ext>
                  </a:extLst>
                </a:gridCol>
                <a:gridCol w="1454074">
                  <a:extLst>
                    <a:ext uri="{9D8B030D-6E8A-4147-A177-3AD203B41FA5}">
                      <a16:colId xmlns:a16="http://schemas.microsoft.com/office/drawing/2014/main" val="20005"/>
                    </a:ext>
                  </a:extLst>
                </a:gridCol>
                <a:gridCol w="1454074">
                  <a:extLst>
                    <a:ext uri="{9D8B030D-6E8A-4147-A177-3AD203B41FA5}">
                      <a16:colId xmlns:a16="http://schemas.microsoft.com/office/drawing/2014/main" val="20006"/>
                    </a:ext>
                  </a:extLst>
                </a:gridCol>
              </a:tblGrid>
              <a:tr h="1598208">
                <a:tc>
                  <a:txBody>
                    <a:bodyPr/>
                    <a:lstStyle/>
                    <a:p>
                      <a:r>
                        <a:rPr lang="en-US" altLang="en-US" sz="2900" b="1"/>
                        <a:t>Refrigerants</a:t>
                      </a:r>
                      <a:r>
                        <a:rPr lang="en-US" altLang="en-US"/>
                        <a:t> </a:t>
                      </a:r>
                      <a:endParaRPr lang="en-GB" altLang="en-US"/>
                    </a:p>
                  </a:txBody>
                  <a:tcPr/>
                </a:tc>
                <a:tc>
                  <a:txBody>
                    <a:bodyPr/>
                    <a:lstStyle/>
                    <a:p>
                      <a:pPr algn="ctr"/>
                      <a:r>
                        <a:rPr lang="en-US" altLang="en-US" sz="2400" b="1"/>
                        <a:t>Mv</a:t>
                      </a:r>
                      <a:endParaRPr lang="en-GB" altLang="en-US" sz="2400" b="1"/>
                    </a:p>
                    <a:p>
                      <a:pPr algn="ctr"/>
                      <a:r>
                        <a:rPr lang="en-US" altLang="en-US" sz="2400" b="1"/>
                        <a:t>(G/mol)</a:t>
                      </a:r>
                      <a:endParaRPr lang="en-GB" altLang="en-US" sz="2400" b="1"/>
                    </a:p>
                  </a:txBody>
                  <a:tcPr/>
                </a:tc>
                <a:tc>
                  <a:txBody>
                    <a:bodyPr/>
                    <a:lstStyle/>
                    <a:p>
                      <a:pPr algn="ctr"/>
                      <a:r>
                        <a:rPr lang="en-US" altLang="en-US" sz="3100" b="1" dirty="0"/>
                        <a:t>Bp</a:t>
                      </a:r>
                    </a:p>
                    <a:p>
                      <a:pPr algn="ctr"/>
                      <a:r>
                        <a:rPr lang="en-GB" altLang="en-US" sz="3100" b="1" baseline="30000" dirty="0"/>
                        <a:t>0</a:t>
                      </a:r>
                      <a:r>
                        <a:rPr lang="en-GB" altLang="en-US" sz="3100" b="1" baseline="0" dirty="0"/>
                        <a:t>c</a:t>
                      </a:r>
                      <a:endParaRPr lang="en-GB" altLang="en-US" sz="3100" b="1" baseline="30000" dirty="0"/>
                    </a:p>
                  </a:txBody>
                  <a:tcPr/>
                </a:tc>
                <a:tc>
                  <a:txBody>
                    <a:bodyPr/>
                    <a:lstStyle/>
                    <a:p>
                      <a:pPr algn="ctr"/>
                      <a:r>
                        <a:rPr lang="en-US" altLang="en-US" sz="3600" b="1" dirty="0"/>
                        <a:t>Pc</a:t>
                      </a:r>
                    </a:p>
                    <a:p>
                      <a:pPr algn="ctr"/>
                      <a:r>
                        <a:rPr lang="en-US" altLang="en-US" sz="2800" b="1" dirty="0"/>
                        <a:t>(</a:t>
                      </a:r>
                      <a:r>
                        <a:rPr lang="en-US" altLang="en-US" sz="2800" b="1" dirty="0" err="1"/>
                        <a:t>mpa</a:t>
                      </a:r>
                      <a:r>
                        <a:rPr lang="en-US" altLang="en-US" sz="2800" b="1" dirty="0"/>
                        <a:t>)</a:t>
                      </a:r>
                      <a:endParaRPr lang="en-GB" altLang="en-US" sz="2800" b="1" dirty="0"/>
                    </a:p>
                  </a:txBody>
                  <a:tcPr/>
                </a:tc>
                <a:tc>
                  <a:txBody>
                    <a:bodyPr/>
                    <a:lstStyle/>
                    <a:p>
                      <a:pPr algn="ctr"/>
                      <a:r>
                        <a:rPr lang="en-US" altLang="en-US" sz="3600" b="1" dirty="0"/>
                        <a:t>Tc</a:t>
                      </a:r>
                    </a:p>
                    <a:p>
                      <a:pPr marL="0" marR="0" lvl="0" indent="0" algn="ctr" defTabSz="914400" eaLnBrk="1" fontAlgn="auto" latinLnBrk="0" hangingPunct="1">
                        <a:lnSpc>
                          <a:spcPct val="100000"/>
                        </a:lnSpc>
                        <a:spcBef>
                          <a:spcPts val="0"/>
                        </a:spcBef>
                        <a:spcAft>
                          <a:spcPts val="0"/>
                        </a:spcAft>
                        <a:buClrTx/>
                        <a:buSzTx/>
                        <a:buFontTx/>
                        <a:buNone/>
                        <a:tabLst/>
                        <a:defRPr/>
                      </a:pPr>
                      <a:r>
                        <a:rPr lang="en-GB" altLang="en-US" sz="2400" b="1" baseline="30000" dirty="0"/>
                        <a:t>0</a:t>
                      </a:r>
                      <a:r>
                        <a:rPr lang="en-GB" altLang="en-US" sz="2400" b="1" baseline="0" dirty="0"/>
                        <a:t>c</a:t>
                      </a:r>
                      <a:endParaRPr lang="en-GB" altLang="en-US" sz="2400" b="1" baseline="30000" dirty="0"/>
                    </a:p>
                    <a:p>
                      <a:pPr algn="ctr"/>
                      <a:endParaRPr lang="en-GB" altLang="en-US" sz="3900" b="1" dirty="0"/>
                    </a:p>
                  </a:txBody>
                  <a:tcPr/>
                </a:tc>
                <a:tc>
                  <a:txBody>
                    <a:bodyPr/>
                    <a:lstStyle/>
                    <a:p>
                      <a:pPr algn="ctr"/>
                      <a:r>
                        <a:rPr lang="en-US" altLang="en-US" sz="3100" b="1" dirty="0"/>
                        <a:t>ODP</a:t>
                      </a:r>
                      <a:endParaRPr lang="en-GB" altLang="en-US" sz="3100" b="1" dirty="0"/>
                    </a:p>
                  </a:txBody>
                  <a:tcPr/>
                </a:tc>
                <a:tc>
                  <a:txBody>
                    <a:bodyPr/>
                    <a:lstStyle/>
                    <a:p>
                      <a:pPr algn="ctr"/>
                      <a:r>
                        <a:rPr lang="en-US" altLang="en-US" sz="2800" b="1" dirty="0"/>
                        <a:t>GWP</a:t>
                      </a:r>
                      <a:endParaRPr lang="en-GB" altLang="en-US" sz="2800" b="1" dirty="0"/>
                    </a:p>
                    <a:p>
                      <a:pPr algn="ctr"/>
                      <a:r>
                        <a:rPr lang="en-US" altLang="en-US" sz="2800" b="1" dirty="0"/>
                        <a:t>100 Years</a:t>
                      </a:r>
                      <a:endParaRPr lang="en-GB" altLang="en-US" sz="2800" b="1" dirty="0"/>
                    </a:p>
                  </a:txBody>
                  <a:tcPr/>
                </a:tc>
                <a:extLst>
                  <a:ext uri="{0D108BD9-81ED-4DB2-BD59-A6C34878D82A}">
                    <a16:rowId xmlns:a16="http://schemas.microsoft.com/office/drawing/2014/main" val="10000"/>
                  </a:ext>
                </a:extLst>
              </a:tr>
              <a:tr h="1388921">
                <a:tc>
                  <a:txBody>
                    <a:bodyPr/>
                    <a:lstStyle/>
                    <a:p>
                      <a:r>
                        <a:rPr lang="en-US" altLang="en-US" sz="3000" b="1"/>
                        <a:t>R134a</a:t>
                      </a:r>
                      <a:endParaRPr lang="en-GB" altLang="en-US" sz="3000" b="1"/>
                    </a:p>
                  </a:txBody>
                  <a:tcPr/>
                </a:tc>
                <a:tc>
                  <a:txBody>
                    <a:bodyPr/>
                    <a:lstStyle/>
                    <a:p>
                      <a:pPr algn="ctr"/>
                      <a:r>
                        <a:rPr lang="en-US" altLang="en-US"/>
                        <a:t>102.3</a:t>
                      </a:r>
                      <a:endParaRPr lang="en-GB" altLang="en-US"/>
                    </a:p>
                  </a:txBody>
                  <a:tcPr/>
                </a:tc>
                <a:tc>
                  <a:txBody>
                    <a:bodyPr/>
                    <a:lstStyle/>
                    <a:p>
                      <a:pPr algn="ctr"/>
                      <a:r>
                        <a:rPr lang="en-US" altLang="en-US"/>
                        <a:t>-26.07</a:t>
                      </a:r>
                      <a:endParaRPr lang="en-GB" altLang="en-US"/>
                    </a:p>
                  </a:txBody>
                  <a:tcPr/>
                </a:tc>
                <a:tc>
                  <a:txBody>
                    <a:bodyPr/>
                    <a:lstStyle/>
                    <a:p>
                      <a:pPr algn="ctr"/>
                      <a:r>
                        <a:rPr lang="en-US" altLang="en-US"/>
                        <a:t>4.059</a:t>
                      </a:r>
                      <a:endParaRPr lang="en-GB" altLang="en-US"/>
                    </a:p>
                  </a:txBody>
                  <a:tcPr/>
                </a:tc>
                <a:tc>
                  <a:txBody>
                    <a:bodyPr/>
                    <a:lstStyle/>
                    <a:p>
                      <a:pPr algn="ctr"/>
                      <a:r>
                        <a:rPr lang="en-US" altLang="en-US"/>
                        <a:t>101.06</a:t>
                      </a:r>
                      <a:endParaRPr lang="en-GB" altLang="en-US"/>
                    </a:p>
                  </a:txBody>
                  <a:tcPr/>
                </a:tc>
                <a:tc>
                  <a:txBody>
                    <a:bodyPr/>
                    <a:lstStyle/>
                    <a:p>
                      <a:pPr algn="ctr"/>
                      <a:r>
                        <a:rPr lang="en-US" altLang="en-US"/>
                        <a:t>0</a:t>
                      </a:r>
                      <a:endParaRPr lang="en-GB" altLang="en-US"/>
                    </a:p>
                  </a:txBody>
                  <a:tcPr/>
                </a:tc>
                <a:tc>
                  <a:txBody>
                    <a:bodyPr/>
                    <a:lstStyle/>
                    <a:p>
                      <a:pPr algn="ctr"/>
                      <a:r>
                        <a:rPr lang="en-US" altLang="en-US"/>
                        <a:t>1530</a:t>
                      </a:r>
                      <a:endParaRPr lang="en-GB" altLang="en-US"/>
                    </a:p>
                  </a:txBody>
                  <a:tcPr/>
                </a:tc>
                <a:extLst>
                  <a:ext uri="{0D108BD9-81ED-4DB2-BD59-A6C34878D82A}">
                    <a16:rowId xmlns:a16="http://schemas.microsoft.com/office/drawing/2014/main" val="10001"/>
                  </a:ext>
                </a:extLst>
              </a:tr>
              <a:tr h="1388921">
                <a:tc>
                  <a:txBody>
                    <a:bodyPr/>
                    <a:lstStyle/>
                    <a:p>
                      <a:r>
                        <a:rPr lang="en-US" altLang="en-US" sz="2900" b="1"/>
                        <a:t>R600a</a:t>
                      </a:r>
                      <a:endParaRPr lang="en-GB" altLang="en-US" sz="2900" b="1"/>
                    </a:p>
                  </a:txBody>
                  <a:tcPr/>
                </a:tc>
                <a:tc>
                  <a:txBody>
                    <a:bodyPr/>
                    <a:lstStyle/>
                    <a:p>
                      <a:pPr algn="ctr"/>
                      <a:r>
                        <a:rPr lang="en-US" altLang="en-US"/>
                        <a:t>58.12</a:t>
                      </a:r>
                      <a:endParaRPr lang="en-GB" altLang="en-US"/>
                    </a:p>
                  </a:txBody>
                  <a:tcPr/>
                </a:tc>
                <a:tc>
                  <a:txBody>
                    <a:bodyPr/>
                    <a:lstStyle/>
                    <a:p>
                      <a:pPr algn="ctr"/>
                      <a:r>
                        <a:rPr lang="en-US" altLang="en-US"/>
                        <a:t>-11.75</a:t>
                      </a:r>
                      <a:endParaRPr lang="en-GB" altLang="en-US"/>
                    </a:p>
                  </a:txBody>
                  <a:tcPr/>
                </a:tc>
                <a:tc>
                  <a:txBody>
                    <a:bodyPr/>
                    <a:lstStyle/>
                    <a:p>
                      <a:pPr algn="ctr"/>
                      <a:r>
                        <a:rPr lang="en-US" altLang="en-US"/>
                        <a:t>3.629</a:t>
                      </a:r>
                      <a:endParaRPr lang="en-GB" altLang="en-US"/>
                    </a:p>
                  </a:txBody>
                  <a:tcPr/>
                </a:tc>
                <a:tc>
                  <a:txBody>
                    <a:bodyPr/>
                    <a:lstStyle/>
                    <a:p>
                      <a:pPr algn="ctr"/>
                      <a:r>
                        <a:rPr lang="en-US" altLang="en-US"/>
                        <a:t>134.66</a:t>
                      </a:r>
                      <a:endParaRPr lang="en-GB" altLang="en-US"/>
                    </a:p>
                  </a:txBody>
                  <a:tcPr/>
                </a:tc>
                <a:tc>
                  <a:txBody>
                    <a:bodyPr/>
                    <a:lstStyle/>
                    <a:p>
                      <a:pPr algn="ctr"/>
                      <a:r>
                        <a:rPr lang="en-US" altLang="en-US"/>
                        <a:t>0</a:t>
                      </a:r>
                      <a:endParaRPr lang="en-GB" altLang="en-US"/>
                    </a:p>
                  </a:txBody>
                  <a:tcPr/>
                </a:tc>
                <a:tc>
                  <a:txBody>
                    <a:bodyPr/>
                    <a:lstStyle/>
                    <a:p>
                      <a:pPr algn="ctr"/>
                      <a:r>
                        <a:rPr lang="en-US" altLang="en-US" dirty="0"/>
                        <a:t>3</a:t>
                      </a:r>
                      <a:endParaRPr lang="en-GB" alt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extBox 7"/>
          <p:cNvSpPr txBox="1"/>
          <p:nvPr/>
        </p:nvSpPr>
        <p:spPr>
          <a:xfrm>
            <a:off x="609600" y="609600"/>
            <a:ext cx="3962400" cy="707886"/>
          </a:xfrm>
          <a:prstGeom prst="rect">
            <a:avLst/>
          </a:prstGeom>
          <a:noFill/>
        </p:spPr>
        <p:txBody>
          <a:bodyPr wrap="square" rtlCol="0">
            <a:spAutoFit/>
          </a:bodyPr>
          <a:lstStyle/>
          <a:p>
            <a:r>
              <a:rPr lang="en-US" sz="4000" b="1" u="sng" dirty="0"/>
              <a:t>Project Photos: </a:t>
            </a:r>
            <a:endParaRPr lang="en-IN" sz="4000" b="1" u="sng" dirty="0"/>
          </a:p>
        </p:txBody>
      </p:sp>
      <p:pic>
        <p:nvPicPr>
          <p:cNvPr id="3" name="Picture 2">
            <a:extLst>
              <a:ext uri="{FF2B5EF4-FFF2-40B4-BE49-F238E27FC236}">
                <a16:creationId xmlns:a16="http://schemas.microsoft.com/office/drawing/2014/main" id="{EB978E2B-4E4B-23A6-92A9-AC1161C4D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162" y="381000"/>
            <a:ext cx="3962400" cy="5638800"/>
          </a:xfrm>
          <a:prstGeom prst="rect">
            <a:avLst/>
          </a:prstGeom>
        </p:spPr>
      </p:pic>
      <p:pic>
        <p:nvPicPr>
          <p:cNvPr id="5" name="Picture 4">
            <a:extLst>
              <a:ext uri="{FF2B5EF4-FFF2-40B4-BE49-F238E27FC236}">
                <a16:creationId xmlns:a16="http://schemas.microsoft.com/office/drawing/2014/main" id="{571AA09B-242F-4290-6821-844117384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38" y="1538748"/>
            <a:ext cx="4047962" cy="4724400"/>
          </a:xfrm>
          <a:prstGeom prst="rect">
            <a:avLst/>
          </a:prstGeom>
        </p:spPr>
      </p:pic>
      <p:pic>
        <p:nvPicPr>
          <p:cNvPr id="7" name="Picture 6">
            <a:extLst>
              <a:ext uri="{FF2B5EF4-FFF2-40B4-BE49-F238E27FC236}">
                <a16:creationId xmlns:a16="http://schemas.microsoft.com/office/drawing/2014/main" id="{8D4E90AF-F30A-8233-5AB6-50E18069EE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600" y="838200"/>
            <a:ext cx="3429002" cy="55318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E955E03-A413-659A-7557-973552FF48C4}"/>
              </a:ext>
            </a:extLst>
          </p:cNvPr>
          <p:cNvSpPr>
            <a:spLocks noChangeArrowheads="1"/>
          </p:cNvSpPr>
          <p:nvPr/>
        </p:nvSpPr>
        <p:spPr bwMode="auto">
          <a:xfrm>
            <a:off x="457200" y="332495"/>
            <a:ext cx="2665889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u="sng" dirty="0">
                <a:solidFill>
                  <a:schemeClr val="tx1"/>
                </a:solidFill>
                <a:latin typeface="Arial" panose="020B0604020202020204" pitchFamily="34" charset="0"/>
                <a:ea typeface="Cambria" panose="02040503050406030204" pitchFamily="18" charset="0"/>
                <a:cs typeface="Cambria" panose="02040503050406030204" pitchFamily="18" charset="0"/>
              </a:rPr>
              <a:t>Experimental readings on R134a Refrigerant of Various Parameters</a:t>
            </a:r>
            <a:r>
              <a:rPr kumimoji="0" lang="en-US" altLang="en-US" sz="2000" b="1"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C879A5B9-0694-5616-9E41-2B1536B6548E}"/>
              </a:ext>
            </a:extLst>
          </p:cNvPr>
          <p:cNvGraphicFramePr>
            <a:graphicFrameLocks noGrp="1"/>
          </p:cNvGraphicFramePr>
          <p:nvPr>
            <p:extLst>
              <p:ext uri="{D42A27DB-BD31-4B8C-83A1-F6EECF244321}">
                <p14:modId xmlns:p14="http://schemas.microsoft.com/office/powerpoint/2010/main" val="3604128799"/>
              </p:ext>
            </p:extLst>
          </p:nvPr>
        </p:nvGraphicFramePr>
        <p:xfrm>
          <a:off x="609601" y="899412"/>
          <a:ext cx="10591799" cy="5554546"/>
        </p:xfrm>
        <a:graphic>
          <a:graphicData uri="http://schemas.openxmlformats.org/drawingml/2006/table">
            <a:tbl>
              <a:tblPr firstRow="1" firstCol="1" lastRow="1" lastCol="1" bandRow="1" bandCol="1">
                <a:tableStyleId>{17292A2E-F333-43FB-9621-5CBBE7FDCDCB}</a:tableStyleId>
              </a:tblPr>
              <a:tblGrid>
                <a:gridCol w="3584643">
                  <a:extLst>
                    <a:ext uri="{9D8B030D-6E8A-4147-A177-3AD203B41FA5}">
                      <a16:colId xmlns:a16="http://schemas.microsoft.com/office/drawing/2014/main" val="1387417339"/>
                    </a:ext>
                  </a:extLst>
                </a:gridCol>
                <a:gridCol w="1259059">
                  <a:extLst>
                    <a:ext uri="{9D8B030D-6E8A-4147-A177-3AD203B41FA5}">
                      <a16:colId xmlns:a16="http://schemas.microsoft.com/office/drawing/2014/main" val="754810644"/>
                    </a:ext>
                  </a:extLst>
                </a:gridCol>
                <a:gridCol w="1437657">
                  <a:extLst>
                    <a:ext uri="{9D8B030D-6E8A-4147-A177-3AD203B41FA5}">
                      <a16:colId xmlns:a16="http://schemas.microsoft.com/office/drawing/2014/main" val="2759649394"/>
                    </a:ext>
                  </a:extLst>
                </a:gridCol>
                <a:gridCol w="1435126">
                  <a:extLst>
                    <a:ext uri="{9D8B030D-6E8A-4147-A177-3AD203B41FA5}">
                      <a16:colId xmlns:a16="http://schemas.microsoft.com/office/drawing/2014/main" val="2261850225"/>
                    </a:ext>
                  </a:extLst>
                </a:gridCol>
                <a:gridCol w="1437657">
                  <a:extLst>
                    <a:ext uri="{9D8B030D-6E8A-4147-A177-3AD203B41FA5}">
                      <a16:colId xmlns:a16="http://schemas.microsoft.com/office/drawing/2014/main" val="1296791408"/>
                    </a:ext>
                  </a:extLst>
                </a:gridCol>
                <a:gridCol w="1437657">
                  <a:extLst>
                    <a:ext uri="{9D8B030D-6E8A-4147-A177-3AD203B41FA5}">
                      <a16:colId xmlns:a16="http://schemas.microsoft.com/office/drawing/2014/main" val="1534193813"/>
                    </a:ext>
                  </a:extLst>
                </a:gridCol>
              </a:tblGrid>
              <a:tr h="548388">
                <a:tc>
                  <a:txBody>
                    <a:bodyPr/>
                    <a:lstStyle/>
                    <a:p>
                      <a:pPr marL="71120">
                        <a:lnSpc>
                          <a:spcPts val="1365"/>
                        </a:lnSpc>
                        <a:buNone/>
                      </a:pPr>
                      <a:r>
                        <a:rPr lang="en-US" sz="1600" dirty="0">
                          <a:effectLst/>
                        </a:rPr>
                        <a:t>Length</a:t>
                      </a:r>
                      <a:r>
                        <a:rPr lang="en-US" sz="1600" spc="-45" dirty="0">
                          <a:effectLst/>
                        </a:rPr>
                        <a:t> </a:t>
                      </a:r>
                      <a:r>
                        <a:rPr lang="en-US" sz="1600" dirty="0">
                          <a:effectLst/>
                        </a:rPr>
                        <a:t>of</a:t>
                      </a:r>
                      <a:r>
                        <a:rPr lang="en-US" sz="1600" spc="-30" dirty="0">
                          <a:effectLst/>
                        </a:rPr>
                        <a:t> </a:t>
                      </a:r>
                      <a:r>
                        <a:rPr lang="en-US" sz="1600" dirty="0">
                          <a:effectLst/>
                        </a:rPr>
                        <a:t>capillary</a:t>
                      </a:r>
                      <a:r>
                        <a:rPr lang="en-US" sz="1600" spc="-5" dirty="0">
                          <a:effectLst/>
                        </a:rPr>
                        <a:t> </a:t>
                      </a:r>
                      <a:r>
                        <a:rPr lang="en-US" sz="1600" spc="-20" dirty="0">
                          <a:effectLst/>
                        </a:rPr>
                        <a:t>tube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a:effectLst/>
                        </a:rPr>
                        <a:t>2</a:t>
                      </a:r>
                      <a:r>
                        <a:rPr lang="en-US" sz="1600" spc="-10">
                          <a:effectLst/>
                        </a:rPr>
                        <a:t> meter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a:effectLst/>
                        </a:rPr>
                        <a:t>2.2</a:t>
                      </a:r>
                      <a:r>
                        <a:rPr lang="en-US" sz="1600" spc="-10">
                          <a:effectLst/>
                        </a:rPr>
                        <a:t> meter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65"/>
                        </a:lnSpc>
                        <a:buNone/>
                      </a:pPr>
                      <a:r>
                        <a:rPr lang="en-US" sz="1600">
                          <a:effectLst/>
                        </a:rPr>
                        <a:t>2.4</a:t>
                      </a:r>
                      <a:r>
                        <a:rPr lang="en-US" sz="1600" spc="-10">
                          <a:effectLst/>
                        </a:rPr>
                        <a:t> meter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a:effectLst/>
                        </a:rPr>
                        <a:t>2.6</a:t>
                      </a:r>
                      <a:r>
                        <a:rPr lang="en-US" sz="1600" spc="-10">
                          <a:effectLst/>
                        </a:rPr>
                        <a:t> meter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lnSpc>
                          <a:spcPts val="1365"/>
                        </a:lnSpc>
                        <a:buNone/>
                      </a:pPr>
                      <a:r>
                        <a:rPr lang="en-US" sz="1600" dirty="0">
                          <a:effectLst/>
                        </a:rPr>
                        <a:t>2.8</a:t>
                      </a:r>
                      <a:r>
                        <a:rPr lang="en-US" sz="1600" spc="-10" dirty="0">
                          <a:effectLst/>
                        </a:rPr>
                        <a:t> meter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0856018"/>
                  </a:ext>
                </a:extLst>
              </a:tr>
              <a:tr h="429621">
                <a:tc>
                  <a:txBody>
                    <a:bodyPr/>
                    <a:lstStyle/>
                    <a:p>
                      <a:pPr marL="71120">
                        <a:lnSpc>
                          <a:spcPts val="1365"/>
                        </a:lnSpc>
                        <a:buNone/>
                      </a:pPr>
                      <a:r>
                        <a:rPr lang="en-US" sz="1600" dirty="0">
                          <a:effectLst/>
                        </a:rPr>
                        <a:t>Mass</a:t>
                      </a:r>
                      <a:r>
                        <a:rPr lang="en-US" sz="1600" spc="-50" dirty="0">
                          <a:effectLst/>
                        </a:rPr>
                        <a:t> </a:t>
                      </a:r>
                      <a:r>
                        <a:rPr lang="en-US" sz="1600" dirty="0">
                          <a:effectLst/>
                        </a:rPr>
                        <a:t>flow</a:t>
                      </a:r>
                      <a:r>
                        <a:rPr lang="en-US" sz="1600" spc="-15" dirty="0">
                          <a:effectLst/>
                        </a:rPr>
                        <a:t> </a:t>
                      </a:r>
                      <a:r>
                        <a:rPr lang="en-US" sz="1600" dirty="0">
                          <a:effectLst/>
                        </a:rPr>
                        <a:t>rate</a:t>
                      </a:r>
                      <a:r>
                        <a:rPr lang="en-US" sz="1600" spc="-5" dirty="0">
                          <a:effectLst/>
                        </a:rPr>
                        <a:t> </a:t>
                      </a:r>
                      <a:r>
                        <a:rPr lang="en-US" sz="1600" spc="-10" dirty="0">
                          <a:effectLst/>
                        </a:rPr>
                        <a:t>(kg/s)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spc="-10">
                          <a:effectLst/>
                        </a:rPr>
                        <a:t>0.7724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spc="-10">
                          <a:effectLst/>
                        </a:rPr>
                        <a:t>0.7724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65"/>
                        </a:lnSpc>
                        <a:buNone/>
                      </a:pPr>
                      <a:r>
                        <a:rPr lang="en-US" sz="1600" spc="-10">
                          <a:effectLst/>
                        </a:rPr>
                        <a:t>0.7466</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spc="-25" dirty="0">
                          <a:effectLst/>
                        </a:rPr>
                        <a:t>3.2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lnSpc>
                          <a:spcPts val="1365"/>
                        </a:lnSpc>
                        <a:buNone/>
                      </a:pPr>
                      <a:r>
                        <a:rPr lang="en-US" sz="1600" spc="-25">
                          <a:effectLst/>
                        </a:rPr>
                        <a:t>0.8</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55368801"/>
                  </a:ext>
                </a:extLst>
              </a:tr>
              <a:tr h="429621">
                <a:tc>
                  <a:txBody>
                    <a:bodyPr/>
                    <a:lstStyle/>
                    <a:p>
                      <a:pPr marL="71120">
                        <a:lnSpc>
                          <a:spcPts val="1365"/>
                        </a:lnSpc>
                        <a:buNone/>
                      </a:pPr>
                      <a:r>
                        <a:rPr lang="en-US" sz="1600" dirty="0">
                          <a:effectLst/>
                        </a:rPr>
                        <a:t>Refrigeration</a:t>
                      </a:r>
                      <a:r>
                        <a:rPr lang="en-US" sz="1600" spc="-50" dirty="0">
                          <a:effectLst/>
                        </a:rPr>
                        <a:t> </a:t>
                      </a:r>
                      <a:r>
                        <a:rPr lang="en-US" sz="1600" dirty="0">
                          <a:effectLst/>
                        </a:rPr>
                        <a:t>effect</a:t>
                      </a:r>
                      <a:r>
                        <a:rPr lang="en-US" sz="1600" spc="-25" dirty="0">
                          <a:effectLst/>
                        </a:rPr>
                        <a:t> </a:t>
                      </a:r>
                      <a:r>
                        <a:rPr lang="en-US" sz="1600" spc="-10" dirty="0">
                          <a:effectLst/>
                        </a:rPr>
                        <a:t>(</a:t>
                      </a:r>
                      <a:r>
                        <a:rPr lang="en-US" sz="1600" spc="-10" dirty="0" err="1">
                          <a:effectLst/>
                        </a:rPr>
                        <a:t>kj</a:t>
                      </a:r>
                      <a:r>
                        <a:rPr lang="en-US" sz="1600" spc="-10" dirty="0">
                          <a:effectLst/>
                        </a:rPr>
                        <a:t>/kg)</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spc="-25">
                          <a:effectLst/>
                        </a:rPr>
                        <a:t>145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spc="-25">
                          <a:effectLst/>
                        </a:rPr>
                        <a:t>145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65"/>
                        </a:lnSpc>
                        <a:buNone/>
                      </a:pPr>
                      <a:r>
                        <a:rPr lang="en-US" sz="1600" spc="-25">
                          <a:effectLst/>
                        </a:rPr>
                        <a:t>150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spc="-20">
                          <a:effectLst/>
                        </a:rPr>
                        <a:t>35.0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lnSpc>
                          <a:spcPts val="1365"/>
                        </a:lnSpc>
                        <a:buNone/>
                      </a:pPr>
                      <a:r>
                        <a:rPr lang="en-US" sz="1600" spc="-25">
                          <a:effectLst/>
                        </a:rPr>
                        <a:t>140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10618628"/>
                  </a:ext>
                </a:extLst>
              </a:tr>
              <a:tr h="429621">
                <a:tc>
                  <a:txBody>
                    <a:bodyPr/>
                    <a:lstStyle/>
                    <a:p>
                      <a:pPr marL="71120">
                        <a:lnSpc>
                          <a:spcPts val="1365"/>
                        </a:lnSpc>
                        <a:buNone/>
                      </a:pPr>
                      <a:r>
                        <a:rPr lang="en-US" sz="1600" dirty="0">
                          <a:effectLst/>
                        </a:rPr>
                        <a:t>Compressor</a:t>
                      </a:r>
                      <a:r>
                        <a:rPr lang="en-US" sz="1600" spc="-25" dirty="0">
                          <a:effectLst/>
                        </a:rPr>
                        <a:t> </a:t>
                      </a:r>
                      <a:r>
                        <a:rPr lang="en-US" sz="1600" dirty="0">
                          <a:effectLst/>
                        </a:rPr>
                        <a:t>work</a:t>
                      </a:r>
                      <a:r>
                        <a:rPr lang="en-US" sz="1600" spc="-20" dirty="0">
                          <a:effectLst/>
                        </a:rPr>
                        <a:t> </a:t>
                      </a:r>
                      <a:r>
                        <a:rPr lang="en-US" sz="1600" spc="-10" dirty="0">
                          <a:effectLst/>
                        </a:rPr>
                        <a:t>(</a:t>
                      </a:r>
                      <a:r>
                        <a:rPr lang="en-US" sz="1600" spc="-10" dirty="0" err="1">
                          <a:effectLst/>
                        </a:rPr>
                        <a:t>kj</a:t>
                      </a:r>
                      <a:r>
                        <a:rPr lang="en-US" sz="1600" spc="-10" dirty="0">
                          <a:effectLst/>
                        </a:rPr>
                        <a:t>/kg)</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spc="-25">
                          <a:effectLst/>
                        </a:rPr>
                        <a:t>70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spc="-25">
                          <a:effectLst/>
                        </a:rPr>
                        <a:t>70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65"/>
                        </a:lnSpc>
                        <a:buNone/>
                      </a:pPr>
                      <a:r>
                        <a:rPr lang="en-US" sz="1600" spc="-25">
                          <a:effectLst/>
                        </a:rPr>
                        <a:t>70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spc="-25">
                          <a:effectLst/>
                        </a:rPr>
                        <a:t>80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lnSpc>
                          <a:spcPts val="1365"/>
                        </a:lnSpc>
                        <a:buNone/>
                      </a:pPr>
                      <a:r>
                        <a:rPr lang="en-US" sz="1600" spc="-25">
                          <a:effectLst/>
                        </a:rPr>
                        <a:t>66</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35519569"/>
                  </a:ext>
                </a:extLst>
              </a:tr>
              <a:tr h="431960">
                <a:tc>
                  <a:txBody>
                    <a:bodyPr/>
                    <a:lstStyle/>
                    <a:p>
                      <a:pPr marL="71120">
                        <a:lnSpc>
                          <a:spcPts val="1375"/>
                        </a:lnSpc>
                        <a:buNone/>
                      </a:pPr>
                      <a:r>
                        <a:rPr lang="en-US" sz="1600" dirty="0">
                          <a:effectLst/>
                        </a:rPr>
                        <a:t>Coefficient</a:t>
                      </a:r>
                      <a:r>
                        <a:rPr lang="en-US" sz="1600" spc="-35" dirty="0">
                          <a:effectLst/>
                        </a:rPr>
                        <a:t> </a:t>
                      </a:r>
                      <a:r>
                        <a:rPr lang="en-US" sz="1600" dirty="0">
                          <a:effectLst/>
                        </a:rPr>
                        <a:t>of</a:t>
                      </a:r>
                      <a:r>
                        <a:rPr lang="en-US" sz="1600" spc="-35" dirty="0">
                          <a:effectLst/>
                        </a:rPr>
                        <a:t> </a:t>
                      </a:r>
                      <a:r>
                        <a:rPr lang="en-US" sz="1600" spc="-10" dirty="0">
                          <a:effectLst/>
                        </a:rPr>
                        <a:t>performance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75"/>
                        </a:lnSpc>
                        <a:buNone/>
                      </a:pPr>
                      <a:r>
                        <a:rPr lang="en-US" sz="1600" spc="-20">
                          <a:effectLst/>
                        </a:rPr>
                        <a:t>2.07</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75"/>
                        </a:lnSpc>
                        <a:buNone/>
                      </a:pPr>
                      <a:r>
                        <a:rPr lang="en-US" sz="1600" spc="-20">
                          <a:effectLst/>
                        </a:rPr>
                        <a:t>2.07</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75"/>
                        </a:lnSpc>
                        <a:buNone/>
                      </a:pPr>
                      <a:r>
                        <a:rPr lang="en-US" sz="1600" spc="-20">
                          <a:effectLst/>
                        </a:rPr>
                        <a:t>2.14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75"/>
                        </a:lnSpc>
                        <a:buNone/>
                      </a:pPr>
                      <a:r>
                        <a:rPr lang="en-US" sz="1600" spc="-20">
                          <a:effectLst/>
                        </a:rPr>
                        <a:t>0.43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lnSpc>
                          <a:spcPts val="1375"/>
                        </a:lnSpc>
                        <a:buNone/>
                      </a:pPr>
                      <a:r>
                        <a:rPr lang="en-US" sz="1600" spc="-20" dirty="0">
                          <a:effectLst/>
                        </a:rPr>
                        <a:t>2.12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06233886"/>
                  </a:ext>
                </a:extLst>
              </a:tr>
              <a:tr h="641377">
                <a:tc>
                  <a:txBody>
                    <a:bodyPr/>
                    <a:lstStyle/>
                    <a:p>
                      <a:pPr marL="71120">
                        <a:lnSpc>
                          <a:spcPts val="1350"/>
                        </a:lnSpc>
                        <a:buNone/>
                      </a:pPr>
                      <a:r>
                        <a:rPr lang="en-US" sz="1600">
                          <a:effectLst/>
                        </a:rPr>
                        <a:t>Pressure</a:t>
                      </a:r>
                      <a:r>
                        <a:rPr lang="en-US" sz="1600" spc="-40">
                          <a:effectLst/>
                        </a:rPr>
                        <a:t> </a:t>
                      </a:r>
                      <a:r>
                        <a:rPr lang="en-US" sz="1600" spc="-10">
                          <a:effectLst/>
                        </a:rPr>
                        <a:t>ratio</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50"/>
                        </a:lnSpc>
                        <a:buNone/>
                      </a:pPr>
                      <a:r>
                        <a:rPr lang="en-US" sz="1600" spc="-10" dirty="0">
                          <a:effectLst/>
                        </a:rPr>
                        <a:t>18.68</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50"/>
                        </a:lnSpc>
                        <a:buNone/>
                      </a:pPr>
                      <a:r>
                        <a:rPr lang="en-US" sz="1600" spc="-10">
                          <a:effectLst/>
                        </a:rPr>
                        <a:t>21.11</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50"/>
                        </a:lnSpc>
                        <a:buNone/>
                      </a:pPr>
                      <a:r>
                        <a:rPr lang="en-US" sz="1600" spc="-10">
                          <a:effectLst/>
                        </a:rPr>
                        <a:t>18.50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50"/>
                        </a:lnSpc>
                        <a:buNone/>
                      </a:pPr>
                      <a:r>
                        <a:rPr lang="en-US" sz="1600" spc="-10">
                          <a:effectLst/>
                        </a:rPr>
                        <a:t>21.66</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lnSpc>
                          <a:spcPts val="1350"/>
                        </a:lnSpc>
                        <a:buNone/>
                      </a:pPr>
                      <a:r>
                        <a:rPr lang="en-US" sz="1600" spc="-20">
                          <a:effectLst/>
                        </a:rPr>
                        <a:t>20.0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24552586"/>
                  </a:ext>
                </a:extLst>
              </a:tr>
              <a:tr h="1321979">
                <a:tc>
                  <a:txBody>
                    <a:bodyPr/>
                    <a:lstStyle/>
                    <a:p>
                      <a:pPr marL="71120">
                        <a:lnSpc>
                          <a:spcPts val="1365"/>
                        </a:lnSpc>
                        <a:buNone/>
                        <a:tabLst>
                          <a:tab pos="967740" algn="l"/>
                        </a:tabLst>
                      </a:pPr>
                      <a:r>
                        <a:rPr lang="en-US" sz="1600" spc="-10">
                          <a:effectLst/>
                        </a:rPr>
                        <a:t>Volumetric</a:t>
                      </a:r>
                      <a:r>
                        <a:rPr lang="en-US" sz="1600">
                          <a:effectLst/>
                        </a:rPr>
                        <a:t>	</a:t>
                      </a:r>
                      <a:r>
                        <a:rPr lang="en-US" sz="1600" spc="-10">
                          <a:effectLst/>
                        </a:rPr>
                        <a:t>refrigeration</a:t>
                      </a:r>
                      <a:endParaRPr lang="en-IN" sz="1600">
                        <a:effectLst/>
                      </a:endParaRPr>
                    </a:p>
                    <a:p>
                      <a:pPr marL="71120">
                        <a:lnSpc>
                          <a:spcPts val="1365"/>
                        </a:lnSpc>
                        <a:spcBef>
                          <a:spcPts val="15"/>
                        </a:spcBef>
                        <a:buNone/>
                      </a:pPr>
                      <a:r>
                        <a:rPr lang="en-US" sz="1600">
                          <a:effectLst/>
                        </a:rPr>
                        <a:t> </a:t>
                      </a:r>
                      <a:endParaRPr lang="en-IN" sz="1600">
                        <a:effectLst/>
                      </a:endParaRPr>
                    </a:p>
                    <a:p>
                      <a:pPr marL="71120">
                        <a:lnSpc>
                          <a:spcPts val="1365"/>
                        </a:lnSpc>
                        <a:buNone/>
                      </a:pPr>
                      <a:r>
                        <a:rPr lang="en-US" sz="1600">
                          <a:effectLst/>
                        </a:rPr>
                        <a:t>capacity</a:t>
                      </a:r>
                      <a:r>
                        <a:rPr lang="en-US" sz="1600" spc="-20">
                          <a:effectLst/>
                        </a:rPr>
                        <a:t> </a:t>
                      </a:r>
                      <a:r>
                        <a:rPr lang="en-US" sz="1600" spc="-10">
                          <a:effectLst/>
                        </a:rPr>
                        <a:t>(kj/m</a:t>
                      </a:r>
                      <a:r>
                        <a:rPr lang="en-US" sz="1600" spc="-10" baseline="30000">
                          <a:effectLst/>
                        </a:rPr>
                        <a:t>3</a:t>
                      </a:r>
                      <a:r>
                        <a:rPr lang="en-US" sz="1600" spc="-10">
                          <a:effectLst/>
                        </a:rPr>
                        <a: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spc="-25" dirty="0">
                          <a:effectLst/>
                        </a:rPr>
                        <a:t>464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spc="-25" dirty="0">
                          <a:effectLst/>
                        </a:rPr>
                        <a:t>464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65"/>
                        </a:lnSpc>
                        <a:buNone/>
                      </a:pPr>
                      <a:r>
                        <a:rPr lang="en-US" sz="1600" spc="-25" dirty="0">
                          <a:effectLst/>
                        </a:rPr>
                        <a:t>510</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spc="-25" dirty="0">
                          <a:effectLst/>
                        </a:rPr>
                        <a:t>112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lnSpc>
                          <a:spcPts val="1365"/>
                        </a:lnSpc>
                        <a:buNone/>
                      </a:pPr>
                      <a:r>
                        <a:rPr lang="en-US" sz="1600" spc="-25" dirty="0">
                          <a:effectLst/>
                        </a:rPr>
                        <a:t>462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50492999"/>
                  </a:ext>
                </a:extLst>
              </a:tr>
              <a:tr h="1321979">
                <a:tc>
                  <a:txBody>
                    <a:bodyPr/>
                    <a:lstStyle/>
                    <a:p>
                      <a:pPr marL="71120">
                        <a:lnSpc>
                          <a:spcPts val="1365"/>
                        </a:lnSpc>
                        <a:buNone/>
                        <a:tabLst>
                          <a:tab pos="711200" algn="l"/>
                          <a:tab pos="1155065" algn="l"/>
                          <a:tab pos="1603375" algn="l"/>
                        </a:tabLst>
                      </a:pPr>
                      <a:r>
                        <a:rPr lang="en-US" sz="1600" spc="-10">
                          <a:effectLst/>
                        </a:rPr>
                        <a:t>Power</a:t>
                      </a:r>
                      <a:r>
                        <a:rPr lang="en-US" sz="1600">
                          <a:effectLst/>
                        </a:rPr>
                        <a:t>	</a:t>
                      </a:r>
                      <a:r>
                        <a:rPr lang="en-US" sz="1600" spc="-25">
                          <a:effectLst/>
                        </a:rPr>
                        <a:t>per</a:t>
                      </a:r>
                      <a:r>
                        <a:rPr lang="en-US" sz="1600">
                          <a:effectLst/>
                        </a:rPr>
                        <a:t>	</a:t>
                      </a:r>
                      <a:r>
                        <a:rPr lang="en-US" sz="1600" spc="-25">
                          <a:effectLst/>
                        </a:rPr>
                        <a:t>ton</a:t>
                      </a:r>
                      <a:r>
                        <a:rPr lang="en-US" sz="1600">
                          <a:effectLst/>
                        </a:rPr>
                        <a:t>	</a:t>
                      </a:r>
                      <a:r>
                        <a:rPr lang="en-US" sz="1600" spc="-25">
                          <a:effectLst/>
                        </a:rPr>
                        <a:t>of</a:t>
                      </a:r>
                      <a:endParaRPr lang="en-IN" sz="1600">
                        <a:effectLst/>
                      </a:endParaRPr>
                    </a:p>
                    <a:p>
                      <a:pPr marL="71120">
                        <a:lnSpc>
                          <a:spcPts val="1365"/>
                        </a:lnSpc>
                        <a:spcBef>
                          <a:spcPts val="10"/>
                        </a:spcBef>
                        <a:buNone/>
                      </a:pPr>
                      <a:r>
                        <a:rPr lang="en-US" sz="1600">
                          <a:effectLst/>
                        </a:rPr>
                        <a:t> </a:t>
                      </a:r>
                      <a:endParaRPr lang="en-IN" sz="1600">
                        <a:effectLst/>
                      </a:endParaRPr>
                    </a:p>
                    <a:p>
                      <a:pPr marL="71120">
                        <a:lnSpc>
                          <a:spcPts val="1365"/>
                        </a:lnSpc>
                        <a:buNone/>
                      </a:pPr>
                      <a:r>
                        <a:rPr lang="en-US" sz="1600" spc="-10">
                          <a:effectLst/>
                        </a:rPr>
                        <a:t>refrigerator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spc="-10">
                          <a:effectLst/>
                        </a:rPr>
                        <a:t>0.5744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spc="-10">
                          <a:effectLst/>
                        </a:rPr>
                        <a:t>0.5890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65"/>
                        </a:lnSpc>
                        <a:buNone/>
                      </a:pPr>
                      <a:r>
                        <a:rPr lang="en-US" sz="1600" spc="-10" dirty="0">
                          <a:effectLst/>
                        </a:rPr>
                        <a:t>0.6093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spc="-10">
                          <a:effectLst/>
                        </a:rPr>
                        <a:t>0.1244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lnSpc>
                          <a:spcPts val="1365"/>
                        </a:lnSpc>
                        <a:buNone/>
                      </a:pPr>
                      <a:r>
                        <a:rPr lang="en-US" sz="1600" spc="-10" dirty="0">
                          <a:effectLst/>
                        </a:rPr>
                        <a:t>0.6031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3829118"/>
                  </a:ext>
                </a:extLst>
              </a:tr>
            </a:tbl>
          </a:graphicData>
        </a:graphic>
      </p:graphicFrame>
      <p:sp>
        <p:nvSpPr>
          <p:cNvPr id="7" name="Rectangle 1">
            <a:extLst>
              <a:ext uri="{FF2B5EF4-FFF2-40B4-BE49-F238E27FC236}">
                <a16:creationId xmlns:a16="http://schemas.microsoft.com/office/drawing/2014/main" id="{AAA92982-688A-542F-6806-6698D3D7D27C}"/>
              </a:ext>
            </a:extLst>
          </p:cNvPr>
          <p:cNvSpPr>
            <a:spLocks noChangeArrowheads="1"/>
          </p:cNvSpPr>
          <p:nvPr/>
        </p:nvSpPr>
        <p:spPr bwMode="auto">
          <a:xfrm>
            <a:off x="-12338584" y="1828800"/>
            <a:ext cx="3296466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504669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B944D4-07F6-BEA1-CE85-F56DE94E58B5}"/>
              </a:ext>
            </a:extLst>
          </p:cNvPr>
          <p:cNvSpPr txBox="1"/>
          <p:nvPr/>
        </p:nvSpPr>
        <p:spPr>
          <a:xfrm>
            <a:off x="784122" y="381000"/>
            <a:ext cx="10493477" cy="707886"/>
          </a:xfrm>
          <a:prstGeom prst="rect">
            <a:avLst/>
          </a:prstGeom>
          <a:noFill/>
        </p:spPr>
        <p:txBody>
          <a:bodyPr wrap="square" rtlCol="0">
            <a:spAutoFit/>
          </a:bodyPr>
          <a:lstStyle/>
          <a:p>
            <a:pPr algn="l" rtl="0"/>
            <a:r>
              <a:rPr lang="en-US" altLang="en-US" sz="2000" b="1" u="sng" dirty="0">
                <a:solidFill>
                  <a:schemeClr val="tx1"/>
                </a:solidFill>
                <a:latin typeface="Arial" panose="020B0604020202020204" pitchFamily="34" charset="0"/>
                <a:ea typeface="Cambria" panose="02040503050406030204" pitchFamily="18" charset="0"/>
                <a:cs typeface="Cambria" panose="02040503050406030204" pitchFamily="18" charset="0"/>
              </a:rPr>
              <a:t>Experimental readings on R600a &amp; R290 Mixture Refrigerant of Various Parameters</a:t>
            </a:r>
            <a:r>
              <a:rPr kumimoji="0" lang="en-US" altLang="en-US" sz="2000" b="1" i="0" u="none" strike="noStrike" cap="none" normalizeH="0" baseline="0" dirty="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r>
              <a:rPr lang="en-US" sz="2000" b="1" u="sng" dirty="0">
                <a:latin typeface="Arial" panose="020B0604020202020204" pitchFamily="34" charset="0"/>
                <a:cs typeface="Arial" panose="020B0604020202020204" pitchFamily="34" charset="0"/>
              </a:rPr>
              <a:t>:</a:t>
            </a:r>
            <a:endParaRPr lang="en-IN" sz="2000" b="1" u="sng"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4366AEC6-BE95-13D4-5251-FA1837903AFD}"/>
              </a:ext>
            </a:extLst>
          </p:cNvPr>
          <p:cNvGraphicFramePr>
            <a:graphicFrameLocks noGrp="1"/>
          </p:cNvGraphicFramePr>
          <p:nvPr>
            <p:extLst>
              <p:ext uri="{D42A27DB-BD31-4B8C-83A1-F6EECF244321}">
                <p14:modId xmlns:p14="http://schemas.microsoft.com/office/powerpoint/2010/main" val="1751024758"/>
              </p:ext>
            </p:extLst>
          </p:nvPr>
        </p:nvGraphicFramePr>
        <p:xfrm>
          <a:off x="784123" y="781110"/>
          <a:ext cx="10722076" cy="5570761"/>
        </p:xfrm>
        <a:graphic>
          <a:graphicData uri="http://schemas.openxmlformats.org/drawingml/2006/table">
            <a:tbl>
              <a:tblPr firstRow="1" firstCol="1" lastRow="1" lastCol="1" bandRow="1" bandCol="1">
                <a:tableStyleId>{17292A2E-F333-43FB-9621-5CBBE7FDCDCB}</a:tableStyleId>
              </a:tblPr>
              <a:tblGrid>
                <a:gridCol w="3669814">
                  <a:extLst>
                    <a:ext uri="{9D8B030D-6E8A-4147-A177-3AD203B41FA5}">
                      <a16:colId xmlns:a16="http://schemas.microsoft.com/office/drawing/2014/main" val="3470685571"/>
                    </a:ext>
                  </a:extLst>
                </a:gridCol>
                <a:gridCol w="1409458">
                  <a:extLst>
                    <a:ext uri="{9D8B030D-6E8A-4147-A177-3AD203B41FA5}">
                      <a16:colId xmlns:a16="http://schemas.microsoft.com/office/drawing/2014/main" val="17383629"/>
                    </a:ext>
                  </a:extLst>
                </a:gridCol>
                <a:gridCol w="1411944">
                  <a:extLst>
                    <a:ext uri="{9D8B030D-6E8A-4147-A177-3AD203B41FA5}">
                      <a16:colId xmlns:a16="http://schemas.microsoft.com/office/drawing/2014/main" val="2280058918"/>
                    </a:ext>
                  </a:extLst>
                </a:gridCol>
                <a:gridCol w="1409458">
                  <a:extLst>
                    <a:ext uri="{9D8B030D-6E8A-4147-A177-3AD203B41FA5}">
                      <a16:colId xmlns:a16="http://schemas.microsoft.com/office/drawing/2014/main" val="4095885570"/>
                    </a:ext>
                  </a:extLst>
                </a:gridCol>
                <a:gridCol w="1411944">
                  <a:extLst>
                    <a:ext uri="{9D8B030D-6E8A-4147-A177-3AD203B41FA5}">
                      <a16:colId xmlns:a16="http://schemas.microsoft.com/office/drawing/2014/main" val="3603513164"/>
                    </a:ext>
                  </a:extLst>
                </a:gridCol>
                <a:gridCol w="1409458">
                  <a:extLst>
                    <a:ext uri="{9D8B030D-6E8A-4147-A177-3AD203B41FA5}">
                      <a16:colId xmlns:a16="http://schemas.microsoft.com/office/drawing/2014/main" val="2065859371"/>
                    </a:ext>
                  </a:extLst>
                </a:gridCol>
              </a:tblGrid>
              <a:tr h="573463">
                <a:tc>
                  <a:txBody>
                    <a:bodyPr/>
                    <a:lstStyle/>
                    <a:p>
                      <a:pPr marL="71120">
                        <a:lnSpc>
                          <a:spcPts val="1365"/>
                        </a:lnSpc>
                        <a:buNone/>
                      </a:pPr>
                      <a:r>
                        <a:rPr lang="en-US" sz="1600" dirty="0">
                          <a:effectLst/>
                        </a:rPr>
                        <a:t>Length</a:t>
                      </a:r>
                      <a:r>
                        <a:rPr lang="en-US" sz="1600" spc="-10" dirty="0">
                          <a:effectLst/>
                        </a:rPr>
                        <a:t> </a:t>
                      </a:r>
                      <a:r>
                        <a:rPr lang="en-US" sz="1600" dirty="0">
                          <a:effectLst/>
                        </a:rPr>
                        <a:t>of</a:t>
                      </a:r>
                      <a:r>
                        <a:rPr lang="en-US" sz="1600" spc="-15" dirty="0">
                          <a:effectLst/>
                        </a:rPr>
                        <a:t> </a:t>
                      </a:r>
                      <a:r>
                        <a:rPr lang="en-US" sz="1600" dirty="0">
                          <a:effectLst/>
                        </a:rPr>
                        <a:t>Capillary </a:t>
                      </a:r>
                      <a:r>
                        <a:rPr lang="en-US" sz="1600" spc="-20" dirty="0">
                          <a:effectLst/>
                        </a:rPr>
                        <a:t>tube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ts val="1365"/>
                        </a:lnSpc>
                        <a:buNone/>
                      </a:pPr>
                      <a:r>
                        <a:rPr lang="en-US" sz="1600">
                          <a:effectLst/>
                        </a:rPr>
                        <a:t>2</a:t>
                      </a:r>
                      <a:r>
                        <a:rPr lang="en-US" sz="1600" spc="-10">
                          <a:effectLst/>
                        </a:rPr>
                        <a:t> meter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a:effectLst/>
                        </a:rPr>
                        <a:t>2.2</a:t>
                      </a:r>
                      <a:r>
                        <a:rPr lang="en-US" sz="1600" spc="-10">
                          <a:effectLst/>
                        </a:rPr>
                        <a:t> meter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65"/>
                        </a:lnSpc>
                        <a:buNone/>
                      </a:pPr>
                      <a:r>
                        <a:rPr lang="en-US" sz="1600">
                          <a:effectLst/>
                        </a:rPr>
                        <a:t>2.4</a:t>
                      </a:r>
                      <a:r>
                        <a:rPr lang="en-US" sz="1600" spc="-10">
                          <a:effectLst/>
                        </a:rPr>
                        <a:t> meter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lnSpc>
                          <a:spcPts val="1365"/>
                        </a:lnSpc>
                        <a:buNone/>
                      </a:pPr>
                      <a:r>
                        <a:rPr lang="en-US" sz="1600">
                          <a:effectLst/>
                        </a:rPr>
                        <a:t>2.6</a:t>
                      </a:r>
                      <a:r>
                        <a:rPr lang="en-US" sz="1600" spc="-10">
                          <a:effectLst/>
                        </a:rPr>
                        <a:t> meter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65"/>
                        </a:lnSpc>
                        <a:buNone/>
                      </a:pPr>
                      <a:r>
                        <a:rPr lang="en-US" sz="1600">
                          <a:effectLst/>
                        </a:rPr>
                        <a:t>2.8</a:t>
                      </a:r>
                      <a:r>
                        <a:rPr lang="en-US" sz="1600" spc="-10">
                          <a:effectLst/>
                        </a:rPr>
                        <a:t> meter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13355469"/>
                  </a:ext>
                </a:extLst>
              </a:tr>
              <a:tr h="479963">
                <a:tc>
                  <a:txBody>
                    <a:bodyPr/>
                    <a:lstStyle/>
                    <a:p>
                      <a:pPr marL="71120">
                        <a:lnSpc>
                          <a:spcPts val="1365"/>
                        </a:lnSpc>
                        <a:buNone/>
                      </a:pPr>
                      <a:r>
                        <a:rPr lang="en-US" sz="1600" dirty="0">
                          <a:effectLst/>
                        </a:rPr>
                        <a:t>Mass</a:t>
                      </a:r>
                      <a:r>
                        <a:rPr lang="en-US" sz="1600" spc="-30" dirty="0">
                          <a:effectLst/>
                        </a:rPr>
                        <a:t> </a:t>
                      </a:r>
                      <a:r>
                        <a:rPr lang="en-US" sz="1600" dirty="0">
                          <a:effectLst/>
                        </a:rPr>
                        <a:t>flow</a:t>
                      </a:r>
                      <a:r>
                        <a:rPr lang="en-US" sz="1600" spc="-20" dirty="0">
                          <a:effectLst/>
                        </a:rPr>
                        <a:t> </a:t>
                      </a:r>
                      <a:r>
                        <a:rPr lang="en-US" sz="1600" dirty="0">
                          <a:effectLst/>
                        </a:rPr>
                        <a:t>rate</a:t>
                      </a:r>
                      <a:r>
                        <a:rPr lang="en-US" sz="1600" spc="5" dirty="0">
                          <a:effectLst/>
                        </a:rPr>
                        <a:t> </a:t>
                      </a:r>
                      <a:r>
                        <a:rPr lang="en-US" sz="1600" spc="-10" dirty="0">
                          <a:effectLst/>
                        </a:rPr>
                        <a:t>(kg/s)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ts val="1365"/>
                        </a:lnSpc>
                        <a:buNone/>
                      </a:pPr>
                      <a:r>
                        <a:rPr lang="en-US" sz="1600" spc="-10">
                          <a:effectLst/>
                        </a:rPr>
                        <a:t>0.5090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spc="-10">
                          <a:effectLst/>
                        </a:rPr>
                        <a:t>0.5490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65"/>
                        </a:lnSpc>
                        <a:buNone/>
                      </a:pPr>
                      <a:r>
                        <a:rPr lang="en-US" sz="1600" spc="-10">
                          <a:effectLst/>
                        </a:rPr>
                        <a:t>0.5558</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lnSpc>
                          <a:spcPts val="1365"/>
                        </a:lnSpc>
                        <a:buNone/>
                      </a:pPr>
                      <a:r>
                        <a:rPr lang="en-US" sz="1600" spc="-10">
                          <a:effectLst/>
                        </a:rPr>
                        <a:t>0.6037</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65"/>
                        </a:lnSpc>
                        <a:buNone/>
                      </a:pPr>
                      <a:r>
                        <a:rPr lang="en-US" sz="1600" spc="-10">
                          <a:effectLst/>
                        </a:rPr>
                        <a:t>0.5947</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93713997"/>
                  </a:ext>
                </a:extLst>
              </a:tr>
              <a:tr h="394122">
                <a:tc>
                  <a:txBody>
                    <a:bodyPr/>
                    <a:lstStyle/>
                    <a:p>
                      <a:pPr marL="71120">
                        <a:lnSpc>
                          <a:spcPts val="1375"/>
                        </a:lnSpc>
                        <a:buNone/>
                      </a:pPr>
                      <a:r>
                        <a:rPr lang="en-US" sz="1600" dirty="0">
                          <a:effectLst/>
                        </a:rPr>
                        <a:t>Refrigeration</a:t>
                      </a:r>
                      <a:r>
                        <a:rPr lang="en-US" sz="1600" spc="-50" dirty="0">
                          <a:effectLst/>
                        </a:rPr>
                        <a:t> </a:t>
                      </a:r>
                      <a:r>
                        <a:rPr lang="en-US" sz="1600" dirty="0">
                          <a:effectLst/>
                        </a:rPr>
                        <a:t>effect</a:t>
                      </a:r>
                      <a:r>
                        <a:rPr lang="en-US" sz="1600" spc="-25" dirty="0">
                          <a:effectLst/>
                        </a:rPr>
                        <a:t> </a:t>
                      </a:r>
                      <a:r>
                        <a:rPr lang="en-US" sz="1600" spc="-10" dirty="0">
                          <a:effectLst/>
                        </a:rPr>
                        <a:t>(</a:t>
                      </a:r>
                      <a:r>
                        <a:rPr lang="en-US" sz="1600" spc="-10" dirty="0" err="1">
                          <a:effectLst/>
                        </a:rPr>
                        <a:t>kj</a:t>
                      </a:r>
                      <a:r>
                        <a:rPr lang="en-US" sz="1600" spc="-10" dirty="0">
                          <a:effectLst/>
                        </a:rPr>
                        <a:t>/kg)</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ts val="1375"/>
                        </a:lnSpc>
                        <a:buNone/>
                      </a:pPr>
                      <a:r>
                        <a:rPr lang="en-US" sz="1600" spc="-25">
                          <a:effectLst/>
                        </a:rPr>
                        <a:t>220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75"/>
                        </a:lnSpc>
                        <a:buNone/>
                      </a:pPr>
                      <a:r>
                        <a:rPr lang="en-US" sz="1600" spc="-25">
                          <a:effectLst/>
                        </a:rPr>
                        <a:t>204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75"/>
                        </a:lnSpc>
                        <a:buNone/>
                      </a:pPr>
                      <a:r>
                        <a:rPr lang="en-US" sz="1600" spc="-10">
                          <a:effectLst/>
                        </a:rPr>
                        <a:t>201.5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lnSpc>
                          <a:spcPts val="1375"/>
                        </a:lnSpc>
                        <a:buNone/>
                      </a:pPr>
                      <a:r>
                        <a:rPr lang="en-US" sz="1600" spc="-10">
                          <a:effectLst/>
                        </a:rPr>
                        <a:t>185.5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75"/>
                        </a:lnSpc>
                        <a:buNone/>
                      </a:pPr>
                      <a:r>
                        <a:rPr lang="en-US" sz="1600" spc="-10">
                          <a:effectLst/>
                        </a:rPr>
                        <a:t>188.3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2554712"/>
                  </a:ext>
                </a:extLst>
              </a:tr>
              <a:tr h="450037">
                <a:tc>
                  <a:txBody>
                    <a:bodyPr/>
                    <a:lstStyle/>
                    <a:p>
                      <a:pPr marL="71120">
                        <a:lnSpc>
                          <a:spcPts val="1350"/>
                        </a:lnSpc>
                        <a:buNone/>
                      </a:pPr>
                      <a:r>
                        <a:rPr lang="en-US" sz="1600">
                          <a:effectLst/>
                        </a:rPr>
                        <a:t>Compressor</a:t>
                      </a:r>
                      <a:r>
                        <a:rPr lang="en-US" sz="1600" spc="-35">
                          <a:effectLst/>
                        </a:rPr>
                        <a:t> </a:t>
                      </a:r>
                      <a:r>
                        <a:rPr lang="en-US" sz="1600">
                          <a:effectLst/>
                        </a:rPr>
                        <a:t>work</a:t>
                      </a:r>
                      <a:r>
                        <a:rPr lang="en-US" sz="1600" spc="-15">
                          <a:effectLst/>
                        </a:rPr>
                        <a:t> </a:t>
                      </a:r>
                      <a:r>
                        <a:rPr lang="en-US" sz="1600" spc="-10">
                          <a:effectLst/>
                        </a:rPr>
                        <a:t>(kj/kg)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ts val="1350"/>
                        </a:lnSpc>
                        <a:buNone/>
                      </a:pPr>
                      <a:r>
                        <a:rPr lang="en-US" sz="1600" spc="-25">
                          <a:effectLst/>
                        </a:rPr>
                        <a:t>88</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50"/>
                        </a:lnSpc>
                        <a:buNone/>
                      </a:pPr>
                      <a:r>
                        <a:rPr lang="en-US" sz="1600" spc="-25">
                          <a:effectLst/>
                        </a:rPr>
                        <a:t>87</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50"/>
                        </a:lnSpc>
                        <a:buNone/>
                      </a:pPr>
                      <a:r>
                        <a:rPr lang="en-US" sz="1600" spc="-20">
                          <a:effectLst/>
                        </a:rPr>
                        <a:t>87.5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lnSpc>
                          <a:spcPts val="1350"/>
                        </a:lnSpc>
                        <a:buNone/>
                      </a:pPr>
                      <a:r>
                        <a:rPr lang="en-US" sz="1600" spc="-20">
                          <a:effectLst/>
                        </a:rPr>
                        <a:t>92.5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50"/>
                        </a:lnSpc>
                        <a:buNone/>
                      </a:pPr>
                      <a:r>
                        <a:rPr lang="en-US" sz="1600" spc="-20">
                          <a:effectLst/>
                        </a:rPr>
                        <a:t>91.6</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32387796"/>
                  </a:ext>
                </a:extLst>
              </a:tr>
              <a:tr h="508130">
                <a:tc>
                  <a:txBody>
                    <a:bodyPr/>
                    <a:lstStyle/>
                    <a:p>
                      <a:pPr marL="71120">
                        <a:lnSpc>
                          <a:spcPts val="1365"/>
                        </a:lnSpc>
                        <a:buNone/>
                      </a:pPr>
                      <a:r>
                        <a:rPr lang="en-US" sz="1600" dirty="0">
                          <a:effectLst/>
                        </a:rPr>
                        <a:t>Coefficient</a:t>
                      </a:r>
                      <a:r>
                        <a:rPr lang="en-US" sz="1600" spc="-35" dirty="0">
                          <a:effectLst/>
                        </a:rPr>
                        <a:t> </a:t>
                      </a:r>
                      <a:r>
                        <a:rPr lang="en-US" sz="1600" dirty="0">
                          <a:effectLst/>
                        </a:rPr>
                        <a:t>of</a:t>
                      </a:r>
                      <a:r>
                        <a:rPr lang="en-US" sz="1600" spc="-35" dirty="0">
                          <a:effectLst/>
                        </a:rPr>
                        <a:t> </a:t>
                      </a:r>
                      <a:r>
                        <a:rPr lang="en-US" sz="1600" spc="-10" dirty="0">
                          <a:effectLst/>
                        </a:rPr>
                        <a:t>performance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ts val="1365"/>
                        </a:lnSpc>
                        <a:buNone/>
                      </a:pPr>
                      <a:r>
                        <a:rPr lang="en-US" sz="1600" spc="-25">
                          <a:effectLst/>
                        </a:rPr>
                        <a:t>2.5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spc="-25">
                          <a:effectLst/>
                        </a:rPr>
                        <a:t>2.3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65"/>
                        </a:lnSpc>
                        <a:buNone/>
                      </a:pPr>
                      <a:r>
                        <a:rPr lang="en-US" sz="1600" spc="-25">
                          <a:effectLst/>
                        </a:rPr>
                        <a:t>2.3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lnSpc>
                          <a:spcPts val="1365"/>
                        </a:lnSpc>
                        <a:buNone/>
                      </a:pPr>
                      <a:r>
                        <a:rPr lang="en-US" sz="1600" spc="-25">
                          <a:effectLst/>
                        </a:rPr>
                        <a:t>2.0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65"/>
                        </a:lnSpc>
                        <a:buNone/>
                      </a:pPr>
                      <a:r>
                        <a:rPr lang="en-US" sz="1600" spc="-20">
                          <a:effectLst/>
                        </a:rPr>
                        <a:t>2.05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42522846"/>
                  </a:ext>
                </a:extLst>
              </a:tr>
              <a:tr h="850280">
                <a:tc>
                  <a:txBody>
                    <a:bodyPr/>
                    <a:lstStyle/>
                    <a:p>
                      <a:pPr marL="71120">
                        <a:lnSpc>
                          <a:spcPts val="1365"/>
                        </a:lnSpc>
                        <a:buNone/>
                      </a:pPr>
                      <a:r>
                        <a:rPr lang="en-US" sz="1600" dirty="0">
                          <a:effectLst/>
                        </a:rPr>
                        <a:t>Pressure</a:t>
                      </a:r>
                      <a:r>
                        <a:rPr lang="en-US" sz="1600" spc="-40" dirty="0">
                          <a:effectLst/>
                        </a:rPr>
                        <a:t> </a:t>
                      </a:r>
                      <a:r>
                        <a:rPr lang="en-US" sz="1600" spc="-10" dirty="0">
                          <a:effectLst/>
                        </a:rPr>
                        <a:t>ratio</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ts val="1365"/>
                        </a:lnSpc>
                        <a:buNone/>
                      </a:pPr>
                      <a:r>
                        <a:rPr lang="en-US" sz="1600" spc="-10">
                          <a:effectLst/>
                        </a:rPr>
                        <a:t>11.05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spc="-10">
                          <a:effectLst/>
                        </a:rPr>
                        <a:t>10.25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65"/>
                        </a:lnSpc>
                        <a:buNone/>
                      </a:pPr>
                      <a:r>
                        <a:rPr lang="en-US" sz="1600" spc="-25">
                          <a:effectLst/>
                        </a:rPr>
                        <a:t>10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lnSpc>
                          <a:spcPts val="1365"/>
                        </a:lnSpc>
                        <a:buNone/>
                      </a:pPr>
                      <a:r>
                        <a:rPr lang="en-US" sz="1600" spc="-20">
                          <a:effectLst/>
                        </a:rPr>
                        <a:t>11.2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65"/>
                        </a:lnSpc>
                        <a:buNone/>
                      </a:pPr>
                      <a:r>
                        <a:rPr lang="en-US" sz="1600" spc="-10">
                          <a:effectLst/>
                        </a:rPr>
                        <a:t>10.87</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37024526"/>
                  </a:ext>
                </a:extLst>
              </a:tr>
              <a:tr h="1373095">
                <a:tc>
                  <a:txBody>
                    <a:bodyPr/>
                    <a:lstStyle/>
                    <a:p>
                      <a:pPr marL="71120">
                        <a:lnSpc>
                          <a:spcPts val="1365"/>
                        </a:lnSpc>
                        <a:buNone/>
                        <a:tabLst>
                          <a:tab pos="1112520" algn="l"/>
                        </a:tabLst>
                      </a:pPr>
                      <a:r>
                        <a:rPr lang="en-US" sz="1600" spc="-10" dirty="0">
                          <a:effectLst/>
                        </a:rPr>
                        <a:t>Volumetric</a:t>
                      </a:r>
                      <a:r>
                        <a:rPr lang="en-US" sz="1600" dirty="0">
                          <a:effectLst/>
                        </a:rPr>
                        <a:t>	</a:t>
                      </a:r>
                      <a:r>
                        <a:rPr lang="en-US" sz="1600" spc="-10" dirty="0">
                          <a:effectLst/>
                        </a:rPr>
                        <a:t>refrigerator</a:t>
                      </a:r>
                      <a:endParaRPr lang="en-IN" sz="1600" dirty="0">
                        <a:effectLst/>
                      </a:endParaRPr>
                    </a:p>
                    <a:p>
                      <a:pPr marL="71120">
                        <a:lnSpc>
                          <a:spcPts val="1365"/>
                        </a:lnSpc>
                        <a:spcBef>
                          <a:spcPts val="10"/>
                        </a:spcBef>
                        <a:buNone/>
                      </a:pPr>
                      <a:r>
                        <a:rPr lang="en-US" sz="1600" dirty="0">
                          <a:effectLst/>
                        </a:rPr>
                        <a:t> </a:t>
                      </a:r>
                      <a:endParaRPr lang="en-IN" sz="1600" dirty="0">
                        <a:effectLst/>
                      </a:endParaRPr>
                    </a:p>
                    <a:p>
                      <a:pPr marL="71120">
                        <a:lnSpc>
                          <a:spcPts val="1365"/>
                        </a:lnSpc>
                        <a:buNone/>
                      </a:pPr>
                      <a:r>
                        <a:rPr lang="en-US" sz="1600" dirty="0">
                          <a:effectLst/>
                        </a:rPr>
                        <a:t>capacity</a:t>
                      </a:r>
                      <a:r>
                        <a:rPr lang="en-US" sz="1600" spc="-20" dirty="0">
                          <a:effectLst/>
                        </a:rPr>
                        <a:t> </a:t>
                      </a:r>
                      <a:r>
                        <a:rPr lang="en-US" sz="1600" spc="-10" dirty="0">
                          <a:effectLst/>
                        </a:rPr>
                        <a:t>(</a:t>
                      </a:r>
                      <a:r>
                        <a:rPr lang="en-US" sz="1600" spc="-10" dirty="0" err="1">
                          <a:effectLst/>
                        </a:rPr>
                        <a:t>kj</a:t>
                      </a:r>
                      <a:r>
                        <a:rPr lang="en-US" sz="1600" spc="-10" dirty="0">
                          <a:effectLst/>
                        </a:rPr>
                        <a:t>/m</a:t>
                      </a:r>
                      <a:r>
                        <a:rPr lang="en-US" sz="1600" spc="-10" baseline="30000" dirty="0">
                          <a:effectLst/>
                        </a:rPr>
                        <a:t>3</a:t>
                      </a:r>
                      <a:r>
                        <a:rPr lang="en-US" sz="1600" spc="-10" dirty="0">
                          <a:effectLst/>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ts val="1365"/>
                        </a:lnSpc>
                        <a:buNone/>
                      </a:pPr>
                      <a:r>
                        <a:rPr lang="en-US" sz="1600" spc="-25" dirty="0">
                          <a:effectLst/>
                        </a:rPr>
                        <a:t>814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spc="-10" dirty="0">
                          <a:effectLst/>
                        </a:rPr>
                        <a:t>856.8</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65"/>
                        </a:lnSpc>
                        <a:buNone/>
                      </a:pPr>
                      <a:r>
                        <a:rPr lang="en-US" sz="1600" spc="-10">
                          <a:effectLst/>
                        </a:rPr>
                        <a:t>785.85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lnSpc>
                          <a:spcPts val="1365"/>
                        </a:lnSpc>
                        <a:buNone/>
                      </a:pPr>
                      <a:r>
                        <a:rPr lang="en-US" sz="1600" spc="-10">
                          <a:effectLst/>
                        </a:rPr>
                        <a:t>723.45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65"/>
                        </a:lnSpc>
                        <a:buNone/>
                      </a:pPr>
                      <a:r>
                        <a:rPr lang="en-US" sz="1600" spc="-10">
                          <a:effectLst/>
                        </a:rPr>
                        <a:t>847.35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45472879"/>
                  </a:ext>
                </a:extLst>
              </a:tr>
              <a:tr h="941671">
                <a:tc>
                  <a:txBody>
                    <a:bodyPr/>
                    <a:lstStyle/>
                    <a:p>
                      <a:pPr marL="71120">
                        <a:lnSpc>
                          <a:spcPts val="1365"/>
                        </a:lnSpc>
                        <a:buNone/>
                        <a:tabLst>
                          <a:tab pos="734060" algn="l"/>
                          <a:tab pos="1207135" algn="l"/>
                          <a:tab pos="1679575" algn="l"/>
                        </a:tabLst>
                      </a:pPr>
                      <a:r>
                        <a:rPr lang="en-US" sz="1600" spc="-10" dirty="0">
                          <a:effectLst/>
                        </a:rPr>
                        <a:t>Power</a:t>
                      </a:r>
                      <a:r>
                        <a:rPr lang="en-US" sz="1600" dirty="0">
                          <a:effectLst/>
                        </a:rPr>
                        <a:t>	</a:t>
                      </a:r>
                      <a:r>
                        <a:rPr lang="en-US" sz="1600" spc="-25" dirty="0">
                          <a:effectLst/>
                        </a:rPr>
                        <a:t>per</a:t>
                      </a:r>
                      <a:r>
                        <a:rPr lang="en-US" sz="1600" dirty="0">
                          <a:effectLst/>
                        </a:rPr>
                        <a:t>	</a:t>
                      </a:r>
                      <a:r>
                        <a:rPr lang="en-US" sz="1600" spc="-25" dirty="0">
                          <a:effectLst/>
                        </a:rPr>
                        <a:t>ton</a:t>
                      </a:r>
                      <a:r>
                        <a:rPr lang="en-US" sz="1600" dirty="0">
                          <a:effectLst/>
                        </a:rPr>
                        <a:t>	</a:t>
                      </a:r>
                      <a:r>
                        <a:rPr lang="en-US" sz="1600" spc="-25" dirty="0">
                          <a:effectLst/>
                        </a:rPr>
                        <a:t>of</a:t>
                      </a:r>
                      <a:endParaRPr lang="en-IN" sz="1600" dirty="0">
                        <a:effectLst/>
                      </a:endParaRPr>
                    </a:p>
                    <a:p>
                      <a:pPr marL="71120">
                        <a:lnSpc>
                          <a:spcPts val="1365"/>
                        </a:lnSpc>
                        <a:spcBef>
                          <a:spcPts val="10"/>
                        </a:spcBef>
                        <a:buNone/>
                      </a:pPr>
                      <a:r>
                        <a:rPr lang="en-US" sz="1600" dirty="0">
                          <a:effectLst/>
                        </a:rPr>
                        <a:t> </a:t>
                      </a:r>
                      <a:endParaRPr lang="en-IN" sz="1600" dirty="0">
                        <a:effectLst/>
                      </a:endParaRPr>
                    </a:p>
                    <a:p>
                      <a:pPr marL="71120">
                        <a:lnSpc>
                          <a:spcPts val="1365"/>
                        </a:lnSpc>
                        <a:buNone/>
                      </a:pPr>
                      <a:r>
                        <a:rPr lang="en-US" sz="1600" spc="-10" dirty="0">
                          <a:effectLst/>
                        </a:rPr>
                        <a:t>refrigeration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ts val="1365"/>
                        </a:lnSpc>
                        <a:buNone/>
                      </a:pPr>
                      <a:r>
                        <a:rPr lang="en-US" sz="1600" spc="-10" dirty="0">
                          <a:effectLst/>
                        </a:rPr>
                        <a:t>0.7108</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365"/>
                        </a:lnSpc>
                        <a:buNone/>
                      </a:pPr>
                      <a:r>
                        <a:rPr lang="en-US" sz="1600" spc="-20" dirty="0">
                          <a:effectLst/>
                        </a:rPr>
                        <a:t>0.66</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65"/>
                        </a:lnSpc>
                        <a:buNone/>
                      </a:pPr>
                      <a:r>
                        <a:rPr lang="en-US" sz="1600" spc="-20" dirty="0">
                          <a:effectLst/>
                        </a:rPr>
                        <a:t>0.65</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660">
                        <a:lnSpc>
                          <a:spcPts val="1365"/>
                        </a:lnSpc>
                        <a:buNone/>
                      </a:pPr>
                      <a:r>
                        <a:rPr lang="en-US" sz="1600" spc="-20" dirty="0">
                          <a:effectLst/>
                        </a:rPr>
                        <a:t>0.57</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365"/>
                        </a:lnSpc>
                        <a:buNone/>
                      </a:pPr>
                      <a:r>
                        <a:rPr lang="en-US" sz="1600" spc="-20" dirty="0">
                          <a:effectLst/>
                        </a:rPr>
                        <a:t>0.58</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405789029"/>
                  </a:ext>
                </a:extLst>
              </a:tr>
            </a:tbl>
          </a:graphicData>
        </a:graphic>
      </p:graphicFrame>
    </p:spTree>
    <p:extLst>
      <p:ext uri="{BB962C8B-B14F-4D97-AF65-F5344CB8AC3E}">
        <p14:creationId xmlns:p14="http://schemas.microsoft.com/office/powerpoint/2010/main" val="2273166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34715-9DA5-50B4-990E-D529F363C2EB}"/>
              </a:ext>
            </a:extLst>
          </p:cNvPr>
          <p:cNvSpPr>
            <a:spLocks noGrp="1"/>
          </p:cNvSpPr>
          <p:nvPr>
            <p:ph type="title"/>
          </p:nvPr>
        </p:nvSpPr>
        <p:spPr>
          <a:xfrm>
            <a:off x="837681" y="704334"/>
            <a:ext cx="4739005" cy="369332"/>
          </a:xfrm>
        </p:spPr>
        <p:txBody>
          <a:bodyPr/>
          <a:lstStyle/>
          <a:p>
            <a:r>
              <a:rPr lang="en-US" sz="2400" b="1" u="sng" dirty="0">
                <a:solidFill>
                  <a:schemeClr val="tx1"/>
                </a:solidFill>
                <a:latin typeface="+mj-lt"/>
              </a:rPr>
              <a:t>TEWI Calculation Of Refrigerants:</a:t>
            </a:r>
            <a:endParaRPr lang="en-IN" sz="2400" b="1" u="sng" dirty="0">
              <a:solidFill>
                <a:schemeClr val="tx1"/>
              </a:solidFill>
              <a:latin typeface="+mj-lt"/>
            </a:endParaRPr>
          </a:p>
        </p:txBody>
      </p:sp>
      <p:graphicFrame>
        <p:nvGraphicFramePr>
          <p:cNvPr id="3" name="Table 2">
            <a:extLst>
              <a:ext uri="{FF2B5EF4-FFF2-40B4-BE49-F238E27FC236}">
                <a16:creationId xmlns:a16="http://schemas.microsoft.com/office/drawing/2014/main" id="{B4B29EEE-90F6-433F-5A50-D3B07DBFDF84}"/>
              </a:ext>
            </a:extLst>
          </p:cNvPr>
          <p:cNvGraphicFramePr>
            <a:graphicFrameLocks noGrp="1"/>
          </p:cNvGraphicFramePr>
          <p:nvPr>
            <p:extLst>
              <p:ext uri="{D42A27DB-BD31-4B8C-83A1-F6EECF244321}">
                <p14:modId xmlns:p14="http://schemas.microsoft.com/office/powerpoint/2010/main" val="1032134179"/>
              </p:ext>
            </p:extLst>
          </p:nvPr>
        </p:nvGraphicFramePr>
        <p:xfrm>
          <a:off x="838200" y="1371600"/>
          <a:ext cx="10058400" cy="4724400"/>
        </p:xfrm>
        <a:graphic>
          <a:graphicData uri="http://schemas.openxmlformats.org/drawingml/2006/table">
            <a:tbl>
              <a:tblPr firstRow="1" firstCol="1" lastRow="1" lastCol="1" bandRow="1" bandCol="1">
                <a:tableStyleId>{5A111915-BE36-4E01-A7E5-04B1672EAD32}</a:tableStyleId>
              </a:tblPr>
              <a:tblGrid>
                <a:gridCol w="3404530">
                  <a:extLst>
                    <a:ext uri="{9D8B030D-6E8A-4147-A177-3AD203B41FA5}">
                      <a16:colId xmlns:a16="http://schemas.microsoft.com/office/drawing/2014/main" val="299939099"/>
                    </a:ext>
                  </a:extLst>
                </a:gridCol>
                <a:gridCol w="3412951">
                  <a:extLst>
                    <a:ext uri="{9D8B030D-6E8A-4147-A177-3AD203B41FA5}">
                      <a16:colId xmlns:a16="http://schemas.microsoft.com/office/drawing/2014/main" val="2857621898"/>
                    </a:ext>
                  </a:extLst>
                </a:gridCol>
                <a:gridCol w="3240919">
                  <a:extLst>
                    <a:ext uri="{9D8B030D-6E8A-4147-A177-3AD203B41FA5}">
                      <a16:colId xmlns:a16="http://schemas.microsoft.com/office/drawing/2014/main" val="4218474676"/>
                    </a:ext>
                  </a:extLst>
                </a:gridCol>
              </a:tblGrid>
              <a:tr h="784305">
                <a:tc>
                  <a:txBody>
                    <a:bodyPr/>
                    <a:lstStyle/>
                    <a:p>
                      <a:pPr marL="17145" marR="6350" algn="ctr">
                        <a:lnSpc>
                          <a:spcPts val="1350"/>
                        </a:lnSpc>
                        <a:buNone/>
                      </a:pPr>
                      <a:r>
                        <a:rPr lang="en-US" sz="1600" dirty="0">
                          <a:effectLst/>
                        </a:rPr>
                        <a:t>Length</a:t>
                      </a:r>
                      <a:r>
                        <a:rPr lang="en-US" sz="1600" spc="-5" dirty="0">
                          <a:effectLst/>
                        </a:rPr>
                        <a:t> </a:t>
                      </a:r>
                      <a:r>
                        <a:rPr lang="en-US" sz="1600" spc="-10" dirty="0">
                          <a:effectLst/>
                        </a:rPr>
                        <a:t>(meters)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065" algn="ctr">
                        <a:lnSpc>
                          <a:spcPts val="1350"/>
                        </a:lnSpc>
                        <a:buNone/>
                      </a:pPr>
                      <a:r>
                        <a:rPr lang="en-US" sz="1600">
                          <a:effectLst/>
                        </a:rPr>
                        <a:t>TEWI</a:t>
                      </a:r>
                      <a:r>
                        <a:rPr lang="en-US" sz="1600" spc="-25">
                          <a:effectLst/>
                        </a:rPr>
                        <a:t> </a:t>
                      </a:r>
                      <a:r>
                        <a:rPr lang="en-US" sz="1600">
                          <a:effectLst/>
                        </a:rPr>
                        <a:t>for</a:t>
                      </a:r>
                      <a:r>
                        <a:rPr lang="en-US" sz="1600" spc="-10">
                          <a:effectLst/>
                        </a:rPr>
                        <a:t> R600a/R290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59080">
                        <a:lnSpc>
                          <a:spcPts val="1350"/>
                        </a:lnSpc>
                        <a:buNone/>
                      </a:pPr>
                      <a:r>
                        <a:rPr lang="en-US" sz="1600">
                          <a:effectLst/>
                        </a:rPr>
                        <a:t>TEWI</a:t>
                      </a:r>
                      <a:r>
                        <a:rPr lang="en-US" sz="1600" spc="-30">
                          <a:effectLst/>
                        </a:rPr>
                        <a:t> </a:t>
                      </a:r>
                      <a:r>
                        <a:rPr lang="en-US" sz="1600">
                          <a:effectLst/>
                        </a:rPr>
                        <a:t>for </a:t>
                      </a:r>
                      <a:r>
                        <a:rPr lang="en-US" sz="1600" spc="-10">
                          <a:effectLst/>
                        </a:rPr>
                        <a:t>R134a</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79503278"/>
                  </a:ext>
                </a:extLst>
              </a:tr>
              <a:tr h="791448">
                <a:tc>
                  <a:txBody>
                    <a:bodyPr/>
                    <a:lstStyle/>
                    <a:p>
                      <a:pPr marL="17145" algn="ctr">
                        <a:lnSpc>
                          <a:spcPts val="1365"/>
                        </a:lnSpc>
                        <a:buNone/>
                      </a:pPr>
                      <a:r>
                        <a:rPr lang="en-US" sz="1600" spc="-50" dirty="0">
                          <a:effectLst/>
                        </a:rPr>
                        <a:t>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065" marR="2540" algn="ctr">
                        <a:lnSpc>
                          <a:spcPts val="1365"/>
                        </a:lnSpc>
                        <a:buNone/>
                      </a:pPr>
                      <a:r>
                        <a:rPr lang="en-US" sz="1600" spc="-20" dirty="0">
                          <a:effectLst/>
                        </a:rPr>
                        <a:t>7502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90855">
                        <a:lnSpc>
                          <a:spcPts val="1365"/>
                        </a:lnSpc>
                        <a:buNone/>
                      </a:pPr>
                      <a:r>
                        <a:rPr lang="en-US" sz="1600" spc="-10">
                          <a:effectLst/>
                        </a:rPr>
                        <a:t>165.68</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74936375"/>
                  </a:ext>
                </a:extLst>
              </a:tr>
              <a:tr h="790018">
                <a:tc>
                  <a:txBody>
                    <a:bodyPr/>
                    <a:lstStyle/>
                    <a:p>
                      <a:pPr marL="17145" marR="4445" algn="ctr">
                        <a:lnSpc>
                          <a:spcPts val="1375"/>
                        </a:lnSpc>
                        <a:buNone/>
                      </a:pPr>
                      <a:r>
                        <a:rPr lang="en-US" sz="1600" spc="-25" dirty="0">
                          <a:effectLst/>
                        </a:rPr>
                        <a:t>2.2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065" marR="2540" algn="ctr">
                        <a:lnSpc>
                          <a:spcPts val="1375"/>
                        </a:lnSpc>
                        <a:buNone/>
                      </a:pPr>
                      <a:r>
                        <a:rPr lang="en-US" sz="1600" spc="-20" dirty="0">
                          <a:effectLst/>
                        </a:rPr>
                        <a:t>7330</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90855">
                        <a:lnSpc>
                          <a:spcPts val="1375"/>
                        </a:lnSpc>
                        <a:buNone/>
                      </a:pPr>
                      <a:r>
                        <a:rPr lang="en-US" sz="1600" spc="-10">
                          <a:effectLst/>
                        </a:rPr>
                        <a:t>162.62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83458574"/>
                  </a:ext>
                </a:extLst>
              </a:tr>
              <a:tr h="784305">
                <a:tc>
                  <a:txBody>
                    <a:bodyPr/>
                    <a:lstStyle/>
                    <a:p>
                      <a:pPr marL="17145" marR="4445" algn="ctr">
                        <a:lnSpc>
                          <a:spcPts val="1350"/>
                        </a:lnSpc>
                        <a:buNone/>
                      </a:pPr>
                      <a:r>
                        <a:rPr lang="en-US" sz="1600" spc="-25">
                          <a:effectLst/>
                        </a:rPr>
                        <a:t>2.4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065" marR="2540" algn="ctr">
                        <a:lnSpc>
                          <a:spcPts val="1350"/>
                        </a:lnSpc>
                        <a:buNone/>
                      </a:pPr>
                      <a:r>
                        <a:rPr lang="en-US" sz="1600" spc="-20" dirty="0">
                          <a:effectLst/>
                        </a:rPr>
                        <a:t>7707</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90855">
                        <a:lnSpc>
                          <a:spcPts val="1350"/>
                        </a:lnSpc>
                        <a:buNone/>
                      </a:pPr>
                      <a:r>
                        <a:rPr lang="en-US" sz="1600" spc="-10">
                          <a:effectLst/>
                        </a:rPr>
                        <a:t>163.55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06198580"/>
                  </a:ext>
                </a:extLst>
              </a:tr>
              <a:tr h="787162">
                <a:tc>
                  <a:txBody>
                    <a:bodyPr/>
                    <a:lstStyle/>
                    <a:p>
                      <a:pPr marL="17145" marR="4445" algn="ctr">
                        <a:lnSpc>
                          <a:spcPts val="1365"/>
                        </a:lnSpc>
                        <a:buNone/>
                      </a:pPr>
                      <a:r>
                        <a:rPr lang="en-US" sz="1600" spc="-25">
                          <a:effectLst/>
                        </a:rPr>
                        <a:t>2.6</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065" marR="2540" algn="ctr">
                        <a:lnSpc>
                          <a:spcPts val="1365"/>
                        </a:lnSpc>
                        <a:buNone/>
                      </a:pPr>
                      <a:r>
                        <a:rPr lang="en-US" sz="1600" spc="-20" dirty="0">
                          <a:effectLst/>
                        </a:rPr>
                        <a:t>7707</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28955">
                        <a:lnSpc>
                          <a:spcPts val="1365"/>
                        </a:lnSpc>
                        <a:buNone/>
                      </a:pPr>
                      <a:r>
                        <a:rPr lang="en-US" sz="1600" spc="-10" dirty="0">
                          <a:effectLst/>
                        </a:rPr>
                        <a:t>171.63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59474033"/>
                  </a:ext>
                </a:extLst>
              </a:tr>
              <a:tr h="787162">
                <a:tc>
                  <a:txBody>
                    <a:bodyPr/>
                    <a:lstStyle/>
                    <a:p>
                      <a:pPr marL="17145" marR="4445" algn="ctr">
                        <a:lnSpc>
                          <a:spcPts val="1365"/>
                        </a:lnSpc>
                        <a:buNone/>
                      </a:pPr>
                      <a:r>
                        <a:rPr lang="en-US" sz="1600" spc="-25">
                          <a:effectLst/>
                        </a:rPr>
                        <a:t>2.8</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065" marR="2540" algn="ctr">
                        <a:lnSpc>
                          <a:spcPts val="1365"/>
                        </a:lnSpc>
                        <a:buNone/>
                      </a:pPr>
                      <a:r>
                        <a:rPr lang="en-US" sz="1600" spc="-20">
                          <a:effectLst/>
                        </a:rPr>
                        <a:t>7491</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28955">
                        <a:lnSpc>
                          <a:spcPts val="1365"/>
                        </a:lnSpc>
                        <a:buNone/>
                      </a:pPr>
                      <a:r>
                        <a:rPr lang="en-US" sz="1600" spc="-10" dirty="0">
                          <a:effectLst/>
                        </a:rPr>
                        <a:t>171.80</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16737379"/>
                  </a:ext>
                </a:extLst>
              </a:tr>
            </a:tbl>
          </a:graphicData>
        </a:graphic>
      </p:graphicFrame>
      <p:sp>
        <p:nvSpPr>
          <p:cNvPr id="4" name="Rectangle 1">
            <a:extLst>
              <a:ext uri="{FF2B5EF4-FFF2-40B4-BE49-F238E27FC236}">
                <a16:creationId xmlns:a16="http://schemas.microsoft.com/office/drawing/2014/main" id="{750A34B2-2EAE-E1D5-E836-2261ED83F6D1}"/>
              </a:ext>
            </a:extLst>
          </p:cNvPr>
          <p:cNvSpPr>
            <a:spLocks noChangeArrowheads="1"/>
          </p:cNvSpPr>
          <p:nvPr/>
        </p:nvSpPr>
        <p:spPr bwMode="auto">
          <a:xfrm>
            <a:off x="837681" y="1371600"/>
            <a:ext cx="2800537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788841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7632DC-3872-C83C-6E51-EF508246F89E}"/>
              </a:ext>
            </a:extLst>
          </p:cNvPr>
          <p:cNvSpPr txBox="1"/>
          <p:nvPr/>
        </p:nvSpPr>
        <p:spPr>
          <a:xfrm>
            <a:off x="685800" y="1219200"/>
            <a:ext cx="10820400" cy="5498941"/>
          </a:xfrm>
          <a:prstGeom prst="rect">
            <a:avLst/>
          </a:prstGeom>
          <a:noFill/>
        </p:spPr>
        <p:txBody>
          <a:bodyPr wrap="square" rtlCol="0">
            <a:spAutoFit/>
          </a:bodyPr>
          <a:lstStyle/>
          <a:p>
            <a:pPr marL="554355" marR="368300" indent="358140" algn="just">
              <a:lnSpc>
                <a:spcPct val="150000"/>
              </a:lnSpc>
              <a:buNone/>
            </a:pPr>
            <a:r>
              <a:rPr lang="en-US" sz="1800" dirty="0">
                <a:effectLst/>
                <a:latin typeface="Times New Roman" panose="02020603050405020304" pitchFamily="18" charset="0"/>
                <a:ea typeface="Times New Roman" panose="02020603050405020304" pitchFamily="18" charset="0"/>
              </a:rPr>
              <a:t>This study examined the effect of varying capillary tube lengths on the performance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environmental</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impact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refrigeration</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Based</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analysis, it was observed that a shorter capillary tube length of 2.0 meters delivers the highest refrigeration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effect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COP,</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indicating</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superior</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cooling</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However,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length increases, both cooling capacity and efficiency decrease, while energy </a:t>
            </a:r>
            <a:r>
              <a:rPr lang="en-US" sz="1600" dirty="0">
                <a:effectLst/>
                <a:latin typeface="Times New Roman" panose="02020603050405020304" pitchFamily="18" charset="0"/>
                <a:ea typeface="Times New Roman" panose="02020603050405020304" pitchFamily="18" charset="0"/>
              </a:rPr>
              <a:t>consumption</a:t>
            </a:r>
            <a:r>
              <a:rPr lang="en-US" sz="1800" dirty="0">
                <a:effectLst/>
                <a:latin typeface="Times New Roman" panose="02020603050405020304" pitchFamily="18" charset="0"/>
                <a:ea typeface="Times New Roman" panose="02020603050405020304" pitchFamily="18" charset="0"/>
              </a:rPr>
              <a:t> improves slightly.</a:t>
            </a:r>
            <a:endParaRPr lang="en-IN" sz="1800" dirty="0">
              <a:effectLst/>
              <a:latin typeface="Times New Roman" panose="02020603050405020304" pitchFamily="18" charset="0"/>
              <a:ea typeface="Times New Roman" panose="02020603050405020304" pitchFamily="18" charset="0"/>
            </a:endParaRPr>
          </a:p>
          <a:p>
            <a:pPr marL="554355" marR="369570" algn="just">
              <a:lnSpc>
                <a:spcPct val="150000"/>
              </a:lnSpc>
              <a:spcBef>
                <a:spcPts val="785"/>
              </a:spcBef>
              <a:buNone/>
            </a:pPr>
            <a:r>
              <a:rPr lang="en-US" sz="1800" dirty="0">
                <a:effectLst/>
                <a:latin typeface="Times New Roman" panose="02020603050405020304" pitchFamily="18" charset="0"/>
                <a:ea typeface="Times New Roman" panose="02020603050405020304" pitchFamily="18" charset="0"/>
              </a:rPr>
              <a:t>From an environmental perspective, the Total Equivalent Warming Impact (TEWI) calculations reveal that a capillary length of 2.2 meters results in the lowest CO₂ emissions, making it the most environmentally favorable option.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Although 2.4 and 2.6 meters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offer</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lower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they</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associated</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highest</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TEWI</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due to reduced overall performance.</a:t>
            </a:r>
            <a:endParaRPr lang="en-IN" sz="1800" dirty="0">
              <a:effectLst/>
              <a:latin typeface="Times New Roman" panose="02020603050405020304" pitchFamily="18" charset="0"/>
              <a:ea typeface="Times New Roman" panose="02020603050405020304" pitchFamily="18" charset="0"/>
            </a:endParaRPr>
          </a:p>
          <a:p>
            <a:pPr marL="554355" marR="370205" algn="just">
              <a:lnSpc>
                <a:spcPct val="150000"/>
              </a:lnSpc>
              <a:spcBef>
                <a:spcPts val="830"/>
              </a:spcBef>
            </a:pPr>
            <a:r>
              <a:rPr lang="en-US" sz="1800" dirty="0">
                <a:effectLst/>
                <a:latin typeface="Times New Roman" panose="02020603050405020304" pitchFamily="18" charset="0"/>
                <a:ea typeface="Times New Roman" panose="02020603050405020304" pitchFamily="18" charset="0"/>
              </a:rPr>
              <a:t>Therefore, it can be concluded that a capillary tube length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2.2 meters offers the best compromise between system efficiency, power consumption, and environmental sustainability, and is recommended as the optimal configuration for practical applications in refrigeration systems.</a:t>
            </a:r>
            <a:endParaRPr lang="en-IN" sz="1800" dirty="0">
              <a:effectLst/>
              <a:latin typeface="Times New Roman" panose="02020603050405020304" pitchFamily="18" charset="0"/>
              <a:ea typeface="Times New Roman" panose="02020603050405020304" pitchFamily="18" charset="0"/>
            </a:endParaRPr>
          </a:p>
          <a:p>
            <a:endParaRPr lang="en-IN" sz="1400" dirty="0">
              <a:latin typeface="+mj-lt"/>
            </a:endParaRPr>
          </a:p>
        </p:txBody>
      </p:sp>
      <p:sp>
        <p:nvSpPr>
          <p:cNvPr id="4" name="TextBox 3">
            <a:extLst>
              <a:ext uri="{FF2B5EF4-FFF2-40B4-BE49-F238E27FC236}">
                <a16:creationId xmlns:a16="http://schemas.microsoft.com/office/drawing/2014/main" id="{EDB7046B-EE7C-81E9-5019-22DCE40B9107}"/>
              </a:ext>
            </a:extLst>
          </p:cNvPr>
          <p:cNvSpPr txBox="1"/>
          <p:nvPr/>
        </p:nvSpPr>
        <p:spPr>
          <a:xfrm>
            <a:off x="990600" y="533400"/>
            <a:ext cx="3505200" cy="523220"/>
          </a:xfrm>
          <a:prstGeom prst="rect">
            <a:avLst/>
          </a:prstGeom>
          <a:noFill/>
        </p:spPr>
        <p:txBody>
          <a:bodyPr wrap="square" rtlCol="0">
            <a:spAutoFit/>
          </a:bodyPr>
          <a:lstStyle/>
          <a:p>
            <a:r>
              <a:rPr lang="en-US" sz="2800" b="1" u="sng" dirty="0">
                <a:latin typeface="+mj-lt"/>
              </a:rPr>
              <a:t>Conclusion:</a:t>
            </a:r>
            <a:endParaRPr lang="en-IN" sz="2800" b="1" u="sng" dirty="0">
              <a:latin typeface="+mj-lt"/>
            </a:endParaRPr>
          </a:p>
        </p:txBody>
      </p:sp>
    </p:spTree>
    <p:extLst>
      <p:ext uri="{BB962C8B-B14F-4D97-AF65-F5344CB8AC3E}">
        <p14:creationId xmlns:p14="http://schemas.microsoft.com/office/powerpoint/2010/main" val="1297749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3"/>
          <p:cNvGrpSpPr/>
          <p:nvPr/>
        </p:nvGrpSpPr>
        <p:grpSpPr>
          <a:xfrm>
            <a:off x="0" y="216720"/>
            <a:ext cx="12192000" cy="803275"/>
            <a:chOff x="0" y="216720"/>
            <a:chExt cx="12192000" cy="803275"/>
          </a:xfrm>
        </p:grpSpPr>
        <p:pic>
          <p:nvPicPr>
            <p:cNvPr id="2097162" name="object 4"/>
            <p:cNvPicPr>
              <a:picLocks/>
            </p:cNvPicPr>
            <p:nvPr/>
          </p:nvPicPr>
          <p:blipFill>
            <a:blip r:embed="rId2" cstate="print"/>
            <a:stretch>
              <a:fillRect/>
            </a:stretch>
          </p:blipFill>
          <p:spPr>
            <a:xfrm>
              <a:off x="0" y="216720"/>
              <a:ext cx="12191999" cy="803160"/>
            </a:xfrm>
            <a:prstGeom prst="rect">
              <a:avLst/>
            </a:prstGeom>
          </p:spPr>
        </p:pic>
        <p:sp>
          <p:nvSpPr>
            <p:cNvPr id="1048640" name="object 5"/>
            <p:cNvSpPr/>
            <p:nvPr/>
          </p:nvSpPr>
          <p:spPr>
            <a:xfrm>
              <a:off x="0" y="232920"/>
              <a:ext cx="12192000" cy="715010"/>
            </a:xfrm>
            <a:custGeom>
              <a:avLst/>
              <a:gdLst/>
              <a:ahLst/>
              <a:cxnLst/>
              <a:rect l="l" t="t" r="r" b="b"/>
              <a:pathLst>
                <a:path w="12192000" h="715010">
                  <a:moveTo>
                    <a:pt x="12191759" y="714599"/>
                  </a:moveTo>
                  <a:lnTo>
                    <a:pt x="0" y="714599"/>
                  </a:lnTo>
                  <a:lnTo>
                    <a:pt x="0" y="0"/>
                  </a:lnTo>
                  <a:lnTo>
                    <a:pt x="12191759" y="0"/>
                  </a:lnTo>
                  <a:lnTo>
                    <a:pt x="12191759" y="714599"/>
                  </a:lnTo>
                  <a:close/>
                </a:path>
              </a:pathLst>
            </a:custGeom>
            <a:solidFill>
              <a:srgbClr val="FF6600"/>
            </a:solidFill>
          </p:spPr>
          <p:txBody>
            <a:bodyPr wrap="square" lIns="0" tIns="0" rIns="0" bIns="0" rtlCol="0"/>
            <a:lstStyle/>
            <a:p>
              <a:endParaRPr/>
            </a:p>
          </p:txBody>
        </p:sp>
      </p:grpSp>
      <p:sp>
        <p:nvSpPr>
          <p:cNvPr id="1048641" name="object 6"/>
          <p:cNvSpPr txBox="1"/>
          <p:nvPr/>
        </p:nvSpPr>
        <p:spPr>
          <a:xfrm>
            <a:off x="121803" y="304735"/>
            <a:ext cx="11612997" cy="1400175"/>
          </a:xfrm>
          <a:prstGeom prst="rect">
            <a:avLst/>
          </a:prstGeom>
        </p:spPr>
        <p:txBody>
          <a:bodyPr vert="horz" wrap="square" lIns="0" tIns="12700" rIns="0" bIns="0" rtlCol="0">
            <a:spAutoFit/>
          </a:bodyPr>
          <a:lstStyle/>
          <a:p>
            <a:pPr marL="12700">
              <a:lnSpc>
                <a:spcPct val="100000"/>
              </a:lnSpc>
              <a:spcBef>
                <a:spcPts val="100"/>
              </a:spcBef>
            </a:pPr>
            <a:r>
              <a:rPr sz="3500" dirty="0">
                <a:latin typeface="Times New Roman"/>
                <a:cs typeface="Times New Roman"/>
              </a:rPr>
              <a:t>Literature</a:t>
            </a:r>
            <a:r>
              <a:rPr sz="3500" spc="-45" dirty="0">
                <a:latin typeface="Times New Roman"/>
                <a:cs typeface="Times New Roman"/>
              </a:rPr>
              <a:t> </a:t>
            </a:r>
            <a:r>
              <a:rPr sz="3500" dirty="0">
                <a:latin typeface="Times New Roman"/>
                <a:cs typeface="Times New Roman"/>
              </a:rPr>
              <a:t>survey</a:t>
            </a:r>
          </a:p>
          <a:p>
            <a:pPr>
              <a:lnSpc>
                <a:spcPct val="100000"/>
              </a:lnSpc>
              <a:spcBef>
                <a:spcPts val="225"/>
              </a:spcBef>
            </a:pPr>
            <a:endParaRPr sz="2800" dirty="0">
              <a:latin typeface="Times New Roman"/>
              <a:cs typeface="Times New Roman"/>
            </a:endParaRPr>
          </a:p>
          <a:p>
            <a:pPr marL="176530">
              <a:lnSpc>
                <a:spcPct val="100000"/>
              </a:lnSpc>
            </a:pPr>
            <a:r>
              <a:rPr lang="en-IN" sz="2800" dirty="0">
                <a:latin typeface="Lucida Sans Unicode"/>
                <a:cs typeface="Lucida Sans Unicode"/>
              </a:rPr>
              <a:t>  Author	    Article Title   Journal Details       Observations</a:t>
            </a:r>
            <a:endParaRPr sz="2800" dirty="0">
              <a:latin typeface="Lucida Sans Unicode"/>
              <a:cs typeface="Lucida Sans Unicode"/>
            </a:endParaRPr>
          </a:p>
        </p:txBody>
      </p:sp>
      <p:sp>
        <p:nvSpPr>
          <p:cNvPr id="1048642" name="object 7"/>
          <p:cNvSpPr txBox="1">
            <a:spLocks noGrp="1"/>
          </p:cNvSpPr>
          <p:nvPr>
            <p:ph type="ftr" sz="quarter" idx="5"/>
          </p:nvPr>
        </p:nvSpPr>
        <p:spPr>
          <a:xfrm>
            <a:off x="121803" y="6629558"/>
            <a:ext cx="533400" cy="230832"/>
          </a:xfrm>
          <a:prstGeom prst="rect">
            <a:avLst/>
          </a:prstGeom>
        </p:spPr>
        <p:txBody>
          <a:bodyPr vert="horz" wrap="square" lIns="0" tIns="0" rIns="0" bIns="0" rtlCol="0">
            <a:spAutoFit/>
          </a:bodyPr>
          <a:lstStyle/>
          <a:p>
            <a:pPr marL="12700">
              <a:lnSpc>
                <a:spcPts val="1845"/>
              </a:lnSpc>
            </a:pPr>
            <a:r>
              <a:rPr lang="en-IN" dirty="0"/>
              <a:t>A - 7</a:t>
            </a:r>
            <a:endParaRPr spc="-25" dirty="0"/>
          </a:p>
        </p:txBody>
      </p:sp>
      <p:sp>
        <p:nvSpPr>
          <p:cNvPr id="1048643" name="object 8"/>
          <p:cNvSpPr txBox="1">
            <a:spLocks noGrp="1"/>
          </p:cNvSpPr>
          <p:nvPr>
            <p:ph type="dt" sz="half" idx="6"/>
          </p:nvPr>
        </p:nvSpPr>
        <p:spPr>
          <a:xfrm>
            <a:off x="1773949" y="6629558"/>
            <a:ext cx="3661410" cy="230832"/>
          </a:xfrm>
          <a:prstGeom prst="rect">
            <a:avLst/>
          </a:prstGeom>
        </p:spPr>
        <p:txBody>
          <a:bodyPr vert="horz" wrap="square" lIns="0" tIns="0" rIns="0" bIns="0" rtlCol="0">
            <a:spAutoFit/>
          </a:bodyPr>
          <a:lstStyle/>
          <a:p>
            <a:pPr marL="12700">
              <a:lnSpc>
                <a:spcPts val="1845"/>
              </a:lnSpc>
            </a:pPr>
            <a:r>
              <a:rPr lang="en-IN" cap="small" spc="-75" dirty="0"/>
              <a:t>Department of Mechanical Engineering</a:t>
            </a:r>
            <a:endParaRPr cap="small" spc="-130" dirty="0"/>
          </a:p>
        </p:txBody>
      </p:sp>
      <p:sp>
        <p:nvSpPr>
          <p:cNvPr id="1048644" name="object 9"/>
          <p:cNvSpPr txBox="1"/>
          <p:nvPr/>
        </p:nvSpPr>
        <p:spPr>
          <a:xfrm>
            <a:off x="7158544" y="6625081"/>
            <a:ext cx="3890456" cy="457199"/>
          </a:xfrm>
          <a:prstGeom prst="rect">
            <a:avLst/>
          </a:prstGeom>
        </p:spPr>
        <p:txBody>
          <a:bodyPr vert="horz" wrap="square" lIns="0" tIns="0" rIns="0" bIns="0" rtlCol="0">
            <a:spAutoFit/>
          </a:bodyPr>
          <a:lstStyle/>
          <a:p>
            <a:pPr marL="12700">
              <a:lnSpc>
                <a:spcPts val="1845"/>
              </a:lnSpc>
            </a:pPr>
            <a:r>
              <a:rPr sz="1600" cap="small" spc="-120" dirty="0">
                <a:solidFill>
                  <a:srgbClr val="FFFFFF"/>
                </a:solidFill>
                <a:latin typeface="Times New Roman"/>
                <a:cs typeface="Times New Roman"/>
              </a:rPr>
              <a:t>Srinivasa</a:t>
            </a:r>
            <a:r>
              <a:rPr sz="1600" cap="small" spc="8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8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90" dirty="0">
                <a:solidFill>
                  <a:srgbClr val="FFFFFF"/>
                </a:solidFill>
                <a:latin typeface="Times New Roman"/>
                <a:cs typeface="Times New Roman"/>
              </a:rPr>
              <a:t> </a:t>
            </a:r>
            <a:r>
              <a:rPr sz="1600" cap="small" spc="-125" dirty="0">
                <a:solidFill>
                  <a:srgbClr val="FFFFFF"/>
                </a:solidFill>
                <a:latin typeface="Times New Roman"/>
                <a:cs typeface="Times New Roman"/>
              </a:rPr>
              <a:t>of</a:t>
            </a:r>
            <a:r>
              <a:rPr sz="1600" cap="small" spc="60"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a:latin typeface="Times New Roman"/>
              <a:cs typeface="Times New Roman"/>
            </a:endParaRPr>
          </a:p>
        </p:txBody>
      </p:sp>
      <p:sp>
        <p:nvSpPr>
          <p:cNvPr id="1048645"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16</a:t>
            </a:fld>
            <a:endParaRPr spc="-25" dirty="0"/>
          </a:p>
        </p:txBody>
      </p:sp>
      <p:cxnSp>
        <p:nvCxnSpPr>
          <p:cNvPr id="3145728" name="Straight Connector 13"/>
          <p:cNvCxnSpPr>
            <a:cxnSpLocks/>
          </p:cNvCxnSpPr>
          <p:nvPr/>
        </p:nvCxnSpPr>
        <p:spPr>
          <a:xfrm>
            <a:off x="228600" y="1143000"/>
            <a:ext cx="1150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29" name="Straight Connector 16"/>
          <p:cNvCxnSpPr>
            <a:cxnSpLocks/>
          </p:cNvCxnSpPr>
          <p:nvPr/>
        </p:nvCxnSpPr>
        <p:spPr>
          <a:xfrm>
            <a:off x="228600" y="1143000"/>
            <a:ext cx="0" cy="381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0" name="Straight Connector 18"/>
          <p:cNvCxnSpPr>
            <a:cxnSpLocks/>
          </p:cNvCxnSpPr>
          <p:nvPr/>
        </p:nvCxnSpPr>
        <p:spPr>
          <a:xfrm>
            <a:off x="228600" y="4953000"/>
            <a:ext cx="1150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1" name="Straight Connector 22"/>
          <p:cNvCxnSpPr>
            <a:cxnSpLocks/>
          </p:cNvCxnSpPr>
          <p:nvPr/>
        </p:nvCxnSpPr>
        <p:spPr>
          <a:xfrm>
            <a:off x="11734800" y="1143000"/>
            <a:ext cx="0" cy="381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2" name="Straight Connector 25"/>
          <p:cNvCxnSpPr>
            <a:cxnSpLocks/>
          </p:cNvCxnSpPr>
          <p:nvPr/>
        </p:nvCxnSpPr>
        <p:spPr>
          <a:xfrm>
            <a:off x="228600" y="1981200"/>
            <a:ext cx="1150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3" name="Straight Connector 27"/>
          <p:cNvCxnSpPr>
            <a:cxnSpLocks/>
          </p:cNvCxnSpPr>
          <p:nvPr/>
        </p:nvCxnSpPr>
        <p:spPr>
          <a:xfrm>
            <a:off x="2286000" y="1143000"/>
            <a:ext cx="0" cy="381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4" name="Straight Connector 30"/>
          <p:cNvCxnSpPr>
            <a:cxnSpLocks/>
          </p:cNvCxnSpPr>
          <p:nvPr/>
        </p:nvCxnSpPr>
        <p:spPr>
          <a:xfrm>
            <a:off x="4648200" y="1143000"/>
            <a:ext cx="0" cy="381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35" name="Straight Connector 33"/>
          <p:cNvCxnSpPr>
            <a:cxnSpLocks/>
          </p:cNvCxnSpPr>
          <p:nvPr/>
        </p:nvCxnSpPr>
        <p:spPr>
          <a:xfrm>
            <a:off x="7315200" y="1143000"/>
            <a:ext cx="0" cy="3810000"/>
          </a:xfrm>
          <a:prstGeom prst="line">
            <a:avLst/>
          </a:prstGeom>
        </p:spPr>
        <p:style>
          <a:lnRef idx="1">
            <a:schemeClr val="accent1"/>
          </a:lnRef>
          <a:fillRef idx="0">
            <a:schemeClr val="accent1"/>
          </a:fillRef>
          <a:effectRef idx="0">
            <a:schemeClr val="accent1"/>
          </a:effectRef>
          <a:fontRef idx="minor">
            <a:schemeClr val="tx1"/>
          </a:fontRef>
        </p:style>
      </p:cxnSp>
      <p:sp>
        <p:nvSpPr>
          <p:cNvPr id="1048646" name="TextBox 35"/>
          <p:cNvSpPr txBox="1"/>
          <p:nvPr/>
        </p:nvSpPr>
        <p:spPr>
          <a:xfrm>
            <a:off x="245806" y="2275762"/>
            <a:ext cx="11353800" cy="1754326"/>
          </a:xfrm>
          <a:prstGeom prst="rect">
            <a:avLst/>
          </a:prstGeom>
          <a:noFill/>
        </p:spPr>
        <p:txBody>
          <a:bodyPr wrap="square" rtlCol="0">
            <a:spAutoFit/>
          </a:bodyPr>
          <a:lstStyle/>
          <a:p>
            <a:r>
              <a:rPr lang="en-IN" dirty="0"/>
              <a:t>                                </a:t>
            </a:r>
          </a:p>
          <a:p>
            <a:r>
              <a:rPr lang="en-IN" dirty="0" err="1"/>
              <a:t>Y.Chandra</a:t>
            </a:r>
            <a:r>
              <a:rPr lang="en-IN" dirty="0"/>
              <a:t> </a:t>
            </a:r>
            <a:r>
              <a:rPr lang="en-IN" dirty="0" err="1"/>
              <a:t>sekhar</a:t>
            </a:r>
            <a:endParaRPr lang="en-IN" dirty="0"/>
          </a:p>
          <a:p>
            <a:r>
              <a:rPr lang="en-IN" dirty="0"/>
              <a:t> Yadav,</a:t>
            </a:r>
          </a:p>
          <a:p>
            <a:r>
              <a:rPr lang="en-IN" dirty="0"/>
              <a:t>B. Naga shiva</a:t>
            </a:r>
          </a:p>
          <a:p>
            <a:r>
              <a:rPr lang="en-IN" dirty="0"/>
              <a:t> prasad </a:t>
            </a:r>
            <a:r>
              <a:rPr lang="en-IN" dirty="0" err="1"/>
              <a:t>reddy</a:t>
            </a:r>
            <a:r>
              <a:rPr lang="en-IN" dirty="0"/>
              <a:t>,</a:t>
            </a:r>
          </a:p>
          <a:p>
            <a:r>
              <a:rPr lang="en-IN" dirty="0" err="1"/>
              <a:t>Dr.</a:t>
            </a:r>
            <a:r>
              <a:rPr lang="en-IN" dirty="0"/>
              <a:t> D.V Sreekanth  </a:t>
            </a:r>
          </a:p>
        </p:txBody>
      </p:sp>
      <p:sp>
        <p:nvSpPr>
          <p:cNvPr id="1048647" name="TextBox 39"/>
          <p:cNvSpPr txBox="1"/>
          <p:nvPr/>
        </p:nvSpPr>
        <p:spPr>
          <a:xfrm>
            <a:off x="2286000" y="2514600"/>
            <a:ext cx="2362200" cy="1754326"/>
          </a:xfrm>
          <a:prstGeom prst="rect">
            <a:avLst/>
          </a:prstGeom>
          <a:noFill/>
        </p:spPr>
        <p:txBody>
          <a:bodyPr wrap="square" rtlCol="0">
            <a:spAutoFit/>
          </a:bodyPr>
          <a:lstStyle/>
          <a:p>
            <a:r>
              <a:rPr lang="en-US" dirty="0"/>
              <a:t>The effect of Capillary tube length on the performance of </a:t>
            </a:r>
            <a:r>
              <a:rPr lang="en-US" dirty="0" err="1"/>
              <a:t>Vapour</a:t>
            </a:r>
            <a:r>
              <a:rPr lang="en-US" dirty="0"/>
              <a:t> Compression Refrigeration System </a:t>
            </a:r>
            <a:endParaRPr lang="en-IN" dirty="0"/>
          </a:p>
        </p:txBody>
      </p:sp>
      <p:sp>
        <p:nvSpPr>
          <p:cNvPr id="1048648" name="TextBox 40"/>
          <p:cNvSpPr txBox="1"/>
          <p:nvPr/>
        </p:nvSpPr>
        <p:spPr>
          <a:xfrm>
            <a:off x="4665406" y="2504362"/>
            <a:ext cx="2667000" cy="646331"/>
          </a:xfrm>
          <a:prstGeom prst="rect">
            <a:avLst/>
          </a:prstGeom>
          <a:noFill/>
        </p:spPr>
        <p:txBody>
          <a:bodyPr wrap="square" rtlCol="0">
            <a:spAutoFit/>
          </a:bodyPr>
          <a:lstStyle/>
          <a:p>
            <a:r>
              <a:rPr lang="en-US" dirty="0"/>
              <a:t>Compliance Engineering Journal</a:t>
            </a:r>
            <a:endParaRPr lang="en-IN" dirty="0"/>
          </a:p>
        </p:txBody>
      </p:sp>
      <p:sp>
        <p:nvSpPr>
          <p:cNvPr id="1048649" name="TextBox 41"/>
          <p:cNvSpPr txBox="1"/>
          <p:nvPr/>
        </p:nvSpPr>
        <p:spPr>
          <a:xfrm>
            <a:off x="7435269" y="2333506"/>
            <a:ext cx="3156531" cy="1754326"/>
          </a:xfrm>
          <a:prstGeom prst="rect">
            <a:avLst/>
          </a:prstGeom>
          <a:noFill/>
        </p:spPr>
        <p:txBody>
          <a:bodyPr wrap="square" rtlCol="0">
            <a:spAutoFit/>
          </a:bodyPr>
          <a:lstStyle/>
          <a:p>
            <a:pPr algn="l"/>
            <a:r>
              <a:rPr lang="en-US" dirty="0"/>
              <a:t>This review highlights the effect of Capillary tube length on the performance of </a:t>
            </a:r>
            <a:r>
              <a:rPr lang="en-US" dirty="0" err="1"/>
              <a:t>Vapour</a:t>
            </a:r>
            <a:r>
              <a:rPr lang="en-US" dirty="0"/>
              <a:t> Compression Refrigeration System.</a:t>
            </a:r>
            <a:endParaRPr lang="en-US" dirty="0">
              <a:latin typeface="Times New Roman" panose="02020603050405020304" pitchFamily="18" charset="0"/>
              <a:cs typeface="Times New Roman" panose="02020603050405020304" pitchFamily="18" charset="0"/>
            </a:endParaRPr>
          </a:p>
          <a:p>
            <a:pPr algn="l"/>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3"/>
          <p:cNvGrpSpPr/>
          <p:nvPr/>
        </p:nvGrpSpPr>
        <p:grpSpPr>
          <a:xfrm>
            <a:off x="0" y="216720"/>
            <a:ext cx="12192000" cy="803275"/>
            <a:chOff x="0" y="216720"/>
            <a:chExt cx="12192000" cy="803275"/>
          </a:xfrm>
        </p:grpSpPr>
        <p:pic>
          <p:nvPicPr>
            <p:cNvPr id="2097163" name="object 4"/>
            <p:cNvPicPr>
              <a:picLocks/>
            </p:cNvPicPr>
            <p:nvPr/>
          </p:nvPicPr>
          <p:blipFill>
            <a:blip r:embed="rId2" cstate="print"/>
            <a:stretch>
              <a:fillRect/>
            </a:stretch>
          </p:blipFill>
          <p:spPr>
            <a:xfrm>
              <a:off x="0" y="216720"/>
              <a:ext cx="12191999" cy="803160"/>
            </a:xfrm>
            <a:prstGeom prst="rect">
              <a:avLst/>
            </a:prstGeom>
          </p:spPr>
        </p:pic>
        <p:sp>
          <p:nvSpPr>
            <p:cNvPr id="1048650" name="object 5"/>
            <p:cNvSpPr/>
            <p:nvPr/>
          </p:nvSpPr>
          <p:spPr>
            <a:xfrm>
              <a:off x="0" y="232920"/>
              <a:ext cx="12192000" cy="715010"/>
            </a:xfrm>
            <a:custGeom>
              <a:avLst/>
              <a:gdLst/>
              <a:ahLst/>
              <a:cxnLst/>
              <a:rect l="l" t="t" r="r" b="b"/>
              <a:pathLst>
                <a:path w="12192000" h="715010">
                  <a:moveTo>
                    <a:pt x="12191759" y="714599"/>
                  </a:moveTo>
                  <a:lnTo>
                    <a:pt x="0" y="714599"/>
                  </a:lnTo>
                  <a:lnTo>
                    <a:pt x="0" y="0"/>
                  </a:lnTo>
                  <a:lnTo>
                    <a:pt x="12191759" y="0"/>
                  </a:lnTo>
                  <a:lnTo>
                    <a:pt x="12191759" y="714599"/>
                  </a:lnTo>
                  <a:close/>
                </a:path>
              </a:pathLst>
            </a:custGeom>
            <a:solidFill>
              <a:srgbClr val="FF6600"/>
            </a:solidFill>
          </p:spPr>
          <p:txBody>
            <a:bodyPr wrap="square" lIns="0" tIns="0" rIns="0" bIns="0" rtlCol="0"/>
            <a:lstStyle/>
            <a:p>
              <a:endParaRPr/>
            </a:p>
          </p:txBody>
        </p:sp>
      </p:grpSp>
      <p:sp>
        <p:nvSpPr>
          <p:cNvPr id="1048651" name="object 6"/>
          <p:cNvSpPr txBox="1">
            <a:spLocks noGrp="1"/>
          </p:cNvSpPr>
          <p:nvPr>
            <p:ph type="title"/>
          </p:nvPr>
        </p:nvSpPr>
        <p:spPr>
          <a:prstGeom prst="rect">
            <a:avLst/>
          </a:prstGeom>
        </p:spPr>
        <p:txBody>
          <a:bodyPr vert="horz" wrap="square" lIns="0" tIns="12700" rIns="0" bIns="0" rtlCol="0">
            <a:spAutoFit/>
          </a:bodyPr>
          <a:lstStyle/>
          <a:p>
            <a:pPr marL="152400">
              <a:lnSpc>
                <a:spcPct val="100000"/>
              </a:lnSpc>
              <a:spcBef>
                <a:spcPts val="100"/>
              </a:spcBef>
            </a:pPr>
            <a:r>
              <a:rPr spc="-10" dirty="0"/>
              <a:t>References</a:t>
            </a:r>
          </a:p>
        </p:txBody>
      </p:sp>
      <p:sp>
        <p:nvSpPr>
          <p:cNvPr id="1048652" name="object 14"/>
          <p:cNvSpPr txBox="1">
            <a:spLocks noGrp="1"/>
          </p:cNvSpPr>
          <p:nvPr>
            <p:ph type="ftr" sz="quarter" idx="5"/>
          </p:nvPr>
        </p:nvSpPr>
        <p:spPr>
          <a:xfrm>
            <a:off x="121803" y="6629558"/>
            <a:ext cx="533400" cy="230832"/>
          </a:xfrm>
          <a:prstGeom prst="rect">
            <a:avLst/>
          </a:prstGeom>
        </p:spPr>
        <p:txBody>
          <a:bodyPr vert="horz" wrap="square" lIns="0" tIns="0" rIns="0" bIns="0" rtlCol="0">
            <a:spAutoFit/>
          </a:bodyPr>
          <a:lstStyle/>
          <a:p>
            <a:pPr marL="12700">
              <a:lnSpc>
                <a:spcPts val="1845"/>
              </a:lnSpc>
            </a:pPr>
            <a:r>
              <a:rPr lang="en-IN" dirty="0"/>
              <a:t>A - 7</a:t>
            </a:r>
            <a:endParaRPr spc="-25" dirty="0"/>
          </a:p>
        </p:txBody>
      </p:sp>
      <p:sp>
        <p:nvSpPr>
          <p:cNvPr id="1048653" name="object 15"/>
          <p:cNvSpPr txBox="1">
            <a:spLocks noGrp="1"/>
          </p:cNvSpPr>
          <p:nvPr>
            <p:ph type="dt" sz="half" idx="6"/>
          </p:nvPr>
        </p:nvSpPr>
        <p:spPr>
          <a:xfrm>
            <a:off x="1773949" y="6629558"/>
            <a:ext cx="3661410" cy="230832"/>
          </a:xfrm>
          <a:prstGeom prst="rect">
            <a:avLst/>
          </a:prstGeom>
        </p:spPr>
        <p:txBody>
          <a:bodyPr vert="horz" wrap="square" lIns="0" tIns="0" rIns="0" bIns="0" rtlCol="0">
            <a:spAutoFit/>
          </a:bodyPr>
          <a:lstStyle/>
          <a:p>
            <a:pPr marL="12700">
              <a:lnSpc>
                <a:spcPts val="1845"/>
              </a:lnSpc>
            </a:pPr>
            <a:r>
              <a:rPr lang="en-IN" cap="small" spc="-75" dirty="0"/>
              <a:t>Department of Mechanical Engineering</a:t>
            </a:r>
            <a:endParaRPr cap="small" spc="-130" dirty="0"/>
          </a:p>
        </p:txBody>
      </p:sp>
      <p:sp>
        <p:nvSpPr>
          <p:cNvPr id="1048654" name="object 16"/>
          <p:cNvSpPr txBox="1"/>
          <p:nvPr/>
        </p:nvSpPr>
        <p:spPr>
          <a:xfrm>
            <a:off x="7084472" y="6627168"/>
            <a:ext cx="4119056" cy="230832"/>
          </a:xfrm>
          <a:prstGeom prst="rect">
            <a:avLst/>
          </a:prstGeom>
        </p:spPr>
        <p:txBody>
          <a:bodyPr vert="horz" wrap="square" lIns="0" tIns="0" rIns="0" bIns="0" rtlCol="0">
            <a:spAutoFit/>
          </a:bodyPr>
          <a:lstStyle/>
          <a:p>
            <a:pPr marL="12700">
              <a:lnSpc>
                <a:spcPts val="1845"/>
              </a:lnSpc>
            </a:pPr>
            <a:r>
              <a:rPr sz="1600" cap="small" spc="-120" dirty="0">
                <a:solidFill>
                  <a:srgbClr val="FFFFFF"/>
                </a:solidFill>
                <a:latin typeface="Times New Roman"/>
                <a:cs typeface="Times New Roman"/>
              </a:rPr>
              <a:t>Srinivasa</a:t>
            </a:r>
            <a:r>
              <a:rPr sz="1600" cap="small" spc="8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8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90" dirty="0">
                <a:solidFill>
                  <a:srgbClr val="FFFFFF"/>
                </a:solidFill>
                <a:latin typeface="Times New Roman"/>
                <a:cs typeface="Times New Roman"/>
              </a:rPr>
              <a:t> </a:t>
            </a:r>
            <a:r>
              <a:rPr sz="1600" cap="small" spc="-125" dirty="0">
                <a:solidFill>
                  <a:srgbClr val="FFFFFF"/>
                </a:solidFill>
                <a:latin typeface="Times New Roman"/>
                <a:cs typeface="Times New Roman"/>
              </a:rPr>
              <a:t>of</a:t>
            </a:r>
            <a:r>
              <a:rPr sz="1600" cap="small" spc="60"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048655"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17</a:t>
            </a:fld>
            <a:endParaRPr spc="-25" dirty="0"/>
          </a:p>
        </p:txBody>
      </p:sp>
      <p:sp>
        <p:nvSpPr>
          <p:cNvPr id="1048656" name="object 7"/>
          <p:cNvSpPr txBox="1">
            <a:spLocks noGrp="1"/>
          </p:cNvSpPr>
          <p:nvPr>
            <p:ph type="body" idx="1"/>
          </p:nvPr>
        </p:nvSpPr>
        <p:spPr>
          <a:xfrm>
            <a:off x="325787" y="1074318"/>
            <a:ext cx="11576685" cy="1664558"/>
          </a:xfrm>
          <a:prstGeom prst="rect">
            <a:avLst/>
          </a:prstGeom>
        </p:spPr>
        <p:txBody>
          <a:bodyPr vert="horz" wrap="square" lIns="0" tIns="60960" rIns="0" bIns="0" rtlCol="0">
            <a:spAutoFit/>
          </a:bodyPr>
          <a:lstStyle/>
          <a:p>
            <a:pPr marL="534670" marR="5080" indent="-522605" algn="just">
              <a:lnSpc>
                <a:spcPts val="3020"/>
              </a:lnSpc>
              <a:spcBef>
                <a:spcPts val="480"/>
              </a:spcBef>
              <a:buFont typeface="Arial MT"/>
              <a:buChar char="•"/>
              <a:tabLst>
                <a:tab pos="536575" algn="l"/>
              </a:tabLst>
            </a:pPr>
            <a:r>
              <a:rPr lang="en-US" dirty="0"/>
              <a:t>Wong, T.N. and K. T. Ooi (1996) Evaluation of capillary tube performance for CFC-12 and HFC 134a, International Communications in Heat and Mass Transfer, 23, 993-1001 </a:t>
            </a:r>
          </a:p>
          <a:p>
            <a:pPr marL="534670" marR="5080" indent="-522605" algn="just">
              <a:lnSpc>
                <a:spcPts val="3020"/>
              </a:lnSpc>
              <a:spcBef>
                <a:spcPts val="480"/>
              </a:spcBef>
              <a:buFont typeface="Arial MT"/>
              <a:buChar char="•"/>
              <a:tabLst>
                <a:tab pos="536575" algn="l"/>
              </a:tabLst>
            </a:pPr>
            <a:endParaRPr spc="-50" dirty="0">
              <a:latin typeface="Arial MT"/>
              <a:cs typeface="Arial MT"/>
            </a:endParaRPr>
          </a:p>
        </p:txBody>
      </p:sp>
      <p:sp>
        <p:nvSpPr>
          <p:cNvPr id="1048657" name="object 8"/>
          <p:cNvSpPr txBox="1"/>
          <p:nvPr/>
        </p:nvSpPr>
        <p:spPr>
          <a:xfrm>
            <a:off x="315626" y="2522572"/>
            <a:ext cx="11332814" cy="1270001"/>
          </a:xfrm>
          <a:prstGeom prst="rect">
            <a:avLst/>
          </a:prstGeom>
        </p:spPr>
        <p:txBody>
          <a:bodyPr vert="horz" wrap="square" lIns="0" tIns="12700" rIns="0" bIns="0" rtlCol="0">
            <a:spAutoFit/>
          </a:bodyPr>
          <a:lstStyle/>
          <a:p>
            <a:pPr marL="457200" indent="-457200">
              <a:buFont typeface="Arial" panose="020B0604020202020204" pitchFamily="34" charset="0"/>
              <a:buChar char="•"/>
            </a:pPr>
            <a:r>
              <a:rPr lang="en-US" sz="2800" dirty="0"/>
              <a:t>Bansal. P.K. and A.S. </a:t>
            </a:r>
            <a:r>
              <a:rPr lang="en-US" sz="2800" dirty="0" err="1"/>
              <a:t>Rupasinghe</a:t>
            </a:r>
            <a:r>
              <a:rPr lang="en-US" sz="2800" dirty="0"/>
              <a:t> (1996) An empirical model for sizing capillary tubes, International Journal of Refrigeration, 19, 497 505.</a:t>
            </a:r>
            <a:endParaRPr lang="en-US" sz="2800" dirty="0">
              <a:latin typeface="Times New Roman"/>
              <a:cs typeface="Times New Roman"/>
            </a:endParaRPr>
          </a:p>
        </p:txBody>
      </p:sp>
      <p:sp>
        <p:nvSpPr>
          <p:cNvPr id="1048658" name="object 10"/>
          <p:cNvSpPr txBox="1"/>
          <p:nvPr/>
        </p:nvSpPr>
        <p:spPr>
          <a:xfrm>
            <a:off x="5138605" y="3375938"/>
            <a:ext cx="2287270" cy="452120"/>
          </a:xfrm>
          <a:prstGeom prst="rect">
            <a:avLst/>
          </a:prstGeom>
        </p:spPr>
        <p:txBody>
          <a:bodyPr vert="horz" wrap="square" lIns="0" tIns="12700" rIns="0" bIns="0" rtlCol="0">
            <a:spAutoFit/>
          </a:bodyPr>
          <a:lstStyle/>
          <a:p>
            <a:pPr marL="12700">
              <a:lnSpc>
                <a:spcPct val="100000"/>
              </a:lnSpc>
              <a:spcBef>
                <a:spcPts val="100"/>
              </a:spcBef>
            </a:pPr>
            <a:endParaRPr sz="2800" dirty="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4"/>
          <p:cNvSpPr txBox="1">
            <a:spLocks noGrp="1"/>
          </p:cNvSpPr>
          <p:nvPr>
            <p:ph type="ftr" sz="quarter" idx="5"/>
          </p:nvPr>
        </p:nvSpPr>
        <p:spPr>
          <a:xfrm>
            <a:off x="121803" y="6629558"/>
            <a:ext cx="533400" cy="230832"/>
          </a:xfrm>
          <a:prstGeom prst="rect">
            <a:avLst/>
          </a:prstGeom>
        </p:spPr>
        <p:txBody>
          <a:bodyPr vert="horz" wrap="square" lIns="0" tIns="0" rIns="0" bIns="0" rtlCol="0">
            <a:spAutoFit/>
          </a:bodyPr>
          <a:lstStyle/>
          <a:p>
            <a:pPr marL="12700">
              <a:lnSpc>
                <a:spcPts val="1845"/>
              </a:lnSpc>
            </a:pPr>
            <a:r>
              <a:rPr lang="en-IN" dirty="0"/>
              <a:t>A - 7</a:t>
            </a:r>
            <a:endParaRPr spc="-25" dirty="0"/>
          </a:p>
        </p:txBody>
      </p:sp>
      <p:sp>
        <p:nvSpPr>
          <p:cNvPr id="1048664" name="object 5"/>
          <p:cNvSpPr txBox="1">
            <a:spLocks noGrp="1"/>
          </p:cNvSpPr>
          <p:nvPr>
            <p:ph type="dt" sz="half" idx="6"/>
          </p:nvPr>
        </p:nvSpPr>
        <p:spPr>
          <a:xfrm>
            <a:off x="1773949" y="6629558"/>
            <a:ext cx="3661410" cy="230832"/>
          </a:xfrm>
          <a:prstGeom prst="rect">
            <a:avLst/>
          </a:prstGeom>
        </p:spPr>
        <p:txBody>
          <a:bodyPr vert="horz" wrap="square" lIns="0" tIns="0" rIns="0" bIns="0" rtlCol="0">
            <a:spAutoFit/>
          </a:bodyPr>
          <a:lstStyle/>
          <a:p>
            <a:pPr marL="12700">
              <a:lnSpc>
                <a:spcPts val="1845"/>
              </a:lnSpc>
            </a:pPr>
            <a:r>
              <a:rPr lang="en-IN" cap="small" spc="-75" dirty="0"/>
              <a:t>Department of Mechanical Engineering</a:t>
            </a:r>
            <a:endParaRPr cap="small" spc="-130" dirty="0"/>
          </a:p>
        </p:txBody>
      </p:sp>
      <p:sp>
        <p:nvSpPr>
          <p:cNvPr id="1048665" name="object 6"/>
          <p:cNvSpPr txBox="1"/>
          <p:nvPr/>
        </p:nvSpPr>
        <p:spPr>
          <a:xfrm>
            <a:off x="7158544" y="6629197"/>
            <a:ext cx="4042856" cy="230832"/>
          </a:xfrm>
          <a:prstGeom prst="rect">
            <a:avLst/>
          </a:prstGeom>
        </p:spPr>
        <p:txBody>
          <a:bodyPr vert="horz" wrap="square" lIns="0" tIns="0" rIns="0" bIns="0" rtlCol="0">
            <a:spAutoFit/>
          </a:bodyPr>
          <a:lstStyle/>
          <a:p>
            <a:pPr marL="12700">
              <a:lnSpc>
                <a:spcPts val="1845"/>
              </a:lnSpc>
            </a:pPr>
            <a:r>
              <a:rPr sz="1600" cap="small" spc="-120" dirty="0">
                <a:solidFill>
                  <a:srgbClr val="FFFFFF"/>
                </a:solidFill>
                <a:latin typeface="Times New Roman"/>
                <a:cs typeface="Times New Roman"/>
              </a:rPr>
              <a:t>Srinivasa</a:t>
            </a:r>
            <a:r>
              <a:rPr sz="1600" cap="small" spc="8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8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90" dirty="0">
                <a:solidFill>
                  <a:srgbClr val="FFFFFF"/>
                </a:solidFill>
                <a:latin typeface="Times New Roman"/>
                <a:cs typeface="Times New Roman"/>
              </a:rPr>
              <a:t> </a:t>
            </a:r>
            <a:r>
              <a:rPr sz="1600" cap="small" spc="-125" dirty="0">
                <a:solidFill>
                  <a:srgbClr val="FFFFFF"/>
                </a:solidFill>
                <a:latin typeface="Times New Roman"/>
                <a:cs typeface="Times New Roman"/>
              </a:rPr>
              <a:t>of</a:t>
            </a:r>
            <a:r>
              <a:rPr sz="1600" cap="small" spc="60"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a:latin typeface="Times New Roman"/>
              <a:cs typeface="Times New Roman"/>
            </a:endParaRPr>
          </a:p>
        </p:txBody>
      </p:sp>
      <p:sp>
        <p:nvSpPr>
          <p:cNvPr id="1048666"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18</a:t>
            </a:fld>
            <a:endParaRPr spc="-25" dirty="0"/>
          </a:p>
        </p:txBody>
      </p:sp>
      <p:sp>
        <p:nvSpPr>
          <p:cNvPr id="1048667" name="object 3"/>
          <p:cNvSpPr txBox="1">
            <a:spLocks noGrp="1"/>
          </p:cNvSpPr>
          <p:nvPr>
            <p:ph type="title"/>
          </p:nvPr>
        </p:nvSpPr>
        <p:spPr>
          <a:xfrm>
            <a:off x="2705705" y="2352272"/>
            <a:ext cx="6692265" cy="2857499"/>
          </a:xfrm>
          <a:prstGeom prst="rect">
            <a:avLst/>
          </a:prstGeom>
        </p:spPr>
        <p:txBody>
          <a:bodyPr vert="horz" wrap="square" lIns="0" tIns="12700" rIns="0" bIns="0" rtlCol="0">
            <a:spAutoFit/>
          </a:bodyPr>
          <a:lstStyle/>
          <a:p>
            <a:pPr marL="12700">
              <a:lnSpc>
                <a:spcPct val="100000"/>
              </a:lnSpc>
              <a:spcBef>
                <a:spcPts val="100"/>
              </a:spcBef>
            </a:pPr>
            <a:r>
              <a:rPr sz="9600" i="1" dirty="0">
                <a:solidFill>
                  <a:srgbClr val="FF6600"/>
                </a:solidFill>
                <a:latin typeface="Times New Roman"/>
                <a:cs typeface="Times New Roman"/>
              </a:rPr>
              <a:t>Any</a:t>
            </a:r>
            <a:r>
              <a:rPr sz="9600" i="1" spc="-30" dirty="0">
                <a:solidFill>
                  <a:srgbClr val="FF6600"/>
                </a:solidFill>
                <a:latin typeface="Times New Roman"/>
                <a:cs typeface="Times New Roman"/>
              </a:rPr>
              <a:t> </a:t>
            </a:r>
            <a:r>
              <a:rPr sz="9600" i="1" spc="-10" dirty="0">
                <a:solidFill>
                  <a:srgbClr val="FF6600"/>
                </a:solidFill>
                <a:latin typeface="Times New Roman"/>
                <a:cs typeface="Times New Roman"/>
              </a:rPr>
              <a:t>Queries?</a:t>
            </a:r>
            <a:endParaRPr sz="96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object 3"/>
          <p:cNvGrpSpPr/>
          <p:nvPr/>
        </p:nvGrpSpPr>
        <p:grpSpPr>
          <a:xfrm>
            <a:off x="0" y="216720"/>
            <a:ext cx="12192000" cy="803275"/>
            <a:chOff x="0" y="216720"/>
            <a:chExt cx="12192000" cy="803275"/>
          </a:xfrm>
        </p:grpSpPr>
        <p:pic>
          <p:nvPicPr>
            <p:cNvPr id="2097155" name="object 4"/>
            <p:cNvPicPr>
              <a:picLocks/>
            </p:cNvPicPr>
            <p:nvPr/>
          </p:nvPicPr>
          <p:blipFill>
            <a:blip r:embed="rId2" cstate="print"/>
            <a:stretch>
              <a:fillRect/>
            </a:stretch>
          </p:blipFill>
          <p:spPr>
            <a:xfrm>
              <a:off x="0" y="216720"/>
              <a:ext cx="12191999" cy="803160"/>
            </a:xfrm>
            <a:prstGeom prst="rect">
              <a:avLst/>
            </a:prstGeom>
          </p:spPr>
        </p:pic>
        <p:sp>
          <p:nvSpPr>
            <p:cNvPr id="1048606" name="object 5"/>
            <p:cNvSpPr/>
            <p:nvPr/>
          </p:nvSpPr>
          <p:spPr>
            <a:xfrm>
              <a:off x="0" y="232920"/>
              <a:ext cx="12192000" cy="715010"/>
            </a:xfrm>
            <a:custGeom>
              <a:avLst/>
              <a:gdLst/>
              <a:ahLst/>
              <a:cxnLst/>
              <a:rect l="l" t="t" r="r" b="b"/>
              <a:pathLst>
                <a:path w="12192000" h="715010">
                  <a:moveTo>
                    <a:pt x="12191759" y="714599"/>
                  </a:moveTo>
                  <a:lnTo>
                    <a:pt x="0" y="714599"/>
                  </a:lnTo>
                  <a:lnTo>
                    <a:pt x="0" y="0"/>
                  </a:lnTo>
                  <a:lnTo>
                    <a:pt x="12191759" y="0"/>
                  </a:lnTo>
                  <a:lnTo>
                    <a:pt x="12191759" y="714599"/>
                  </a:lnTo>
                  <a:close/>
                </a:path>
              </a:pathLst>
            </a:custGeom>
            <a:solidFill>
              <a:srgbClr val="FF6600"/>
            </a:solidFill>
          </p:spPr>
          <p:txBody>
            <a:bodyPr wrap="square" lIns="0" tIns="0" rIns="0" bIns="0" rtlCol="0"/>
            <a:lstStyle/>
            <a:p>
              <a:endParaRPr/>
            </a:p>
          </p:txBody>
        </p:sp>
      </p:grpSp>
      <p:sp>
        <p:nvSpPr>
          <p:cNvPr id="1048607"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Contents</a:t>
            </a:r>
          </a:p>
        </p:txBody>
      </p:sp>
      <p:sp>
        <p:nvSpPr>
          <p:cNvPr id="1048609" name="object 9"/>
          <p:cNvSpPr txBox="1">
            <a:spLocks noGrp="1"/>
          </p:cNvSpPr>
          <p:nvPr>
            <p:ph type="dt" sz="half" idx="6"/>
          </p:nvPr>
        </p:nvSpPr>
        <p:spPr>
          <a:xfrm>
            <a:off x="1773948" y="6625080"/>
            <a:ext cx="3869053" cy="230832"/>
          </a:xfrm>
          <a:prstGeom prst="rect">
            <a:avLst/>
          </a:prstGeom>
        </p:spPr>
        <p:txBody>
          <a:bodyPr vert="horz" wrap="square" lIns="0" tIns="0" rIns="0" bIns="0" rtlCol="0">
            <a:spAutoFit/>
          </a:bodyPr>
          <a:lstStyle/>
          <a:p>
            <a:pPr marL="12700">
              <a:lnSpc>
                <a:spcPts val="1845"/>
              </a:lnSpc>
            </a:pPr>
            <a:r>
              <a:rPr lang="en-IN" cap="small" spc="-75" dirty="0"/>
              <a:t>Department of Mechanical Engineering</a:t>
            </a:r>
            <a:endParaRPr cap="small" spc="-130" dirty="0"/>
          </a:p>
        </p:txBody>
      </p:sp>
      <p:sp>
        <p:nvSpPr>
          <p:cNvPr id="1048610" name="object 10"/>
          <p:cNvSpPr txBox="1"/>
          <p:nvPr/>
        </p:nvSpPr>
        <p:spPr>
          <a:xfrm>
            <a:off x="7158544" y="6649190"/>
            <a:ext cx="4119056" cy="230832"/>
          </a:xfrm>
          <a:prstGeom prst="rect">
            <a:avLst/>
          </a:prstGeom>
        </p:spPr>
        <p:txBody>
          <a:bodyPr vert="horz" wrap="square" lIns="0" tIns="0" rIns="0" bIns="0" rtlCol="0">
            <a:spAutoFit/>
          </a:bodyPr>
          <a:lstStyle/>
          <a:p>
            <a:pPr marL="12700">
              <a:lnSpc>
                <a:spcPts val="1845"/>
              </a:lnSpc>
            </a:pPr>
            <a:r>
              <a:rPr sz="1600" cap="small" spc="-120" dirty="0">
                <a:solidFill>
                  <a:srgbClr val="FFFFFF"/>
                </a:solidFill>
                <a:latin typeface="Times New Roman"/>
                <a:cs typeface="Times New Roman"/>
              </a:rPr>
              <a:t>Srinivasa</a:t>
            </a:r>
            <a:r>
              <a:rPr sz="1600" cap="small" spc="8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8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90" dirty="0">
                <a:solidFill>
                  <a:srgbClr val="FFFFFF"/>
                </a:solidFill>
                <a:latin typeface="Times New Roman"/>
                <a:cs typeface="Times New Roman"/>
              </a:rPr>
              <a:t> </a:t>
            </a:r>
            <a:r>
              <a:rPr sz="1600" cap="small" spc="-125" dirty="0">
                <a:solidFill>
                  <a:srgbClr val="FFFFFF"/>
                </a:solidFill>
                <a:latin typeface="Times New Roman"/>
                <a:cs typeface="Times New Roman"/>
              </a:rPr>
              <a:t>of</a:t>
            </a:r>
            <a:r>
              <a:rPr sz="1600" cap="small" spc="60"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048611" name="object 11"/>
          <p:cNvSpPr txBox="1"/>
          <p:nvPr/>
        </p:nvSpPr>
        <p:spPr>
          <a:xfrm>
            <a:off x="11909573" y="6629197"/>
            <a:ext cx="127000" cy="250825"/>
          </a:xfrm>
          <a:prstGeom prst="rect">
            <a:avLst/>
          </a:prstGeom>
        </p:spPr>
        <p:txBody>
          <a:bodyPr vert="horz" wrap="square" lIns="0" tIns="0" rIns="0" bIns="0" rtlCol="0">
            <a:spAutoFit/>
          </a:bodyPr>
          <a:lstStyle/>
          <a:p>
            <a:pPr marL="12700">
              <a:lnSpc>
                <a:spcPts val="1845"/>
              </a:lnSpc>
            </a:pPr>
            <a:r>
              <a:rPr sz="1600" b="1" spc="-50" dirty="0">
                <a:solidFill>
                  <a:srgbClr val="002060"/>
                </a:solidFill>
                <a:latin typeface="Times New Roman"/>
                <a:cs typeface="Times New Roman"/>
              </a:rPr>
              <a:t>2</a:t>
            </a:r>
            <a:endParaRPr sz="1600">
              <a:latin typeface="Times New Roman"/>
              <a:cs typeface="Times New Roman"/>
            </a:endParaRPr>
          </a:p>
        </p:txBody>
      </p:sp>
      <p:sp>
        <p:nvSpPr>
          <p:cNvPr id="1048612" name="object 7"/>
          <p:cNvSpPr txBox="1"/>
          <p:nvPr/>
        </p:nvSpPr>
        <p:spPr>
          <a:xfrm>
            <a:off x="325838" y="990074"/>
            <a:ext cx="9424670" cy="4173578"/>
          </a:xfrm>
          <a:prstGeom prst="rect">
            <a:avLst/>
          </a:prstGeom>
        </p:spPr>
        <p:txBody>
          <a:bodyPr vert="horz" wrap="square" lIns="0" tIns="97155" rIns="0" bIns="0" rtlCol="0">
            <a:spAutoFit/>
          </a:bodyPr>
          <a:lstStyle/>
          <a:p>
            <a:pPr marL="421005" indent="-408305">
              <a:lnSpc>
                <a:spcPct val="100000"/>
              </a:lnSpc>
              <a:spcBef>
                <a:spcPts val="765"/>
              </a:spcBef>
              <a:buFont typeface="Arial MT"/>
              <a:buChar char="•"/>
              <a:tabLst>
                <a:tab pos="421005" algn="l"/>
              </a:tabLst>
            </a:pPr>
            <a:r>
              <a:rPr sz="2800" spc="-10" dirty="0">
                <a:latin typeface="Times New Roman"/>
                <a:cs typeface="Times New Roman"/>
              </a:rPr>
              <a:t>Abstract</a:t>
            </a:r>
            <a:endParaRPr sz="2800" dirty="0">
              <a:latin typeface="Times New Roman"/>
              <a:cs typeface="Times New Roman"/>
            </a:endParaRPr>
          </a:p>
          <a:p>
            <a:pPr marL="421005" indent="-408305">
              <a:lnSpc>
                <a:spcPct val="100000"/>
              </a:lnSpc>
              <a:spcBef>
                <a:spcPts val="665"/>
              </a:spcBef>
              <a:buFont typeface="Arial MT"/>
              <a:buChar char="•"/>
              <a:tabLst>
                <a:tab pos="421005" algn="l"/>
              </a:tabLst>
            </a:pPr>
            <a:r>
              <a:rPr sz="2800" dirty="0">
                <a:latin typeface="Times New Roman"/>
                <a:cs typeface="Times New Roman"/>
              </a:rPr>
              <a:t>Problem</a:t>
            </a:r>
            <a:r>
              <a:rPr sz="2800" spc="-35" dirty="0">
                <a:latin typeface="Times New Roman"/>
                <a:cs typeface="Times New Roman"/>
              </a:rPr>
              <a:t> </a:t>
            </a:r>
            <a:r>
              <a:rPr sz="2800" spc="-10" dirty="0">
                <a:latin typeface="Times New Roman"/>
                <a:cs typeface="Times New Roman"/>
              </a:rPr>
              <a:t>statement</a:t>
            </a:r>
            <a:endParaRPr sz="2800" dirty="0">
              <a:latin typeface="Times New Roman"/>
              <a:cs typeface="Times New Roman"/>
            </a:endParaRPr>
          </a:p>
          <a:p>
            <a:pPr marL="421005" indent="-408305">
              <a:lnSpc>
                <a:spcPct val="100000"/>
              </a:lnSpc>
              <a:spcBef>
                <a:spcPts val="665"/>
              </a:spcBef>
              <a:buFont typeface="Arial MT"/>
              <a:buChar char="•"/>
              <a:tabLst>
                <a:tab pos="421005" algn="l"/>
              </a:tabLst>
            </a:pPr>
            <a:r>
              <a:rPr sz="2800" dirty="0">
                <a:latin typeface="Times New Roman"/>
                <a:cs typeface="Times New Roman"/>
              </a:rPr>
              <a:t>Objectives</a:t>
            </a:r>
            <a:r>
              <a:rPr sz="2800" spc="-40" dirty="0">
                <a:latin typeface="Times New Roman"/>
                <a:cs typeface="Times New Roman"/>
              </a:rPr>
              <a:t> </a:t>
            </a:r>
            <a:r>
              <a:rPr sz="2800" dirty="0">
                <a:latin typeface="Times New Roman"/>
                <a:cs typeface="Times New Roman"/>
              </a:rPr>
              <a:t>of</a:t>
            </a:r>
            <a:r>
              <a:rPr sz="2800" spc="-35" dirty="0">
                <a:latin typeface="Times New Roman"/>
                <a:cs typeface="Times New Roman"/>
              </a:rPr>
              <a:t> </a:t>
            </a:r>
            <a:r>
              <a:rPr sz="2800" spc="-10" dirty="0">
                <a:latin typeface="Times New Roman"/>
                <a:cs typeface="Times New Roman"/>
              </a:rPr>
              <a:t>Project</a:t>
            </a:r>
            <a:endParaRPr lang="en-US" sz="2800" spc="-10" dirty="0">
              <a:latin typeface="Times New Roman"/>
              <a:cs typeface="Times New Roman"/>
            </a:endParaRPr>
          </a:p>
          <a:p>
            <a:pPr marL="421005" indent="-408305">
              <a:lnSpc>
                <a:spcPct val="100000"/>
              </a:lnSpc>
              <a:spcBef>
                <a:spcPts val="665"/>
              </a:spcBef>
              <a:buFont typeface="Arial MT"/>
              <a:buChar char="•"/>
              <a:tabLst>
                <a:tab pos="421005" algn="l"/>
              </a:tabLst>
            </a:pPr>
            <a:r>
              <a:rPr lang="en-BZ" sz="2800" spc="-10">
                <a:latin typeface="Times New Roman"/>
                <a:cs typeface="Times New Roman"/>
              </a:rPr>
              <a:t>Methodology</a:t>
            </a:r>
            <a:endParaRPr lang="en-BZ" sz="2800" spc="-10" dirty="0">
              <a:latin typeface="Times New Roman"/>
              <a:cs typeface="Times New Roman"/>
            </a:endParaRPr>
          </a:p>
          <a:p>
            <a:pPr marL="421005" indent="-408305">
              <a:lnSpc>
                <a:spcPct val="100000"/>
              </a:lnSpc>
              <a:spcBef>
                <a:spcPts val="665"/>
              </a:spcBef>
              <a:buFont typeface="Arial MT"/>
              <a:buChar char="•"/>
              <a:tabLst>
                <a:tab pos="421005" algn="l"/>
              </a:tabLst>
            </a:pPr>
            <a:r>
              <a:rPr lang="en-BZ" sz="2800" spc="-10" dirty="0">
                <a:latin typeface="Times New Roman"/>
                <a:cs typeface="Times New Roman"/>
              </a:rPr>
              <a:t>Conclusion</a:t>
            </a:r>
            <a:endParaRPr sz="2800" dirty="0">
              <a:latin typeface="Times New Roman"/>
              <a:cs typeface="Times New Roman"/>
            </a:endParaRPr>
          </a:p>
          <a:p>
            <a:pPr marL="421005" indent="-408305">
              <a:lnSpc>
                <a:spcPct val="100000"/>
              </a:lnSpc>
              <a:spcBef>
                <a:spcPts val="670"/>
              </a:spcBef>
              <a:buFont typeface="Arial MT"/>
              <a:buChar char="•"/>
              <a:tabLst>
                <a:tab pos="421005" algn="l"/>
              </a:tabLst>
            </a:pPr>
            <a:r>
              <a:rPr sz="2800" dirty="0">
                <a:latin typeface="Times New Roman"/>
                <a:cs typeface="Times New Roman"/>
              </a:rPr>
              <a:t>Literature</a:t>
            </a:r>
            <a:r>
              <a:rPr sz="2800" spc="-45" dirty="0">
                <a:latin typeface="Times New Roman"/>
                <a:cs typeface="Times New Roman"/>
              </a:rPr>
              <a:t> </a:t>
            </a:r>
            <a:r>
              <a:rPr sz="2800" dirty="0">
                <a:latin typeface="Times New Roman"/>
                <a:cs typeface="Times New Roman"/>
              </a:rPr>
              <a:t>survey</a:t>
            </a:r>
          </a:p>
          <a:p>
            <a:pPr marL="421005" indent="-408305">
              <a:lnSpc>
                <a:spcPct val="100000"/>
              </a:lnSpc>
              <a:spcBef>
                <a:spcPts val="670"/>
              </a:spcBef>
              <a:buFont typeface="Arial MT"/>
              <a:buChar char="•"/>
              <a:tabLst>
                <a:tab pos="421005" algn="l"/>
              </a:tabLst>
            </a:pPr>
            <a:r>
              <a:rPr sz="2800" spc="-10" dirty="0">
                <a:latin typeface="Times New Roman"/>
                <a:cs typeface="Times New Roman"/>
              </a:rPr>
              <a:t>References</a:t>
            </a:r>
            <a:endParaRPr sz="2800" dirty="0">
              <a:latin typeface="Times New Roman"/>
              <a:cs typeface="Times New Roman"/>
            </a:endParaRPr>
          </a:p>
          <a:p>
            <a:pPr marL="421005" indent="-408305">
              <a:lnSpc>
                <a:spcPct val="100000"/>
              </a:lnSpc>
              <a:spcBef>
                <a:spcPts val="665"/>
              </a:spcBef>
              <a:buFont typeface="Arial MT"/>
              <a:buChar char="•"/>
              <a:tabLst>
                <a:tab pos="421005" algn="l"/>
              </a:tabLst>
            </a:pPr>
            <a:r>
              <a:rPr sz="2800" spc="-10" dirty="0">
                <a:latin typeface="Times New Roman"/>
                <a:cs typeface="Times New Roman"/>
              </a:rPr>
              <a:t>Queries</a:t>
            </a:r>
            <a:endParaRPr sz="28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object 3"/>
          <p:cNvGrpSpPr/>
          <p:nvPr/>
        </p:nvGrpSpPr>
        <p:grpSpPr>
          <a:xfrm>
            <a:off x="0" y="216720"/>
            <a:ext cx="12192000" cy="803275"/>
            <a:chOff x="0" y="216720"/>
            <a:chExt cx="12192000" cy="803275"/>
          </a:xfrm>
        </p:grpSpPr>
        <p:pic>
          <p:nvPicPr>
            <p:cNvPr id="2097156" name="object 4"/>
            <p:cNvPicPr>
              <a:picLocks/>
            </p:cNvPicPr>
            <p:nvPr/>
          </p:nvPicPr>
          <p:blipFill>
            <a:blip r:embed="rId2" cstate="print"/>
            <a:stretch>
              <a:fillRect/>
            </a:stretch>
          </p:blipFill>
          <p:spPr>
            <a:xfrm>
              <a:off x="0" y="216720"/>
              <a:ext cx="12191999" cy="803160"/>
            </a:xfrm>
            <a:prstGeom prst="rect">
              <a:avLst/>
            </a:prstGeom>
          </p:spPr>
        </p:pic>
        <p:sp>
          <p:nvSpPr>
            <p:cNvPr id="1048613" name="object 5"/>
            <p:cNvSpPr/>
            <p:nvPr/>
          </p:nvSpPr>
          <p:spPr>
            <a:xfrm>
              <a:off x="0" y="232920"/>
              <a:ext cx="12192000" cy="715010"/>
            </a:xfrm>
            <a:custGeom>
              <a:avLst/>
              <a:gdLst/>
              <a:ahLst/>
              <a:cxnLst/>
              <a:rect l="l" t="t" r="r" b="b"/>
              <a:pathLst>
                <a:path w="12192000" h="715010">
                  <a:moveTo>
                    <a:pt x="12191759" y="714599"/>
                  </a:moveTo>
                  <a:lnTo>
                    <a:pt x="0" y="714599"/>
                  </a:lnTo>
                  <a:lnTo>
                    <a:pt x="0" y="0"/>
                  </a:lnTo>
                  <a:lnTo>
                    <a:pt x="12191759" y="0"/>
                  </a:lnTo>
                  <a:lnTo>
                    <a:pt x="12191759" y="714599"/>
                  </a:lnTo>
                  <a:close/>
                </a:path>
              </a:pathLst>
            </a:custGeom>
            <a:solidFill>
              <a:srgbClr val="FF6600"/>
            </a:solidFill>
          </p:spPr>
          <p:txBody>
            <a:bodyPr wrap="square" lIns="0" tIns="0" rIns="0" bIns="0" rtlCol="0"/>
            <a:lstStyle/>
            <a:p>
              <a:endParaRPr/>
            </a:p>
          </p:txBody>
        </p:sp>
      </p:grpSp>
      <p:sp>
        <p:nvSpPr>
          <p:cNvPr id="1048614" name="object 6"/>
          <p:cNvSpPr txBox="1">
            <a:spLocks noGrp="1"/>
          </p:cNvSpPr>
          <p:nvPr>
            <p:ph type="title"/>
          </p:nvPr>
        </p:nvSpPr>
        <p:spPr>
          <a:xfrm>
            <a:off x="4988365" y="221155"/>
            <a:ext cx="2215268" cy="1333500"/>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000000"/>
                </a:solidFill>
              </a:rPr>
              <a:t>Abstract</a:t>
            </a:r>
            <a:endParaRPr dirty="0"/>
          </a:p>
        </p:txBody>
      </p:sp>
      <p:sp>
        <p:nvSpPr>
          <p:cNvPr id="1048615" name="object 8"/>
          <p:cNvSpPr txBox="1">
            <a:spLocks noGrp="1"/>
          </p:cNvSpPr>
          <p:nvPr>
            <p:ph type="ftr" sz="quarter" idx="5"/>
          </p:nvPr>
        </p:nvSpPr>
        <p:spPr>
          <a:xfrm>
            <a:off x="121803" y="6629558"/>
            <a:ext cx="533400" cy="230832"/>
          </a:xfrm>
          <a:prstGeom prst="rect">
            <a:avLst/>
          </a:prstGeom>
        </p:spPr>
        <p:txBody>
          <a:bodyPr vert="horz" wrap="square" lIns="0" tIns="0" rIns="0" bIns="0" rtlCol="0">
            <a:spAutoFit/>
          </a:bodyPr>
          <a:lstStyle/>
          <a:p>
            <a:pPr marL="12700">
              <a:lnSpc>
                <a:spcPts val="1845"/>
              </a:lnSpc>
            </a:pPr>
            <a:r>
              <a:rPr lang="en-IN" dirty="0"/>
              <a:t>A - 7</a:t>
            </a:r>
            <a:endParaRPr spc="-25" dirty="0"/>
          </a:p>
        </p:txBody>
      </p:sp>
      <p:sp>
        <p:nvSpPr>
          <p:cNvPr id="1048616" name="object 9"/>
          <p:cNvSpPr txBox="1">
            <a:spLocks noGrp="1"/>
          </p:cNvSpPr>
          <p:nvPr>
            <p:ph type="dt" sz="half" idx="6"/>
          </p:nvPr>
        </p:nvSpPr>
        <p:spPr>
          <a:xfrm>
            <a:off x="1773949" y="6629558"/>
            <a:ext cx="3661410" cy="230832"/>
          </a:xfrm>
          <a:prstGeom prst="rect">
            <a:avLst/>
          </a:prstGeom>
        </p:spPr>
        <p:txBody>
          <a:bodyPr vert="horz" wrap="square" lIns="0" tIns="0" rIns="0" bIns="0" rtlCol="0">
            <a:spAutoFit/>
          </a:bodyPr>
          <a:lstStyle/>
          <a:p>
            <a:pPr marL="12700">
              <a:lnSpc>
                <a:spcPts val="1845"/>
              </a:lnSpc>
            </a:pPr>
            <a:r>
              <a:rPr lang="en-IN" cap="small" spc="-75" dirty="0"/>
              <a:t>Department of Mechanical Engineering</a:t>
            </a:r>
            <a:endParaRPr cap="small" spc="-130" dirty="0"/>
          </a:p>
        </p:txBody>
      </p:sp>
      <p:sp>
        <p:nvSpPr>
          <p:cNvPr id="1048617" name="object 10"/>
          <p:cNvSpPr txBox="1"/>
          <p:nvPr/>
        </p:nvSpPr>
        <p:spPr>
          <a:xfrm>
            <a:off x="7158544" y="6625081"/>
            <a:ext cx="4119056" cy="230832"/>
          </a:xfrm>
          <a:prstGeom prst="rect">
            <a:avLst/>
          </a:prstGeom>
        </p:spPr>
        <p:txBody>
          <a:bodyPr vert="horz" wrap="square" lIns="0" tIns="0" rIns="0" bIns="0" rtlCol="0">
            <a:spAutoFit/>
          </a:bodyPr>
          <a:lstStyle/>
          <a:p>
            <a:pPr marL="12700">
              <a:lnSpc>
                <a:spcPts val="1845"/>
              </a:lnSpc>
            </a:pPr>
            <a:r>
              <a:rPr sz="1600" cap="small" spc="-120" dirty="0">
                <a:solidFill>
                  <a:srgbClr val="FFFFFF"/>
                </a:solidFill>
                <a:latin typeface="Times New Roman"/>
                <a:cs typeface="Times New Roman"/>
              </a:rPr>
              <a:t>Srinivasa</a:t>
            </a:r>
            <a:r>
              <a:rPr sz="1600" cap="small" spc="8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8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90" dirty="0">
                <a:solidFill>
                  <a:srgbClr val="FFFFFF"/>
                </a:solidFill>
                <a:latin typeface="Times New Roman"/>
                <a:cs typeface="Times New Roman"/>
              </a:rPr>
              <a:t> </a:t>
            </a:r>
            <a:r>
              <a:rPr sz="1600" cap="small" spc="-125" dirty="0">
                <a:solidFill>
                  <a:srgbClr val="FFFFFF"/>
                </a:solidFill>
                <a:latin typeface="Times New Roman"/>
                <a:cs typeface="Times New Roman"/>
              </a:rPr>
              <a:t>of</a:t>
            </a:r>
            <a:r>
              <a:rPr sz="1600" cap="small" spc="60"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048618"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3</a:t>
            </a:fld>
            <a:endParaRPr spc="-25" dirty="0"/>
          </a:p>
        </p:txBody>
      </p:sp>
      <p:sp>
        <p:nvSpPr>
          <p:cNvPr id="1048619" name="object 7"/>
          <p:cNvSpPr txBox="1"/>
          <p:nvPr/>
        </p:nvSpPr>
        <p:spPr>
          <a:xfrm>
            <a:off x="228600" y="1143000"/>
            <a:ext cx="11430000" cy="4766626"/>
          </a:xfrm>
          <a:prstGeom prst="rect">
            <a:avLst/>
          </a:prstGeom>
        </p:spPr>
        <p:txBody>
          <a:bodyPr vert="horz" wrap="square" lIns="0" tIns="97155" rIns="0" bIns="0" rtlCol="0">
            <a:spAutoFit/>
          </a:bodyPr>
          <a:lstStyle/>
          <a:p>
            <a:pPr marL="554355" marR="365125" indent="457200" algn="just">
              <a:lnSpc>
                <a:spcPct val="150000"/>
              </a:lnSpc>
              <a:buNone/>
            </a:pP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Capillary tube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critical component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3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Vapour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compression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refrigeration (VCR) system,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Serving as an expansion device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regulate refrigerant flow. This study investigates the effect of capillary tube length on the performance of a VCR system, Focusing on cooling capacity, Coefficient of performance (COP). By varying the capillary tube length, experimental and computational analysis were conducted to evaluate system behavior under different operating conditions and two different Refrigerants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R134a,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R600a</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&amp;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R290</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mixture.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results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indicate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capillary tube length significantly influences refrigerant flow rate, pressure drop, and system efficiency by comparing two refrigerants. An optimal length ensures stable operation, enhances COP, While excessively short or long tubes lead to inefficiencies such as overfeeding or underfeeding of refrigerants.</a:t>
            </a:r>
            <a:endParaRPr lang="en-IN" sz="1800" dirty="0">
              <a:effectLst/>
              <a:latin typeface="Times New Roman" panose="02020603050405020304" pitchFamily="18" charset="0"/>
              <a:ea typeface="Times New Roman" panose="02020603050405020304" pitchFamily="18" charset="0"/>
            </a:endParaRPr>
          </a:p>
          <a:p>
            <a:pPr marL="554355" marR="368300" indent="457200" algn="just">
              <a:lnSpc>
                <a:spcPct val="150000"/>
              </a:lnSpc>
              <a:spcBef>
                <a:spcPts val="805"/>
              </a:spcBef>
            </a:pPr>
            <a:r>
              <a:rPr lang="en-US" sz="1800" dirty="0">
                <a:effectLst/>
                <a:latin typeface="Times New Roman" panose="02020603050405020304" pitchFamily="18" charset="0"/>
                <a:ea typeface="Times New Roman" panose="02020603050405020304" pitchFamily="18" charset="0"/>
              </a:rPr>
              <a:t>Additionally, A computation-based CO2</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emission analysis was performed to assess the environment impact of the system under varying capillary tube lengths, Comparing effects of two refrigerants.</a:t>
            </a:r>
            <a:endParaRPr lang="en-IN" sz="1800" dirty="0">
              <a:effectLst/>
              <a:latin typeface="Times New Roman" panose="02020603050405020304" pitchFamily="18" charset="0"/>
              <a:ea typeface="Times New Roman" panose="02020603050405020304" pitchFamily="18" charset="0"/>
            </a:endParaRPr>
          </a:p>
          <a:p>
            <a:pPr indent="457200" algn="just">
              <a:lnSpc>
                <a:spcPct val="152000"/>
              </a:lnSpc>
            </a:pPr>
            <a:r>
              <a:rPr lang="en-US" sz="2000" kern="100" dirty="0">
                <a:solidFill>
                  <a:srgbClr val="000000"/>
                </a:solidFill>
                <a:effectLst/>
                <a:latin typeface="Times New Roman" panose="02020603050405020304" pitchFamily="18" charset="0"/>
                <a:ea typeface="Times New Roman" panose="02020603050405020304" pitchFamily="18" charset="0"/>
              </a:rPr>
              <a:t>. </a:t>
            </a:r>
            <a:endParaRPr lang="en-IN" sz="2000" kern="1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object 3"/>
          <p:cNvGrpSpPr/>
          <p:nvPr/>
        </p:nvGrpSpPr>
        <p:grpSpPr>
          <a:xfrm>
            <a:off x="0" y="216720"/>
            <a:ext cx="12192000" cy="803275"/>
            <a:chOff x="0" y="216720"/>
            <a:chExt cx="12192000" cy="803275"/>
          </a:xfrm>
        </p:grpSpPr>
        <p:pic>
          <p:nvPicPr>
            <p:cNvPr id="2097157" name="object 4"/>
            <p:cNvPicPr>
              <a:picLocks/>
            </p:cNvPicPr>
            <p:nvPr/>
          </p:nvPicPr>
          <p:blipFill>
            <a:blip r:embed="rId2" cstate="print"/>
            <a:stretch>
              <a:fillRect/>
            </a:stretch>
          </p:blipFill>
          <p:spPr>
            <a:xfrm>
              <a:off x="0" y="216720"/>
              <a:ext cx="12191999" cy="803160"/>
            </a:xfrm>
            <a:prstGeom prst="rect">
              <a:avLst/>
            </a:prstGeom>
          </p:spPr>
        </p:pic>
        <p:sp>
          <p:nvSpPr>
            <p:cNvPr id="1048620" name="object 5"/>
            <p:cNvSpPr/>
            <p:nvPr/>
          </p:nvSpPr>
          <p:spPr>
            <a:xfrm>
              <a:off x="0" y="232920"/>
              <a:ext cx="12192000" cy="715010"/>
            </a:xfrm>
            <a:custGeom>
              <a:avLst/>
              <a:gdLst/>
              <a:ahLst/>
              <a:cxnLst/>
              <a:rect l="l" t="t" r="r" b="b"/>
              <a:pathLst>
                <a:path w="12192000" h="715010">
                  <a:moveTo>
                    <a:pt x="12191759" y="714599"/>
                  </a:moveTo>
                  <a:lnTo>
                    <a:pt x="0" y="714599"/>
                  </a:lnTo>
                  <a:lnTo>
                    <a:pt x="0" y="0"/>
                  </a:lnTo>
                  <a:lnTo>
                    <a:pt x="12191759" y="0"/>
                  </a:lnTo>
                  <a:lnTo>
                    <a:pt x="12191759" y="714599"/>
                  </a:lnTo>
                  <a:close/>
                </a:path>
              </a:pathLst>
            </a:custGeom>
            <a:solidFill>
              <a:srgbClr val="FF6600"/>
            </a:solidFill>
          </p:spPr>
          <p:txBody>
            <a:bodyPr wrap="square" lIns="0" tIns="0" rIns="0" bIns="0" rtlCol="0"/>
            <a:lstStyle/>
            <a:p>
              <a:endParaRPr/>
            </a:p>
          </p:txBody>
        </p:sp>
      </p:grpSp>
      <p:sp>
        <p:nvSpPr>
          <p:cNvPr id="1048621" name="object 6"/>
          <p:cNvSpPr txBox="1">
            <a:spLocks noGrp="1"/>
          </p:cNvSpPr>
          <p:nvPr>
            <p:ph type="title"/>
          </p:nvPr>
        </p:nvSpPr>
        <p:spPr>
          <a:xfrm>
            <a:off x="73025" y="182323"/>
            <a:ext cx="4739005" cy="1333499"/>
          </a:xfrm>
          <a:prstGeom prst="rect">
            <a:avLst/>
          </a:prstGeom>
        </p:spPr>
        <p:txBody>
          <a:bodyPr vert="horz" wrap="square" lIns="0" tIns="12700" rIns="0" bIns="0" rtlCol="0">
            <a:spAutoFit/>
          </a:bodyPr>
          <a:lstStyle/>
          <a:p>
            <a:pPr marL="12700">
              <a:lnSpc>
                <a:spcPct val="100000"/>
              </a:lnSpc>
              <a:spcBef>
                <a:spcPts val="100"/>
              </a:spcBef>
            </a:pPr>
            <a:r>
              <a:rPr dirty="0"/>
              <a:t>Problem</a:t>
            </a:r>
            <a:r>
              <a:rPr spc="-185" dirty="0"/>
              <a:t> </a:t>
            </a:r>
            <a:r>
              <a:rPr spc="-10" dirty="0"/>
              <a:t>Statement</a:t>
            </a:r>
          </a:p>
        </p:txBody>
      </p:sp>
      <p:sp>
        <p:nvSpPr>
          <p:cNvPr id="1048622" name="object 8"/>
          <p:cNvSpPr txBox="1">
            <a:spLocks noGrp="1"/>
          </p:cNvSpPr>
          <p:nvPr>
            <p:ph type="ftr" sz="quarter" idx="5"/>
          </p:nvPr>
        </p:nvSpPr>
        <p:spPr>
          <a:xfrm>
            <a:off x="121803" y="6629558"/>
            <a:ext cx="533400" cy="230832"/>
          </a:xfrm>
          <a:prstGeom prst="rect">
            <a:avLst/>
          </a:prstGeom>
        </p:spPr>
        <p:txBody>
          <a:bodyPr vert="horz" wrap="square" lIns="0" tIns="0" rIns="0" bIns="0" rtlCol="0">
            <a:spAutoFit/>
          </a:bodyPr>
          <a:lstStyle/>
          <a:p>
            <a:pPr marL="12700">
              <a:lnSpc>
                <a:spcPts val="1845"/>
              </a:lnSpc>
            </a:pPr>
            <a:r>
              <a:rPr lang="en-IN" spc="-25" dirty="0"/>
              <a:t>A - 7</a:t>
            </a:r>
            <a:endParaRPr spc="-25" dirty="0"/>
          </a:p>
        </p:txBody>
      </p:sp>
      <p:sp>
        <p:nvSpPr>
          <p:cNvPr id="1048623" name="object 9"/>
          <p:cNvSpPr txBox="1">
            <a:spLocks noGrp="1"/>
          </p:cNvSpPr>
          <p:nvPr>
            <p:ph type="dt" sz="half" idx="6"/>
          </p:nvPr>
        </p:nvSpPr>
        <p:spPr>
          <a:xfrm>
            <a:off x="1773949" y="6629558"/>
            <a:ext cx="3661410" cy="230832"/>
          </a:xfrm>
          <a:prstGeom prst="rect">
            <a:avLst/>
          </a:prstGeom>
        </p:spPr>
        <p:txBody>
          <a:bodyPr vert="horz" wrap="square" lIns="0" tIns="0" rIns="0" bIns="0" rtlCol="0">
            <a:spAutoFit/>
          </a:bodyPr>
          <a:lstStyle/>
          <a:p>
            <a:pPr marL="12700">
              <a:lnSpc>
                <a:spcPts val="1845"/>
              </a:lnSpc>
            </a:pPr>
            <a:r>
              <a:rPr lang="en-IN" cap="small" spc="-75" dirty="0"/>
              <a:t>Department of Mechanical Engineering</a:t>
            </a:r>
            <a:endParaRPr cap="small" spc="-130" dirty="0"/>
          </a:p>
        </p:txBody>
      </p:sp>
      <p:sp>
        <p:nvSpPr>
          <p:cNvPr id="1048624" name="object 10"/>
          <p:cNvSpPr txBox="1"/>
          <p:nvPr/>
        </p:nvSpPr>
        <p:spPr>
          <a:xfrm>
            <a:off x="7158544" y="6625081"/>
            <a:ext cx="4042856" cy="230832"/>
          </a:xfrm>
          <a:prstGeom prst="rect">
            <a:avLst/>
          </a:prstGeom>
        </p:spPr>
        <p:txBody>
          <a:bodyPr vert="horz" wrap="square" lIns="0" tIns="0" rIns="0" bIns="0" rtlCol="0">
            <a:spAutoFit/>
          </a:bodyPr>
          <a:lstStyle/>
          <a:p>
            <a:pPr marL="12700">
              <a:lnSpc>
                <a:spcPts val="1845"/>
              </a:lnSpc>
            </a:pPr>
            <a:r>
              <a:rPr sz="1600" cap="small" spc="-120" dirty="0">
                <a:solidFill>
                  <a:srgbClr val="FFFFFF"/>
                </a:solidFill>
                <a:latin typeface="Times New Roman"/>
                <a:cs typeface="Times New Roman"/>
              </a:rPr>
              <a:t>Srinivasa</a:t>
            </a:r>
            <a:r>
              <a:rPr sz="1600" cap="small" spc="8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8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90" dirty="0">
                <a:solidFill>
                  <a:srgbClr val="FFFFFF"/>
                </a:solidFill>
                <a:latin typeface="Times New Roman"/>
                <a:cs typeface="Times New Roman"/>
              </a:rPr>
              <a:t> </a:t>
            </a:r>
            <a:r>
              <a:rPr sz="1600" cap="small" spc="-125" dirty="0">
                <a:solidFill>
                  <a:srgbClr val="FFFFFF"/>
                </a:solidFill>
                <a:latin typeface="Times New Roman"/>
                <a:cs typeface="Times New Roman"/>
              </a:rPr>
              <a:t>of</a:t>
            </a:r>
            <a:r>
              <a:rPr sz="1600" cap="small" spc="60"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048625"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4</a:t>
            </a:fld>
            <a:endParaRPr spc="-25" dirty="0"/>
          </a:p>
        </p:txBody>
      </p:sp>
      <p:sp>
        <p:nvSpPr>
          <p:cNvPr id="1048626" name="TextBox 11"/>
          <p:cNvSpPr txBox="1"/>
          <p:nvPr/>
        </p:nvSpPr>
        <p:spPr>
          <a:xfrm>
            <a:off x="533401" y="1752600"/>
            <a:ext cx="11299986" cy="3469640"/>
          </a:xfrm>
          <a:prstGeom prst="rect">
            <a:avLst/>
          </a:prstGeom>
          <a:noFill/>
        </p:spPr>
        <p:txBody>
          <a:bodyPr wrap="square" rtlCol="0">
            <a:spAutoFit/>
          </a:bodyPr>
          <a:lstStyle/>
          <a:p>
            <a:pPr marL="285750" indent="-285750" algn="just">
              <a:buFont typeface="Arial" panose="020B0604020202020204" pitchFamily="34" charset="0"/>
              <a:buChar char="•"/>
            </a:pPr>
            <a:r>
              <a:rPr lang="en-US" sz="3200" dirty="0"/>
              <a:t>Calculation of COP in </a:t>
            </a:r>
            <a:r>
              <a:rPr lang="en-US" sz="3200" dirty="0" err="1"/>
              <a:t>Vapour</a:t>
            </a:r>
            <a:r>
              <a:rPr lang="en-US" sz="3200" dirty="0"/>
              <a:t> Compression Refrigeration System By Varying lengths of </a:t>
            </a:r>
            <a:r>
              <a:rPr lang="en-US" sz="3200" dirty="0" err="1"/>
              <a:t>Capilary</a:t>
            </a:r>
            <a:r>
              <a:rPr lang="en-US" sz="3200" dirty="0"/>
              <a:t> tube takes lots of time Due to various outcomes </a:t>
            </a:r>
            <a:r>
              <a:rPr lang="en-US" sz="3200" dirty="0" err="1"/>
              <a:t>upto</a:t>
            </a:r>
            <a:r>
              <a:rPr lang="en-US" sz="3200" dirty="0"/>
              <a:t> Performance is increased.</a:t>
            </a:r>
          </a:p>
          <a:p>
            <a:pPr marL="285750" indent="-285750" algn="just">
              <a:buFont typeface="Arial" panose="020B0604020202020204" pitchFamily="34" charset="0"/>
              <a:buChar char="•"/>
            </a:pPr>
            <a:r>
              <a:rPr lang="en-US" sz="3200" dirty="0"/>
              <a:t>Computation of CO2 Emission Analysis of R134a &amp; R600a Refrigerants may lead to Critical Analysis of Variations. </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3"/>
          <p:cNvGrpSpPr/>
          <p:nvPr/>
        </p:nvGrpSpPr>
        <p:grpSpPr>
          <a:xfrm>
            <a:off x="0" y="216720"/>
            <a:ext cx="12192000" cy="803275"/>
            <a:chOff x="0" y="216720"/>
            <a:chExt cx="12192000" cy="803275"/>
          </a:xfrm>
        </p:grpSpPr>
        <p:pic>
          <p:nvPicPr>
            <p:cNvPr id="2097158" name="object 4"/>
            <p:cNvPicPr>
              <a:picLocks/>
            </p:cNvPicPr>
            <p:nvPr/>
          </p:nvPicPr>
          <p:blipFill>
            <a:blip r:embed="rId2" cstate="print"/>
            <a:stretch>
              <a:fillRect/>
            </a:stretch>
          </p:blipFill>
          <p:spPr>
            <a:xfrm>
              <a:off x="0" y="216720"/>
              <a:ext cx="12191999" cy="803160"/>
            </a:xfrm>
            <a:prstGeom prst="rect">
              <a:avLst/>
            </a:prstGeom>
          </p:spPr>
        </p:pic>
        <p:sp>
          <p:nvSpPr>
            <p:cNvPr id="1048627" name="object 5"/>
            <p:cNvSpPr/>
            <p:nvPr/>
          </p:nvSpPr>
          <p:spPr>
            <a:xfrm>
              <a:off x="0" y="232920"/>
              <a:ext cx="12192000" cy="715010"/>
            </a:xfrm>
            <a:custGeom>
              <a:avLst/>
              <a:gdLst/>
              <a:ahLst/>
              <a:cxnLst/>
              <a:rect l="l" t="t" r="r" b="b"/>
              <a:pathLst>
                <a:path w="12192000" h="715010">
                  <a:moveTo>
                    <a:pt x="12191759" y="714599"/>
                  </a:moveTo>
                  <a:lnTo>
                    <a:pt x="0" y="714599"/>
                  </a:lnTo>
                  <a:lnTo>
                    <a:pt x="0" y="0"/>
                  </a:lnTo>
                  <a:lnTo>
                    <a:pt x="12191759" y="0"/>
                  </a:lnTo>
                  <a:lnTo>
                    <a:pt x="12191759" y="714599"/>
                  </a:lnTo>
                  <a:close/>
                </a:path>
              </a:pathLst>
            </a:custGeom>
            <a:solidFill>
              <a:srgbClr val="FF6600"/>
            </a:solidFill>
          </p:spPr>
          <p:txBody>
            <a:bodyPr wrap="square" lIns="0" tIns="0" rIns="0" bIns="0" rtlCol="0"/>
            <a:lstStyle/>
            <a:p>
              <a:endParaRPr/>
            </a:p>
          </p:txBody>
        </p:sp>
      </p:grpSp>
      <p:sp>
        <p:nvSpPr>
          <p:cNvPr id="1048628" name="object 6"/>
          <p:cNvSpPr txBox="1">
            <a:spLocks noGrp="1"/>
          </p:cNvSpPr>
          <p:nvPr>
            <p:ph type="title"/>
          </p:nvPr>
        </p:nvSpPr>
        <p:spPr>
          <a:xfrm>
            <a:off x="73025" y="182323"/>
            <a:ext cx="4739005" cy="1333499"/>
          </a:xfrm>
          <a:prstGeom prst="rect">
            <a:avLst/>
          </a:prstGeom>
        </p:spPr>
        <p:txBody>
          <a:bodyPr vert="horz" wrap="square" lIns="0" tIns="12700" rIns="0" bIns="0" rtlCol="0">
            <a:spAutoFit/>
          </a:bodyPr>
          <a:lstStyle/>
          <a:p>
            <a:pPr marL="12700">
              <a:lnSpc>
                <a:spcPct val="100000"/>
              </a:lnSpc>
              <a:spcBef>
                <a:spcPts val="100"/>
              </a:spcBef>
              <a:tabLst>
                <a:tab pos="3145790" algn="l"/>
              </a:tabLst>
            </a:pPr>
            <a:r>
              <a:rPr dirty="0"/>
              <a:t>Objectives</a:t>
            </a:r>
            <a:r>
              <a:rPr spc="-60" dirty="0"/>
              <a:t> </a:t>
            </a:r>
            <a:r>
              <a:rPr spc="-25" dirty="0"/>
              <a:t>of</a:t>
            </a:r>
            <a:r>
              <a:rPr dirty="0"/>
              <a:t>	</a:t>
            </a:r>
            <a:r>
              <a:rPr spc="-10" dirty="0"/>
              <a:t>Project</a:t>
            </a:r>
          </a:p>
        </p:txBody>
      </p:sp>
      <p:sp>
        <p:nvSpPr>
          <p:cNvPr id="1048629" name="object 8"/>
          <p:cNvSpPr txBox="1">
            <a:spLocks noGrp="1"/>
          </p:cNvSpPr>
          <p:nvPr>
            <p:ph type="ftr" sz="quarter" idx="5"/>
          </p:nvPr>
        </p:nvSpPr>
        <p:spPr>
          <a:xfrm>
            <a:off x="121803" y="6629558"/>
            <a:ext cx="533400" cy="230832"/>
          </a:xfrm>
          <a:prstGeom prst="rect">
            <a:avLst/>
          </a:prstGeom>
        </p:spPr>
        <p:txBody>
          <a:bodyPr vert="horz" wrap="square" lIns="0" tIns="0" rIns="0" bIns="0" rtlCol="0">
            <a:spAutoFit/>
          </a:bodyPr>
          <a:lstStyle/>
          <a:p>
            <a:pPr marL="12700">
              <a:lnSpc>
                <a:spcPts val="1845"/>
              </a:lnSpc>
            </a:pPr>
            <a:r>
              <a:rPr lang="en-IN" dirty="0"/>
              <a:t>A - 7</a:t>
            </a:r>
            <a:endParaRPr spc="-25" dirty="0"/>
          </a:p>
        </p:txBody>
      </p:sp>
      <p:sp>
        <p:nvSpPr>
          <p:cNvPr id="1048630" name="object 9"/>
          <p:cNvSpPr txBox="1">
            <a:spLocks noGrp="1"/>
          </p:cNvSpPr>
          <p:nvPr>
            <p:ph type="dt" sz="half" idx="6"/>
          </p:nvPr>
        </p:nvSpPr>
        <p:spPr>
          <a:xfrm>
            <a:off x="1773949" y="6629558"/>
            <a:ext cx="3661410" cy="230832"/>
          </a:xfrm>
          <a:prstGeom prst="rect">
            <a:avLst/>
          </a:prstGeom>
        </p:spPr>
        <p:txBody>
          <a:bodyPr vert="horz" wrap="square" lIns="0" tIns="0" rIns="0" bIns="0" rtlCol="0">
            <a:spAutoFit/>
          </a:bodyPr>
          <a:lstStyle/>
          <a:p>
            <a:pPr marL="12700">
              <a:lnSpc>
                <a:spcPts val="1845"/>
              </a:lnSpc>
            </a:pPr>
            <a:r>
              <a:rPr lang="en-IN" cap="small" spc="-75" dirty="0"/>
              <a:t>Department of Mechanical Engineering</a:t>
            </a:r>
            <a:endParaRPr cap="small" spc="-130" dirty="0"/>
          </a:p>
        </p:txBody>
      </p:sp>
      <p:sp>
        <p:nvSpPr>
          <p:cNvPr id="1048631" name="object 10"/>
          <p:cNvSpPr txBox="1"/>
          <p:nvPr/>
        </p:nvSpPr>
        <p:spPr>
          <a:xfrm>
            <a:off x="7158544" y="6625081"/>
            <a:ext cx="3890456" cy="457199"/>
          </a:xfrm>
          <a:prstGeom prst="rect">
            <a:avLst/>
          </a:prstGeom>
        </p:spPr>
        <p:txBody>
          <a:bodyPr vert="horz" wrap="square" lIns="0" tIns="0" rIns="0" bIns="0" rtlCol="0">
            <a:spAutoFit/>
          </a:bodyPr>
          <a:lstStyle/>
          <a:p>
            <a:pPr marL="12700">
              <a:lnSpc>
                <a:spcPts val="1845"/>
              </a:lnSpc>
            </a:pPr>
            <a:r>
              <a:rPr sz="1600" cap="small" spc="-120" dirty="0">
                <a:solidFill>
                  <a:srgbClr val="FFFFFF"/>
                </a:solidFill>
                <a:latin typeface="Times New Roman"/>
                <a:cs typeface="Times New Roman"/>
              </a:rPr>
              <a:t>Srinivasa</a:t>
            </a:r>
            <a:r>
              <a:rPr sz="1600" cap="small" spc="80" dirty="0">
                <a:solidFill>
                  <a:srgbClr val="FFFFFF"/>
                </a:solidFill>
                <a:latin typeface="Times New Roman"/>
                <a:cs typeface="Times New Roman"/>
              </a:rPr>
              <a:t> </a:t>
            </a:r>
            <a:r>
              <a:rPr sz="1600" cap="small" spc="-120" dirty="0">
                <a:solidFill>
                  <a:srgbClr val="FFFFFF"/>
                </a:solidFill>
                <a:latin typeface="Times New Roman"/>
                <a:cs typeface="Times New Roman"/>
              </a:rPr>
              <a:t>Ramanujan</a:t>
            </a:r>
            <a:r>
              <a:rPr sz="1600" cap="small" spc="85" dirty="0">
                <a:solidFill>
                  <a:srgbClr val="FFFFFF"/>
                </a:solidFill>
                <a:latin typeface="Times New Roman"/>
                <a:cs typeface="Times New Roman"/>
              </a:rPr>
              <a:t> </a:t>
            </a:r>
            <a:r>
              <a:rPr sz="1600" cap="small" spc="-110" dirty="0">
                <a:solidFill>
                  <a:srgbClr val="FFFFFF"/>
                </a:solidFill>
                <a:latin typeface="Times New Roman"/>
                <a:cs typeface="Times New Roman"/>
              </a:rPr>
              <a:t>Institute</a:t>
            </a:r>
            <a:r>
              <a:rPr sz="1600" cap="small" spc="90" dirty="0">
                <a:solidFill>
                  <a:srgbClr val="FFFFFF"/>
                </a:solidFill>
                <a:latin typeface="Times New Roman"/>
                <a:cs typeface="Times New Roman"/>
              </a:rPr>
              <a:t> </a:t>
            </a:r>
            <a:r>
              <a:rPr sz="1600" cap="small" spc="-125" dirty="0">
                <a:solidFill>
                  <a:srgbClr val="FFFFFF"/>
                </a:solidFill>
                <a:latin typeface="Times New Roman"/>
                <a:cs typeface="Times New Roman"/>
              </a:rPr>
              <a:t>of</a:t>
            </a:r>
            <a:r>
              <a:rPr sz="1600" cap="small" spc="60" dirty="0">
                <a:solidFill>
                  <a:srgbClr val="FFFFFF"/>
                </a:solidFill>
                <a:latin typeface="Times New Roman"/>
                <a:cs typeface="Times New Roman"/>
              </a:rPr>
              <a:t> </a:t>
            </a:r>
            <a:r>
              <a:rPr sz="1600" cap="small" spc="-140" dirty="0">
                <a:solidFill>
                  <a:srgbClr val="FFFFFF"/>
                </a:solidFill>
                <a:latin typeface="Times New Roman"/>
                <a:cs typeface="Times New Roman"/>
              </a:rPr>
              <a:t>Technology</a:t>
            </a:r>
            <a:endParaRPr sz="1600" dirty="0">
              <a:latin typeface="Times New Roman"/>
              <a:cs typeface="Times New Roman"/>
            </a:endParaRPr>
          </a:p>
        </p:txBody>
      </p:sp>
      <p:sp>
        <p:nvSpPr>
          <p:cNvPr id="1048632"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spc="-25" dirty="0"/>
              <a:t>5</a:t>
            </a:fld>
            <a:endParaRPr spc="-25" dirty="0"/>
          </a:p>
        </p:txBody>
      </p:sp>
      <p:sp>
        <p:nvSpPr>
          <p:cNvPr id="1048633" name="object 7"/>
          <p:cNvSpPr txBox="1"/>
          <p:nvPr/>
        </p:nvSpPr>
        <p:spPr>
          <a:xfrm>
            <a:off x="325787" y="1110318"/>
            <a:ext cx="11535410" cy="4160113"/>
          </a:xfrm>
          <a:prstGeom prst="rect">
            <a:avLst/>
          </a:prstGeom>
        </p:spPr>
        <p:txBody>
          <a:bodyPr vert="horz" wrap="square" lIns="0" tIns="12700" rIns="0" bIns="0" rtlCol="0">
            <a:spAutoFit/>
          </a:bodyPr>
          <a:lstStyle/>
          <a:p>
            <a:pPr>
              <a:lnSpc>
                <a:spcPct val="100000"/>
              </a:lnSpc>
              <a:spcBef>
                <a:spcPts val="1470"/>
              </a:spcBef>
            </a:pPr>
            <a:endParaRPr sz="2800" dirty="0">
              <a:latin typeface="Times New Roman"/>
              <a:cs typeface="Times New Roman"/>
            </a:endParaRPr>
          </a:p>
          <a:p>
            <a:pPr marL="187325" indent="-174625" algn="just">
              <a:lnSpc>
                <a:spcPct val="100000"/>
              </a:lnSpc>
              <a:spcBef>
                <a:spcPts val="665"/>
              </a:spcBef>
              <a:buFont typeface="Arial MT"/>
              <a:buChar char="•"/>
              <a:tabLst>
                <a:tab pos="187325" algn="l"/>
              </a:tabLst>
            </a:pPr>
            <a:r>
              <a:rPr lang="en-US" sz="2800" b="1"/>
              <a:t>ThermoDynamic</a:t>
            </a:r>
            <a:r>
              <a:rPr lang="en-US" sz="2800" b="1" dirty="0"/>
              <a:t> Performance Analysis: </a:t>
            </a:r>
            <a:r>
              <a:rPr lang="en-US" sz="2800" dirty="0"/>
              <a:t>Optimization of performance in </a:t>
            </a:r>
            <a:r>
              <a:rPr lang="en-US" sz="2800" dirty="0" err="1"/>
              <a:t>Vapour</a:t>
            </a:r>
            <a:r>
              <a:rPr lang="en-US" sz="2800" dirty="0"/>
              <a:t> Compression Refrigeration System by Varying the length of </a:t>
            </a:r>
            <a:r>
              <a:rPr lang="en-US" sz="2800" dirty="0" err="1"/>
              <a:t>Capilary</a:t>
            </a:r>
            <a:r>
              <a:rPr lang="en-US" sz="2800" dirty="0"/>
              <a:t> tubes.</a:t>
            </a:r>
          </a:p>
          <a:p>
            <a:pPr marL="187325" indent="-174625" algn="just">
              <a:lnSpc>
                <a:spcPct val="100000"/>
              </a:lnSpc>
              <a:spcBef>
                <a:spcPts val="665"/>
              </a:spcBef>
              <a:buFont typeface="Arial MT"/>
              <a:buChar char="•"/>
              <a:tabLst>
                <a:tab pos="187325" algn="l"/>
              </a:tabLst>
            </a:pPr>
            <a:endParaRPr lang="en-US" sz="2800" dirty="0"/>
          </a:p>
          <a:p>
            <a:pPr marL="187325" indent="-174625" algn="just">
              <a:lnSpc>
                <a:spcPct val="100000"/>
              </a:lnSpc>
              <a:spcBef>
                <a:spcPts val="665"/>
              </a:spcBef>
              <a:buFont typeface="Arial MT"/>
              <a:buChar char="•"/>
              <a:tabLst>
                <a:tab pos="187325" algn="l"/>
              </a:tabLst>
            </a:pPr>
            <a:r>
              <a:rPr lang="en-US" sz="2800" b="1" dirty="0"/>
              <a:t>To compute the CO2 Emission Analysis: </a:t>
            </a:r>
            <a:r>
              <a:rPr lang="en-US" sz="2800" dirty="0"/>
              <a:t>By comparing the Natural Refrigerant (R134a) and R600a Refrigerant </a:t>
            </a:r>
            <a:r>
              <a:rPr lang="en-US" sz="2800" dirty="0" err="1"/>
              <a:t>analyse</a:t>
            </a:r>
            <a:r>
              <a:rPr lang="en-US" sz="2800" dirty="0"/>
              <a:t> the CO2 Emission. And may prove that R600a significantly has lower CO2 Emission and more Environmentally friendly.   </a:t>
            </a:r>
            <a:endParaRPr lang="en-US"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title"/>
          </p:nvPr>
        </p:nvSpPr>
        <p:spPr>
          <a:xfrm>
            <a:off x="307657" y="533400"/>
            <a:ext cx="4739005" cy="553998"/>
          </a:xfrm>
        </p:spPr>
        <p:txBody>
          <a:bodyPr/>
          <a:lstStyle/>
          <a:p>
            <a:r>
              <a:rPr lang="en-US" sz="3600" u="sng" dirty="0">
                <a:solidFill>
                  <a:schemeClr val="tx1"/>
                </a:solidFill>
              </a:rPr>
              <a:t>METHODOLOGY:</a:t>
            </a:r>
            <a:endParaRPr lang="en-IN" sz="3600" u="sng" dirty="0">
              <a:solidFill>
                <a:schemeClr val="tx1"/>
              </a:solidFill>
            </a:endParaRPr>
          </a:p>
        </p:txBody>
      </p:sp>
      <p:sp>
        <p:nvSpPr>
          <p:cNvPr id="1048635" name="Text Placeholder 2"/>
          <p:cNvSpPr>
            <a:spLocks noGrp="1"/>
          </p:cNvSpPr>
          <p:nvPr>
            <p:ph type="body" idx="1"/>
          </p:nvPr>
        </p:nvSpPr>
        <p:spPr>
          <a:xfrm>
            <a:off x="307657" y="1600200"/>
            <a:ext cx="11576685" cy="4247317"/>
          </a:xfrm>
        </p:spPr>
        <p:txBody>
          <a:bodyPr/>
          <a:lstStyle/>
          <a:p>
            <a:pPr marL="514350" indent="-514350" algn="just">
              <a:buFont typeface="+mj-lt"/>
              <a:buAutoNum type="arabicPeriod"/>
            </a:pPr>
            <a:r>
              <a:rPr lang="en-US" dirty="0"/>
              <a:t>Steady-state data: Collect data when the system reaches steady-state conditions for each capillary tube length.</a:t>
            </a:r>
          </a:p>
          <a:p>
            <a:pPr marL="514350" indent="-514350" algn="just">
              <a:buFont typeface="+mj-lt"/>
              <a:buAutoNum type="arabicPeriod"/>
            </a:pPr>
            <a:r>
              <a:rPr lang="en-IN" dirty="0"/>
              <a:t>Performance parameters: Measure and record the following performance parameters:</a:t>
            </a:r>
          </a:p>
          <a:p>
            <a:pPr marL="914400" lvl="1" indent="-457200" algn="just">
              <a:buFont typeface="Arial" panose="020B0604020202020204" pitchFamily="34" charset="0"/>
              <a:buChar char="•"/>
            </a:pPr>
            <a:r>
              <a:rPr lang="en-IN" sz="2000" dirty="0"/>
              <a:t>Mass flow rate</a:t>
            </a:r>
            <a:endParaRPr lang="en-IN" dirty="0"/>
          </a:p>
          <a:p>
            <a:pPr marL="914400" lvl="1" indent="-457200" algn="just">
              <a:buFont typeface="Arial" panose="020B0604020202020204" pitchFamily="34" charset="0"/>
              <a:buChar char="•"/>
            </a:pPr>
            <a:r>
              <a:rPr lang="en-IN" dirty="0"/>
              <a:t>Refrigeration Effect</a:t>
            </a:r>
          </a:p>
          <a:p>
            <a:pPr marL="914400" lvl="1" indent="-457200" algn="just">
              <a:buFont typeface="Arial" panose="020B0604020202020204" pitchFamily="34" charset="0"/>
              <a:buChar char="•"/>
            </a:pPr>
            <a:r>
              <a:rPr lang="en-IN" dirty="0"/>
              <a:t>Compressor Work</a:t>
            </a:r>
          </a:p>
          <a:p>
            <a:pPr marL="914400" lvl="1" indent="-457200" algn="just">
              <a:buFont typeface="Arial" panose="020B0604020202020204" pitchFamily="34" charset="0"/>
              <a:buChar char="•"/>
            </a:pPr>
            <a:r>
              <a:rPr lang="en-IN" dirty="0"/>
              <a:t>Coefficient of performance</a:t>
            </a:r>
          </a:p>
          <a:p>
            <a:pPr marL="914400" lvl="1" indent="-457200" algn="just">
              <a:buFont typeface="Arial" panose="020B0604020202020204" pitchFamily="34" charset="0"/>
              <a:buChar char="•"/>
            </a:pPr>
            <a:r>
              <a:rPr lang="en-IN" dirty="0"/>
              <a:t>Discharge Temperature</a:t>
            </a:r>
          </a:p>
          <a:p>
            <a:pPr marL="914400" lvl="1" indent="-457200" algn="just">
              <a:buFont typeface="Arial" panose="020B0604020202020204" pitchFamily="34" charset="0"/>
              <a:buChar char="•"/>
            </a:pPr>
            <a:r>
              <a:rPr lang="en-IN" dirty="0"/>
              <a:t>Pressure Ratio</a:t>
            </a:r>
          </a:p>
          <a:p>
            <a:pPr marL="914400" lvl="1" indent="-457200" algn="just">
              <a:buFont typeface="Arial" panose="020B0604020202020204" pitchFamily="34" charset="0"/>
              <a:buChar char="•"/>
            </a:pPr>
            <a:r>
              <a:rPr lang="en-IN" dirty="0"/>
              <a:t>Volumetric refrigerator Capacity</a:t>
            </a:r>
          </a:p>
          <a:p>
            <a:pPr marL="914400" lvl="1" indent="-457200" algn="just">
              <a:buFont typeface="Arial" panose="020B0604020202020204" pitchFamily="34" charset="0"/>
              <a:buChar char="•"/>
            </a:pPr>
            <a:r>
              <a:rPr lang="en-IN" dirty="0"/>
              <a:t>Power  Per Ton of </a:t>
            </a:r>
            <a:r>
              <a:rPr lang="en-IN" dirty="0" err="1"/>
              <a:t>Refirgerator</a:t>
            </a:r>
            <a:endParaRPr lang="en-IN" dirty="0"/>
          </a:p>
          <a:p>
            <a:pPr marL="914400" lvl="1" indent="-457200">
              <a:buFont typeface="Arial" panose="020B0604020202020204" pitchFamily="34" charset="0"/>
              <a:buChar char="•"/>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87B02E5-47F8-4CD9-153E-3153A5BEA9A3}"/>
              </a:ext>
            </a:extLst>
          </p:cNvPr>
          <p:cNvGraphicFramePr>
            <a:graphicFrameLocks noGrp="1"/>
          </p:cNvGraphicFramePr>
          <p:nvPr>
            <p:extLst>
              <p:ext uri="{D42A27DB-BD31-4B8C-83A1-F6EECF244321}">
                <p14:modId xmlns:p14="http://schemas.microsoft.com/office/powerpoint/2010/main" val="1256516666"/>
              </p:ext>
            </p:extLst>
          </p:nvPr>
        </p:nvGraphicFramePr>
        <p:xfrm>
          <a:off x="457200" y="1295400"/>
          <a:ext cx="11506203" cy="3810000"/>
        </p:xfrm>
        <a:graphic>
          <a:graphicData uri="http://schemas.openxmlformats.org/drawingml/2006/table">
            <a:tbl>
              <a:tblPr firstRow="1" bandRow="1">
                <a:tableStyleId>{08FB837D-C827-4EFA-A057-4D05807E0F7C}</a:tableStyleId>
              </a:tblPr>
              <a:tblGrid>
                <a:gridCol w="1278467">
                  <a:extLst>
                    <a:ext uri="{9D8B030D-6E8A-4147-A177-3AD203B41FA5}">
                      <a16:colId xmlns:a16="http://schemas.microsoft.com/office/drawing/2014/main" val="3558984384"/>
                    </a:ext>
                  </a:extLst>
                </a:gridCol>
                <a:gridCol w="1278467">
                  <a:extLst>
                    <a:ext uri="{9D8B030D-6E8A-4147-A177-3AD203B41FA5}">
                      <a16:colId xmlns:a16="http://schemas.microsoft.com/office/drawing/2014/main" val="4027523104"/>
                    </a:ext>
                  </a:extLst>
                </a:gridCol>
                <a:gridCol w="1278467">
                  <a:extLst>
                    <a:ext uri="{9D8B030D-6E8A-4147-A177-3AD203B41FA5}">
                      <a16:colId xmlns:a16="http://schemas.microsoft.com/office/drawing/2014/main" val="3901828759"/>
                    </a:ext>
                  </a:extLst>
                </a:gridCol>
                <a:gridCol w="1278467">
                  <a:extLst>
                    <a:ext uri="{9D8B030D-6E8A-4147-A177-3AD203B41FA5}">
                      <a16:colId xmlns:a16="http://schemas.microsoft.com/office/drawing/2014/main" val="3360221778"/>
                    </a:ext>
                  </a:extLst>
                </a:gridCol>
                <a:gridCol w="1278467">
                  <a:extLst>
                    <a:ext uri="{9D8B030D-6E8A-4147-A177-3AD203B41FA5}">
                      <a16:colId xmlns:a16="http://schemas.microsoft.com/office/drawing/2014/main" val="3936000806"/>
                    </a:ext>
                  </a:extLst>
                </a:gridCol>
                <a:gridCol w="1278467">
                  <a:extLst>
                    <a:ext uri="{9D8B030D-6E8A-4147-A177-3AD203B41FA5}">
                      <a16:colId xmlns:a16="http://schemas.microsoft.com/office/drawing/2014/main" val="786725726"/>
                    </a:ext>
                  </a:extLst>
                </a:gridCol>
                <a:gridCol w="1278467">
                  <a:extLst>
                    <a:ext uri="{9D8B030D-6E8A-4147-A177-3AD203B41FA5}">
                      <a16:colId xmlns:a16="http://schemas.microsoft.com/office/drawing/2014/main" val="2845999435"/>
                    </a:ext>
                  </a:extLst>
                </a:gridCol>
                <a:gridCol w="1278467">
                  <a:extLst>
                    <a:ext uri="{9D8B030D-6E8A-4147-A177-3AD203B41FA5}">
                      <a16:colId xmlns:a16="http://schemas.microsoft.com/office/drawing/2014/main" val="1745396478"/>
                    </a:ext>
                  </a:extLst>
                </a:gridCol>
                <a:gridCol w="1278467">
                  <a:extLst>
                    <a:ext uri="{9D8B030D-6E8A-4147-A177-3AD203B41FA5}">
                      <a16:colId xmlns:a16="http://schemas.microsoft.com/office/drawing/2014/main" val="2662938990"/>
                    </a:ext>
                  </a:extLst>
                </a:gridCol>
              </a:tblGrid>
              <a:tr h="1270000">
                <a:tc>
                  <a:txBody>
                    <a:bodyPr/>
                    <a:lstStyle/>
                    <a:p>
                      <a:r>
                        <a:rPr lang="en-US" dirty="0"/>
                        <a:t>Refrigerant</a:t>
                      </a:r>
                      <a:endParaRPr lang="en-IN" dirty="0"/>
                    </a:p>
                  </a:txBody>
                  <a:tcPr/>
                </a:tc>
                <a:tc>
                  <a:txBody>
                    <a:bodyPr/>
                    <a:lstStyle/>
                    <a:p>
                      <a:r>
                        <a:rPr lang="en-US" dirty="0"/>
                        <a:t>Refrigeration effect</a:t>
                      </a:r>
                    </a:p>
                    <a:p>
                      <a:r>
                        <a:rPr lang="en-US" dirty="0"/>
                        <a:t>(</a:t>
                      </a:r>
                      <a:r>
                        <a:rPr lang="en-US" dirty="0" err="1"/>
                        <a:t>kj</a:t>
                      </a:r>
                      <a:r>
                        <a:rPr lang="en-US" dirty="0"/>
                        <a:t>/kg)</a:t>
                      </a:r>
                      <a:endParaRPr lang="en-IN" dirty="0"/>
                    </a:p>
                  </a:txBody>
                  <a:tcPr/>
                </a:tc>
                <a:tc>
                  <a:txBody>
                    <a:bodyPr/>
                    <a:lstStyle/>
                    <a:p>
                      <a:pPr algn="ctr"/>
                      <a:r>
                        <a:rPr lang="en-US" dirty="0" err="1"/>
                        <a:t>Compresr</a:t>
                      </a:r>
                      <a:endParaRPr lang="en-US" dirty="0"/>
                    </a:p>
                    <a:p>
                      <a:pPr algn="ctr"/>
                      <a:r>
                        <a:rPr lang="en-US" dirty="0"/>
                        <a:t> work</a:t>
                      </a:r>
                    </a:p>
                    <a:p>
                      <a:pPr algn="ctr"/>
                      <a:r>
                        <a:rPr lang="en-US" dirty="0"/>
                        <a:t>(</a:t>
                      </a:r>
                      <a:r>
                        <a:rPr lang="en-US" dirty="0" err="1"/>
                        <a:t>kj</a:t>
                      </a:r>
                      <a:r>
                        <a:rPr lang="en-US" dirty="0"/>
                        <a:t>/kg)</a:t>
                      </a:r>
                      <a:endParaRPr lang="en-IN" dirty="0"/>
                    </a:p>
                  </a:txBody>
                  <a:tcPr/>
                </a:tc>
                <a:tc>
                  <a:txBody>
                    <a:bodyPr/>
                    <a:lstStyle/>
                    <a:p>
                      <a:pPr algn="ctr"/>
                      <a:r>
                        <a:rPr lang="en-US" dirty="0"/>
                        <a:t>Coefficient </a:t>
                      </a:r>
                    </a:p>
                    <a:p>
                      <a:pPr algn="ctr"/>
                      <a:r>
                        <a:rPr lang="en-US" dirty="0"/>
                        <a:t>Of </a:t>
                      </a:r>
                    </a:p>
                    <a:p>
                      <a:pPr algn="ctr"/>
                      <a:r>
                        <a:rPr lang="en-US" dirty="0"/>
                        <a:t>Performance</a:t>
                      </a:r>
                      <a:endParaRPr lang="en-IN" dirty="0"/>
                    </a:p>
                  </a:txBody>
                  <a:tcPr/>
                </a:tc>
                <a:tc>
                  <a:txBody>
                    <a:bodyPr/>
                    <a:lstStyle/>
                    <a:p>
                      <a:r>
                        <a:rPr lang="en-US" dirty="0"/>
                        <a:t>Pressure </a:t>
                      </a:r>
                    </a:p>
                    <a:p>
                      <a:r>
                        <a:rPr lang="en-US" dirty="0"/>
                        <a:t>Ratio</a:t>
                      </a:r>
                      <a:endParaRPr lang="en-IN" dirty="0"/>
                    </a:p>
                  </a:txBody>
                  <a:tcPr/>
                </a:tc>
                <a:tc>
                  <a:txBody>
                    <a:bodyPr/>
                    <a:lstStyle/>
                    <a:p>
                      <a:r>
                        <a:rPr lang="en-US" dirty="0"/>
                        <a:t>Total </a:t>
                      </a:r>
                    </a:p>
                    <a:p>
                      <a:r>
                        <a:rPr lang="en-US" dirty="0"/>
                        <a:t>Discharge</a:t>
                      </a:r>
                      <a:endParaRPr lang="en-IN" dirty="0"/>
                    </a:p>
                  </a:txBody>
                  <a:tcPr/>
                </a:tc>
                <a:tc>
                  <a:txBody>
                    <a:bodyPr/>
                    <a:lstStyle/>
                    <a:p>
                      <a:r>
                        <a:rPr lang="en-US" dirty="0"/>
                        <a:t>Mass </a:t>
                      </a:r>
                    </a:p>
                    <a:p>
                      <a:r>
                        <a:rPr lang="en-US" dirty="0"/>
                        <a:t>Flowrate</a:t>
                      </a:r>
                    </a:p>
                    <a:p>
                      <a:r>
                        <a:rPr lang="en-US" dirty="0"/>
                        <a:t>(kg/s)</a:t>
                      </a:r>
                      <a:endParaRPr lang="en-IN" dirty="0"/>
                    </a:p>
                  </a:txBody>
                  <a:tcPr/>
                </a:tc>
                <a:tc>
                  <a:txBody>
                    <a:bodyPr/>
                    <a:lstStyle/>
                    <a:p>
                      <a:r>
                        <a:rPr lang="en-US" dirty="0"/>
                        <a:t>PPTR</a:t>
                      </a:r>
                    </a:p>
                    <a:p>
                      <a:r>
                        <a:rPr lang="en-US" dirty="0"/>
                        <a:t>(kw/Tr)</a:t>
                      </a:r>
                      <a:endParaRPr lang="en-IN" dirty="0"/>
                    </a:p>
                  </a:txBody>
                  <a:tcPr/>
                </a:tc>
                <a:tc>
                  <a:txBody>
                    <a:bodyPr/>
                    <a:lstStyle/>
                    <a:p>
                      <a:r>
                        <a:rPr lang="en-US" dirty="0"/>
                        <a:t>VRC</a:t>
                      </a:r>
                    </a:p>
                    <a:p>
                      <a:r>
                        <a:rPr lang="en-US" dirty="0"/>
                        <a:t>(</a:t>
                      </a:r>
                      <a:r>
                        <a:rPr lang="en-US" dirty="0" err="1"/>
                        <a:t>kj</a:t>
                      </a:r>
                      <a:r>
                        <a:rPr lang="en-US" dirty="0"/>
                        <a:t>/m</a:t>
                      </a:r>
                      <a:r>
                        <a:rPr lang="en-US" baseline="30000" dirty="0"/>
                        <a:t>3</a:t>
                      </a:r>
                      <a:r>
                        <a:rPr lang="en-US" baseline="0" dirty="0"/>
                        <a:t>)</a:t>
                      </a:r>
                      <a:endParaRPr lang="en-US" dirty="0"/>
                    </a:p>
                  </a:txBody>
                  <a:tcPr/>
                </a:tc>
                <a:extLst>
                  <a:ext uri="{0D108BD9-81ED-4DB2-BD59-A6C34878D82A}">
                    <a16:rowId xmlns:a16="http://schemas.microsoft.com/office/drawing/2014/main" val="816445457"/>
                  </a:ext>
                </a:extLst>
              </a:tr>
              <a:tr h="1270000">
                <a:tc>
                  <a:txBody>
                    <a:bodyPr/>
                    <a:lstStyle/>
                    <a:p>
                      <a:r>
                        <a:rPr lang="en-US" dirty="0"/>
                        <a:t>R134a</a:t>
                      </a:r>
                      <a:endParaRPr lang="en-IN" dirty="0"/>
                    </a:p>
                  </a:txBody>
                  <a:tcPr/>
                </a:tc>
                <a:tc>
                  <a:txBody>
                    <a:bodyPr/>
                    <a:lstStyle/>
                    <a:p>
                      <a:pPr algn="ctr"/>
                      <a:r>
                        <a:rPr lang="en-US" dirty="0"/>
                        <a:t>1.475</a:t>
                      </a:r>
                      <a:endParaRPr lang="en-IN" dirty="0"/>
                    </a:p>
                  </a:txBody>
                  <a:tcPr/>
                </a:tc>
                <a:tc>
                  <a:txBody>
                    <a:bodyPr/>
                    <a:lstStyle/>
                    <a:p>
                      <a:pPr algn="ctr"/>
                      <a:r>
                        <a:rPr lang="en-US" dirty="0"/>
                        <a:t>61.5</a:t>
                      </a:r>
                      <a:endParaRPr lang="en-IN" dirty="0"/>
                    </a:p>
                  </a:txBody>
                  <a:tcPr/>
                </a:tc>
                <a:tc>
                  <a:txBody>
                    <a:bodyPr/>
                    <a:lstStyle/>
                    <a:p>
                      <a:pPr algn="ctr"/>
                      <a:r>
                        <a:rPr lang="en-US" dirty="0"/>
                        <a:t>2.398</a:t>
                      </a:r>
                      <a:endParaRPr lang="en-IN" dirty="0"/>
                    </a:p>
                  </a:txBody>
                  <a:tcPr/>
                </a:tc>
                <a:tc>
                  <a:txBody>
                    <a:bodyPr/>
                    <a:lstStyle/>
                    <a:p>
                      <a:pPr algn="ctr"/>
                      <a:r>
                        <a:rPr lang="en-US" dirty="0"/>
                        <a:t>13.812</a:t>
                      </a:r>
                      <a:endParaRPr lang="en-IN" dirty="0"/>
                    </a:p>
                  </a:txBody>
                  <a:tcPr/>
                </a:tc>
                <a:tc>
                  <a:txBody>
                    <a:bodyPr/>
                    <a:lstStyle/>
                    <a:p>
                      <a:pPr algn="ctr"/>
                      <a:r>
                        <a:rPr lang="en-US" dirty="0"/>
                        <a:t>85</a:t>
                      </a:r>
                      <a:endParaRPr lang="en-IN" dirty="0"/>
                    </a:p>
                  </a:txBody>
                  <a:tcPr/>
                </a:tc>
                <a:tc>
                  <a:txBody>
                    <a:bodyPr/>
                    <a:lstStyle/>
                    <a:p>
                      <a:pPr algn="ctr"/>
                      <a:r>
                        <a:rPr lang="en-US" dirty="0"/>
                        <a:t>0.0238</a:t>
                      </a:r>
                      <a:endParaRPr lang="en-IN" dirty="0"/>
                    </a:p>
                  </a:txBody>
                  <a:tcPr/>
                </a:tc>
                <a:tc>
                  <a:txBody>
                    <a:bodyPr/>
                    <a:lstStyle/>
                    <a:p>
                      <a:pPr algn="ctr"/>
                      <a:r>
                        <a:rPr lang="en-US" dirty="0"/>
                        <a:t>1.465</a:t>
                      </a:r>
                      <a:endParaRPr lang="en-IN" dirty="0"/>
                    </a:p>
                  </a:txBody>
                  <a:tcPr/>
                </a:tc>
                <a:tc>
                  <a:txBody>
                    <a:bodyPr/>
                    <a:lstStyle/>
                    <a:p>
                      <a:pPr algn="ctr"/>
                      <a:r>
                        <a:rPr lang="en-US" dirty="0"/>
                        <a:t>758.57</a:t>
                      </a:r>
                      <a:endParaRPr lang="en-IN" dirty="0"/>
                    </a:p>
                  </a:txBody>
                  <a:tcPr/>
                </a:tc>
                <a:extLst>
                  <a:ext uri="{0D108BD9-81ED-4DB2-BD59-A6C34878D82A}">
                    <a16:rowId xmlns:a16="http://schemas.microsoft.com/office/drawing/2014/main" val="925705184"/>
                  </a:ext>
                </a:extLst>
              </a:tr>
              <a:tr h="1270000">
                <a:tc>
                  <a:txBody>
                    <a:bodyPr/>
                    <a:lstStyle/>
                    <a:p>
                      <a:r>
                        <a:rPr lang="en-US" dirty="0"/>
                        <a:t>R600a</a:t>
                      </a:r>
                      <a:endParaRPr lang="en-IN" dirty="0"/>
                    </a:p>
                  </a:txBody>
                  <a:tcPr/>
                </a:tc>
                <a:tc>
                  <a:txBody>
                    <a:bodyPr/>
                    <a:lstStyle/>
                    <a:p>
                      <a:pPr algn="ctr"/>
                      <a:r>
                        <a:rPr lang="en-US" dirty="0"/>
                        <a:t>227.5</a:t>
                      </a:r>
                      <a:endParaRPr lang="en-IN" dirty="0"/>
                    </a:p>
                  </a:txBody>
                  <a:tcPr/>
                </a:tc>
                <a:tc>
                  <a:txBody>
                    <a:bodyPr/>
                    <a:lstStyle/>
                    <a:p>
                      <a:pPr algn="ctr"/>
                      <a:r>
                        <a:rPr lang="en-US" dirty="0"/>
                        <a:t>87.5</a:t>
                      </a:r>
                      <a:endParaRPr lang="en-IN" dirty="0"/>
                    </a:p>
                  </a:txBody>
                  <a:tcPr/>
                </a:tc>
                <a:tc>
                  <a:txBody>
                    <a:bodyPr/>
                    <a:lstStyle/>
                    <a:p>
                      <a:pPr algn="ctr"/>
                      <a:r>
                        <a:rPr lang="en-US" dirty="0"/>
                        <a:t>2.6</a:t>
                      </a:r>
                      <a:endParaRPr lang="en-IN" dirty="0"/>
                    </a:p>
                  </a:txBody>
                  <a:tcPr/>
                </a:tc>
                <a:tc>
                  <a:txBody>
                    <a:bodyPr/>
                    <a:lstStyle/>
                    <a:p>
                      <a:pPr algn="ctr"/>
                      <a:r>
                        <a:rPr lang="en-US" dirty="0"/>
                        <a:t>12.5</a:t>
                      </a:r>
                      <a:endParaRPr lang="en-IN" dirty="0"/>
                    </a:p>
                  </a:txBody>
                  <a:tcPr/>
                </a:tc>
                <a:tc>
                  <a:txBody>
                    <a:bodyPr/>
                    <a:lstStyle/>
                    <a:p>
                      <a:pPr algn="ctr"/>
                      <a:r>
                        <a:rPr lang="en-US" dirty="0"/>
                        <a:t>65</a:t>
                      </a:r>
                      <a:endParaRPr lang="en-IN" dirty="0"/>
                    </a:p>
                  </a:txBody>
                  <a:tcPr/>
                </a:tc>
                <a:tc>
                  <a:txBody>
                    <a:bodyPr/>
                    <a:lstStyle/>
                    <a:p>
                      <a:pPr algn="ctr"/>
                      <a:r>
                        <a:rPr lang="en-US" dirty="0"/>
                        <a:t>0.0154</a:t>
                      </a:r>
                      <a:endParaRPr lang="en-IN" dirty="0"/>
                    </a:p>
                  </a:txBody>
                  <a:tcPr/>
                </a:tc>
                <a:tc>
                  <a:txBody>
                    <a:bodyPr/>
                    <a:lstStyle/>
                    <a:p>
                      <a:pPr algn="ctr"/>
                      <a:r>
                        <a:rPr lang="en-US" dirty="0"/>
                        <a:t>1.3527</a:t>
                      </a:r>
                      <a:endParaRPr lang="en-IN" dirty="0"/>
                    </a:p>
                  </a:txBody>
                  <a:tcPr/>
                </a:tc>
                <a:tc>
                  <a:txBody>
                    <a:bodyPr/>
                    <a:lstStyle/>
                    <a:p>
                      <a:pPr algn="ctr"/>
                      <a:r>
                        <a:rPr lang="en-US" dirty="0"/>
                        <a:t>386.75</a:t>
                      </a:r>
                      <a:endParaRPr lang="en-IN" dirty="0"/>
                    </a:p>
                  </a:txBody>
                  <a:tcPr/>
                </a:tc>
                <a:extLst>
                  <a:ext uri="{0D108BD9-81ED-4DB2-BD59-A6C34878D82A}">
                    <a16:rowId xmlns:a16="http://schemas.microsoft.com/office/drawing/2014/main" val="2862940467"/>
                  </a:ext>
                </a:extLst>
              </a:tr>
            </a:tbl>
          </a:graphicData>
        </a:graphic>
      </p:graphicFrame>
      <p:sp>
        <p:nvSpPr>
          <p:cNvPr id="3" name="TextBox 2">
            <a:extLst>
              <a:ext uri="{FF2B5EF4-FFF2-40B4-BE49-F238E27FC236}">
                <a16:creationId xmlns:a16="http://schemas.microsoft.com/office/drawing/2014/main" id="{FDE3E055-9AA9-C6C5-9765-F01089256CE2}"/>
              </a:ext>
            </a:extLst>
          </p:cNvPr>
          <p:cNvSpPr txBox="1"/>
          <p:nvPr/>
        </p:nvSpPr>
        <p:spPr>
          <a:xfrm>
            <a:off x="457200" y="474133"/>
            <a:ext cx="5486400" cy="646331"/>
          </a:xfrm>
          <a:prstGeom prst="rect">
            <a:avLst/>
          </a:prstGeom>
          <a:noFill/>
        </p:spPr>
        <p:txBody>
          <a:bodyPr wrap="square" rtlCol="0">
            <a:spAutoFit/>
          </a:bodyPr>
          <a:lstStyle/>
          <a:p>
            <a:r>
              <a:rPr lang="en-US" sz="3600" b="1" dirty="0"/>
              <a:t>Theoretical Calculations</a:t>
            </a:r>
            <a:endParaRPr lang="en-IN" sz="3600" b="1" dirty="0"/>
          </a:p>
        </p:txBody>
      </p:sp>
    </p:spTree>
    <p:extLst>
      <p:ext uri="{BB962C8B-B14F-4D97-AF65-F5344CB8AC3E}">
        <p14:creationId xmlns:p14="http://schemas.microsoft.com/office/powerpoint/2010/main" val="396619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A1E418-B8A8-8CDB-4103-26D18EB2D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571500"/>
            <a:ext cx="6795707" cy="5372100"/>
          </a:xfrm>
          <a:prstGeom prst="rect">
            <a:avLst/>
          </a:prstGeom>
        </p:spPr>
      </p:pic>
      <p:sp>
        <p:nvSpPr>
          <p:cNvPr id="5" name="TextBox 4">
            <a:extLst>
              <a:ext uri="{FF2B5EF4-FFF2-40B4-BE49-F238E27FC236}">
                <a16:creationId xmlns:a16="http://schemas.microsoft.com/office/drawing/2014/main" id="{BB8230F2-3CAD-8897-63B1-97CB7B45F241}"/>
              </a:ext>
            </a:extLst>
          </p:cNvPr>
          <p:cNvSpPr txBox="1"/>
          <p:nvPr/>
        </p:nvSpPr>
        <p:spPr>
          <a:xfrm>
            <a:off x="2298290" y="5943600"/>
            <a:ext cx="7696200" cy="461665"/>
          </a:xfrm>
          <a:prstGeom prst="rect">
            <a:avLst/>
          </a:prstGeom>
          <a:noFill/>
        </p:spPr>
        <p:txBody>
          <a:bodyPr wrap="square" rtlCol="0">
            <a:spAutoFit/>
          </a:bodyPr>
          <a:lstStyle/>
          <a:p>
            <a:r>
              <a:rPr lang="en-US" sz="2400" b="1" dirty="0" err="1"/>
              <a:t>Vapour</a:t>
            </a:r>
            <a:r>
              <a:rPr lang="en-US" sz="2400" b="1" dirty="0"/>
              <a:t> Compression </a:t>
            </a:r>
            <a:r>
              <a:rPr lang="en-US" sz="2400" b="1" dirty="0" err="1"/>
              <a:t>Refirgeration</a:t>
            </a:r>
            <a:r>
              <a:rPr lang="en-US" sz="2400" b="1" dirty="0"/>
              <a:t> System</a:t>
            </a:r>
            <a:endParaRPr lang="en-IN" sz="2400" b="1" dirty="0"/>
          </a:p>
        </p:txBody>
      </p:sp>
    </p:spTree>
    <p:extLst>
      <p:ext uri="{BB962C8B-B14F-4D97-AF65-F5344CB8AC3E}">
        <p14:creationId xmlns:p14="http://schemas.microsoft.com/office/powerpoint/2010/main" val="1679919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BD6A38E-A1FB-84DD-9008-7E2A1389F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8435"/>
            <a:ext cx="12192000" cy="6858000"/>
          </a:xfrm>
          <a:prstGeom prst="rect">
            <a:avLst/>
          </a:prstGeom>
        </p:spPr>
      </p:pic>
      <p:sp>
        <p:nvSpPr>
          <p:cNvPr id="13" name="Arrow: Left 12">
            <a:extLst>
              <a:ext uri="{FF2B5EF4-FFF2-40B4-BE49-F238E27FC236}">
                <a16:creationId xmlns:a16="http://schemas.microsoft.com/office/drawing/2014/main" id="{DBFC19C2-C57D-8D80-245C-C84835F7D730}"/>
              </a:ext>
            </a:extLst>
          </p:cNvPr>
          <p:cNvSpPr/>
          <p:nvPr/>
        </p:nvSpPr>
        <p:spPr>
          <a:xfrm>
            <a:off x="6172200" y="1219200"/>
            <a:ext cx="381000" cy="762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01A3BB24-7831-4E84-1CF4-554E9030A5F7}"/>
              </a:ext>
            </a:extLst>
          </p:cNvPr>
          <p:cNvSpPr/>
          <p:nvPr/>
        </p:nvSpPr>
        <p:spPr>
          <a:xfrm>
            <a:off x="6705600" y="4876800"/>
            <a:ext cx="533400" cy="76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252F7228-DD7F-BFCC-C829-23CA4D55787C}"/>
              </a:ext>
            </a:extLst>
          </p:cNvPr>
          <p:cNvSpPr txBox="1"/>
          <p:nvPr/>
        </p:nvSpPr>
        <p:spPr>
          <a:xfrm>
            <a:off x="6705600" y="1072634"/>
            <a:ext cx="3733800" cy="369332"/>
          </a:xfrm>
          <a:prstGeom prst="rect">
            <a:avLst/>
          </a:prstGeom>
          <a:noFill/>
        </p:spPr>
        <p:txBody>
          <a:bodyPr wrap="square" rtlCol="0">
            <a:spAutoFit/>
          </a:bodyPr>
          <a:lstStyle/>
          <a:p>
            <a:r>
              <a:rPr lang="en-US" dirty="0"/>
              <a:t>From condenser</a:t>
            </a:r>
            <a:endParaRPr lang="en-IN" dirty="0"/>
          </a:p>
        </p:txBody>
      </p:sp>
      <p:sp>
        <p:nvSpPr>
          <p:cNvPr id="16" name="TextBox 15">
            <a:extLst>
              <a:ext uri="{FF2B5EF4-FFF2-40B4-BE49-F238E27FC236}">
                <a16:creationId xmlns:a16="http://schemas.microsoft.com/office/drawing/2014/main" id="{62EB9B9C-5837-1F8F-09AE-56104AD78860}"/>
              </a:ext>
            </a:extLst>
          </p:cNvPr>
          <p:cNvSpPr txBox="1"/>
          <p:nvPr/>
        </p:nvSpPr>
        <p:spPr>
          <a:xfrm>
            <a:off x="7315200" y="4768334"/>
            <a:ext cx="3581400" cy="369332"/>
          </a:xfrm>
          <a:prstGeom prst="rect">
            <a:avLst/>
          </a:prstGeom>
          <a:noFill/>
        </p:spPr>
        <p:txBody>
          <a:bodyPr wrap="square" rtlCol="0">
            <a:spAutoFit/>
          </a:bodyPr>
          <a:lstStyle/>
          <a:p>
            <a:r>
              <a:rPr lang="en-US" dirty="0"/>
              <a:t>To evaporator</a:t>
            </a:r>
            <a:endParaRPr lang="en-IN" dirty="0"/>
          </a:p>
        </p:txBody>
      </p:sp>
      <p:sp>
        <p:nvSpPr>
          <p:cNvPr id="17" name="TextBox 16">
            <a:extLst>
              <a:ext uri="{FF2B5EF4-FFF2-40B4-BE49-F238E27FC236}">
                <a16:creationId xmlns:a16="http://schemas.microsoft.com/office/drawing/2014/main" id="{F88304FA-CC97-B7B9-3AE5-DFFE7C5C288A}"/>
              </a:ext>
            </a:extLst>
          </p:cNvPr>
          <p:cNvSpPr txBox="1"/>
          <p:nvPr/>
        </p:nvSpPr>
        <p:spPr>
          <a:xfrm>
            <a:off x="4876800" y="3124200"/>
            <a:ext cx="3810000" cy="369332"/>
          </a:xfrm>
          <a:prstGeom prst="rect">
            <a:avLst/>
          </a:prstGeom>
          <a:noFill/>
        </p:spPr>
        <p:txBody>
          <a:bodyPr wrap="square" rtlCol="0">
            <a:spAutoFit/>
          </a:bodyPr>
          <a:lstStyle/>
          <a:p>
            <a:r>
              <a:rPr lang="en-US" dirty="0"/>
              <a:t>Capillary tubes of varying lengths </a:t>
            </a:r>
            <a:endParaRPr lang="en-IN" dirty="0"/>
          </a:p>
        </p:txBody>
      </p:sp>
    </p:spTree>
    <p:extLst>
      <p:ext uri="{BB962C8B-B14F-4D97-AF65-F5344CB8AC3E}">
        <p14:creationId xmlns:p14="http://schemas.microsoft.com/office/powerpoint/2010/main" val="2747535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1209</Words>
  <Application>Microsoft Office PowerPoint</Application>
  <PresentationFormat>Widescreen</PresentationFormat>
  <Paragraphs>295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MT</vt:lpstr>
      <vt:lpstr>Lucida Sans Unicode</vt:lpstr>
      <vt:lpstr>Times New Roman</vt:lpstr>
      <vt:lpstr>Verdana</vt:lpstr>
      <vt:lpstr>Office Theme</vt:lpstr>
      <vt:lpstr>EXPERIMENTAL INVESTIGATION OF THERMODYNAMIC PERFORMANCE AND CO2 EMISSIONS ANALYSIS OF VCR SYSTEM BY VARYING THE LENGTH OF CAPILLARY TUBE</vt:lpstr>
      <vt:lpstr>Contents</vt:lpstr>
      <vt:lpstr>Abstract</vt:lpstr>
      <vt:lpstr>Problem Statement</vt:lpstr>
      <vt:lpstr>Objectives of Project</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TEWI Calculation Of Refrigerants:</vt:lpstr>
      <vt:lpstr>PowerPoint Presentation</vt:lpstr>
      <vt:lpstr>PowerPoint Presentation</vt:lpstr>
      <vt:lpstr>References</vt:lpstr>
      <vt:lpstr>Any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review-0.pptx</dc:title>
  <dc:creator>UDAY VENKAT</dc:creator>
  <cp:lastModifiedBy>Roshan Vali</cp:lastModifiedBy>
  <cp:revision>11</cp:revision>
  <dcterms:created xsi:type="dcterms:W3CDTF">2024-10-05T00:07:49Z</dcterms:created>
  <dcterms:modified xsi:type="dcterms:W3CDTF">2025-05-05T14:05:24Z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