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962" autoAdjust="0"/>
  </p:normalViewPr>
  <p:slideViewPr>
    <p:cSldViewPr snapToGrid="0">
      <p:cViewPr varScale="1">
        <p:scale>
          <a:sx n="104" d="100"/>
          <a:sy n="104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1C9E5A-ADC7-483B-A0AB-9131D0CC9019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A953BB-DAB0-44C4-A52B-EA348F06A8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60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D4E8E-AF42-4995-8B28-FA90750D378E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21DD85-40C6-4879-8B5F-06705E373A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8E4BB-BF7E-473F-8C52-87FB68E6CA3A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ACE06-DD4D-4D56-9F89-E8DC2B4DA2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F9A636-F32C-44F1-AB07-B69673B9B30D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8BD58-5980-4B45-8F6E-150670026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388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E2FAB-4C72-49FA-8D46-F65DA4C08254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BECACE-A474-404D-949B-B18F344F5B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5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6BAFFB-B72A-4D9D-8E82-F38607595AEA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8D35FA-061B-4DC6-83BE-05C2916FD8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2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237AB3-66C9-4C20-BC32-7AFBD3F9B899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81B4C-AA15-40AE-82D1-65EF5BEF76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7665B-B567-473D-91F7-5A3C3C08799F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1C0039-1CB7-4998-9AE2-378CBFA269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9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371F18-B0D2-4ED5-A23A-F11B5F27F05B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437DE9-6DFE-4E9E-BC98-5B32721B10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8E9E59-7549-49F1-B162-BEA779FEB466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814A00-7F45-4E04-8B83-208F8755B7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80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51D449-958B-45B2-BFBC-0718DE87374C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ED21B0-ABA9-4317-BBBD-17334F655D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1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2625768-9BAE-4619-8B95-8BD58CD18DC7}" type="datetime1">
              <a:rPr lang="fr-FR"/>
              <a:pPr lvl="0"/>
              <a:t>10/11/2019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E183D83-9603-4D47-BCE1-85C1B6083E5E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/>
        </p:nvSpPr>
        <p:spPr>
          <a:xfrm>
            <a:off x="565821" y="0"/>
            <a:ext cx="11060362" cy="6858000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33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83008" y="1627723"/>
            <a:ext cx="2787100" cy="16000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3266" b="0" i="0" u="none" strike="noStrike" kern="1200" cap="none" spc="0" baseline="0">
                <a:solidFill>
                  <a:srgbClr val="3B3838"/>
                </a:solidFill>
                <a:uFillTx/>
                <a:latin typeface="Poppins Bold" pitchFamily="2"/>
                <a:cs typeface="Poppins Bold" pitchFamily="2"/>
              </a:rPr>
              <a:t>LÉGENDES DES FIGURES</a:t>
            </a:r>
            <a:endParaRPr lang="fr-FR" sz="3266" b="0" i="0" u="none" strike="noStrike" kern="1200" cap="none" spc="0" baseline="0">
              <a:solidFill>
                <a:srgbClr val="3B3838"/>
              </a:solidFill>
              <a:uFillTx/>
              <a:latin typeface="Poppins Bold" pitchFamily="2"/>
              <a:cs typeface="Poppins Bold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394" y="1526033"/>
            <a:ext cx="874614" cy="14325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8709" b="0" i="0" u="none" strike="noStrike" kern="1200" cap="none" spc="0" baseline="0">
                <a:solidFill>
                  <a:srgbClr val="3B3838"/>
                </a:solidFill>
                <a:uFillTx/>
                <a:latin typeface="Poppins Bold" pitchFamily="2"/>
                <a:cs typeface="Poppins Bold" pitchFamily="2"/>
              </a:rPr>
              <a:t>5</a:t>
            </a:r>
            <a:endParaRPr lang="fr-FR" sz="8709" b="0" i="0" u="none" strike="noStrike" kern="1200" cap="none" spc="0" baseline="0">
              <a:solidFill>
                <a:srgbClr val="3B3838"/>
              </a:solidFill>
              <a:uFillTx/>
              <a:latin typeface="Poppins Bold" pitchFamily="2"/>
              <a:cs typeface="Poppins Bold" pitchFamily="2"/>
            </a:endParaRPr>
          </a:p>
        </p:txBody>
      </p:sp>
      <p:grpSp>
        <p:nvGrpSpPr>
          <p:cNvPr id="5" name="Groupe 13"/>
          <p:cNvGrpSpPr/>
          <p:nvPr/>
        </p:nvGrpSpPr>
        <p:grpSpPr>
          <a:xfrm>
            <a:off x="1508394" y="4284951"/>
            <a:ext cx="4336697" cy="1877619"/>
            <a:chOff x="1508394" y="4284951"/>
            <a:chExt cx="4336697" cy="1877619"/>
          </a:xfrm>
        </p:grpSpPr>
        <p:grpSp>
          <p:nvGrpSpPr>
            <p:cNvPr id="6" name="Groupe 42"/>
            <p:cNvGrpSpPr/>
            <p:nvPr/>
          </p:nvGrpSpPr>
          <p:grpSpPr>
            <a:xfrm>
              <a:off x="1508394" y="4284951"/>
              <a:ext cx="4336697" cy="1877619"/>
              <a:chOff x="1508394" y="4284951"/>
              <a:chExt cx="4336697" cy="1877619"/>
            </a:xfrm>
          </p:grpSpPr>
          <p:sp>
            <p:nvSpPr>
              <p:cNvPr id="7" name="Rectangle à coins arrondis 43"/>
              <p:cNvSpPr/>
              <p:nvPr/>
            </p:nvSpPr>
            <p:spPr>
              <a:xfrm>
                <a:off x="1508394" y="4284951"/>
                <a:ext cx="4336697" cy="1774749"/>
              </a:xfrm>
              <a:custGeom>
                <a:avLst>
                  <a:gd name="f0" fmla="val 302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  <a:effectLst>
                <a:outerShdw dist="127001" dir="5400000" algn="tl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Rectangle à coins arrondis 44"/>
              <p:cNvSpPr/>
              <p:nvPr/>
            </p:nvSpPr>
            <p:spPr>
              <a:xfrm>
                <a:off x="1778251" y="4364220"/>
                <a:ext cx="733111" cy="725914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Rectangle 45"/>
              <p:cNvSpPr/>
              <p:nvPr/>
            </p:nvSpPr>
            <p:spPr>
              <a:xfrm>
                <a:off x="2579760" y="4397468"/>
                <a:ext cx="3084938" cy="1765102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725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CA" sz="1270" b="0" i="0" u="none" strike="noStrike" kern="1200" cap="none" spc="0" baseline="0">
                    <a:solidFill>
                      <a:srgbClr val="000000"/>
                    </a:solidFill>
                    <a:uFillTx/>
                    <a:latin typeface="Poppins" pitchFamily="2"/>
                    <a:cs typeface="Poppins" pitchFamily="2"/>
                  </a:rPr>
                  <a:t>Les lignes rouges représentent des étapes qui mènent à des actions qui sont complétées hors ERP, comme par exemple une action qui mène vers la signature d’un document par un Directeur effectué hors ERP</a:t>
                </a:r>
                <a:endParaRPr lang="fr-FR" sz="1089" b="0" i="0" u="none" strike="noStrike" kern="1200" cap="none" spc="0" baseline="0">
                  <a:solidFill>
                    <a:srgbClr val="3B3838"/>
                  </a:solidFill>
                  <a:uFillTx/>
                  <a:latin typeface="Poppins" pitchFamily="2"/>
                  <a:ea typeface="Calibri" pitchFamily="34"/>
                  <a:cs typeface="Poppins" pitchFamily="2"/>
                </a:endParaRPr>
              </a:p>
            </p:txBody>
          </p:sp>
        </p:grpSp>
        <p:cxnSp>
          <p:nvCxnSpPr>
            <p:cNvPr id="10" name="Connecteur droit avec flèche 52"/>
            <p:cNvCxnSpPr/>
            <p:nvPr/>
          </p:nvCxnSpPr>
          <p:spPr>
            <a:xfrm>
              <a:off x="1706389" y="5090126"/>
              <a:ext cx="733111" cy="0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11" name="Groupe 54"/>
          <p:cNvGrpSpPr/>
          <p:nvPr/>
        </p:nvGrpSpPr>
        <p:grpSpPr>
          <a:xfrm>
            <a:off x="6210988" y="4284951"/>
            <a:ext cx="4336697" cy="1041236"/>
            <a:chOff x="6210988" y="4284951"/>
            <a:chExt cx="4336697" cy="1041236"/>
          </a:xfrm>
        </p:grpSpPr>
        <p:grpSp>
          <p:nvGrpSpPr>
            <p:cNvPr id="12" name="Groupe 37"/>
            <p:cNvGrpSpPr/>
            <p:nvPr/>
          </p:nvGrpSpPr>
          <p:grpSpPr>
            <a:xfrm>
              <a:off x="6210988" y="4284951"/>
              <a:ext cx="4336697" cy="1041236"/>
              <a:chOff x="6210988" y="4284951"/>
              <a:chExt cx="4336697" cy="1041236"/>
            </a:xfrm>
          </p:grpSpPr>
          <p:sp>
            <p:nvSpPr>
              <p:cNvPr id="13" name="Rectangle à coins arrondis 38"/>
              <p:cNvSpPr/>
              <p:nvPr/>
            </p:nvSpPr>
            <p:spPr>
              <a:xfrm>
                <a:off x="6210988" y="4284951"/>
                <a:ext cx="4336697" cy="895883"/>
              </a:xfrm>
              <a:custGeom>
                <a:avLst>
                  <a:gd name="f0" fmla="val 302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  <a:effectLst>
                <a:outerShdw dist="127001" dir="5400000" algn="tl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Rectangle à coins arrondis 39"/>
              <p:cNvSpPr/>
              <p:nvPr/>
            </p:nvSpPr>
            <p:spPr>
              <a:xfrm>
                <a:off x="6480855" y="4364211"/>
                <a:ext cx="733111" cy="725914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Rectangle 40"/>
              <p:cNvSpPr/>
              <p:nvPr/>
            </p:nvSpPr>
            <p:spPr>
              <a:xfrm>
                <a:off x="7282363" y="4397468"/>
                <a:ext cx="3084938" cy="928719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725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CA" sz="1270" b="0" i="0" u="none" strike="noStrike" kern="1200" cap="none" spc="0" baseline="0">
                    <a:solidFill>
                      <a:srgbClr val="000000"/>
                    </a:solidFill>
                    <a:uFillTx/>
                    <a:latin typeface="Poppins" pitchFamily="2"/>
                    <a:cs typeface="Poppins" pitchFamily="2"/>
                  </a:rPr>
                  <a:t>Les lignes bleus représentent des étapes qui mènent à des actions qui sont complétées dans l’ERP</a:t>
                </a:r>
                <a:endParaRPr lang="fr-FR" sz="1089" b="0" i="0" u="none" strike="noStrike" kern="1200" cap="none" spc="0" baseline="0">
                  <a:solidFill>
                    <a:srgbClr val="3B3838"/>
                  </a:solidFill>
                  <a:uFillTx/>
                  <a:latin typeface="Poppins" pitchFamily="2"/>
                  <a:ea typeface="Calibri" pitchFamily="34"/>
                  <a:cs typeface="Poppins" pitchFamily="2"/>
                </a:endParaRPr>
              </a:p>
            </p:txBody>
          </p:sp>
        </p:grpSp>
        <p:cxnSp>
          <p:nvCxnSpPr>
            <p:cNvPr id="16" name="Connecteur droit avec flèche 53"/>
            <p:cNvCxnSpPr/>
            <p:nvPr/>
          </p:nvCxnSpPr>
          <p:spPr>
            <a:xfrm>
              <a:off x="6480855" y="4722373"/>
              <a:ext cx="733111" cy="0"/>
            </a:xfrm>
            <a:prstGeom prst="straightConnector1">
              <a:avLst/>
            </a:prstGeom>
            <a:noFill/>
            <a:ln w="57150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17" name="Groupe 10"/>
          <p:cNvGrpSpPr/>
          <p:nvPr/>
        </p:nvGrpSpPr>
        <p:grpSpPr>
          <a:xfrm>
            <a:off x="6210988" y="3100584"/>
            <a:ext cx="4336697" cy="986601"/>
            <a:chOff x="6210988" y="3100584"/>
            <a:chExt cx="4336697" cy="986601"/>
          </a:xfrm>
        </p:grpSpPr>
        <p:grpSp>
          <p:nvGrpSpPr>
            <p:cNvPr id="18" name="Groupe 32"/>
            <p:cNvGrpSpPr/>
            <p:nvPr/>
          </p:nvGrpSpPr>
          <p:grpSpPr>
            <a:xfrm>
              <a:off x="6210988" y="3100584"/>
              <a:ext cx="4336697" cy="986601"/>
              <a:chOff x="6210988" y="3100584"/>
              <a:chExt cx="4336697" cy="986601"/>
            </a:xfrm>
          </p:grpSpPr>
          <p:sp>
            <p:nvSpPr>
              <p:cNvPr id="19" name="Rectangle à coins arrondis 33"/>
              <p:cNvSpPr/>
              <p:nvPr/>
            </p:nvSpPr>
            <p:spPr>
              <a:xfrm>
                <a:off x="6210988" y="3100584"/>
                <a:ext cx="4336697" cy="895883"/>
              </a:xfrm>
              <a:custGeom>
                <a:avLst>
                  <a:gd name="f0" fmla="val 302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  <a:effectLst>
                <a:outerShdw dist="127001" dir="5400000" algn="tl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Rectangle à coins arrondis 34"/>
              <p:cNvSpPr/>
              <p:nvPr/>
            </p:nvSpPr>
            <p:spPr>
              <a:xfrm>
                <a:off x="6480855" y="3179844"/>
                <a:ext cx="733111" cy="725914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35"/>
              <p:cNvSpPr/>
              <p:nvPr/>
            </p:nvSpPr>
            <p:spPr>
              <a:xfrm>
                <a:off x="7282363" y="3213101"/>
                <a:ext cx="3084938" cy="874084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CA" sz="1270" b="0" i="0" u="none" strike="noStrike" kern="1200" cap="none" spc="0" baseline="0">
                    <a:solidFill>
                      <a:srgbClr val="000000"/>
                    </a:solidFill>
                    <a:uFillTx/>
                    <a:latin typeface="Poppins" pitchFamily="2"/>
                    <a:cs typeface="Poppins" pitchFamily="2"/>
                  </a:rPr>
                  <a:t>Cet icône représente des documents physiques qui doivent recevoir des signatures hors ERP</a:t>
                </a:r>
                <a:endParaRPr lang="fr-FR" sz="1270" b="0" i="0" u="none" strike="noStrike" kern="1200" cap="none" spc="0" baseline="0">
                  <a:solidFill>
                    <a:srgbClr val="000000"/>
                  </a:solidFill>
                  <a:uFillTx/>
                  <a:latin typeface="Poppins" pitchFamily="2"/>
                  <a:cs typeface="Poppins" pitchFamily="2"/>
                </a:endParaRPr>
              </a:p>
            </p:txBody>
          </p:sp>
        </p:grpSp>
        <p:pic>
          <p:nvPicPr>
            <p:cNvPr id="22" name="Imag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0855" y="3254770"/>
              <a:ext cx="627772" cy="627772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3" name="Groupe 12"/>
          <p:cNvGrpSpPr/>
          <p:nvPr/>
        </p:nvGrpSpPr>
        <p:grpSpPr>
          <a:xfrm>
            <a:off x="6210988" y="731849"/>
            <a:ext cx="4336697" cy="1041226"/>
            <a:chOff x="6210988" y="731849"/>
            <a:chExt cx="4336697" cy="1041226"/>
          </a:xfrm>
        </p:grpSpPr>
        <p:grpSp>
          <p:nvGrpSpPr>
            <p:cNvPr id="24" name="Groupe 26"/>
            <p:cNvGrpSpPr/>
            <p:nvPr/>
          </p:nvGrpSpPr>
          <p:grpSpPr>
            <a:xfrm>
              <a:off x="6210988" y="731849"/>
              <a:ext cx="4336697" cy="1041226"/>
              <a:chOff x="6210988" y="731849"/>
              <a:chExt cx="4336697" cy="1041226"/>
            </a:xfrm>
          </p:grpSpPr>
          <p:sp>
            <p:nvSpPr>
              <p:cNvPr id="25" name="Rectangle à coins arrondis 5"/>
              <p:cNvSpPr/>
              <p:nvPr/>
            </p:nvSpPr>
            <p:spPr>
              <a:xfrm>
                <a:off x="6210988" y="731849"/>
                <a:ext cx="4336697" cy="895883"/>
              </a:xfrm>
              <a:custGeom>
                <a:avLst>
                  <a:gd name="f0" fmla="val 302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  <a:effectLst>
                <a:outerShdw dist="127001" dir="5400000" algn="tl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Rectangle à coins arrondis 4"/>
              <p:cNvSpPr/>
              <p:nvPr/>
            </p:nvSpPr>
            <p:spPr>
              <a:xfrm>
                <a:off x="6480855" y="811109"/>
                <a:ext cx="733111" cy="725914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Rectangle 2"/>
              <p:cNvSpPr/>
              <p:nvPr/>
            </p:nvSpPr>
            <p:spPr>
              <a:xfrm>
                <a:off x="7282363" y="844356"/>
                <a:ext cx="3084938" cy="928719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725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CA" sz="1270" b="0" i="0" u="none" strike="noStrike" kern="1200" cap="none" spc="0" baseline="0">
                    <a:solidFill>
                      <a:srgbClr val="3B3838"/>
                    </a:solidFill>
                    <a:uFillTx/>
                    <a:latin typeface="Poppins" pitchFamily="2"/>
                    <a:ea typeface="Calibri" pitchFamily="34"/>
                    <a:cs typeface="Poppins" pitchFamily="2"/>
                  </a:rPr>
                  <a:t>Les cases avec l’icône à 4 carrés représentent des actions qui sont complétées dans l’ERP</a:t>
                </a:r>
                <a:endParaRPr lang="fr-FR" sz="1089" b="0" i="0" u="none" strike="noStrike" kern="1200" cap="none" spc="0" baseline="0">
                  <a:solidFill>
                    <a:srgbClr val="3B3838"/>
                  </a:solidFill>
                  <a:uFillTx/>
                  <a:latin typeface="Poppins" pitchFamily="2"/>
                  <a:ea typeface="Calibri" pitchFamily="34"/>
                  <a:cs typeface="Poppins" pitchFamily="2"/>
                </a:endParaRPr>
              </a:p>
            </p:txBody>
          </p:sp>
        </p:grpSp>
        <p:pic>
          <p:nvPicPr>
            <p:cNvPr id="28" name="Imag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0855" y="844356"/>
              <a:ext cx="621124" cy="621124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9" name="Groupe 11"/>
          <p:cNvGrpSpPr/>
          <p:nvPr/>
        </p:nvGrpSpPr>
        <p:grpSpPr>
          <a:xfrm>
            <a:off x="6213576" y="1916216"/>
            <a:ext cx="4336697" cy="895883"/>
            <a:chOff x="6213576" y="1916216"/>
            <a:chExt cx="4336697" cy="895883"/>
          </a:xfrm>
        </p:grpSpPr>
        <p:grpSp>
          <p:nvGrpSpPr>
            <p:cNvPr id="30" name="Groupe 27"/>
            <p:cNvGrpSpPr/>
            <p:nvPr/>
          </p:nvGrpSpPr>
          <p:grpSpPr>
            <a:xfrm>
              <a:off x="6213576" y="1916216"/>
              <a:ext cx="4336697" cy="895883"/>
              <a:chOff x="6213576" y="1916216"/>
              <a:chExt cx="4336697" cy="895883"/>
            </a:xfrm>
          </p:grpSpPr>
          <p:sp>
            <p:nvSpPr>
              <p:cNvPr id="31" name="Rectangle à coins arrondis 28"/>
              <p:cNvSpPr/>
              <p:nvPr/>
            </p:nvSpPr>
            <p:spPr>
              <a:xfrm>
                <a:off x="6213576" y="1916216"/>
                <a:ext cx="4336697" cy="895883"/>
              </a:xfrm>
              <a:custGeom>
                <a:avLst>
                  <a:gd name="f0" fmla="val 302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  <a:effectLst>
                <a:outerShdw dist="127001" dir="5400000" algn="tl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32" name="Rectangle à coins arrondis 29"/>
              <p:cNvSpPr/>
              <p:nvPr/>
            </p:nvSpPr>
            <p:spPr>
              <a:xfrm>
                <a:off x="6483443" y="1995476"/>
                <a:ext cx="733111" cy="725914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633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33" name="Rectangle 30"/>
              <p:cNvSpPr/>
              <p:nvPr/>
            </p:nvSpPr>
            <p:spPr>
              <a:xfrm>
                <a:off x="7284951" y="2028733"/>
                <a:ext cx="3084938" cy="719623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725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CA" sz="1270" b="0" i="0" u="none" strike="noStrike" kern="1200" cap="none" spc="0" baseline="0">
                    <a:solidFill>
                      <a:srgbClr val="000000"/>
                    </a:solidFill>
                    <a:uFillTx/>
                    <a:latin typeface="Poppins" pitchFamily="2"/>
                    <a:cs typeface="Poppins" pitchFamily="2"/>
                  </a:rPr>
                  <a:t>Les Cases avec </a:t>
                </a:r>
                <a:r>
                  <a:rPr lang="fr-CA" sz="1270" b="0" i="0" u="none" strike="noStrike" kern="1200" cap="none" spc="0" baseline="0">
                    <a:solidFill>
                      <a:srgbClr val="3B3838"/>
                    </a:solidFill>
                    <a:uFillTx/>
                    <a:latin typeface="Poppins" pitchFamily="2"/>
                    <a:ea typeface="Calibri" pitchFamily="34"/>
                    <a:cs typeface="Poppins" pitchFamily="2"/>
                  </a:rPr>
                  <a:t>l’icône flèche retour </a:t>
                </a:r>
                <a:r>
                  <a:rPr lang="fr-CA" sz="1270" b="0" i="0" u="none" strike="noStrike" kern="1200" cap="none" spc="0" baseline="0">
                    <a:solidFill>
                      <a:srgbClr val="000000"/>
                    </a:solidFill>
                    <a:uFillTx/>
                    <a:latin typeface="Poppins" pitchFamily="2"/>
                    <a:cs typeface="Poppins" pitchFamily="2"/>
                  </a:rPr>
                  <a:t>représentent des actions complétées hors ERP. </a:t>
                </a:r>
                <a:endParaRPr lang="fr-FR" sz="1089" b="0" i="0" u="none" strike="noStrike" kern="1200" cap="none" spc="0" baseline="0">
                  <a:solidFill>
                    <a:srgbClr val="3B3838"/>
                  </a:solidFill>
                  <a:uFillTx/>
                  <a:latin typeface="Poppins" pitchFamily="2"/>
                  <a:ea typeface="Calibri" pitchFamily="34"/>
                  <a:cs typeface="Poppins" pitchFamily="2"/>
                </a:endParaRPr>
              </a:p>
            </p:txBody>
          </p:sp>
        </p:grpSp>
        <p:pic>
          <p:nvPicPr>
            <p:cNvPr id="34" name="Imag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0855" y="1995476"/>
              <a:ext cx="652049" cy="65204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5" name="Rectangle 31"/>
          <p:cNvSpPr/>
          <p:nvPr/>
        </p:nvSpPr>
        <p:spPr>
          <a:xfrm>
            <a:off x="7197114" y="5448287"/>
            <a:ext cx="3496994" cy="4273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b="1" i="0" u="none" strike="noStrike" kern="1200" cap="none" spc="0" baseline="0">
                <a:solidFill>
                  <a:srgbClr val="3B3838"/>
                </a:solidFill>
                <a:uFillTx/>
                <a:latin typeface="Poppins" pitchFamily="2"/>
                <a:cs typeface="Poppins" pitchFamily="2"/>
              </a:rPr>
              <a:t>Demande de paiement </a:t>
            </a:r>
          </a:p>
        </p:txBody>
      </p:sp>
      <p:sp>
        <p:nvSpPr>
          <p:cNvPr id="36" name="Flèche vers le bas 9"/>
          <p:cNvSpPr/>
          <p:nvPr/>
        </p:nvSpPr>
        <p:spPr>
          <a:xfrm>
            <a:off x="9438958" y="5975457"/>
            <a:ext cx="184717" cy="372919"/>
          </a:xfrm>
          <a:custGeom>
            <a:avLst>
              <a:gd name="f0" fmla="val 1625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33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Rectangle 41"/>
          <p:cNvSpPr/>
          <p:nvPr/>
        </p:nvSpPr>
        <p:spPr>
          <a:xfrm>
            <a:off x="9623675" y="5915372"/>
            <a:ext cx="1047390" cy="63036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72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089" b="0" i="0" u="none" strike="noStrike" kern="1200" cap="none" spc="0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Voir la page suivante</a:t>
            </a:r>
            <a:endParaRPr lang="fr-FR" sz="998" b="0" i="0" u="none" strike="noStrike" kern="1200" cap="none" spc="0" baseline="0">
              <a:solidFill>
                <a:srgbClr val="3B3838"/>
              </a:solidFill>
              <a:uFillTx/>
              <a:latin typeface="Poppins" pitchFamily="2"/>
              <a:ea typeface="Calibri" pitchFamily="34"/>
              <a:cs typeface="Poppi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8995"/>
              </p:ext>
            </p:extLst>
          </p:nvPr>
        </p:nvGraphicFramePr>
        <p:xfrm>
          <a:off x="827083" y="4574054"/>
          <a:ext cx="10428347" cy="83083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3411">
                  <a:extLst>
                    <a:ext uri="{9D8B030D-6E8A-4147-A177-3AD203B41FA5}">
                      <a16:colId xmlns:a16="http://schemas.microsoft.com/office/drawing/2014/main" val="2641827606"/>
                    </a:ext>
                  </a:extLst>
                </a:gridCol>
                <a:gridCol w="10034936">
                  <a:extLst>
                    <a:ext uri="{9D8B030D-6E8A-4147-A177-3AD203B41FA5}">
                      <a16:colId xmlns:a16="http://schemas.microsoft.com/office/drawing/2014/main" val="1484613772"/>
                    </a:ext>
                  </a:extLst>
                </a:gridCol>
              </a:tblGrid>
              <a:tr h="830832">
                <a:tc>
                  <a:txBody>
                    <a:bodyPr/>
                    <a:lstStyle/>
                    <a:p>
                      <a:pPr lvl="0" algn="ctr"/>
                      <a:r>
                        <a:rPr lang="fr-FR" sz="1000" b="1" i="0" kern="1200" dirty="0">
                          <a:solidFill>
                            <a:srgbClr val="FFFFFF"/>
                          </a:solidFill>
                          <a:latin typeface="Calibri"/>
                        </a:rPr>
                        <a:t>DG</a:t>
                      </a:r>
                      <a:endParaRPr lang="fr-FR" sz="700" b="1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sz="10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95401"/>
                  </a:ext>
                </a:extLst>
              </a:tr>
            </a:tbl>
          </a:graphicData>
        </a:graphic>
      </p:graphicFrame>
      <p:graphicFrame>
        <p:nvGraphicFramePr>
          <p:cNvPr id="4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64422"/>
              </p:ext>
            </p:extLst>
          </p:nvPr>
        </p:nvGraphicFramePr>
        <p:xfrm>
          <a:off x="827083" y="875958"/>
          <a:ext cx="10428347" cy="83083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3411">
                  <a:extLst>
                    <a:ext uri="{9D8B030D-6E8A-4147-A177-3AD203B41FA5}">
                      <a16:colId xmlns:a16="http://schemas.microsoft.com/office/drawing/2014/main" val="1865742654"/>
                    </a:ext>
                  </a:extLst>
                </a:gridCol>
                <a:gridCol w="10034936">
                  <a:extLst>
                    <a:ext uri="{9D8B030D-6E8A-4147-A177-3AD203B41FA5}">
                      <a16:colId xmlns:a16="http://schemas.microsoft.com/office/drawing/2014/main" val="119109174"/>
                    </a:ext>
                  </a:extLst>
                </a:gridCol>
              </a:tblGrid>
              <a:tr h="830832">
                <a:tc>
                  <a:txBody>
                    <a:bodyPr/>
                    <a:lstStyle/>
                    <a:p>
                      <a:pPr lvl="0" algn="ctr"/>
                      <a:r>
                        <a:rPr lang="fr-FR" sz="1000" b="1" dirty="0">
                          <a:solidFill>
                            <a:srgbClr val="FFFFFF"/>
                          </a:solidFill>
                        </a:rPr>
                        <a:t>SBA</a:t>
                      </a:r>
                    </a:p>
                  </a:txBody>
                  <a:tcPr vert="vert2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sz="10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905"/>
                  </a:ext>
                </a:extLst>
              </a:tr>
            </a:tbl>
          </a:graphicData>
        </a:graphic>
      </p:graphicFrame>
      <p:graphicFrame>
        <p:nvGraphicFramePr>
          <p:cNvPr id="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87264"/>
              </p:ext>
            </p:extLst>
          </p:nvPr>
        </p:nvGraphicFramePr>
        <p:xfrm>
          <a:off x="827083" y="1717168"/>
          <a:ext cx="10428337" cy="27903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8771">
                  <a:extLst>
                    <a:ext uri="{9D8B030D-6E8A-4147-A177-3AD203B41FA5}">
                      <a16:colId xmlns:a16="http://schemas.microsoft.com/office/drawing/2014/main" val="3592643344"/>
                    </a:ext>
                  </a:extLst>
                </a:gridCol>
                <a:gridCol w="387943">
                  <a:extLst>
                    <a:ext uri="{9D8B030D-6E8A-4147-A177-3AD203B41FA5}">
                      <a16:colId xmlns:a16="http://schemas.microsoft.com/office/drawing/2014/main" val="1051175702"/>
                    </a:ext>
                  </a:extLst>
                </a:gridCol>
                <a:gridCol w="9661623">
                  <a:extLst>
                    <a:ext uri="{9D8B030D-6E8A-4147-A177-3AD203B41FA5}">
                      <a16:colId xmlns:a16="http://schemas.microsoft.com/office/drawing/2014/main" val="781570176"/>
                    </a:ext>
                  </a:extLst>
                </a:gridCol>
              </a:tblGrid>
              <a:tr h="1108501">
                <a:tc rowSpan="2">
                  <a:txBody>
                    <a:bodyPr/>
                    <a:lstStyle/>
                    <a:p>
                      <a:pPr lvl="0" algn="ctr"/>
                      <a:r>
                        <a:rPr lang="fr-FR" sz="1000" b="1" i="0" kern="1200" dirty="0">
                          <a:solidFill>
                            <a:srgbClr val="FFFFFF"/>
                          </a:solidFill>
                          <a:latin typeface="Calibri"/>
                        </a:rPr>
                        <a:t>CGMP</a:t>
                      </a:r>
                      <a:endParaRPr lang="fr-FR" sz="1000" b="1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sz="900" b="1" i="0" kern="1200" dirty="0">
                          <a:solidFill>
                            <a:srgbClr val="0D0D0D"/>
                          </a:solidFill>
                          <a:latin typeface="Calibri"/>
                        </a:rPr>
                        <a:t>Responsable</a:t>
                      </a:r>
                      <a:endParaRPr lang="fr-FR" sz="900" dirty="0">
                        <a:solidFill>
                          <a:srgbClr val="0D0D0D"/>
                        </a:solidFill>
                      </a:endParaRPr>
                    </a:p>
                  </a:txBody>
                  <a:tcPr vert="vert27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sz="10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14144"/>
                  </a:ext>
                </a:extLst>
              </a:tr>
              <a:tr h="168187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sz="900" b="1" i="0" kern="1200" dirty="0">
                          <a:solidFill>
                            <a:srgbClr val="0D0D0D"/>
                          </a:solidFill>
                          <a:latin typeface="Calibri"/>
                        </a:rPr>
                        <a:t>Secrétariat</a:t>
                      </a:r>
                      <a:endParaRPr lang="fr-FR" sz="900" dirty="0">
                        <a:solidFill>
                          <a:srgbClr val="0D0D0D"/>
                        </a:solidFill>
                      </a:endParaRPr>
                    </a:p>
                  </a:txBody>
                  <a:tcPr vert="vert27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sz="10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0632"/>
                  </a:ext>
                </a:extLst>
              </a:tr>
            </a:tbl>
          </a:graphicData>
        </a:graphic>
      </p:graphicFrame>
      <p:sp>
        <p:nvSpPr>
          <p:cNvPr id="6" name="Rectangle 76"/>
          <p:cNvSpPr/>
          <p:nvPr/>
        </p:nvSpPr>
        <p:spPr>
          <a:xfrm>
            <a:off x="1210308" y="275719"/>
            <a:ext cx="10187787" cy="4273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b="1" i="0" u="none" strike="noStrike" kern="1200" cap="none" spc="0" baseline="0" dirty="0">
                <a:solidFill>
                  <a:srgbClr val="3B3838"/>
                </a:solidFill>
                <a:uFillTx/>
                <a:latin typeface="Poppins" pitchFamily="2"/>
                <a:cs typeface="Poppins" pitchFamily="2"/>
              </a:rPr>
              <a:t>Workflow de </a:t>
            </a:r>
            <a:r>
              <a:rPr lang="en-US" sz="2177" b="1" i="0" u="none" strike="noStrike" kern="1200" cap="none" spc="0" baseline="0" dirty="0" err="1">
                <a:solidFill>
                  <a:srgbClr val="3B3838"/>
                </a:solidFill>
                <a:uFillTx/>
                <a:latin typeface="Poppins" pitchFamily="2"/>
                <a:cs typeface="Poppins" pitchFamily="2"/>
              </a:rPr>
              <a:t>passation</a:t>
            </a:r>
            <a:r>
              <a:rPr lang="en-US" sz="2177" b="1" i="0" u="none" strike="noStrike" kern="1200" cap="none" spc="0" baseline="0" dirty="0">
                <a:solidFill>
                  <a:srgbClr val="3B3838"/>
                </a:solidFill>
                <a:uFillTx/>
                <a:latin typeface="Poppins" pitchFamily="2"/>
                <a:cs typeface="Poppins" pitchFamily="2"/>
              </a:rPr>
              <a:t> de </a:t>
            </a:r>
            <a:r>
              <a:rPr lang="en-US" sz="2177" b="1" i="0" u="none" strike="noStrike" kern="1200" cap="none" spc="0" baseline="0" dirty="0" err="1">
                <a:solidFill>
                  <a:srgbClr val="3B3838"/>
                </a:solidFill>
                <a:uFillTx/>
                <a:latin typeface="Poppins" pitchFamily="2"/>
                <a:cs typeface="Poppins" pitchFamily="2"/>
              </a:rPr>
              <a:t>contrat</a:t>
            </a:r>
            <a:endParaRPr lang="en-US" sz="2177" b="1" i="0" u="none" strike="noStrike" kern="1200" cap="none" spc="0" baseline="0" dirty="0">
              <a:solidFill>
                <a:srgbClr val="3B3838"/>
              </a:solidFill>
              <a:uFillTx/>
              <a:latin typeface="Poppins" pitchFamily="2"/>
              <a:cs typeface="Poppins" pitchFamily="2"/>
            </a:endParaRPr>
          </a:p>
        </p:txBody>
      </p:sp>
      <p:sp>
        <p:nvSpPr>
          <p:cNvPr id="8" name="Rectangle à coins arrondis 15"/>
          <p:cNvSpPr/>
          <p:nvPr/>
        </p:nvSpPr>
        <p:spPr>
          <a:xfrm>
            <a:off x="2500015" y="907437"/>
            <a:ext cx="1287923" cy="643042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SBA traite et achemine la commande vers le Marché Public</a:t>
            </a:r>
          </a:p>
        </p:txBody>
      </p:sp>
      <p:cxnSp>
        <p:nvCxnSpPr>
          <p:cNvPr id="10" name="Connecteur droit avec flèche 62"/>
          <p:cNvCxnSpPr>
            <a:stCxn id="17" idx="1"/>
            <a:endCxn id="8" idx="3"/>
          </p:cNvCxnSpPr>
          <p:nvPr/>
        </p:nvCxnSpPr>
        <p:spPr>
          <a:xfrm>
            <a:off x="1663549" y="1228958"/>
            <a:ext cx="836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13"/>
          <p:cNvCxnSpPr/>
          <p:nvPr/>
        </p:nvCxnSpPr>
        <p:spPr>
          <a:xfrm>
            <a:off x="3121825" y="1586721"/>
            <a:ext cx="0" cy="22582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5" name="Connecteur droit 119"/>
          <p:cNvCxnSpPr/>
          <p:nvPr/>
        </p:nvCxnSpPr>
        <p:spPr>
          <a:xfrm>
            <a:off x="9233784" y="6010128"/>
            <a:ext cx="447069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pic>
        <p:nvPicPr>
          <p:cNvPr id="16" name="Imag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73" y="6245223"/>
            <a:ext cx="179231" cy="1792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Ellipse 45"/>
          <p:cNvSpPr/>
          <p:nvPr/>
        </p:nvSpPr>
        <p:spPr>
          <a:xfrm>
            <a:off x="1405753" y="1092786"/>
            <a:ext cx="257796" cy="27234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816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aphicFrame>
        <p:nvGraphicFramePr>
          <p:cNvPr id="19" name="Tableau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51235"/>
              </p:ext>
            </p:extLst>
          </p:nvPr>
        </p:nvGraphicFramePr>
        <p:xfrm>
          <a:off x="827083" y="5566626"/>
          <a:ext cx="10428347" cy="83083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3411">
                  <a:extLst>
                    <a:ext uri="{9D8B030D-6E8A-4147-A177-3AD203B41FA5}">
                      <a16:colId xmlns:a16="http://schemas.microsoft.com/office/drawing/2014/main" val="541090890"/>
                    </a:ext>
                  </a:extLst>
                </a:gridCol>
                <a:gridCol w="10034936">
                  <a:extLst>
                    <a:ext uri="{9D8B030D-6E8A-4147-A177-3AD203B41FA5}">
                      <a16:colId xmlns:a16="http://schemas.microsoft.com/office/drawing/2014/main" val="4091171065"/>
                    </a:ext>
                  </a:extLst>
                </a:gridCol>
              </a:tblGrid>
              <a:tr h="830832">
                <a:tc>
                  <a:txBody>
                    <a:bodyPr/>
                    <a:lstStyle/>
                    <a:p>
                      <a:pPr lvl="0" algn="ctr"/>
                      <a:r>
                        <a:rPr lang="fr-FR" sz="1000" b="1" i="0" kern="1200" dirty="0">
                          <a:solidFill>
                            <a:srgbClr val="FFFFFF"/>
                          </a:solidFill>
                          <a:latin typeface="Calibri"/>
                        </a:rPr>
                        <a:t>Service</a:t>
                      </a:r>
                      <a:r>
                        <a:rPr lang="fr-FR" sz="1000" b="1" i="0" kern="1200" baseline="0" dirty="0">
                          <a:solidFill>
                            <a:srgbClr val="FFFFFF"/>
                          </a:solidFill>
                          <a:latin typeface="Calibri"/>
                        </a:rPr>
                        <a:t> Courrier</a:t>
                      </a:r>
                      <a:endParaRPr lang="fr-FR" sz="700" b="1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sz="10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46857"/>
                  </a:ext>
                </a:extLst>
              </a:tr>
            </a:tbl>
          </a:graphicData>
        </a:graphic>
      </p:graphicFrame>
      <p:pic>
        <p:nvPicPr>
          <p:cNvPr id="2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82" y="1329221"/>
            <a:ext cx="189939" cy="18993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2" name="Connecteur droit 70"/>
          <p:cNvCxnSpPr/>
          <p:nvPr/>
        </p:nvCxnSpPr>
        <p:spPr>
          <a:xfrm>
            <a:off x="-99127753" y="2541949"/>
            <a:ext cx="0" cy="2690046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sp>
        <p:nvSpPr>
          <p:cNvPr id="23" name="Rectangle à coins arrondis 21"/>
          <p:cNvSpPr/>
          <p:nvPr/>
        </p:nvSpPr>
        <p:spPr>
          <a:xfrm>
            <a:off x="8756930" y="2899022"/>
            <a:ext cx="1007189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Etablissement du Contrat</a:t>
            </a:r>
          </a:p>
        </p:txBody>
      </p:sp>
      <p:grpSp>
        <p:nvGrpSpPr>
          <p:cNvPr id="48" name="Groupe 47"/>
          <p:cNvGrpSpPr/>
          <p:nvPr/>
        </p:nvGrpSpPr>
        <p:grpSpPr>
          <a:xfrm>
            <a:off x="3860270" y="4710139"/>
            <a:ext cx="888367" cy="507363"/>
            <a:chOff x="6171495" y="4275853"/>
            <a:chExt cx="888367" cy="507363"/>
          </a:xfrm>
        </p:grpSpPr>
        <p:sp>
          <p:nvSpPr>
            <p:cNvPr id="28" name="Shape 415"/>
            <p:cNvSpPr/>
            <p:nvPr/>
          </p:nvSpPr>
          <p:spPr>
            <a:xfrm>
              <a:off x="6171495" y="4275853"/>
              <a:ext cx="888367" cy="5073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8492"/>
                <a:gd name="f4" fmla="val 507492"/>
                <a:gd name="f5" fmla="val 444246"/>
                <a:gd name="f6" fmla="val 253746"/>
                <a:gd name="f7" fmla="*/ f0 1 888492"/>
                <a:gd name="f8" fmla="*/ f1 1 507492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888492"/>
                <a:gd name="f15" fmla="*/ f12 1 507492"/>
                <a:gd name="f16" fmla="*/ 0 1 f14"/>
                <a:gd name="f17" fmla="*/ 888492 1 f14"/>
                <a:gd name="f18" fmla="*/ 0 1 f15"/>
                <a:gd name="f19" fmla="*/ 507492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888492" h="507492">
                  <a:moveTo>
                    <a:pt x="f5" y="f2"/>
                  </a:moveTo>
                  <a:lnTo>
                    <a:pt x="f3" y="f6"/>
                  </a:lnTo>
                  <a:lnTo>
                    <a:pt x="f5" y="f4"/>
                  </a:lnTo>
                  <a:lnTo>
                    <a:pt x="f2" y="f6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D7D3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ZoneTexte 25"/>
            <p:cNvSpPr txBox="1"/>
            <p:nvPr/>
          </p:nvSpPr>
          <p:spPr>
            <a:xfrm>
              <a:off x="6345295" y="4412903"/>
              <a:ext cx="665847" cy="261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Validé?</a:t>
              </a:r>
            </a:p>
          </p:txBody>
        </p:sp>
      </p:grpSp>
      <p:sp>
        <p:nvSpPr>
          <p:cNvPr id="31" name="Rectangle à coins arrondis 21"/>
          <p:cNvSpPr/>
          <p:nvPr/>
        </p:nvSpPr>
        <p:spPr>
          <a:xfrm>
            <a:off x="7121008" y="2899022"/>
            <a:ext cx="1008991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Réception et traitement des Offres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272550" y="3811198"/>
            <a:ext cx="52665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Non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Rectangle à coins arrondis 21"/>
          <p:cNvSpPr/>
          <p:nvPr/>
        </p:nvSpPr>
        <p:spPr>
          <a:xfrm>
            <a:off x="4187975" y="1874234"/>
            <a:ext cx="934947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dirty="0">
                <a:solidFill>
                  <a:srgbClr val="FFFFFF"/>
                </a:solidFill>
                <a:latin typeface="Calibri"/>
              </a:rPr>
              <a:t>Approbation pour publication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6" name="Connecteur droit avec flèche 103"/>
          <p:cNvCxnSpPr>
            <a:cxnSpLocks/>
          </p:cNvCxnSpPr>
          <p:nvPr/>
        </p:nvCxnSpPr>
        <p:spPr>
          <a:xfrm>
            <a:off x="6452239" y="3626243"/>
            <a:ext cx="0" cy="1940383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41" name="ZoneTexte 122"/>
          <p:cNvSpPr txBox="1"/>
          <p:nvPr/>
        </p:nvSpPr>
        <p:spPr>
          <a:xfrm>
            <a:off x="5007048" y="3787537"/>
            <a:ext cx="52665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Oui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0" name="Rectangle à coins arrondis 21"/>
          <p:cNvSpPr/>
          <p:nvPr/>
        </p:nvSpPr>
        <p:spPr>
          <a:xfrm>
            <a:off x="4553800" y="2929446"/>
            <a:ext cx="1096667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Validation</a:t>
            </a:r>
            <a:r>
              <a:rPr lang="fr-FR" sz="998" b="0" i="0" u="none" strike="noStrike" kern="1200" cap="none" spc="0" dirty="0">
                <a:solidFill>
                  <a:srgbClr val="FFFFFF"/>
                </a:solidFill>
                <a:uFillTx/>
                <a:latin typeface="Calibri"/>
              </a:rPr>
              <a:t> externe du Dossier d’Appel d’Offre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1790498" y="2912252"/>
            <a:ext cx="993019" cy="689750"/>
            <a:chOff x="4878089" y="1994775"/>
            <a:chExt cx="1515032" cy="689750"/>
          </a:xfrm>
        </p:grpSpPr>
        <p:sp>
          <p:nvSpPr>
            <p:cNvPr id="53" name="Rectangle à coins arrondis 21"/>
            <p:cNvSpPr/>
            <p:nvPr/>
          </p:nvSpPr>
          <p:spPr>
            <a:xfrm>
              <a:off x="4878089" y="1994775"/>
              <a:ext cx="1515032" cy="689750"/>
            </a:xfrm>
            <a:custGeom>
              <a:avLst>
                <a:gd name="f0" fmla="val 189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59595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98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Constitue</a:t>
              </a:r>
              <a:r>
                <a:rPr lang="fr-FR" sz="998" b="0" i="0" u="none" strike="noStrike" kern="1200" cap="none" spc="0" dirty="0">
                  <a:solidFill>
                    <a:srgbClr val="FFFFFF"/>
                  </a:solidFill>
                  <a:uFillTx/>
                  <a:latin typeface="Calibri"/>
                </a:rPr>
                <a:t> le Dossier D’Appel d’Offre</a:t>
              </a:r>
              <a:endPara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54" name="Imag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7273" y="2403292"/>
              <a:ext cx="179231" cy="179231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9" name="Rectangle à coins arrondis 21"/>
          <p:cNvSpPr/>
          <p:nvPr/>
        </p:nvSpPr>
        <p:spPr>
          <a:xfrm>
            <a:off x="5901379" y="5637169"/>
            <a:ext cx="1090306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Publication sur Internet et Intranet</a:t>
            </a:r>
          </a:p>
        </p:txBody>
      </p:sp>
      <p:sp>
        <p:nvSpPr>
          <p:cNvPr id="61" name="Rectangle à coins arrondis 21"/>
          <p:cNvSpPr/>
          <p:nvPr/>
        </p:nvSpPr>
        <p:spPr>
          <a:xfrm>
            <a:off x="10151252" y="2899022"/>
            <a:ext cx="1028834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dirty="0">
                <a:solidFill>
                  <a:srgbClr val="FFFFFF"/>
                </a:solidFill>
                <a:latin typeface="Calibri"/>
              </a:rPr>
              <a:t>Approbation externe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1" name="Rectangle à coins arrondis 21"/>
          <p:cNvSpPr/>
          <p:nvPr/>
        </p:nvSpPr>
        <p:spPr>
          <a:xfrm>
            <a:off x="2627529" y="4618946"/>
            <a:ext cx="1023438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dirty="0">
                <a:solidFill>
                  <a:srgbClr val="FFFFFF"/>
                </a:solidFill>
                <a:latin typeface="Calibri"/>
              </a:rPr>
              <a:t>Validation du Dossier d’Appel d’Offre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81" name="Connecteur droit 132"/>
          <p:cNvCxnSpPr>
            <a:endCxn id="71" idx="1"/>
          </p:cNvCxnSpPr>
          <p:nvPr/>
        </p:nvCxnSpPr>
        <p:spPr>
          <a:xfrm flipH="1">
            <a:off x="3650967" y="4963821"/>
            <a:ext cx="211007" cy="0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3" name="Connecteur droit avec flèche 101"/>
          <p:cNvCxnSpPr>
            <a:endCxn id="34" idx="2"/>
          </p:cNvCxnSpPr>
          <p:nvPr/>
        </p:nvCxnSpPr>
        <p:spPr>
          <a:xfrm flipV="1">
            <a:off x="4655448" y="2563984"/>
            <a:ext cx="1" cy="36546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07" name="Connecteur droit 102"/>
          <p:cNvCxnSpPr>
            <a:cxnSpLocks/>
          </p:cNvCxnSpPr>
          <p:nvPr/>
        </p:nvCxnSpPr>
        <p:spPr>
          <a:xfrm>
            <a:off x="5122922" y="2204536"/>
            <a:ext cx="1247398" cy="0"/>
          </a:xfrm>
          <a:prstGeom prst="straightConnector1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02"/>
          <p:cNvCxnSpPr>
            <a:cxnSpLocks/>
            <a:stCxn id="59" idx="1"/>
          </p:cNvCxnSpPr>
          <p:nvPr/>
        </p:nvCxnSpPr>
        <p:spPr>
          <a:xfrm flipV="1">
            <a:off x="6991685" y="5982042"/>
            <a:ext cx="303975" cy="2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132" name="Connecteur droit avec flèche 103"/>
          <p:cNvCxnSpPr>
            <a:cxnSpLocks/>
          </p:cNvCxnSpPr>
          <p:nvPr/>
        </p:nvCxnSpPr>
        <p:spPr>
          <a:xfrm flipV="1">
            <a:off x="7295661" y="3561778"/>
            <a:ext cx="0" cy="242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83"/>
          <p:cNvCxnSpPr>
            <a:cxnSpLocks/>
          </p:cNvCxnSpPr>
          <p:nvPr/>
        </p:nvCxnSpPr>
        <p:spPr>
          <a:xfrm>
            <a:off x="8679811" y="4119544"/>
            <a:ext cx="167141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1" name="Connecteur droit 132"/>
          <p:cNvCxnSpPr>
            <a:endCxn id="28" idx="1"/>
          </p:cNvCxnSpPr>
          <p:nvPr/>
        </p:nvCxnSpPr>
        <p:spPr>
          <a:xfrm flipH="1">
            <a:off x="4748637" y="4963821"/>
            <a:ext cx="299613" cy="0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144" name="Connecteur droit avec flèche 103"/>
          <p:cNvCxnSpPr>
            <a:cxnSpLocks/>
          </p:cNvCxnSpPr>
          <p:nvPr/>
        </p:nvCxnSpPr>
        <p:spPr>
          <a:xfrm flipV="1">
            <a:off x="5044614" y="3619196"/>
            <a:ext cx="0" cy="13446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01"/>
          <p:cNvCxnSpPr>
            <a:stCxn id="147" idx="3"/>
            <a:endCxn id="53" idx="1"/>
          </p:cNvCxnSpPr>
          <p:nvPr/>
        </p:nvCxnSpPr>
        <p:spPr>
          <a:xfrm flipH="1" flipV="1">
            <a:off x="2783517" y="3257127"/>
            <a:ext cx="333879" cy="44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91" name="Connecteur droit avec flèche 103"/>
          <p:cNvCxnSpPr>
            <a:cxnSpLocks/>
          </p:cNvCxnSpPr>
          <p:nvPr/>
        </p:nvCxnSpPr>
        <p:spPr>
          <a:xfrm flipH="1">
            <a:off x="4079861" y="3213163"/>
            <a:ext cx="223530" cy="3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17"/>
          <p:cNvCxnSpPr>
            <a:cxnSpLocks/>
            <a:endCxn id="28" idx="0"/>
          </p:cNvCxnSpPr>
          <p:nvPr/>
        </p:nvCxnSpPr>
        <p:spPr>
          <a:xfrm>
            <a:off x="4304454" y="3202569"/>
            <a:ext cx="0" cy="1507570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2" name="Connecteur droit avec flèche 85"/>
          <p:cNvCxnSpPr>
            <a:endCxn id="71" idx="3"/>
          </p:cNvCxnSpPr>
          <p:nvPr/>
        </p:nvCxnSpPr>
        <p:spPr>
          <a:xfrm>
            <a:off x="2287007" y="4963820"/>
            <a:ext cx="34052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17"/>
          <p:cNvCxnSpPr>
            <a:cxnSpLocks/>
            <a:stCxn id="53" idx="2"/>
          </p:cNvCxnSpPr>
          <p:nvPr/>
        </p:nvCxnSpPr>
        <p:spPr>
          <a:xfrm flipH="1">
            <a:off x="2280317" y="3602002"/>
            <a:ext cx="6691" cy="136181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grpSp>
        <p:nvGrpSpPr>
          <p:cNvPr id="185" name="Groupe 184"/>
          <p:cNvGrpSpPr/>
          <p:nvPr/>
        </p:nvGrpSpPr>
        <p:grpSpPr>
          <a:xfrm>
            <a:off x="2280317" y="2185657"/>
            <a:ext cx="176951" cy="726595"/>
            <a:chOff x="2280317" y="2185657"/>
            <a:chExt cx="176951" cy="726595"/>
          </a:xfrm>
        </p:grpSpPr>
        <p:cxnSp>
          <p:nvCxnSpPr>
            <p:cNvPr id="12" name="Connecteur droit avec flèche 114"/>
            <p:cNvCxnSpPr/>
            <p:nvPr/>
          </p:nvCxnSpPr>
          <p:spPr>
            <a:xfrm flipH="1">
              <a:off x="2280317" y="2185657"/>
              <a:ext cx="2899" cy="72659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70" name="Connecteur droit 117"/>
            <p:cNvCxnSpPr/>
            <p:nvPr/>
          </p:nvCxnSpPr>
          <p:spPr>
            <a:xfrm flipH="1">
              <a:off x="2283216" y="2185657"/>
              <a:ext cx="174052" cy="0"/>
            </a:xfrm>
            <a:prstGeom prst="straightConnector1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Connecteur droit avec flèche 83"/>
          <p:cNvCxnSpPr>
            <a:stCxn id="23" idx="1"/>
            <a:endCxn id="61" idx="3"/>
          </p:cNvCxnSpPr>
          <p:nvPr/>
        </p:nvCxnSpPr>
        <p:spPr>
          <a:xfrm>
            <a:off x="9764119" y="3243897"/>
            <a:ext cx="387133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grpSp>
        <p:nvGrpSpPr>
          <p:cNvPr id="191" name="Groupe 190"/>
          <p:cNvGrpSpPr/>
          <p:nvPr/>
        </p:nvGrpSpPr>
        <p:grpSpPr>
          <a:xfrm>
            <a:off x="3117396" y="2888892"/>
            <a:ext cx="964016" cy="737351"/>
            <a:chOff x="3117396" y="2888892"/>
            <a:chExt cx="964016" cy="737351"/>
          </a:xfrm>
        </p:grpSpPr>
        <p:sp>
          <p:nvSpPr>
            <p:cNvPr id="147" name="Rectangle à coins arrondis 21"/>
            <p:cNvSpPr/>
            <p:nvPr/>
          </p:nvSpPr>
          <p:spPr>
            <a:xfrm>
              <a:off x="3117396" y="2888892"/>
              <a:ext cx="964016" cy="737351"/>
            </a:xfrm>
            <a:custGeom>
              <a:avLst>
                <a:gd name="f0" fmla="val 189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59595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98" dirty="0">
                  <a:solidFill>
                    <a:srgbClr val="FFFFFF"/>
                  </a:solidFill>
                  <a:latin typeface="Calibri"/>
                </a:rPr>
                <a:t>Modification du Dossier d’Appel d’Offre</a:t>
              </a:r>
              <a:endPara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90" name="Imag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3210" y="3348206"/>
              <a:ext cx="189939" cy="18993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3" name="Groupe 192"/>
          <p:cNvGrpSpPr/>
          <p:nvPr/>
        </p:nvGrpSpPr>
        <p:grpSpPr>
          <a:xfrm>
            <a:off x="2461457" y="1828566"/>
            <a:ext cx="1364239" cy="714182"/>
            <a:chOff x="2461457" y="1828566"/>
            <a:chExt cx="1364239" cy="714182"/>
          </a:xfrm>
        </p:grpSpPr>
        <p:sp>
          <p:nvSpPr>
            <p:cNvPr id="9" name="Rectangle à coins arrondis 21"/>
            <p:cNvSpPr/>
            <p:nvPr/>
          </p:nvSpPr>
          <p:spPr>
            <a:xfrm>
              <a:off x="2461457" y="1828566"/>
              <a:ext cx="1364239" cy="714182"/>
            </a:xfrm>
            <a:custGeom>
              <a:avLst>
                <a:gd name="f0" fmla="val 189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59595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98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Traite et élabore l’Avis d’Appel d’Offre</a:t>
              </a:r>
            </a:p>
          </p:txBody>
        </p:sp>
        <p:pic>
          <p:nvPicPr>
            <p:cNvPr id="192" name="Imag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2188" y="2338710"/>
              <a:ext cx="189939" cy="189939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194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14" y="3274321"/>
            <a:ext cx="189939" cy="1899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5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645" y="3274755"/>
            <a:ext cx="189939" cy="1899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4" name="Rectangle à coins arrondis 15">
            <a:extLst>
              <a:ext uri="{FF2B5EF4-FFF2-40B4-BE49-F238E27FC236}">
                <a16:creationId xmlns:a16="http://schemas.microsoft.com/office/drawing/2014/main" id="{A3B49797-A529-4EF5-8B50-5D0130812AF5}"/>
              </a:ext>
            </a:extLst>
          </p:cNvPr>
          <p:cNvSpPr/>
          <p:nvPr/>
        </p:nvSpPr>
        <p:spPr>
          <a:xfrm>
            <a:off x="8202991" y="993258"/>
            <a:ext cx="1287923" cy="643042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Le SBA établit le bon de commande</a:t>
            </a:r>
          </a:p>
        </p:txBody>
      </p:sp>
      <p:pic>
        <p:nvPicPr>
          <p:cNvPr id="65" name="Image 59">
            <a:extLst>
              <a:ext uri="{FF2B5EF4-FFF2-40B4-BE49-F238E27FC236}">
                <a16:creationId xmlns:a16="http://schemas.microsoft.com/office/drawing/2014/main" id="{1AEDD209-6D97-40A2-A16F-2E9CF90D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35" y="1394124"/>
            <a:ext cx="189939" cy="18993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6" name="Connecteur droit avec flèche 62">
            <a:extLst>
              <a:ext uri="{FF2B5EF4-FFF2-40B4-BE49-F238E27FC236}">
                <a16:creationId xmlns:a16="http://schemas.microsoft.com/office/drawing/2014/main" id="{EEE7AF5D-2D2D-4589-9EFC-06DBD52BE2D8}"/>
              </a:ext>
            </a:extLst>
          </p:cNvPr>
          <p:cNvCxnSpPr/>
          <p:nvPr/>
        </p:nvCxnSpPr>
        <p:spPr>
          <a:xfrm>
            <a:off x="9490914" y="1291374"/>
            <a:ext cx="836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45">
            <a:extLst>
              <a:ext uri="{FF2B5EF4-FFF2-40B4-BE49-F238E27FC236}">
                <a16:creationId xmlns:a16="http://schemas.microsoft.com/office/drawing/2014/main" id="{545DC0B1-71B1-4861-9339-CBE47C7CDD1C}"/>
              </a:ext>
            </a:extLst>
          </p:cNvPr>
          <p:cNvSpPr/>
          <p:nvPr/>
        </p:nvSpPr>
        <p:spPr>
          <a:xfrm>
            <a:off x="10323355" y="1151846"/>
            <a:ext cx="257796" cy="27234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816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E00F12-CE48-4021-B064-974D68F59602}"/>
              </a:ext>
            </a:extLst>
          </p:cNvPr>
          <p:cNvSpPr txBox="1"/>
          <p:nvPr/>
        </p:nvSpPr>
        <p:spPr>
          <a:xfrm>
            <a:off x="9490914" y="992695"/>
            <a:ext cx="110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/>
              <a:t>Suite processus demande d’achat</a:t>
            </a:r>
          </a:p>
        </p:txBody>
      </p:sp>
      <p:cxnSp>
        <p:nvCxnSpPr>
          <p:cNvPr id="69" name="Connecteur droit 132">
            <a:extLst>
              <a:ext uri="{FF2B5EF4-FFF2-40B4-BE49-F238E27FC236}">
                <a16:creationId xmlns:a16="http://schemas.microsoft.com/office/drawing/2014/main" id="{AB6F5463-40BA-4691-ADA3-DAE2010BD0F5}"/>
              </a:ext>
            </a:extLst>
          </p:cNvPr>
          <p:cNvCxnSpPr>
            <a:cxnSpLocks/>
          </p:cNvCxnSpPr>
          <p:nvPr/>
        </p:nvCxnSpPr>
        <p:spPr>
          <a:xfrm>
            <a:off x="10600585" y="2404654"/>
            <a:ext cx="1" cy="484108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73" name="Connecteur droit 132">
            <a:extLst>
              <a:ext uri="{FF2B5EF4-FFF2-40B4-BE49-F238E27FC236}">
                <a16:creationId xmlns:a16="http://schemas.microsoft.com/office/drawing/2014/main" id="{3B7C9F5B-0356-40F4-97B0-0D6D91B885B6}"/>
              </a:ext>
            </a:extLst>
          </p:cNvPr>
          <p:cNvCxnSpPr>
            <a:cxnSpLocks/>
          </p:cNvCxnSpPr>
          <p:nvPr/>
        </p:nvCxnSpPr>
        <p:spPr>
          <a:xfrm flipH="1">
            <a:off x="8756930" y="2404654"/>
            <a:ext cx="1843656" cy="0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74" name="Connecteur droit avec flèche 101">
            <a:extLst>
              <a:ext uri="{FF2B5EF4-FFF2-40B4-BE49-F238E27FC236}">
                <a16:creationId xmlns:a16="http://schemas.microsoft.com/office/drawing/2014/main" id="{0709D9D0-2C3F-40B3-94DE-C713BB5BFF7C}"/>
              </a:ext>
            </a:extLst>
          </p:cNvPr>
          <p:cNvCxnSpPr>
            <a:cxnSpLocks/>
          </p:cNvCxnSpPr>
          <p:nvPr/>
        </p:nvCxnSpPr>
        <p:spPr>
          <a:xfrm flipH="1" flipV="1">
            <a:off x="8756930" y="1657599"/>
            <a:ext cx="3455" cy="746903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  <a:tailEnd type="arrow"/>
          </a:ln>
        </p:spPr>
      </p:cxnSp>
      <p:sp>
        <p:nvSpPr>
          <p:cNvPr id="75" name="Rectangle à coins arrondis 21">
            <a:extLst>
              <a:ext uri="{FF2B5EF4-FFF2-40B4-BE49-F238E27FC236}">
                <a16:creationId xmlns:a16="http://schemas.microsoft.com/office/drawing/2014/main" id="{7BA890A4-E630-417E-BEB8-564AAC9F66F1}"/>
              </a:ext>
            </a:extLst>
          </p:cNvPr>
          <p:cNvSpPr/>
          <p:nvPr/>
        </p:nvSpPr>
        <p:spPr>
          <a:xfrm>
            <a:off x="5890590" y="2912252"/>
            <a:ext cx="1096667" cy="6897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Envoie au service courrier pour publication</a:t>
            </a:r>
          </a:p>
        </p:txBody>
      </p:sp>
      <p:cxnSp>
        <p:nvCxnSpPr>
          <p:cNvPr id="77" name="Connecteur droit avec flèche 113">
            <a:extLst>
              <a:ext uri="{FF2B5EF4-FFF2-40B4-BE49-F238E27FC236}">
                <a16:creationId xmlns:a16="http://schemas.microsoft.com/office/drawing/2014/main" id="{2EE2AE09-EB89-4BA3-A2DB-381097735479}"/>
              </a:ext>
            </a:extLst>
          </p:cNvPr>
          <p:cNvCxnSpPr>
            <a:cxnSpLocks/>
          </p:cNvCxnSpPr>
          <p:nvPr/>
        </p:nvCxnSpPr>
        <p:spPr>
          <a:xfrm>
            <a:off x="6360325" y="2204536"/>
            <a:ext cx="0" cy="70771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83" name="Rectangle à coins arrondis 21">
            <a:extLst>
              <a:ext uri="{FF2B5EF4-FFF2-40B4-BE49-F238E27FC236}">
                <a16:creationId xmlns:a16="http://schemas.microsoft.com/office/drawing/2014/main" id="{73DC927C-729A-4C47-A76F-F32048339133}"/>
              </a:ext>
            </a:extLst>
          </p:cNvPr>
          <p:cNvSpPr/>
          <p:nvPr/>
        </p:nvSpPr>
        <p:spPr>
          <a:xfrm>
            <a:off x="7408700" y="3842351"/>
            <a:ext cx="1294741" cy="615350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Réception </a:t>
            </a:r>
            <a:r>
              <a:rPr lang="fr-FR" sz="998" dirty="0">
                <a:solidFill>
                  <a:srgbClr val="FFFFFF"/>
                </a:solidFill>
                <a:latin typeface="Calibri"/>
              </a:rPr>
              <a:t>du rapport de l’évaluation des offres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4" name="Rectangle à coins arrondis 21">
            <a:extLst>
              <a:ext uri="{FF2B5EF4-FFF2-40B4-BE49-F238E27FC236}">
                <a16:creationId xmlns:a16="http://schemas.microsoft.com/office/drawing/2014/main" id="{D6EAE2C5-5493-4161-9DB1-12B9EDEB8518}"/>
              </a:ext>
            </a:extLst>
          </p:cNvPr>
          <p:cNvSpPr/>
          <p:nvPr/>
        </p:nvSpPr>
        <p:spPr>
          <a:xfrm>
            <a:off x="8850846" y="3882920"/>
            <a:ext cx="1008991" cy="469383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Réception </a:t>
            </a:r>
            <a:r>
              <a:rPr lang="fr-FR" sz="998" dirty="0">
                <a:solidFill>
                  <a:srgbClr val="FFFFFF"/>
                </a:solidFill>
                <a:latin typeface="Calibri"/>
              </a:rPr>
              <a:t>de l’avis de non objection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5" name="Rectangle à coins arrondis 21">
            <a:extLst>
              <a:ext uri="{FF2B5EF4-FFF2-40B4-BE49-F238E27FC236}">
                <a16:creationId xmlns:a16="http://schemas.microsoft.com/office/drawing/2014/main" id="{69E20F71-53CF-462D-BB20-C8858C07C2C7}"/>
              </a:ext>
            </a:extLst>
          </p:cNvPr>
          <p:cNvSpPr/>
          <p:nvPr/>
        </p:nvSpPr>
        <p:spPr>
          <a:xfrm>
            <a:off x="10157128" y="3824008"/>
            <a:ext cx="1008991" cy="534827"/>
          </a:xfrm>
          <a:custGeom>
            <a:avLst>
              <a:gd name="f0" fmla="val 18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8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Uspload</a:t>
            </a:r>
            <a:r>
              <a:rPr lang="fr-FR" sz="998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998" dirty="0">
                <a:solidFill>
                  <a:srgbClr val="FFFFFF"/>
                </a:solidFill>
                <a:latin typeface="Calibri"/>
              </a:rPr>
              <a:t>du PV d’attribution</a:t>
            </a:r>
            <a:endParaRPr lang="fr-FR" sz="998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95" name="Connecteur droit avec flèche 83">
            <a:extLst>
              <a:ext uri="{FF2B5EF4-FFF2-40B4-BE49-F238E27FC236}">
                <a16:creationId xmlns:a16="http://schemas.microsoft.com/office/drawing/2014/main" id="{A86425CD-12C8-4F57-ACFF-4B923E580ABB}"/>
              </a:ext>
            </a:extLst>
          </p:cNvPr>
          <p:cNvCxnSpPr>
            <a:cxnSpLocks/>
          </p:cNvCxnSpPr>
          <p:nvPr/>
        </p:nvCxnSpPr>
        <p:spPr>
          <a:xfrm>
            <a:off x="9859837" y="4117611"/>
            <a:ext cx="291415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97" name="Connecteur droit avec flèche 113">
            <a:extLst>
              <a:ext uri="{FF2B5EF4-FFF2-40B4-BE49-F238E27FC236}">
                <a16:creationId xmlns:a16="http://schemas.microsoft.com/office/drawing/2014/main" id="{CABDD7AB-D0BC-49B5-9E4B-0A21E67D6523}"/>
              </a:ext>
            </a:extLst>
          </p:cNvPr>
          <p:cNvCxnSpPr/>
          <p:nvPr/>
        </p:nvCxnSpPr>
        <p:spPr>
          <a:xfrm>
            <a:off x="7790807" y="3602002"/>
            <a:ext cx="0" cy="22582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98" name="Connecteur droit 132">
            <a:extLst>
              <a:ext uri="{FF2B5EF4-FFF2-40B4-BE49-F238E27FC236}">
                <a16:creationId xmlns:a16="http://schemas.microsoft.com/office/drawing/2014/main" id="{23B2C163-D27E-40F5-BA26-DE776A16BF34}"/>
              </a:ext>
            </a:extLst>
          </p:cNvPr>
          <p:cNvCxnSpPr>
            <a:cxnSpLocks/>
          </p:cNvCxnSpPr>
          <p:nvPr/>
        </p:nvCxnSpPr>
        <p:spPr>
          <a:xfrm>
            <a:off x="10669771" y="3707435"/>
            <a:ext cx="0" cy="103763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101" name="Connecteur droit 132">
            <a:extLst>
              <a:ext uri="{FF2B5EF4-FFF2-40B4-BE49-F238E27FC236}">
                <a16:creationId xmlns:a16="http://schemas.microsoft.com/office/drawing/2014/main" id="{18A2E214-EEF5-4910-B719-7834104C8627}"/>
              </a:ext>
            </a:extLst>
          </p:cNvPr>
          <p:cNvCxnSpPr>
            <a:cxnSpLocks/>
          </p:cNvCxnSpPr>
          <p:nvPr/>
        </p:nvCxnSpPr>
        <p:spPr>
          <a:xfrm flipH="1">
            <a:off x="9233785" y="3714912"/>
            <a:ext cx="1435986" cy="0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103" name="Connecteur droit avec flèche 101">
            <a:extLst>
              <a:ext uri="{FF2B5EF4-FFF2-40B4-BE49-F238E27FC236}">
                <a16:creationId xmlns:a16="http://schemas.microsoft.com/office/drawing/2014/main" id="{DB0E3CE2-5025-441E-9306-E252BD4A3182}"/>
              </a:ext>
            </a:extLst>
          </p:cNvPr>
          <p:cNvCxnSpPr>
            <a:cxnSpLocks/>
          </p:cNvCxnSpPr>
          <p:nvPr/>
        </p:nvCxnSpPr>
        <p:spPr>
          <a:xfrm flipH="1" flipV="1">
            <a:off x="9242000" y="3578711"/>
            <a:ext cx="2495" cy="13620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208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Poppins Bold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Packard bell</dc:creator>
  <cp:lastModifiedBy>Sion Israel Sion</cp:lastModifiedBy>
  <cp:revision>46</cp:revision>
  <dcterms:created xsi:type="dcterms:W3CDTF">2019-11-03T21:20:46Z</dcterms:created>
  <dcterms:modified xsi:type="dcterms:W3CDTF">2019-11-10T13:34:46Z</dcterms:modified>
</cp:coreProperties>
</file>