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0"/>
  </p:notesMasterIdLst>
  <p:handoutMasterIdLst>
    <p:handoutMasterId r:id="rId11"/>
  </p:handoutMasterIdLst>
  <p:sldIdLst>
    <p:sldId id="258" r:id="rId5"/>
    <p:sldId id="2032092900" r:id="rId6"/>
    <p:sldId id="2032092901" r:id="rId7"/>
    <p:sldId id="2032092903" r:id="rId8"/>
    <p:sldId id="2032092749" r:id="rId9"/>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628"/>
    <a:srgbClr val="000000"/>
    <a:srgbClr val="A3A1A8"/>
    <a:srgbClr val="75737D"/>
    <a:srgbClr val="76737E"/>
    <a:srgbClr val="484553"/>
    <a:srgbClr val="F4F3F3"/>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7078" autoAdjust="0"/>
  </p:normalViewPr>
  <p:slideViewPr>
    <p:cSldViewPr snapToGrid="0" snapToObjects="1">
      <p:cViewPr varScale="1">
        <p:scale>
          <a:sx n="82" d="100"/>
          <a:sy n="82" d="100"/>
        </p:scale>
        <p:origin x="552" y="72"/>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2022-10-16</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2022-10-16</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pic>
        <p:nvPicPr>
          <p:cNvPr id="5" name="Picture 4">
            <a:extLst>
              <a:ext uri="{FF2B5EF4-FFF2-40B4-BE49-F238E27FC236}">
                <a16:creationId xmlns:a16="http://schemas.microsoft.com/office/drawing/2014/main" id="{773719B6-1A4E-D6AD-92B4-01CB279D4A56}"/>
              </a:ext>
            </a:extLst>
          </p:cNvPr>
          <p:cNvPicPr>
            <a:picLocks noChangeAspect="1"/>
          </p:cNvPicPr>
          <p:nvPr userDrawn="1"/>
        </p:nvPicPr>
        <p:blipFill>
          <a:blip r:embed="rId3"/>
          <a:stretch>
            <a:fillRect/>
          </a:stretch>
        </p:blipFill>
        <p:spPr>
          <a:xfrm>
            <a:off x="549275" y="549275"/>
            <a:ext cx="4620333" cy="1188085"/>
          </a:xfrm>
          <a:prstGeom prst="rect">
            <a:avLst/>
          </a:prstGeom>
        </p:spPr>
      </p:pic>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3" name="Content Placeholder 2">
            <a:extLst>
              <a:ext uri="{FF2B5EF4-FFF2-40B4-BE49-F238E27FC236}">
                <a16:creationId xmlns:a16="http://schemas.microsoft.com/office/drawing/2014/main" id="{8176912B-0044-45A5-82EA-7216E1638CA4}"/>
              </a:ext>
            </a:extLst>
          </p:cNvPr>
          <p:cNvSpPr>
            <a:spLocks noGrp="1"/>
          </p:cNvSpPr>
          <p:nvPr>
            <p:ph sz="quarter" idx="11" hasCustomPrompt="1"/>
          </p:nvPr>
        </p:nvSpPr>
        <p:spPr>
          <a:xfrm>
            <a:off x="548640" y="1856232"/>
            <a:ext cx="7033260"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Arial" panose="020B0604020202020204" pitchFamily="34" charset="0"/>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Arial" panose="020B0604020202020204" pitchFamily="34" charset="0"/>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Arial" panose="020B0604020202020204" pitchFamily="34" charset="0"/>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3" name="Content Placeholder 2">
            <a:extLst>
              <a:ext uri="{FF2B5EF4-FFF2-40B4-BE49-F238E27FC236}">
                <a16:creationId xmlns:a16="http://schemas.microsoft.com/office/drawing/2014/main" id="{8312F6A7-9F61-4869-87DE-CC94F3570C3D}"/>
              </a:ext>
            </a:extLst>
          </p:cNvPr>
          <p:cNvSpPr>
            <a:spLocks noGrp="1"/>
          </p:cNvSpPr>
          <p:nvPr>
            <p:ph sz="quarter" idx="11" hasCustomPrompt="1"/>
          </p:nvPr>
        </p:nvSpPr>
        <p:spPr>
          <a:xfrm>
            <a:off x="548640" y="1856232"/>
            <a:ext cx="7033260"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Arial" panose="020B0604020202020204" pitchFamily="34" charset="0"/>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Arial" panose="020B0604020202020204" pitchFamily="34" charset="0"/>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Arial" panose="020B0604020202020204" pitchFamily="34" charset="0"/>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5" name="Content Placeholder 2">
            <a:extLst>
              <a:ext uri="{FF2B5EF4-FFF2-40B4-BE49-F238E27FC236}">
                <a16:creationId xmlns:a16="http://schemas.microsoft.com/office/drawing/2014/main" id="{FEBB0295-4FF3-43F6-B6AE-C3DE5235AF7D}"/>
              </a:ext>
            </a:extLst>
          </p:cNvPr>
          <p:cNvSpPr>
            <a:spLocks noGrp="1"/>
          </p:cNvSpPr>
          <p:nvPr>
            <p:ph sz="quarter" idx="10" hasCustomPrompt="1"/>
          </p:nvPr>
        </p:nvSpPr>
        <p:spPr>
          <a:xfrm>
            <a:off x="548640" y="1856232"/>
            <a:ext cx="11091672"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Arial" panose="020B0604020202020204" pitchFamily="34" charset="0"/>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Arial" panose="020B0604020202020204" pitchFamily="34" charset="0"/>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Arial" panose="020B0604020202020204" pitchFamily="34" charset="0"/>
              </a:defRPr>
            </a:lvl3pPr>
            <a:lvl4pPr>
              <a:defRPr>
                <a:solidFill>
                  <a:schemeClr val="accent1"/>
                </a:solidFill>
              </a:defRPr>
            </a:lvl4pPr>
            <a:lvl5pPr>
              <a:defRPr>
                <a:solidFill>
                  <a:schemeClr val="accent1"/>
                </a:solidFill>
              </a:defRPr>
            </a:lvl5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pic>
        <p:nvPicPr>
          <p:cNvPr id="2" name="Picture 1">
            <a:extLst>
              <a:ext uri="{FF2B5EF4-FFF2-40B4-BE49-F238E27FC236}">
                <a16:creationId xmlns:a16="http://schemas.microsoft.com/office/drawing/2014/main" id="{99CBEA77-4308-CC8D-D1B3-BEAEAF099FFE}"/>
              </a:ext>
            </a:extLst>
          </p:cNvPr>
          <p:cNvPicPr>
            <a:picLocks noChangeAspect="1"/>
          </p:cNvPicPr>
          <p:nvPr userDrawn="1"/>
        </p:nvPicPr>
        <p:blipFill>
          <a:blip r:embed="rId4"/>
          <a:stretch>
            <a:fillRect/>
          </a:stretch>
        </p:blipFill>
        <p:spPr>
          <a:xfrm>
            <a:off x="549275" y="549275"/>
            <a:ext cx="4620333" cy="1188085"/>
          </a:xfrm>
          <a:prstGeom prst="rect">
            <a:avLst/>
          </a:prstGeom>
        </p:spPr>
      </p:pic>
    </p:spTree>
    <p:extLst>
      <p:ext uri="{BB962C8B-B14F-4D97-AF65-F5344CB8AC3E}">
        <p14:creationId xmlns:p14="http://schemas.microsoft.com/office/powerpoint/2010/main" val="1369671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324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solidFill>
                  <a:schemeClr val="accent1"/>
                </a:solidFill>
              </a:defRPr>
            </a:lvl1pPr>
            <a:lvl2pPr marL="228600" indent="-228600">
              <a:spcBef>
                <a:spcPts val="600"/>
              </a:spcBef>
              <a:buClrTx/>
              <a:defRPr sz="1800">
                <a:solidFill>
                  <a:schemeClr val="accent1"/>
                </a:solidFill>
              </a:defRPr>
            </a:lvl2pPr>
            <a:lvl3pPr marL="457200" indent="-228600">
              <a:spcBef>
                <a:spcPts val="600"/>
              </a:spcBef>
              <a:buClrTx/>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solidFill>
                  <a:schemeClr val="accent1"/>
                </a:solidFill>
              </a:defRPr>
            </a:lvl1pPr>
            <a:lvl2pPr marL="228600" indent="-228600">
              <a:spcBef>
                <a:spcPts val="600"/>
              </a:spcBef>
              <a:buClrTx/>
              <a:defRPr sz="1800">
                <a:solidFill>
                  <a:schemeClr val="accent1"/>
                </a:solidFill>
              </a:defRPr>
            </a:lvl2pPr>
            <a:lvl3pPr marL="457200" indent="-228600">
              <a:spcBef>
                <a:spcPts val="600"/>
              </a:spcBef>
              <a:buClrTx/>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solidFill>
                  <a:schemeClr val="accent1"/>
                </a:solidFill>
              </a:defRPr>
            </a:lvl1pPr>
            <a:lvl2pPr marL="228600" indent="-228600">
              <a:spcBef>
                <a:spcPts val="600"/>
              </a:spcBef>
              <a:defRPr sz="1800">
                <a:solidFill>
                  <a:schemeClr val="accent1"/>
                </a:solidFill>
              </a:defRPr>
            </a:lvl2pPr>
            <a:lvl3pPr marL="457200" indent="-228600">
              <a:spcBef>
                <a:spcPts val="600"/>
              </a:spcBef>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solidFill>
                  <a:schemeClr val="accent1"/>
                </a:solidFill>
              </a:defRPr>
            </a:lvl1pPr>
            <a:lvl2pPr marL="228600" indent="-228600">
              <a:spcBef>
                <a:spcPts val="600"/>
              </a:spcBef>
              <a:defRPr sz="1800">
                <a:solidFill>
                  <a:schemeClr val="accent1"/>
                </a:solidFill>
              </a:defRPr>
            </a:lvl2pPr>
            <a:lvl3pPr marL="457200" indent="-228600">
              <a:spcBef>
                <a:spcPts val="600"/>
              </a:spcBef>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solidFill>
                  <a:schemeClr val="accent1"/>
                </a:solidFill>
              </a:defRPr>
            </a:lvl1pPr>
            <a:lvl2pPr marL="228600" indent="-228600">
              <a:spcBef>
                <a:spcPts val="600"/>
              </a:spcBef>
              <a:defRPr sz="1800">
                <a:solidFill>
                  <a:schemeClr val="accent1"/>
                </a:solidFill>
              </a:defRPr>
            </a:lvl2pPr>
            <a:lvl3pPr marL="457200" indent="-228600">
              <a:spcBef>
                <a:spcPts val="600"/>
              </a:spcBef>
              <a:defRPr sz="1800">
                <a:solidFill>
                  <a:schemeClr val="accent1"/>
                </a:solidFill>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solidFill>
                  <a:schemeClr val="accent1"/>
                </a:solidFill>
              </a:defRPr>
            </a:lvl1pPr>
            <a:lvl2pPr marL="182880" indent="-182880">
              <a:spcBef>
                <a:spcPts val="600"/>
              </a:spcBef>
              <a:defRPr sz="1600">
                <a:solidFill>
                  <a:schemeClr val="accent1"/>
                </a:solidFill>
              </a:defRPr>
            </a:lvl2pPr>
            <a:lvl3pPr marL="365760" indent="-182880">
              <a:spcBef>
                <a:spcPts val="600"/>
              </a:spcBef>
              <a:defRPr sz="1600">
                <a:solidFill>
                  <a:schemeClr val="accent1"/>
                </a:solidFill>
              </a:defRPr>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 id="2147483724" r:id="rId21"/>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Registration Template</a:t>
            </a:r>
          </a:p>
        </p:txBody>
      </p:sp>
      <p:sp>
        <p:nvSpPr>
          <p:cNvPr id="3" name="slide_clientName">
            <a:extLst>
              <a:ext uri="{FF2B5EF4-FFF2-40B4-BE49-F238E27FC236}">
                <a16:creationId xmlns:a16="http://schemas.microsoft.com/office/drawing/2014/main" id="{6192AE26-A286-4205-BD6D-9A3F80C42B58}"/>
              </a:ext>
            </a:extLst>
          </p:cNvPr>
          <p:cNvSpPr>
            <a:spLocks noGrp="1"/>
          </p:cNvSpPr>
          <p:nvPr>
            <p:ph type="subTitle" idx="1"/>
          </p:nvPr>
        </p:nvSpPr>
        <p:spPr bwMode="blackWhite"/>
        <p:txBody>
          <a:bodyPr/>
          <a:lstStyle/>
          <a:p>
            <a:r>
              <a:rPr lang="en-US" dirty="0"/>
              <a:t>Prepared for ZS PRIZE Participants</a:t>
            </a:r>
          </a:p>
        </p:txBody>
      </p:sp>
      <p:sp>
        <p:nvSpPr>
          <p:cNvPr id="4" name="slide_date">
            <a:extLst>
              <a:ext uri="{FF2B5EF4-FFF2-40B4-BE49-F238E27FC236}">
                <a16:creationId xmlns:a16="http://schemas.microsoft.com/office/drawing/2014/main" id="{3CFD5799-B6AF-4293-9788-A22769633477}"/>
              </a:ext>
            </a:extLst>
          </p:cNvPr>
          <p:cNvSpPr>
            <a:spLocks noGrp="1"/>
          </p:cNvSpPr>
          <p:nvPr>
            <p:ph type="body" sz="quarter" idx="10"/>
          </p:nvPr>
        </p:nvSpPr>
        <p:spPr/>
        <p:txBody>
          <a:bodyPr/>
          <a:lstStyle/>
          <a:p>
            <a:r>
              <a:rPr lang="en-US" dirty="0"/>
              <a:t>October 14, 2022</a:t>
            </a:r>
          </a:p>
        </p:txBody>
      </p:sp>
      <p:sp>
        <p:nvSpPr>
          <p:cNvPr id="11" name="slide_footer">
            <a:extLst>
              <a:ext uri="{FF2B5EF4-FFF2-40B4-BE49-F238E27FC236}">
                <a16:creationId xmlns:a16="http://schemas.microsoft.com/office/drawing/2014/main" id="{587388CE-1051-42E4-8F01-5D88DD092B48}"/>
              </a:ext>
            </a:extLst>
          </p:cNvPr>
          <p:cNvSpPr>
            <a:spLocks noGrp="1"/>
          </p:cNvSpPr>
          <p:nvPr>
            <p:ph type="body" sz="quarter" idx="12"/>
          </p:nvPr>
        </p:nvSpPr>
        <p:spPr>
          <a:xfrm>
            <a:off x="549276" y="5495544"/>
            <a:ext cx="5760720" cy="153888"/>
          </a:xfrm>
        </p:spPr>
        <p:txBody>
          <a:bodyPr/>
          <a:lstStyle/>
          <a:p>
            <a:r>
              <a:rPr lang="en-US" dirty="0"/>
              <a:t>Bangalore +91 080 6773 3700 </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
        <p:nvSpPr>
          <p:cNvPr id="9" name="slide_disclaimer">
            <a:extLst>
              <a:ext uri="{FF2B5EF4-FFF2-40B4-BE49-F238E27FC236}">
                <a16:creationId xmlns:a16="http://schemas.microsoft.com/office/drawing/2014/main" id="{ED0E3C09-A9DE-483E-AE77-DFDDA9B43315}"/>
              </a:ext>
            </a:extLst>
          </p:cNvPr>
          <p:cNvSpPr txBox="1"/>
          <p:nvPr/>
        </p:nvSpPr>
        <p:spPr bwMode="blackWhite">
          <a:xfrm>
            <a:off x="549276" y="5111496"/>
            <a:ext cx="5760720" cy="307777"/>
          </a:xfrm>
          <a:prstGeom prst="rect">
            <a:avLst/>
          </a:prstGeom>
          <a:noFill/>
          <a:ln>
            <a:noFill/>
            <a:miter lim="800000"/>
          </a:ln>
        </p:spPr>
        <p:txBody>
          <a:bodyPr vert="horz" wrap="square" lIns="0" tIns="0" rIns="0" bIns="0" rtlCol="0" anchor="b">
            <a:noAutofit/>
          </a:bodyPr>
          <a:lstStyle/>
          <a:p>
            <a:pPr>
              <a:spcBef>
                <a:spcPts val="0"/>
              </a:spcBef>
              <a:spcAft>
                <a:spcPts val="0"/>
              </a:spcAft>
            </a:pPr>
            <a:r>
              <a:rPr lang="en-US" sz="1000" dirty="0">
                <a:solidFill>
                  <a:srgbClr val="75737D"/>
                </a:solidFill>
                <a:latin typeface="Arial" panose="020B0604020202020204" pitchFamily="34" charset="0"/>
              </a:rPr>
              <a:t>This document is solely for the use of client personnel. No part of it may be circulated, quoted or reproduced for distribution outside of the client organization without prior written approval of ZS.</a:t>
            </a:r>
          </a:p>
        </p:txBody>
      </p:sp>
    </p:spTree>
    <p:extLst>
      <p:ext uri="{BB962C8B-B14F-4D97-AF65-F5344CB8AC3E}">
        <p14:creationId xmlns:p14="http://schemas.microsoft.com/office/powerpoint/2010/main" val="129754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F8F151-3E20-41B1-BEA5-1A97B84413D1}"/>
              </a:ext>
            </a:extLst>
          </p:cNvPr>
          <p:cNvSpPr>
            <a:spLocks noGrp="1"/>
          </p:cNvSpPr>
          <p:nvPr>
            <p:ph type="title"/>
          </p:nvPr>
        </p:nvSpPr>
        <p:spPr/>
        <p:txBody>
          <a:bodyPr/>
          <a:lstStyle/>
          <a:p>
            <a:r>
              <a:rPr lang="en-US" dirty="0"/>
              <a:t>Table of Content</a:t>
            </a:r>
          </a:p>
        </p:txBody>
      </p:sp>
      <p:sp>
        <p:nvSpPr>
          <p:cNvPr id="5" name="Content Placeholder 4">
            <a:extLst>
              <a:ext uri="{FF2B5EF4-FFF2-40B4-BE49-F238E27FC236}">
                <a16:creationId xmlns:a16="http://schemas.microsoft.com/office/drawing/2014/main" id="{8CD5FA56-90F6-4DA8-91AC-BF16B138DBBE}"/>
              </a:ext>
            </a:extLst>
          </p:cNvPr>
          <p:cNvSpPr>
            <a:spLocks noGrp="1"/>
          </p:cNvSpPr>
          <p:nvPr>
            <p:ph idx="1"/>
          </p:nvPr>
        </p:nvSpPr>
        <p:spPr/>
        <p:txBody>
          <a:bodyPr/>
          <a:lstStyle/>
          <a:p>
            <a:pPr marL="457200" indent="-457200">
              <a:buFont typeface="Wingdings" panose="05000000000000000000" pitchFamily="2" charset="2"/>
              <a:buChar char="§"/>
            </a:pPr>
            <a:r>
              <a:rPr lang="en-US" sz="2400" b="1" dirty="0"/>
              <a:t>Executive Summary</a:t>
            </a:r>
          </a:p>
          <a:p>
            <a:pPr marL="457200" indent="-457200">
              <a:buFont typeface="Wingdings" panose="05000000000000000000" pitchFamily="2" charset="2"/>
              <a:buChar char="§"/>
            </a:pPr>
            <a:r>
              <a:rPr lang="en-US" sz="2400" b="1" dirty="0"/>
              <a:t>Deep dives</a:t>
            </a:r>
          </a:p>
        </p:txBody>
      </p:sp>
    </p:spTree>
    <p:extLst>
      <p:ext uri="{BB962C8B-B14F-4D97-AF65-F5344CB8AC3E}">
        <p14:creationId xmlns:p14="http://schemas.microsoft.com/office/powerpoint/2010/main" val="305406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0F0B69-BB9F-44CC-BB0C-FB3F503D840E}"/>
              </a:ext>
            </a:extLst>
          </p:cNvPr>
          <p:cNvSpPr>
            <a:spLocks noGrp="1"/>
          </p:cNvSpPr>
          <p:nvPr>
            <p:ph type="title"/>
          </p:nvPr>
        </p:nvSpPr>
        <p:spPr>
          <a:xfrm>
            <a:off x="548640" y="429768"/>
            <a:ext cx="11091672" cy="861774"/>
          </a:xfrm>
        </p:spPr>
        <p:txBody>
          <a:bodyPr/>
          <a:lstStyle/>
          <a:p>
            <a:r>
              <a:rPr lang="en-US" sz="2800" dirty="0"/>
              <a:t>Executive Summary: </a:t>
            </a:r>
            <a:r>
              <a:rPr lang="en-US" sz="2800" i="1" dirty="0"/>
              <a:t>Describe your idea in not more than 400 words; this should be like your 2–3-minute pitch to the investor</a:t>
            </a:r>
          </a:p>
        </p:txBody>
      </p:sp>
      <p:sp>
        <p:nvSpPr>
          <p:cNvPr id="5" name="Content Placeholder 4">
            <a:extLst>
              <a:ext uri="{FF2B5EF4-FFF2-40B4-BE49-F238E27FC236}">
                <a16:creationId xmlns:a16="http://schemas.microsoft.com/office/drawing/2014/main" id="{23D71A7E-DDA2-4B2E-9F54-0151181C9999}"/>
              </a:ext>
            </a:extLst>
          </p:cNvPr>
          <p:cNvSpPr>
            <a:spLocks noGrp="1"/>
          </p:cNvSpPr>
          <p:nvPr>
            <p:ph sz="quarter" idx="10"/>
          </p:nvPr>
        </p:nvSpPr>
        <p:spPr/>
        <p:txBody>
          <a:bodyPr/>
          <a:lstStyle/>
          <a:p>
            <a:pPr marL="285750" indent="-285750">
              <a:spcBef>
                <a:spcPts val="0"/>
              </a:spcBef>
              <a:spcAft>
                <a:spcPts val="0"/>
              </a:spcAft>
              <a:buFont typeface="Wingdings" panose="05000000000000000000" pitchFamily="2" charset="2"/>
              <a:buChar char="§"/>
            </a:pPr>
            <a:endParaRPr lang="en-US" dirty="0">
              <a:effectLst/>
            </a:endParaRPr>
          </a:p>
          <a:p>
            <a:endParaRPr lang="en-US" dirty="0"/>
          </a:p>
        </p:txBody>
      </p:sp>
    </p:spTree>
    <p:extLst>
      <p:ext uri="{BB962C8B-B14F-4D97-AF65-F5344CB8AC3E}">
        <p14:creationId xmlns:p14="http://schemas.microsoft.com/office/powerpoint/2010/main" val="83986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E36F-E0C4-4D79-87E2-4C880B77D6EF}"/>
              </a:ext>
            </a:extLst>
          </p:cNvPr>
          <p:cNvSpPr>
            <a:spLocks noGrp="1"/>
          </p:cNvSpPr>
          <p:nvPr>
            <p:ph type="title"/>
          </p:nvPr>
        </p:nvSpPr>
        <p:spPr>
          <a:xfrm>
            <a:off x="548640" y="429768"/>
            <a:ext cx="11091672" cy="1231106"/>
          </a:xfrm>
        </p:spPr>
        <p:txBody>
          <a:bodyPr/>
          <a:lstStyle/>
          <a:p>
            <a:r>
              <a:rPr lang="en-US" sz="2800" dirty="0"/>
              <a:t>Deep dives: </a:t>
            </a:r>
            <a:r>
              <a:rPr lang="en-US" sz="2800" i="1" dirty="0"/>
              <a:t>Please elaborate on the below in not mare than 400 words or 1-2 slides on each </a:t>
            </a:r>
            <a:r>
              <a:rPr lang="en-US" sz="2800" b="0" i="1" dirty="0"/>
              <a:t>(</a:t>
            </a:r>
            <a:r>
              <a:rPr lang="en-US" sz="2400" b="0" i="1" dirty="0"/>
              <a:t>Do provide any available demos, videos, POCs or existing research with your response)</a:t>
            </a:r>
            <a:endParaRPr lang="en-US" sz="2800" b="0" i="1" dirty="0"/>
          </a:p>
        </p:txBody>
      </p:sp>
      <p:sp>
        <p:nvSpPr>
          <p:cNvPr id="3" name="Content Placeholder 2">
            <a:extLst>
              <a:ext uri="{FF2B5EF4-FFF2-40B4-BE49-F238E27FC236}">
                <a16:creationId xmlns:a16="http://schemas.microsoft.com/office/drawing/2014/main" id="{F9C358D8-AD1B-4B07-9CBA-6033A4431B67}"/>
              </a:ext>
            </a:extLst>
          </p:cNvPr>
          <p:cNvSpPr>
            <a:spLocks noGrp="1"/>
          </p:cNvSpPr>
          <p:nvPr>
            <p:ph sz="quarter" idx="10"/>
          </p:nvPr>
        </p:nvSpPr>
        <p:spPr/>
        <p:txBody>
          <a:bodyPr/>
          <a:lstStyle/>
          <a:p>
            <a:pPr marL="285750" marR="0" lvl="2" indent="-285750">
              <a:spcBef>
                <a:spcPts val="0"/>
              </a:spcBef>
              <a:buFont typeface="Wingdings" panose="05000000000000000000" pitchFamily="2" charset="2"/>
              <a:buChar char="§"/>
            </a:pPr>
            <a:r>
              <a:rPr lang="en-US" sz="1600" b="1" dirty="0"/>
              <a:t>Problem statement</a:t>
            </a:r>
            <a:r>
              <a:rPr lang="en-US" sz="1600" dirty="0"/>
              <a:t>– What is the need? Why is the problem important to solve (current impact)? </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Proposed solution</a:t>
            </a:r>
            <a:r>
              <a:rPr lang="en-US" sz="1600" dirty="0"/>
              <a:t>: What is your approach? How developed is your idea? What technology or process is behind your solution? </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Uniqueness of the idea</a:t>
            </a:r>
            <a:r>
              <a:rPr lang="en-US" sz="1600" dirty="0"/>
              <a:t>: What is the novelty or differentiation of the idea? How is it different from pother existing or in pipeline solutions?</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Business model</a:t>
            </a:r>
            <a:r>
              <a:rPr lang="en-US" sz="1600" dirty="0"/>
              <a:t>: Who is your target audience? What is the  proposed price point of your solution? How does it compare to others in the market? Any additional details on your proposed Go to market strategy?</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Impact and scalability</a:t>
            </a:r>
            <a:r>
              <a:rPr lang="en-US" sz="1600" dirty="0"/>
              <a:t>: </a:t>
            </a:r>
          </a:p>
          <a:p>
            <a:pPr marL="742950" lvl="4" indent="-285750">
              <a:spcBef>
                <a:spcPts val="0"/>
              </a:spcBef>
              <a:buFont typeface="Courier New" panose="02070309020205020404" pitchFamily="49" charset="0"/>
              <a:buChar char="o"/>
            </a:pPr>
            <a:r>
              <a:rPr lang="en-US" sz="1400" dirty="0">
                <a:latin typeface="Arial" panose="020B0604020202020204" pitchFamily="34" charset="0"/>
              </a:rPr>
              <a:t>Do you have any existing evidence to establish confidence in the proposed idea that it will likely lead to change in status quo in the relevant area when at scale? </a:t>
            </a:r>
          </a:p>
          <a:p>
            <a:pPr marL="742950" lvl="4" indent="-285750">
              <a:spcBef>
                <a:spcPts val="0"/>
              </a:spcBef>
              <a:buFont typeface="Courier New" panose="02070309020205020404" pitchFamily="49" charset="0"/>
              <a:buChar char="o"/>
            </a:pPr>
            <a:r>
              <a:rPr lang="en-US" sz="1400" dirty="0">
                <a:latin typeface="Arial" panose="020B0604020202020204" pitchFamily="34" charset="0"/>
              </a:rPr>
              <a:t>How easy will it be to adapt the solution specially with regards to meeting the growth and demand in the impacted area?</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Potential roadblocks</a:t>
            </a:r>
            <a:r>
              <a:rPr lang="en-US" sz="1600" dirty="0"/>
              <a:t>: What are the likely roadblocks this idea can face in terms of execution and implementation? Do you have any preliminary solution to address these roadblocks?</a:t>
            </a:r>
          </a:p>
          <a:p>
            <a:pPr marL="285750" marR="0" lvl="2" indent="-285750">
              <a:spcBef>
                <a:spcPts val="0"/>
              </a:spcBef>
              <a:buFont typeface="Wingdings" panose="05000000000000000000" pitchFamily="2" charset="2"/>
              <a:buChar char="§"/>
            </a:pPr>
            <a:endParaRPr lang="en-US" sz="1600" b="1" dirty="0"/>
          </a:p>
          <a:p>
            <a:pPr marL="285750" marR="0" lvl="2" indent="-285750">
              <a:spcBef>
                <a:spcPts val="0"/>
              </a:spcBef>
              <a:buFont typeface="Wingdings" panose="05000000000000000000" pitchFamily="2" charset="2"/>
              <a:buChar char="§"/>
            </a:pPr>
            <a:r>
              <a:rPr lang="en-US" sz="1600" b="1" dirty="0"/>
              <a:t>Team</a:t>
            </a:r>
            <a:r>
              <a:rPr lang="en-US" sz="1600" dirty="0"/>
              <a:t>: Who is the team behind the idea? </a:t>
            </a:r>
          </a:p>
          <a:p>
            <a:endParaRPr lang="en-US" sz="1600" dirty="0"/>
          </a:p>
        </p:txBody>
      </p:sp>
    </p:spTree>
    <p:extLst>
      <p:ext uri="{BB962C8B-B14F-4D97-AF65-F5344CB8AC3E}">
        <p14:creationId xmlns:p14="http://schemas.microsoft.com/office/powerpoint/2010/main" val="42838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9566A8A-8D01-46D8-A392-E4BED27F96C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01062118"/>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rize PPT 16x9" id="{C9FF36F6-66B1-4A42-85E5-A897E422B9A5}" vid="{8F47241D-CCCA-F140-87FD-085587446C70}"/>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57c4ec2-9abc-4364-9320-9ecfd881b134" xsi:nil="true"/>
    <lcf76f155ced4ddcb4097134ff3c332f xmlns="4e515cf4-d260-4f45-aa99-f142bd91fa3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1C8D5B68E36542AA5B84C784E67432" ma:contentTypeVersion="16" ma:contentTypeDescription="Create a new document." ma:contentTypeScope="" ma:versionID="22f4a66accba8f774db4741ac1ec4aae">
  <xsd:schema xmlns:xsd="http://www.w3.org/2001/XMLSchema" xmlns:xs="http://www.w3.org/2001/XMLSchema" xmlns:p="http://schemas.microsoft.com/office/2006/metadata/properties" xmlns:ns2="4e515cf4-d260-4f45-aa99-f142bd91fa3f" xmlns:ns3="e57c4ec2-9abc-4364-9320-9ecfd881b134" targetNamespace="http://schemas.microsoft.com/office/2006/metadata/properties" ma:root="true" ma:fieldsID="3682ae55209ea89b5f10f700c5c4fc62" ns2:_="" ns3:_="">
    <xsd:import namespace="4e515cf4-d260-4f45-aa99-f142bd91fa3f"/>
    <xsd:import namespace="e57c4ec2-9abc-4364-9320-9ecfd881b13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515cf4-d260-4f45-aa99-f142bd91f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03f1f4f-fe90-473e-a893-ee8dfa259cd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57c4ec2-9abc-4364-9320-9ecfd881b13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3f389b5-01ef-4deb-b186-05ad35f54e81}" ma:internalName="TaxCatchAll" ma:showField="CatchAllData" ma:web="e57c4ec2-9abc-4364-9320-9ecfd881b13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584C74-4BE8-47B3-9AD1-94A85EB28CAC}">
  <ds:schemaRef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05764114-edfb-4a5c-940b-544059dd1a8c"/>
    <ds:schemaRef ds:uri="62399b39-8d8a-4c46-9135-fcfb64bda7ef"/>
    <ds:schemaRef ds:uri="http://schemas.microsoft.com/sharepoint/v3"/>
    <ds:schemaRef ds:uri="http://purl.org/dc/elements/1.1/"/>
    <ds:schemaRef ds:uri="http://schemas.microsoft.com/office/2006/metadata/properties"/>
    <ds:schemaRef ds:uri="http://www.w3.org/XML/1998/namespace"/>
    <ds:schemaRef ds:uri="http://purl.org/dc/dcmitype/"/>
    <ds:schemaRef ds:uri="e57c4ec2-9abc-4364-9320-9ecfd881b134"/>
    <ds:schemaRef ds:uri="4e515cf4-d260-4f45-aa99-f142bd91fa3f"/>
  </ds:schemaRefs>
</ds:datastoreItem>
</file>

<file path=customXml/itemProps2.xml><?xml version="1.0" encoding="utf-8"?>
<ds:datastoreItem xmlns:ds="http://schemas.openxmlformats.org/officeDocument/2006/customXml" ds:itemID="{6770DF68-CEC6-4E90-AF27-014E79D8E4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515cf4-d260-4f45-aa99-f142bd91fa3f"/>
    <ds:schemaRef ds:uri="e57c4ec2-9abc-4364-9320-9ecfd881b1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E04F6-7BCF-41BB-BFDE-2B07D5EA9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ZS Prize PPT 16x9</Template>
  <TotalTime>15</TotalTime>
  <Words>329</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Courier New</vt:lpstr>
      <vt:lpstr>Times New Roman</vt:lpstr>
      <vt:lpstr>Wingdings</vt:lpstr>
      <vt:lpstr>Wingdings 2</vt:lpstr>
      <vt:lpstr>ZS PPT 16x9</vt:lpstr>
      <vt:lpstr>Registration Template</vt:lpstr>
      <vt:lpstr>Table of Content</vt:lpstr>
      <vt:lpstr>Executive Summary: Describe your idea in not more than 400 words; this should be like your 2–3-minute pitch to the investor</vt:lpstr>
      <vt:lpstr>Deep dives: Please elaborate on the below in not mare than 400 words or 1-2 slides on each (Do provide any available demos, videos, POCs or existing research with your response)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Criteria</dc:title>
  <dc:creator>Karishma Trikha</dc:creator>
  <cp:lastModifiedBy>Karishma Trikha</cp:lastModifiedBy>
  <cp:revision>4</cp:revision>
  <dcterms:created xsi:type="dcterms:W3CDTF">2022-10-14T12:21:23Z</dcterms:created>
  <dcterms:modified xsi:type="dcterms:W3CDTF">2022-10-16T17:37:41Z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0x0101004F1C8D5B68E36542AA5B84C784E67432</vt:lpwstr>
  </property>
  <property fmtid="{D5CDD505-2E9C-101B-9397-08002B2CF9AE}" pid="5" name="TaxKeyword">
    <vt:lpwstr>407;#ZS|356bc6a6-127e-4b03-84ea-e42b6b38275e</vt:lpwstr>
  </property>
</Properties>
</file>