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 id="2147483738" r:id="rId2"/>
    <p:sldMasterId id="2147483694" r:id="rId3"/>
    <p:sldMasterId id="2147483801" r:id="rId4"/>
    <p:sldMasterId id="2147483803" r:id="rId5"/>
  </p:sldMasterIdLst>
  <p:notesMasterIdLst>
    <p:notesMasterId r:id="rId19"/>
  </p:notesMasterIdLst>
  <p:handoutMasterIdLst>
    <p:handoutMasterId r:id="rId20"/>
  </p:handoutMasterIdLst>
  <p:sldIdLst>
    <p:sldId id="329" r:id="rId6"/>
    <p:sldId id="387" r:id="rId7"/>
    <p:sldId id="394" r:id="rId8"/>
    <p:sldId id="395" r:id="rId9"/>
    <p:sldId id="396" r:id="rId10"/>
    <p:sldId id="398" r:id="rId11"/>
    <p:sldId id="397" r:id="rId12"/>
    <p:sldId id="399" r:id="rId13"/>
    <p:sldId id="400" r:id="rId14"/>
    <p:sldId id="401" r:id="rId15"/>
    <p:sldId id="402" r:id="rId16"/>
    <p:sldId id="403" r:id="rId17"/>
    <p:sldId id="404" r:id="rId18"/>
  </p:sldIdLst>
  <p:sldSz cx="24387175" cy="13716000"/>
  <p:notesSz cx="7010400" cy="92964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68" userDrawn="1">
          <p15:clr>
            <a:srgbClr val="A4A3A4"/>
          </p15:clr>
        </p15:guide>
        <p15:guide id="2" pos="892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J. Bagley" initials="SJB" lastIdx="10" clrIdx="0">
    <p:extLst>
      <p:ext uri="{19B8F6BF-5375-455C-9EA6-DF929625EA0E}">
        <p15:presenceInfo xmlns:p15="http://schemas.microsoft.com/office/powerpoint/2012/main" userId="S-1-5-21-1229272821-706699826-839522115-21992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763B"/>
    <a:srgbClr val="DFFFFF"/>
    <a:srgbClr val="16727A"/>
    <a:srgbClr val="643B8C"/>
    <a:srgbClr val="16737A"/>
    <a:srgbClr val="A62952"/>
    <a:srgbClr val="D54E29"/>
    <a:srgbClr val="706259"/>
    <a:srgbClr val="9B9089"/>
    <a:srgbClr val="D8D1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6370" autoAdjust="0"/>
  </p:normalViewPr>
  <p:slideViewPr>
    <p:cSldViewPr snapToGrid="0" snapToObjects="1">
      <p:cViewPr>
        <p:scale>
          <a:sx n="33" d="100"/>
          <a:sy n="33" d="100"/>
        </p:scale>
        <p:origin x="684" y="26"/>
      </p:cViewPr>
      <p:guideLst>
        <p:guide orient="horz" pos="3768"/>
        <p:guide pos="8929"/>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380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1440" tIns="45720" rIns="91440" bIns="45720" rtlCol="0"/>
          <a:lstStyle>
            <a:lvl1pPr algn="r">
              <a:defRPr sz="1200"/>
            </a:lvl1pPr>
          </a:lstStyle>
          <a:p>
            <a:fld id="{9A86E90D-7D16-FB41-B605-6CB19C653476}" type="datetimeFigureOut">
              <a:rPr lang="en-US" smtClean="0"/>
              <a:t>10/12/2018</a:t>
            </a:fld>
            <a:endParaRPr lang="en-US"/>
          </a:p>
        </p:txBody>
      </p:sp>
      <p:sp>
        <p:nvSpPr>
          <p:cNvPr id="4" name="Footer Placeholder 3"/>
          <p:cNvSpPr>
            <a:spLocks noGrp="1"/>
          </p:cNvSpPr>
          <p:nvPr>
            <p:ph type="ftr" sz="quarter" idx="2"/>
          </p:nvPr>
        </p:nvSpPr>
        <p:spPr>
          <a:xfrm>
            <a:off x="0" y="8829968"/>
            <a:ext cx="303784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8"/>
            <a:ext cx="3037840" cy="466433"/>
          </a:xfrm>
          <a:prstGeom prst="rect">
            <a:avLst/>
          </a:prstGeom>
        </p:spPr>
        <p:txBody>
          <a:bodyPr vert="horz" lIns="91440" tIns="45720" rIns="91440" bIns="45720" rtlCol="0" anchor="b"/>
          <a:lstStyle>
            <a:lvl1pPr algn="r">
              <a:defRPr sz="1200"/>
            </a:lvl1pPr>
          </a:lstStyle>
          <a:p>
            <a:fld id="{282C0121-D0B2-074B-BDD4-AB2024E7BAB1}" type="slidenum">
              <a:rPr lang="en-US" smtClean="0"/>
              <a:t>‹#›</a:t>
            </a:fld>
            <a:endParaRPr lang="en-US"/>
          </a:p>
        </p:txBody>
      </p:sp>
    </p:spTree>
    <p:extLst>
      <p:ext uri="{BB962C8B-B14F-4D97-AF65-F5344CB8AC3E}">
        <p14:creationId xmlns:p14="http://schemas.microsoft.com/office/powerpoint/2010/main" val="169509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1440" tIns="45720" rIns="91440" bIns="45720" rtlCol="0"/>
          <a:lstStyle>
            <a:lvl1pPr algn="r">
              <a:defRPr sz="1200"/>
            </a:lvl1pPr>
          </a:lstStyle>
          <a:p>
            <a:fld id="{37FDDC07-41FF-2B46-A6FE-7FF0BE66C187}" type="datetimeFigureOut">
              <a:rPr lang="en-US" smtClean="0"/>
              <a:t>10/12/2018</a:t>
            </a:fld>
            <a:endParaRPr lang="en-US"/>
          </a:p>
        </p:txBody>
      </p:sp>
      <p:sp>
        <p:nvSpPr>
          <p:cNvPr id="4" name="Slide Image Placeholder 3"/>
          <p:cNvSpPr>
            <a:spLocks noGrp="1" noRot="1" noChangeAspect="1"/>
          </p:cNvSpPr>
          <p:nvPr>
            <p:ph type="sldImg" idx="2"/>
          </p:nvPr>
        </p:nvSpPr>
        <p:spPr>
          <a:xfrm>
            <a:off x="715963" y="1162050"/>
            <a:ext cx="5578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1440" tIns="45720" rIns="91440" bIns="45720" rtlCol="0" anchor="b"/>
          <a:lstStyle>
            <a:lvl1pPr algn="r">
              <a:defRPr sz="1200"/>
            </a:lvl1pPr>
          </a:lstStyle>
          <a:p>
            <a:fld id="{7AC2AD96-5BFA-ED41-B2D6-EA2206C51099}" type="slidenum">
              <a:rPr lang="en-US" smtClean="0"/>
              <a:t>‹#›</a:t>
            </a:fld>
            <a:endParaRPr lang="en-US"/>
          </a:p>
        </p:txBody>
      </p:sp>
    </p:spTree>
    <p:extLst>
      <p:ext uri="{BB962C8B-B14F-4D97-AF65-F5344CB8AC3E}">
        <p14:creationId xmlns:p14="http://schemas.microsoft.com/office/powerpoint/2010/main" val="1439851831"/>
      </p:ext>
    </p:extLst>
  </p:cSld>
  <p:clrMap bg1="lt1" tx1="dk1" bg2="lt2" tx2="dk2" accent1="accent1" accent2="accent2" accent3="accent3" accent4="accent4" accent5="accent5" accent6="accent6" hlink="hlink" folHlink="folHlink"/>
  <p:notesStyle>
    <a:lvl1pPr marL="0" algn="l" defTabSz="1828891" rtl="0" eaLnBrk="1" latinLnBrk="0" hangingPunct="1">
      <a:defRPr sz="2400" kern="1200">
        <a:solidFill>
          <a:schemeClr val="tx1"/>
        </a:solidFill>
        <a:latin typeface="+mn-lt"/>
        <a:ea typeface="+mn-ea"/>
        <a:cs typeface="+mn-cs"/>
      </a:defRPr>
    </a:lvl1pPr>
    <a:lvl2pPr marL="914446" algn="l" defTabSz="1828891" rtl="0" eaLnBrk="1" latinLnBrk="0" hangingPunct="1">
      <a:defRPr sz="2400" kern="1200">
        <a:solidFill>
          <a:schemeClr val="tx1"/>
        </a:solidFill>
        <a:latin typeface="+mn-lt"/>
        <a:ea typeface="+mn-ea"/>
        <a:cs typeface="+mn-cs"/>
      </a:defRPr>
    </a:lvl2pPr>
    <a:lvl3pPr marL="1828891" algn="l" defTabSz="1828891" rtl="0" eaLnBrk="1" latinLnBrk="0" hangingPunct="1">
      <a:defRPr sz="2400" kern="1200">
        <a:solidFill>
          <a:schemeClr val="tx1"/>
        </a:solidFill>
        <a:latin typeface="+mn-lt"/>
        <a:ea typeface="+mn-ea"/>
        <a:cs typeface="+mn-cs"/>
      </a:defRPr>
    </a:lvl3pPr>
    <a:lvl4pPr marL="2743337" algn="l" defTabSz="1828891" rtl="0" eaLnBrk="1" latinLnBrk="0" hangingPunct="1">
      <a:defRPr sz="2400" kern="1200">
        <a:solidFill>
          <a:schemeClr val="tx1"/>
        </a:solidFill>
        <a:latin typeface="+mn-lt"/>
        <a:ea typeface="+mn-ea"/>
        <a:cs typeface="+mn-cs"/>
      </a:defRPr>
    </a:lvl4pPr>
    <a:lvl5pPr marL="3657783" algn="l" defTabSz="1828891" rtl="0" eaLnBrk="1" latinLnBrk="0" hangingPunct="1">
      <a:defRPr sz="2400" kern="1200">
        <a:solidFill>
          <a:schemeClr val="tx1"/>
        </a:solidFill>
        <a:latin typeface="+mn-lt"/>
        <a:ea typeface="+mn-ea"/>
        <a:cs typeface="+mn-cs"/>
      </a:defRPr>
    </a:lvl5pPr>
    <a:lvl6pPr marL="4572229" algn="l" defTabSz="1828891" rtl="0" eaLnBrk="1" latinLnBrk="0" hangingPunct="1">
      <a:defRPr sz="2400" kern="1200">
        <a:solidFill>
          <a:schemeClr val="tx1"/>
        </a:solidFill>
        <a:latin typeface="+mn-lt"/>
        <a:ea typeface="+mn-ea"/>
        <a:cs typeface="+mn-cs"/>
      </a:defRPr>
    </a:lvl6pPr>
    <a:lvl7pPr marL="5486674" algn="l" defTabSz="1828891" rtl="0" eaLnBrk="1" latinLnBrk="0" hangingPunct="1">
      <a:defRPr sz="2400" kern="1200">
        <a:solidFill>
          <a:schemeClr val="tx1"/>
        </a:solidFill>
        <a:latin typeface="+mn-lt"/>
        <a:ea typeface="+mn-ea"/>
        <a:cs typeface="+mn-cs"/>
      </a:defRPr>
    </a:lvl7pPr>
    <a:lvl8pPr marL="6401120" algn="l" defTabSz="1828891" rtl="0" eaLnBrk="1" latinLnBrk="0" hangingPunct="1">
      <a:defRPr sz="2400" kern="1200">
        <a:solidFill>
          <a:schemeClr val="tx1"/>
        </a:solidFill>
        <a:latin typeface="+mn-lt"/>
        <a:ea typeface="+mn-ea"/>
        <a:cs typeface="+mn-cs"/>
      </a:defRPr>
    </a:lvl8pPr>
    <a:lvl9pPr marL="7315566" algn="l" defTabSz="1828891"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C2AD96-5BFA-ED41-B2D6-EA2206C51099}" type="slidenum">
              <a:rPr lang="en-US" smtClean="0"/>
              <a:t>1</a:t>
            </a:fld>
            <a:endParaRPr lang="en-US"/>
          </a:p>
        </p:txBody>
      </p:sp>
    </p:spTree>
    <p:extLst>
      <p:ext uri="{BB962C8B-B14F-4D97-AF65-F5344CB8AC3E}">
        <p14:creationId xmlns:p14="http://schemas.microsoft.com/office/powerpoint/2010/main" val="988164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Connected Circl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2"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Autofit/>
          </a:bodyPr>
          <a:lstStyle/>
          <a:p>
            <a:r>
              <a:rPr lang="en-US" dirty="0"/>
              <a:t>Title of presentation goes in this space</a:t>
            </a:r>
          </a:p>
        </p:txBody>
      </p:sp>
      <p:sp>
        <p:nvSpPr>
          <p:cNvPr id="16" name="Text Placeholder 15"/>
          <p:cNvSpPr>
            <a:spLocks noGrp="1"/>
          </p:cNvSpPr>
          <p:nvPr>
            <p:ph type="body" sz="quarter" idx="10" hasCustomPrompt="1"/>
          </p:nvPr>
        </p:nvSpPr>
        <p:spPr>
          <a:xfrm>
            <a:off x="1676400" y="9368287"/>
            <a:ext cx="14851811" cy="2311880"/>
          </a:xfrm>
          <a:prstGeom prst="rect">
            <a:avLst/>
          </a:prstGeom>
        </p:spPr>
        <p:txBody>
          <a:bodyPr anchor="b" anchorCtr="0"/>
          <a:lstStyle>
            <a:lvl1pPr marL="0" indent="0">
              <a:buFontTx/>
              <a:buNone/>
              <a:defRPr sz="2800" baseline="0">
                <a:solidFill>
                  <a:schemeClr val="bg1"/>
                </a:solidFill>
              </a:defRPr>
            </a:lvl1pPr>
          </a:lstStyle>
          <a:p>
            <a:r>
              <a:rPr lang="en-US" sz="3000" dirty="0"/>
              <a:t>Presenter information</a:t>
            </a:r>
          </a:p>
        </p:txBody>
      </p:sp>
      <p:sp>
        <p:nvSpPr>
          <p:cNvPr id="7" name="Slide Number Placeholder 1"/>
          <p:cNvSpPr>
            <a:spLocks noGrp="1"/>
          </p:cNvSpPr>
          <p:nvPr>
            <p:ph type="sldNum" sz="quarter" idx="11"/>
          </p:nvPr>
        </p:nvSpPr>
        <p:spPr>
          <a:xfrm>
            <a:off x="655983" y="12762948"/>
            <a:ext cx="16240538" cy="730250"/>
          </a:xfrm>
        </p:spPr>
        <p:txBody>
          <a:bodyPr/>
          <a:lstStyle/>
          <a:p>
            <a:fld id="{8C8B385D-DF67-E241-B0BF-76B80A8E743B}" type="slidenum">
              <a:rPr lang="en-US" smtClean="0"/>
              <a:pPr/>
              <a:t>‹#›</a:t>
            </a:fld>
            <a:r>
              <a:rPr lang="en-US" dirty="0"/>
              <a:t>  |   Copyright © 2018 Kaiser Foundation Health Plan, Inc.</a:t>
            </a: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Family symbol">
    <p:spTree>
      <p:nvGrpSpPr>
        <p:cNvPr id="1" name=""/>
        <p:cNvGrpSpPr/>
        <p:nvPr/>
      </p:nvGrpSpPr>
      <p:grpSpPr>
        <a:xfrm>
          <a:off x="0" y="0"/>
          <a:ext cx="0" cy="0"/>
          <a:chOff x="0" y="0"/>
          <a:chExt cx="0" cy="0"/>
        </a:xfrm>
      </p:grpSpPr>
      <p:sp>
        <p:nvSpPr>
          <p:cNvPr id="5" name="Rectangle 4"/>
          <p:cNvSpPr/>
          <p:nvPr userDrawn="1"/>
        </p:nvSpPr>
        <p:spPr>
          <a:xfrm>
            <a:off x="0" y="1"/>
            <a:ext cx="24387175" cy="12180498"/>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24384000" cy="13716000"/>
          </a:xfrm>
          <a:prstGeom prst="rect">
            <a:avLst/>
          </a:prstGeom>
        </p:spPr>
      </p:pic>
      <p:sp>
        <p:nvSpPr>
          <p:cNvPr id="12"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Autofit/>
          </a:bodyPr>
          <a:lstStyle/>
          <a:p>
            <a:r>
              <a:rPr lang="en-US" dirty="0"/>
              <a:t>Title of presentation goes in this space</a:t>
            </a:r>
          </a:p>
        </p:txBody>
      </p:sp>
      <p:sp>
        <p:nvSpPr>
          <p:cNvPr id="16" name="Text Placeholder 15"/>
          <p:cNvSpPr>
            <a:spLocks noGrp="1"/>
          </p:cNvSpPr>
          <p:nvPr>
            <p:ph type="body" sz="quarter" idx="10" hasCustomPrompt="1"/>
          </p:nvPr>
        </p:nvSpPr>
        <p:spPr>
          <a:xfrm>
            <a:off x="1676400" y="9368287"/>
            <a:ext cx="14851811" cy="2311880"/>
          </a:xfrm>
          <a:prstGeom prst="rect">
            <a:avLst/>
          </a:prstGeom>
        </p:spPr>
        <p:txBody>
          <a:bodyPr anchor="b" anchorCtr="0"/>
          <a:lstStyle>
            <a:lvl1pPr marL="0" indent="0">
              <a:buFontTx/>
              <a:buNone/>
              <a:defRPr sz="2800" baseline="0">
                <a:solidFill>
                  <a:schemeClr val="bg1"/>
                </a:solidFill>
              </a:defRPr>
            </a:lvl1pPr>
          </a:lstStyle>
          <a:p>
            <a:r>
              <a:rPr lang="en-US" sz="3000" dirty="0"/>
              <a:t>Presenter information</a:t>
            </a:r>
          </a:p>
        </p:txBody>
      </p:sp>
      <p:sp>
        <p:nvSpPr>
          <p:cNvPr id="6" name="Slide Number Placeholder 1"/>
          <p:cNvSpPr>
            <a:spLocks noGrp="1"/>
          </p:cNvSpPr>
          <p:nvPr>
            <p:ph type="sldNum" sz="quarter" idx="11"/>
          </p:nvPr>
        </p:nvSpPr>
        <p:spPr>
          <a:xfrm>
            <a:off x="655983" y="12762948"/>
            <a:ext cx="16240538" cy="730250"/>
          </a:xfrm>
        </p:spPr>
        <p:txBody>
          <a:bodyPr/>
          <a:lstStyle/>
          <a:p>
            <a:fld id="{8C8B385D-DF67-E241-B0BF-76B80A8E743B}" type="slidenum">
              <a:rPr lang="en-US" smtClean="0"/>
              <a:pPr/>
              <a:t>‹#›</a:t>
            </a:fld>
            <a:r>
              <a:rPr lang="en-US" dirty="0"/>
              <a:t>  |   Copyright © 2018 Kaiser Foundation Health Plan, Inc.</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_1">
    <p:spTree>
      <p:nvGrpSpPr>
        <p:cNvPr id="1" name=""/>
        <p:cNvGrpSpPr/>
        <p:nvPr/>
      </p:nvGrpSpPr>
      <p:grpSpPr>
        <a:xfrm>
          <a:off x="0" y="0"/>
          <a:ext cx="0" cy="0"/>
          <a:chOff x="0" y="0"/>
          <a:chExt cx="0" cy="0"/>
        </a:xfrm>
      </p:grpSpPr>
      <p:sp>
        <p:nvSpPr>
          <p:cNvPr id="12" name="Title Placeholder 7"/>
          <p:cNvSpPr>
            <a:spLocks noGrp="1"/>
          </p:cNvSpPr>
          <p:nvPr>
            <p:ph type="title" hasCustomPrompt="1"/>
          </p:nvPr>
        </p:nvSpPr>
        <p:spPr>
          <a:xfrm>
            <a:off x="1676401" y="6152950"/>
            <a:ext cx="17366974" cy="1442488"/>
          </a:xfrm>
          <a:prstGeom prst="rect">
            <a:avLst/>
          </a:prstGeom>
        </p:spPr>
        <p:txBody>
          <a:bodyPr vert="horz" lIns="91440" tIns="45720" rIns="91440" bIns="45720" rtlCol="0" anchor="b" anchorCtr="0">
            <a:noAutofit/>
          </a:bodyPr>
          <a:lstStyle>
            <a:lvl1pPr algn="l">
              <a:lnSpc>
                <a:spcPct val="100000"/>
              </a:lnSpc>
              <a:defRPr b="1" baseline="0"/>
            </a:lvl1pPr>
          </a:lstStyle>
          <a:p>
            <a:r>
              <a:rPr lang="en-US" dirty="0"/>
              <a:t>A LARGE BOLD STATEMENT GOES HERE AND CAN GO UP TO TWO LINES AND COLOR FOR EMPHASIS</a:t>
            </a:r>
          </a:p>
        </p:txBody>
      </p:sp>
      <p:sp>
        <p:nvSpPr>
          <p:cNvPr id="2" name="Slide Number Placeholder 1"/>
          <p:cNvSpPr>
            <a:spLocks noGrp="1"/>
          </p:cNvSpPr>
          <p:nvPr>
            <p:ph type="sldNum" sz="quarter" idx="10"/>
          </p:nvPr>
        </p:nvSpPr>
        <p:spPr/>
        <p:txBody>
          <a:bodyPr/>
          <a:lstStyle/>
          <a:p>
            <a:fld id="{8C8B385D-DF67-E241-B0BF-76B80A8E743B}" type="slidenum">
              <a:rPr lang="en-US" smtClean="0"/>
              <a:pPr/>
              <a:t>‹#›</a:t>
            </a:fld>
            <a:r>
              <a:rPr lang="en-US" dirty="0"/>
              <a:t>  |   Copyright © 2018 Kaiser Foundation Health Plan, Inc.</a:t>
            </a:r>
          </a:p>
        </p:txBody>
      </p:sp>
      <p:sp>
        <p:nvSpPr>
          <p:cNvPr id="5" name="Rectangle 4"/>
          <p:cNvSpPr/>
          <p:nvPr userDrawn="1"/>
        </p:nvSpPr>
        <p:spPr>
          <a:xfrm>
            <a:off x="0" y="6858000"/>
            <a:ext cx="179882"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0"/>
            <a:ext cx="179882" cy="6858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nsition_2">
    <p:spTree>
      <p:nvGrpSpPr>
        <p:cNvPr id="1" name=""/>
        <p:cNvGrpSpPr/>
        <p:nvPr/>
      </p:nvGrpSpPr>
      <p:grpSpPr>
        <a:xfrm>
          <a:off x="0" y="0"/>
          <a:ext cx="0" cy="0"/>
          <a:chOff x="0" y="0"/>
          <a:chExt cx="0" cy="0"/>
        </a:xfrm>
      </p:grpSpPr>
      <p:sp>
        <p:nvSpPr>
          <p:cNvPr id="3" name="Rectangle 2"/>
          <p:cNvSpPr/>
          <p:nvPr userDrawn="1"/>
        </p:nvSpPr>
        <p:spPr>
          <a:xfrm>
            <a:off x="-1" y="4584511"/>
            <a:ext cx="24387175" cy="4532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itle Placeholder 7"/>
          <p:cNvSpPr>
            <a:spLocks noGrp="1"/>
          </p:cNvSpPr>
          <p:nvPr>
            <p:ph type="title" hasCustomPrompt="1"/>
          </p:nvPr>
        </p:nvSpPr>
        <p:spPr>
          <a:xfrm>
            <a:off x="1676401" y="6129388"/>
            <a:ext cx="17366974" cy="1442488"/>
          </a:xfrm>
          <a:prstGeom prst="rect">
            <a:avLst/>
          </a:prstGeom>
        </p:spPr>
        <p:txBody>
          <a:bodyPr vert="horz" lIns="91440" tIns="45720" rIns="91440" bIns="45720" rtlCol="0" anchor="ctr" anchorCtr="0">
            <a:noAutofit/>
          </a:bodyPr>
          <a:lstStyle>
            <a:lvl1pPr algn="l">
              <a:lnSpc>
                <a:spcPct val="100000"/>
              </a:lnSpc>
              <a:defRPr b="1" baseline="0">
                <a:solidFill>
                  <a:schemeClr val="bg1"/>
                </a:solidFill>
              </a:defRPr>
            </a:lvl1pPr>
          </a:lstStyle>
          <a:p>
            <a:r>
              <a:rPr lang="en-US" dirty="0"/>
              <a:t>A LARGE BOLD STATEMENT GOES HERE AND CAN GO UP TO TWO LINES AND COLOR FOR EMPHASIS</a:t>
            </a:r>
          </a:p>
        </p:txBody>
      </p:sp>
      <p:sp>
        <p:nvSpPr>
          <p:cNvPr id="2" name="Slide Number Placeholder 1"/>
          <p:cNvSpPr>
            <a:spLocks noGrp="1"/>
          </p:cNvSpPr>
          <p:nvPr>
            <p:ph type="sldNum" sz="quarter" idx="10"/>
          </p:nvPr>
        </p:nvSpPr>
        <p:spPr/>
        <p:txBody>
          <a:bodyPr/>
          <a:lstStyle/>
          <a:p>
            <a:fld id="{8C8B385D-DF67-E241-B0BF-76B80A8E743B}" type="slidenum">
              <a:rPr lang="en-US" smtClean="0"/>
              <a:pPr/>
              <a:t>‹#›</a:t>
            </a:fld>
            <a:r>
              <a:rPr lang="en-US" dirty="0"/>
              <a:t>  |   Copyright © 2018 Kaiser Foundation Health Plan, Inc.</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176890" y="6383"/>
            <a:ext cx="7614701" cy="389301"/>
          </a:xfrm>
          <a:prstGeom prst="rect">
            <a:avLst/>
          </a:prstGeom>
        </p:spPr>
        <p:txBody>
          <a:bodyPr wrap="none">
            <a:noAutofit/>
          </a:bodyPr>
          <a:lstStyle>
            <a:lvl1pPr marL="0" indent="0" algn="l">
              <a:buNone/>
              <a:defRPr sz="2200" baseline="0">
                <a:solidFill>
                  <a:schemeClr val="tx1">
                    <a:lumMod val="75000"/>
                    <a:lumOff val="25000"/>
                  </a:schemeClr>
                </a:solidFill>
              </a:defRPr>
            </a:lvl1pPr>
          </a:lstStyle>
          <a:p>
            <a:pPr lvl="0"/>
            <a:r>
              <a:rPr lang="en-US" dirty="0"/>
              <a:t>CONTENT DESCRIPTION (optional)</a:t>
            </a:r>
          </a:p>
        </p:txBody>
      </p:sp>
      <p:sp>
        <p:nvSpPr>
          <p:cNvPr id="2" name="Title 1"/>
          <p:cNvSpPr>
            <a:spLocks noGrp="1"/>
          </p:cNvSpPr>
          <p:nvPr>
            <p:ph type="title" hasCustomPrompt="1"/>
          </p:nvPr>
        </p:nvSpPr>
        <p:spPr>
          <a:xfrm>
            <a:off x="1754187" y="446160"/>
            <a:ext cx="21831525" cy="2009774"/>
          </a:xfrm>
          <a:prstGeom prst="rect">
            <a:avLst/>
          </a:prstGeom>
        </p:spPr>
        <p:txBody>
          <a:bodyPr/>
          <a:lstStyle>
            <a:lvl1pPr>
              <a:defRPr baseline="0"/>
            </a:lvl1pPr>
          </a:lstStyle>
          <a:p>
            <a:r>
              <a:rPr lang="en-US" dirty="0"/>
              <a:t>Basic 1 Column Slide To Start. Max size Arial Bold 52pt. Title can go to Two lines.</a:t>
            </a:r>
          </a:p>
        </p:txBody>
      </p:sp>
      <p:sp>
        <p:nvSpPr>
          <p:cNvPr id="6" name="Content Placeholder 5"/>
          <p:cNvSpPr>
            <a:spLocks noGrp="1"/>
          </p:cNvSpPr>
          <p:nvPr>
            <p:ph sz="quarter" idx="19"/>
          </p:nvPr>
        </p:nvSpPr>
        <p:spPr>
          <a:xfrm>
            <a:off x="1754188" y="2558794"/>
            <a:ext cx="21831524" cy="8305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8">
            <a:extLst>
              <a:ext uri="{FF2B5EF4-FFF2-40B4-BE49-F238E27FC236}">
                <a16:creationId xmlns:a16="http://schemas.microsoft.com/office/drawing/2014/main" id="{A9DAED1F-AE4D-41CF-A275-D344DE800B0D}"/>
              </a:ext>
            </a:extLst>
          </p:cNvPr>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r>
              <a:rPr lang="en-US" dirty="0"/>
              <a:t>  |   Copyright © 2018 Kaiser Foundation Health Plan, Inc.</a:t>
            </a:r>
          </a:p>
        </p:txBody>
      </p:sp>
    </p:spTree>
  </p:cSld>
  <p:clrMapOvr>
    <a:masterClrMapping/>
  </p:clrMapOvr>
  <p:extLst mod="1">
    <p:ext uri="{DCECCB84-F9BA-43D5-87BE-67443E8EF086}">
      <p15:sldGuideLst xmlns:p15="http://schemas.microsoft.com/office/powerpoint/2012/main">
        <p15:guide id="1" pos="913" userDrawn="1">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77" userDrawn="1">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4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ue 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3679307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Autofit/>
          </a:bodyPr>
          <a:lstStyle/>
          <a:p>
            <a:r>
              <a:rPr lang="en-US" dirty="0"/>
              <a:t>Title of presentation goes in this space</a:t>
            </a:r>
          </a:p>
        </p:txBody>
      </p:sp>
      <p:sp>
        <p:nvSpPr>
          <p:cNvPr id="10"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r>
              <a:rPr lang="en-US" dirty="0"/>
              <a:t>  |   Copyright © 2018 Kaiser Foundation Health Plan, Inc.</a:t>
            </a:r>
          </a:p>
        </p:txBody>
      </p:sp>
      <p:pic>
        <p:nvPicPr>
          <p:cNvPr id="6" name="Picture 5"/>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9146624" y="12646324"/>
            <a:ext cx="4591054" cy="519742"/>
          </a:xfrm>
          <a:prstGeom prst="rect">
            <a:avLst/>
          </a:prstGeom>
        </p:spPr>
      </p:pic>
    </p:spTree>
    <p:extLst>
      <p:ext uri="{BB962C8B-B14F-4D97-AF65-F5344CB8AC3E}">
        <p14:creationId xmlns:p14="http://schemas.microsoft.com/office/powerpoint/2010/main" val="1329930431"/>
      </p:ext>
    </p:extLst>
  </p:cSld>
  <p:clrMap bg1="lt1" tx1="dk1" bg2="lt2" tx2="dk2" accent1="accent1" accent2="accent2" accent3="accent3" accent4="accent4" accent5="accent5" accent6="accent6" hlink="hlink" folHlink="folHlink"/>
  <p:sldLayoutIdLst>
    <p:sldLayoutId id="2147483799" r:id="rId1"/>
    <p:sldLayoutId id="2147483784" r:id="rId2"/>
  </p:sldLayoutIdLst>
  <p:hf hdr="0" ftr="0" dt="0"/>
  <p:txStyles>
    <p:titleStyle>
      <a:lvl1pPr algn="l" defTabSz="914400" rtl="0" eaLnBrk="1" latinLnBrk="0" hangingPunct="1">
        <a:lnSpc>
          <a:spcPct val="100000"/>
        </a:lnSpc>
        <a:spcBef>
          <a:spcPct val="0"/>
        </a:spcBef>
        <a:buNone/>
        <a:defRPr sz="5200" kern="1200"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userDrawn="1">
          <p15:clr>
            <a:srgbClr val="F26B43"/>
          </p15:clr>
        </p15:guide>
        <p15:guide id="2" pos="76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r>
              <a:rPr lang="en-US" dirty="0"/>
              <a:t>  |   Copyright © 2018 Kaiser Foundation Health Plan, Inc.</a:t>
            </a:r>
          </a:p>
        </p:txBody>
      </p:sp>
    </p:spTree>
    <p:extLst>
      <p:ext uri="{BB962C8B-B14F-4D97-AF65-F5344CB8AC3E}">
        <p14:creationId xmlns:p14="http://schemas.microsoft.com/office/powerpoint/2010/main" val="2050440382"/>
      </p:ext>
    </p:extLst>
  </p:cSld>
  <p:clrMap bg1="lt1" tx1="dk1" bg2="lt2" tx2="dk2" accent1="accent1" accent2="accent2" accent3="accent3" accent4="accent4" accent5="accent5" accent6="accent6" hlink="hlink" folHlink="folHlink"/>
  <p:sldLayoutIdLst>
    <p:sldLayoutId id="2147483739" r:id="rId1"/>
    <p:sldLayoutId id="2147483800" r:id="rId2"/>
  </p:sldLayoutIdLst>
  <p:hf hdr="0" ftr="0" dt="0"/>
  <p:txStyles>
    <p:titleStyle>
      <a:lvl1pPr algn="ctr" defTabSz="914400" rtl="0" eaLnBrk="1" latinLnBrk="0" hangingPunct="1">
        <a:lnSpc>
          <a:spcPct val="90000"/>
        </a:lnSpc>
        <a:spcBef>
          <a:spcPct val="0"/>
        </a:spcBef>
        <a:buNone/>
        <a:defRPr sz="4800" kern="1200"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userDrawn="1">
          <p15:clr>
            <a:srgbClr val="F26B43"/>
          </p15:clr>
        </p15:guide>
        <p15:guide id="2" pos="768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858000"/>
            <a:ext cx="179882"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0"/>
            <a:ext cx="179882" cy="6858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8">
            <a:extLst>
              <a:ext uri="{FF2B5EF4-FFF2-40B4-BE49-F238E27FC236}">
                <a16:creationId xmlns:a16="http://schemas.microsoft.com/office/drawing/2014/main" id="{94A4DC1C-802E-45AE-817D-0FE712FD03F1}"/>
              </a:ext>
            </a:extLst>
          </p:cNvPr>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r>
              <a:rPr lang="en-US" dirty="0"/>
              <a:t>  |   Copyright © 2018 Kaiser Foundation Health Plan, Inc.</a:t>
            </a:r>
          </a:p>
        </p:txBody>
      </p:sp>
    </p:spTree>
    <p:extLst>
      <p:ext uri="{BB962C8B-B14F-4D97-AF65-F5344CB8AC3E}">
        <p14:creationId xmlns:p14="http://schemas.microsoft.com/office/powerpoint/2010/main" val="423530926"/>
      </p:ext>
    </p:extLst>
  </p:cSld>
  <p:clrMap bg1="lt1" tx1="dk1" bg2="lt2" tx2="dk2" accent1="accent1" accent2="accent2" accent3="accent3" accent4="accent4" accent5="accent5" accent6="accent6" hlink="hlink" folHlink="folHlink"/>
  <p:sldLayoutIdLst>
    <p:sldLayoutId id="2147483700" r:id="rId1"/>
  </p:sldLayoutIdLst>
  <p:hf hdr="0" ftr="0" dt="0"/>
  <p:txStyles>
    <p:titleStyle>
      <a:lvl1pPr algn="l" defTabSz="1828800" rtl="0" eaLnBrk="1" latinLnBrk="0" hangingPunct="1">
        <a:lnSpc>
          <a:spcPct val="100000"/>
        </a:lnSpc>
        <a:spcBef>
          <a:spcPct val="0"/>
        </a:spcBef>
        <a:buNone/>
        <a:defRPr sz="5200" b="0" kern="1200">
          <a:solidFill>
            <a:schemeClr val="tx2"/>
          </a:solidFill>
          <a:latin typeface="+mj-lt"/>
          <a:ea typeface="+mj-ea"/>
          <a:cs typeface="+mj-cs"/>
        </a:defRPr>
      </a:lvl1pPr>
    </p:titleStyle>
    <p:bodyStyle>
      <a:lvl1pPr marL="4572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1pPr>
      <a:lvl2pPr marL="13716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2pPr>
      <a:lvl3pPr marL="22860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3pPr>
      <a:lvl4pPr marL="32004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4pPr>
      <a:lvl5pPr marL="41148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8256" userDrawn="1">
          <p15:clr>
            <a:srgbClr val="F26B43"/>
          </p15:clr>
        </p15:guide>
        <p15:guide id="2" pos="768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Slide Number Placeholder 8">
            <a:extLst>
              <a:ext uri="{FF2B5EF4-FFF2-40B4-BE49-F238E27FC236}">
                <a16:creationId xmlns:a16="http://schemas.microsoft.com/office/drawing/2014/main" id="{94A4DC1C-802E-45AE-817D-0FE712FD03F1}"/>
              </a:ext>
            </a:extLst>
          </p:cNvPr>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r>
              <a:rPr lang="en-US" dirty="0"/>
              <a:t>  |   Copyright © 2018 Kaiser Foundation Health Plan, Inc.</a:t>
            </a:r>
          </a:p>
        </p:txBody>
      </p:sp>
      <p:sp>
        <p:nvSpPr>
          <p:cNvPr id="5" name="Content Placeholder 5">
            <a:extLst>
              <a:ext uri="{FF2B5EF4-FFF2-40B4-BE49-F238E27FC236}">
                <a16:creationId xmlns:a16="http://schemas.microsoft.com/office/drawing/2014/main" id="{8DF7836A-BEF5-4240-AE4A-168184A1C425}"/>
              </a:ext>
            </a:extLst>
          </p:cNvPr>
          <p:cNvSpPr txBox="1">
            <a:spLocks/>
          </p:cNvSpPr>
          <p:nvPr userDrawn="1"/>
        </p:nvSpPr>
        <p:spPr>
          <a:xfrm>
            <a:off x="606222" y="968771"/>
            <a:ext cx="19272040" cy="7130200"/>
          </a:xfrm>
          <a:prstGeom prst="rect">
            <a:avLst/>
          </a:prstGeom>
        </p:spPr>
        <p:txBody>
          <a:bodyPr numCol="2"/>
          <a:lstStyle>
            <a:lvl1pPr marL="4572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1pPr>
            <a:lvl2pPr marL="13716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2pPr>
            <a:lvl3pPr marL="22860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3pPr>
            <a:lvl4pPr marL="32004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4pPr>
            <a:lvl5pPr marL="41148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457200" marR="0" lvl="0" indent="-457200" algn="l" defTabSz="1828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rgbClr val="000000">
                    <a:lumMod val="85000"/>
                    <a:lumOff val="15000"/>
                  </a:srgbClr>
                </a:solidFill>
                <a:effectLst/>
                <a:uLnTx/>
                <a:uFillTx/>
                <a:latin typeface="Arial" panose="020B0604020202020204"/>
                <a:ea typeface="+mn-ea"/>
                <a:cs typeface="+mn-cs"/>
              </a:rPr>
              <a:t>(0:60)</a:t>
            </a:r>
          </a:p>
          <a:p>
            <a:pPr marL="1371600" marR="0" lvl="1" indent="-457200" algn="l" defTabSz="1828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rgbClr val="000000">
                    <a:lumMod val="85000"/>
                    <a:lumOff val="15000"/>
                  </a:srgbClr>
                </a:solidFill>
                <a:effectLst/>
                <a:uLnTx/>
                <a:uFillTx/>
                <a:latin typeface="Arial" panose="020B0604020202020204"/>
                <a:ea typeface="+mn-ea"/>
                <a:cs typeface="+mn-cs"/>
              </a:rPr>
              <a:t>First appeared </a:t>
            </a:r>
          </a:p>
          <a:p>
            <a:pPr marL="1371600" marR="0" lvl="1" indent="-457200" algn="l" defTabSz="1828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lumMod val="85000"/>
                    <a:lumOff val="15000"/>
                  </a:srgbClr>
                </a:solidFill>
                <a:effectLst/>
                <a:uLnTx/>
                <a:uFillTx/>
                <a:latin typeface="Arial" panose="020B0604020202020204"/>
                <a:ea typeface="+mn-ea"/>
                <a:cs typeface="+mn-cs"/>
              </a:rPr>
              <a:t>Ad voiceover: </a:t>
            </a:r>
          </a:p>
          <a:p>
            <a:pPr marL="2286000" marR="0" lvl="2" indent="-457200" algn="l" defTabSz="1828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Arial" panose="020B0604020202020204"/>
                <a:ea typeface="+mn-ea"/>
                <a:cs typeface="+mn-cs"/>
              </a:rPr>
              <a:t>Voiceover </a:t>
            </a:r>
            <a:endParaRPr kumimoji="0" lang="en-US" sz="2200" b="0" i="0" u="none" strike="noStrike" kern="1200" cap="none" spc="0" normalizeH="0" baseline="0" noProof="0" dirty="0">
              <a:ln>
                <a:noFill/>
              </a:ln>
              <a:solidFill>
                <a:srgbClr val="000000">
                  <a:lumMod val="85000"/>
                  <a:lumOff val="15000"/>
                </a:srgbClr>
              </a:solidFill>
              <a:effectLst/>
              <a:uLnTx/>
              <a:uFillTx/>
              <a:latin typeface="Arial" panose="020B0604020202020204"/>
              <a:ea typeface="+mn-ea"/>
              <a:cs typeface="+mn-cs"/>
            </a:endParaRPr>
          </a:p>
        </p:txBody>
      </p:sp>
      <p:sp>
        <p:nvSpPr>
          <p:cNvPr id="6" name="Rectangle 5">
            <a:extLst>
              <a:ext uri="{FF2B5EF4-FFF2-40B4-BE49-F238E27FC236}">
                <a16:creationId xmlns:a16="http://schemas.microsoft.com/office/drawing/2014/main" id="{C36FACF9-8FA4-44D6-B168-E3CE87B1B3EF}"/>
              </a:ext>
            </a:extLst>
          </p:cNvPr>
          <p:cNvSpPr/>
          <p:nvPr userDrawn="1"/>
        </p:nvSpPr>
        <p:spPr>
          <a:xfrm>
            <a:off x="8287794" y="-1"/>
            <a:ext cx="8138160" cy="554851"/>
          </a:xfrm>
          <a:prstGeom prst="rect">
            <a:avLst/>
          </a:prstGeom>
          <a:solidFill>
            <a:srgbClr val="A62953"/>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457200" rIns="457200" rtlCol="0" anchor="ctr" anchorCtr="0"/>
          <a:lstStyle/>
          <a:p>
            <a:r>
              <a:rPr lang="en-US" sz="2400" b="1" dirty="0">
                <a:solidFill>
                  <a:srgbClr val="FFFFFF"/>
                </a:solidFill>
              </a:rPr>
              <a:t>COMPETITOR: UCSF</a:t>
            </a:r>
          </a:p>
        </p:txBody>
      </p:sp>
      <p:sp>
        <p:nvSpPr>
          <p:cNvPr id="9" name="Rectangle 8">
            <a:extLst>
              <a:ext uri="{FF2B5EF4-FFF2-40B4-BE49-F238E27FC236}">
                <a16:creationId xmlns:a16="http://schemas.microsoft.com/office/drawing/2014/main" id="{223F798C-5D34-414B-B811-6936618EF081}"/>
              </a:ext>
            </a:extLst>
          </p:cNvPr>
          <p:cNvSpPr/>
          <p:nvPr userDrawn="1"/>
        </p:nvSpPr>
        <p:spPr>
          <a:xfrm>
            <a:off x="0" y="3047"/>
            <a:ext cx="8287794" cy="554851"/>
          </a:xfrm>
          <a:prstGeom prst="rect">
            <a:avLst/>
          </a:prstGeom>
          <a:solidFill>
            <a:srgbClr val="003B6F"/>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457200" rIns="457200" rtlCol="0" anchor="ctr" anchorCtr="0"/>
          <a:lstStyle/>
          <a:p>
            <a:pPr eaLnBrk="0" fontAlgn="base" hangingPunct="0">
              <a:spcBef>
                <a:spcPct val="0"/>
              </a:spcBef>
              <a:spcAft>
                <a:spcPct val="0"/>
              </a:spcAft>
            </a:pPr>
            <a:r>
              <a:rPr lang="en-US" sz="2400" b="1" dirty="0">
                <a:solidFill>
                  <a:srgbClr val="FFFFFF"/>
                </a:solidFill>
              </a:rPr>
              <a:t>REGION: Northern California </a:t>
            </a:r>
          </a:p>
        </p:txBody>
      </p:sp>
      <p:sp>
        <p:nvSpPr>
          <p:cNvPr id="11" name="Rectangle 10">
            <a:extLst>
              <a:ext uri="{FF2B5EF4-FFF2-40B4-BE49-F238E27FC236}">
                <a16:creationId xmlns:a16="http://schemas.microsoft.com/office/drawing/2014/main" id="{C764276E-C70B-4D67-8739-39B4698D04E1}"/>
              </a:ext>
            </a:extLst>
          </p:cNvPr>
          <p:cNvSpPr/>
          <p:nvPr userDrawn="1"/>
        </p:nvSpPr>
        <p:spPr>
          <a:xfrm>
            <a:off x="16417699" y="-1"/>
            <a:ext cx="7969476" cy="554851"/>
          </a:xfrm>
          <a:prstGeom prst="rect">
            <a:avLst/>
          </a:prstGeom>
          <a:solidFill>
            <a:srgbClr val="16727A"/>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457200" rIns="457200" rtlCol="0" anchor="ctr" anchorCtr="0"/>
          <a:lstStyle/>
          <a:p>
            <a:r>
              <a:rPr lang="en-US" sz="2400" b="1" dirty="0">
                <a:solidFill>
                  <a:srgbClr val="FFFFFF"/>
                </a:solidFill>
              </a:rPr>
              <a:t>CHANNEL: TV</a:t>
            </a:r>
          </a:p>
        </p:txBody>
      </p:sp>
    </p:spTree>
    <p:extLst>
      <p:ext uri="{BB962C8B-B14F-4D97-AF65-F5344CB8AC3E}">
        <p14:creationId xmlns:p14="http://schemas.microsoft.com/office/powerpoint/2010/main" val="3639059218"/>
      </p:ext>
    </p:extLst>
  </p:cSld>
  <p:clrMap bg1="lt1" tx1="dk1" bg2="lt2" tx2="dk2" accent1="accent1" accent2="accent2" accent3="accent3" accent4="accent4" accent5="accent5" accent6="accent6" hlink="hlink" folHlink="folHlink"/>
  <p:hf hdr="0" ftr="0" dt="0"/>
  <p:txStyles>
    <p:titleStyle>
      <a:lvl1pPr algn="l" defTabSz="1828800" rtl="0" eaLnBrk="1" latinLnBrk="0" hangingPunct="1">
        <a:lnSpc>
          <a:spcPct val="100000"/>
        </a:lnSpc>
        <a:spcBef>
          <a:spcPct val="0"/>
        </a:spcBef>
        <a:buNone/>
        <a:defRPr sz="5200" b="0" kern="1200">
          <a:solidFill>
            <a:schemeClr val="tx2"/>
          </a:solidFill>
          <a:latin typeface="+mj-lt"/>
          <a:ea typeface="+mj-ea"/>
          <a:cs typeface="+mj-cs"/>
        </a:defRPr>
      </a:lvl1pPr>
    </p:titleStyle>
    <p:bodyStyle>
      <a:lvl1pPr marL="4572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1pPr>
      <a:lvl2pPr marL="13716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2pPr>
      <a:lvl3pPr marL="22860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3pPr>
      <a:lvl4pPr marL="32004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4pPr>
      <a:lvl5pPr marL="41148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8256">
          <p15:clr>
            <a:srgbClr val="F26B43"/>
          </p15:clr>
        </p15:guide>
        <p15:guide id="2" pos="768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8"/>
          <p:cNvSpPr>
            <a:spLocks noGrp="1"/>
          </p:cNvSpPr>
          <p:nvPr>
            <p:ph type="sldNum" sz="quarter" idx="4"/>
          </p:nvPr>
        </p:nvSpPr>
        <p:spPr>
          <a:xfrm>
            <a:off x="655983" y="12762948"/>
            <a:ext cx="15117417"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526999903"/>
      </p:ext>
    </p:extLst>
  </p:cSld>
  <p:clrMap bg1="lt1" tx1="dk1" bg2="lt2" tx2="dk2" accent1="accent1" accent2="accent2" accent3="accent3" accent4="accent4" accent5="accent5" accent6="accent6" hlink="hlink" folHlink="folHlink"/>
  <p:sldLayoutIdLst>
    <p:sldLayoutId id="2147483804" r:id="rId1"/>
  </p:sldLayoutIdLst>
  <p:hf hdr="0" ftr="0" dt="0"/>
  <p:txStyles>
    <p:titleStyle>
      <a:lvl1pPr algn="l" defTabSz="9144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3C68-F39D-4EA0-9507-34561C40D83A}"/>
              </a:ext>
            </a:extLst>
          </p:cNvPr>
          <p:cNvSpPr>
            <a:spLocks noGrp="1"/>
          </p:cNvSpPr>
          <p:nvPr>
            <p:ph type="title"/>
          </p:nvPr>
        </p:nvSpPr>
        <p:spPr>
          <a:xfrm>
            <a:off x="1676400" y="4399474"/>
            <a:ext cx="21034375" cy="3551830"/>
          </a:xfrm>
        </p:spPr>
        <p:txBody>
          <a:bodyPr/>
          <a:lstStyle/>
          <a:p>
            <a:r>
              <a:rPr lang="en-US" sz="8000" dirty="0"/>
              <a:t>Instacart Data Science Challenge</a:t>
            </a:r>
            <a:endParaRPr lang="en-US" sz="5400" i="1" dirty="0"/>
          </a:p>
        </p:txBody>
      </p:sp>
      <p:sp>
        <p:nvSpPr>
          <p:cNvPr id="4" name="Text Placeholder 3">
            <a:extLst>
              <a:ext uri="{FF2B5EF4-FFF2-40B4-BE49-F238E27FC236}">
                <a16:creationId xmlns:a16="http://schemas.microsoft.com/office/drawing/2014/main" id="{F409E0E7-5BF2-4167-9343-280546700E06}"/>
              </a:ext>
            </a:extLst>
          </p:cNvPr>
          <p:cNvSpPr>
            <a:spLocks noGrp="1"/>
          </p:cNvSpPr>
          <p:nvPr>
            <p:ph type="body" sz="quarter" idx="10"/>
          </p:nvPr>
        </p:nvSpPr>
        <p:spPr>
          <a:xfrm>
            <a:off x="1676400" y="9368287"/>
            <a:ext cx="12954000" cy="2311880"/>
          </a:xfrm>
        </p:spPr>
        <p:txBody>
          <a:bodyPr/>
          <a:lstStyle/>
          <a:p>
            <a:endParaRPr lang="en-US" sz="3600" dirty="0"/>
          </a:p>
          <a:p>
            <a:r>
              <a:rPr lang="en-US" sz="3600" dirty="0"/>
              <a:t>10/12/2018</a:t>
            </a:r>
          </a:p>
          <a:p>
            <a:r>
              <a:rPr lang="en-US" sz="3600" dirty="0"/>
              <a:t>Naveed Sharif</a:t>
            </a:r>
          </a:p>
        </p:txBody>
      </p:sp>
      <p:sp>
        <p:nvSpPr>
          <p:cNvPr id="7" name="Slide Number Placeholder 6">
            <a:extLst>
              <a:ext uri="{FF2B5EF4-FFF2-40B4-BE49-F238E27FC236}">
                <a16:creationId xmlns:a16="http://schemas.microsoft.com/office/drawing/2014/main" id="{2DE38877-7D33-4AE7-8C5F-14149578F71A}"/>
              </a:ext>
            </a:extLst>
          </p:cNvPr>
          <p:cNvSpPr>
            <a:spLocks noGrp="1"/>
          </p:cNvSpPr>
          <p:nvPr>
            <p:ph type="sldNum" sz="quarter" idx="11"/>
          </p:nvPr>
        </p:nvSpPr>
        <p:spPr/>
        <p:txBody>
          <a:bodyPr/>
          <a:lstStyle/>
          <a:p>
            <a:fld id="{8C8B385D-DF67-E241-B0BF-76B80A8E743B}" type="slidenum">
              <a:rPr lang="en-US" smtClean="0"/>
              <a:pPr/>
              <a:t>1</a:t>
            </a:fld>
            <a:endParaRPr lang="en-US" dirty="0"/>
          </a:p>
        </p:txBody>
      </p:sp>
    </p:spTree>
    <p:extLst>
      <p:ext uri="{BB962C8B-B14F-4D97-AF65-F5344CB8AC3E}">
        <p14:creationId xmlns:p14="http://schemas.microsoft.com/office/powerpoint/2010/main" val="80813927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8EAF47-778F-4124-994B-8AB5911E0AB7}"/>
              </a:ext>
            </a:extLst>
          </p:cNvPr>
          <p:cNvSpPr>
            <a:spLocks noGrp="1"/>
          </p:cNvSpPr>
          <p:nvPr>
            <p:ph type="title"/>
          </p:nvPr>
        </p:nvSpPr>
        <p:spPr>
          <a:xfrm>
            <a:off x="1754187" y="446160"/>
            <a:ext cx="21831525" cy="1544959"/>
          </a:xfrm>
        </p:spPr>
        <p:txBody>
          <a:bodyPr/>
          <a:lstStyle/>
          <a:p>
            <a:r>
              <a:rPr lang="en-US" sz="6000" dirty="0"/>
              <a:t>Staffing the Customer Support Team: San Francisco</a:t>
            </a:r>
          </a:p>
        </p:txBody>
      </p:sp>
      <p:sp>
        <p:nvSpPr>
          <p:cNvPr id="17" name="Content Placeholder 3">
            <a:extLst>
              <a:ext uri="{FF2B5EF4-FFF2-40B4-BE49-F238E27FC236}">
                <a16:creationId xmlns:a16="http://schemas.microsoft.com/office/drawing/2014/main" id="{9F7E0649-F447-4BD0-9374-51861D23D4EA}"/>
              </a:ext>
            </a:extLst>
          </p:cNvPr>
          <p:cNvSpPr txBox="1">
            <a:spLocks/>
          </p:cNvSpPr>
          <p:nvPr/>
        </p:nvSpPr>
        <p:spPr>
          <a:xfrm>
            <a:off x="13858875" y="3678958"/>
            <a:ext cx="9151596" cy="9306599"/>
          </a:xfrm>
          <a:prstGeom prst="rect">
            <a:avLst/>
          </a:prstGeom>
        </p:spPr>
        <p:txBody>
          <a:bodyPr/>
          <a:lstStyle>
            <a:lvl1pPr marL="4572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1pPr>
            <a:lvl2pPr marL="13716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2pPr>
            <a:lvl3pPr marL="22860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3pPr>
            <a:lvl4pPr marL="32004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4pPr>
            <a:lvl5pPr marL="41148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spcBef>
                <a:spcPts val="0"/>
              </a:spcBef>
              <a:spcAft>
                <a:spcPts val="300"/>
              </a:spcAft>
              <a:buFont typeface="Wingdings" panose="05000000000000000000" pitchFamily="2" charset="2"/>
              <a:buChar char="q"/>
            </a:pPr>
            <a:r>
              <a:rPr lang="en-US" sz="2800" dirty="0"/>
              <a:t>I am assuming that each staff member can manage 15 orders an hour. Since each region is different, in terms of count of orders an hour, some regions will require more staff members than others. </a:t>
            </a:r>
          </a:p>
          <a:p>
            <a:pPr marL="0" indent="0">
              <a:spcBef>
                <a:spcPts val="0"/>
              </a:spcBef>
              <a:spcAft>
                <a:spcPts val="300"/>
              </a:spcAft>
              <a:buNone/>
            </a:pPr>
            <a:endParaRPr lang="en-US" sz="2800" dirty="0"/>
          </a:p>
          <a:p>
            <a:pPr>
              <a:spcBef>
                <a:spcPts val="0"/>
              </a:spcBef>
              <a:spcAft>
                <a:spcPts val="300"/>
              </a:spcAft>
              <a:buFont typeface="Wingdings" panose="05000000000000000000" pitchFamily="2" charset="2"/>
              <a:buChar char="q"/>
            </a:pPr>
            <a:r>
              <a:rPr lang="en-US" sz="2800" b="1" dirty="0"/>
              <a:t>San Francisco</a:t>
            </a:r>
          </a:p>
          <a:p>
            <a:pPr lvl="1">
              <a:spcBef>
                <a:spcPts val="0"/>
              </a:spcBef>
              <a:spcAft>
                <a:spcPts val="300"/>
              </a:spcAft>
              <a:buFont typeface="Wingdings" panose="05000000000000000000" pitchFamily="2" charset="2"/>
              <a:buChar char="§"/>
            </a:pPr>
            <a:r>
              <a:rPr lang="en-US" sz="2800" b="1" i="1" dirty="0"/>
              <a:t>Day 1 &amp; 2: </a:t>
            </a:r>
            <a:r>
              <a:rPr lang="en-US" sz="2800" dirty="0"/>
              <a:t>Generates 12 and 14 additional orders, respectively (rounded up).</a:t>
            </a:r>
            <a:endParaRPr lang="en-US" sz="2800" b="1" i="1" dirty="0"/>
          </a:p>
          <a:p>
            <a:pPr lvl="1">
              <a:spcBef>
                <a:spcPts val="0"/>
              </a:spcBef>
              <a:spcAft>
                <a:spcPts val="300"/>
              </a:spcAft>
              <a:buFont typeface="Wingdings" panose="05000000000000000000" pitchFamily="2" charset="2"/>
              <a:buChar char="§"/>
            </a:pPr>
            <a:r>
              <a:rPr lang="en-US" sz="2800" b="1" i="1" dirty="0"/>
              <a:t>Hour 0 (the constant):</a:t>
            </a:r>
            <a:r>
              <a:rPr lang="en-US" sz="2800" dirty="0"/>
              <a:t> 87 orders are estimated to be delivered. Therefore, six staff members should be on deck. </a:t>
            </a:r>
          </a:p>
          <a:p>
            <a:pPr lvl="1">
              <a:spcBef>
                <a:spcPts val="0"/>
              </a:spcBef>
              <a:spcAft>
                <a:spcPts val="300"/>
              </a:spcAft>
              <a:buFont typeface="Wingdings" panose="05000000000000000000" pitchFamily="2" charset="2"/>
              <a:buChar char="§"/>
            </a:pPr>
            <a:r>
              <a:rPr lang="en-US" sz="2800" dirty="0"/>
              <a:t>8 orders (coefficient of order delivery time) are reduced by each hour until hour 12. Therefore, reduce one staff member every two hours or until there are no orders placed.</a:t>
            </a:r>
          </a:p>
          <a:p>
            <a:pPr lvl="1">
              <a:spcBef>
                <a:spcPts val="0"/>
              </a:spcBef>
              <a:spcAft>
                <a:spcPts val="300"/>
              </a:spcAft>
              <a:buFont typeface="Wingdings" panose="05000000000000000000" pitchFamily="2" charset="2"/>
              <a:buChar char="§"/>
            </a:pPr>
            <a:r>
              <a:rPr lang="en-US" sz="2800" b="1" i="1" dirty="0"/>
              <a:t>Hour 13:</a:t>
            </a:r>
            <a:r>
              <a:rPr lang="en-US" sz="2800" dirty="0"/>
              <a:t> Orders pick back up. 69 orders are estimated to be delivered. Therefore, five staff members should be on deck.</a:t>
            </a:r>
          </a:p>
          <a:p>
            <a:pPr lvl="1">
              <a:spcBef>
                <a:spcPts val="0"/>
              </a:spcBef>
              <a:spcAft>
                <a:spcPts val="300"/>
              </a:spcAft>
              <a:buFont typeface="Wingdings" panose="05000000000000000000" pitchFamily="2" charset="2"/>
              <a:buChar char="§"/>
            </a:pPr>
            <a:r>
              <a:rPr lang="en-US" sz="2800" dirty="0"/>
              <a:t>10 orders are increased by each hour until hour 24. Therefore, increase two staff members every three hours until hour 24.</a:t>
            </a:r>
          </a:p>
          <a:p>
            <a:pPr marL="914400" lvl="1" indent="0">
              <a:spcBef>
                <a:spcPts val="0"/>
              </a:spcBef>
              <a:spcAft>
                <a:spcPts val="300"/>
              </a:spcAft>
              <a:buNone/>
            </a:pPr>
            <a:endParaRPr lang="en-US" sz="2800" dirty="0"/>
          </a:p>
          <a:p>
            <a:pPr marL="0" indent="0">
              <a:spcBef>
                <a:spcPts val="0"/>
              </a:spcBef>
              <a:spcAft>
                <a:spcPts val="300"/>
              </a:spcAft>
              <a:buNone/>
            </a:pPr>
            <a:endParaRPr lang="en-US" sz="2800" dirty="0"/>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endParaRPr lang="en-US" sz="2800" dirty="0"/>
          </a:p>
          <a:p>
            <a:pPr marL="0" indent="0">
              <a:spcBef>
                <a:spcPts val="0"/>
              </a:spcBef>
              <a:spcAft>
                <a:spcPts val="300"/>
              </a:spcAft>
              <a:buNone/>
            </a:pPr>
            <a:endParaRPr lang="en-US" sz="2800" dirty="0"/>
          </a:p>
          <a:p>
            <a:pPr marL="914400" lvl="2" indent="0">
              <a:spcBef>
                <a:spcPts val="0"/>
              </a:spcBef>
              <a:spcAft>
                <a:spcPts val="300"/>
              </a:spcAft>
              <a:buFont typeface="Arial" panose="020B0604020202020204" pitchFamily="34" charset="0"/>
              <a:buNone/>
            </a:pPr>
            <a:endParaRPr lang="en-US" sz="2800" dirty="0"/>
          </a:p>
          <a:p>
            <a:pPr marL="0" indent="0">
              <a:spcBef>
                <a:spcPts val="0"/>
              </a:spcBef>
              <a:spcAft>
                <a:spcPts val="300"/>
              </a:spcAft>
              <a:buFont typeface="Arial" panose="020B0604020202020204" pitchFamily="34" charset="0"/>
              <a:buNone/>
            </a:pPr>
            <a:endParaRPr lang="en-US" sz="2800" dirty="0"/>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endParaRPr lang="en-US" sz="2800" dirty="0"/>
          </a:p>
        </p:txBody>
      </p:sp>
      <p:sp>
        <p:nvSpPr>
          <p:cNvPr id="20" name="Content Placeholder 3">
            <a:extLst>
              <a:ext uri="{FF2B5EF4-FFF2-40B4-BE49-F238E27FC236}">
                <a16:creationId xmlns:a16="http://schemas.microsoft.com/office/drawing/2014/main" id="{BBF171FA-564B-4A58-9700-44EB2458611C}"/>
              </a:ext>
            </a:extLst>
          </p:cNvPr>
          <p:cNvSpPr>
            <a:spLocks noGrp="1"/>
          </p:cNvSpPr>
          <p:nvPr>
            <p:ph sz="quarter" idx="19"/>
          </p:nvPr>
        </p:nvSpPr>
        <p:spPr>
          <a:xfrm>
            <a:off x="1754187" y="1991119"/>
            <a:ext cx="22405976" cy="1018299"/>
          </a:xfrm>
        </p:spPr>
        <p:txBody>
          <a:bodyPr/>
          <a:lstStyle/>
          <a:p>
            <a:pPr marL="0" indent="0">
              <a:spcBef>
                <a:spcPts val="0"/>
              </a:spcBef>
              <a:spcAft>
                <a:spcPts val="300"/>
              </a:spcAft>
              <a:buNone/>
            </a:pPr>
            <a:r>
              <a:rPr lang="en-US" b="1" i="1" dirty="0">
                <a:solidFill>
                  <a:schemeClr val="tx2"/>
                </a:solidFill>
              </a:rPr>
              <a:t>I will be estimating staffing requirements based on results of a series of Piecewise Regressions.</a:t>
            </a:r>
            <a:endParaRPr lang="en-US" dirty="0"/>
          </a:p>
          <a:p>
            <a:pPr marL="914400" lvl="1" indent="0">
              <a:spcBef>
                <a:spcPts val="0"/>
              </a:spcBef>
              <a:spcAft>
                <a:spcPts val="300"/>
              </a:spcAft>
              <a:buNone/>
            </a:pPr>
            <a:endParaRPr lang="en-US" sz="3200" dirty="0"/>
          </a:p>
          <a:p>
            <a:pPr lvl="1">
              <a:spcBef>
                <a:spcPts val="0"/>
              </a:spcBef>
              <a:spcAft>
                <a:spcPts val="300"/>
              </a:spcAft>
              <a:buFont typeface="Wingdings" panose="05000000000000000000" pitchFamily="2" charset="2"/>
              <a:buChar char="§"/>
            </a:pPr>
            <a:endParaRPr lang="en-US" sz="3200" dirty="0"/>
          </a:p>
        </p:txBody>
      </p:sp>
      <p:pic>
        <p:nvPicPr>
          <p:cNvPr id="24" name="Picture 23">
            <a:extLst>
              <a:ext uri="{FF2B5EF4-FFF2-40B4-BE49-F238E27FC236}">
                <a16:creationId xmlns:a16="http://schemas.microsoft.com/office/drawing/2014/main" id="{14BFF963-6B8F-40AB-8E2F-7A941D68D348}"/>
              </a:ext>
            </a:extLst>
          </p:cNvPr>
          <p:cNvPicPr>
            <a:picLocks noChangeAspect="1"/>
          </p:cNvPicPr>
          <p:nvPr/>
        </p:nvPicPr>
        <p:blipFill>
          <a:blip r:embed="rId2"/>
          <a:stretch>
            <a:fillRect/>
          </a:stretch>
        </p:blipFill>
        <p:spPr>
          <a:xfrm>
            <a:off x="2147125" y="3150108"/>
            <a:ext cx="10115550" cy="8801100"/>
          </a:xfrm>
          <a:prstGeom prst="rect">
            <a:avLst/>
          </a:prstGeom>
        </p:spPr>
      </p:pic>
      <p:sp>
        <p:nvSpPr>
          <p:cNvPr id="25" name="Slide Number Placeholder 14">
            <a:extLst>
              <a:ext uri="{FF2B5EF4-FFF2-40B4-BE49-F238E27FC236}">
                <a16:creationId xmlns:a16="http://schemas.microsoft.com/office/drawing/2014/main" id="{89314FCD-8E9B-43DE-892E-3816E668994C}"/>
              </a:ext>
            </a:extLst>
          </p:cNvPr>
          <p:cNvSpPr txBox="1">
            <a:spLocks/>
          </p:cNvSpPr>
          <p:nvPr/>
        </p:nvSpPr>
        <p:spPr>
          <a:xfrm>
            <a:off x="655983" y="12762948"/>
            <a:ext cx="16240538" cy="730250"/>
          </a:xfrm>
          <a:prstGeom prst="rect">
            <a:avLst/>
          </a:prstGeom>
        </p:spPr>
        <p:txBody>
          <a:bodyPr vert="horz" lIns="91440" tIns="45720" rIns="91440" bIns="45720" rtlCol="0" anchor="b" anchorCtr="0"/>
          <a:lstStyle>
            <a:defPPr>
              <a:defRPr lang="en-US"/>
            </a:defPPr>
            <a:lvl1pPr marL="0" algn="l" defTabSz="1828891" rtl="0" eaLnBrk="1" latinLnBrk="0" hangingPunct="1">
              <a:defRPr sz="2000" kern="1200">
                <a:solidFill>
                  <a:schemeClr val="tx1">
                    <a:tint val="75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fld id="{8C8B385D-DF67-E241-B0BF-76B80A8E743B}" type="slidenum">
              <a:rPr lang="en-US" smtClean="0"/>
              <a:pPr/>
              <a:t>10</a:t>
            </a:fld>
            <a:r>
              <a:rPr lang="en-US" dirty="0"/>
              <a:t> |  </a:t>
            </a:r>
            <a:r>
              <a:rPr lang="en-US" dirty="0">
                <a:solidFill>
                  <a:srgbClr val="000000">
                    <a:tint val="75000"/>
                  </a:srgbClr>
                </a:solidFill>
              </a:rPr>
              <a:t>Note, estimated staff members are rounded up. Estimated staff member calculations are in the appendix</a:t>
            </a:r>
            <a:r>
              <a:rPr lang="en-US" dirty="0"/>
              <a:t> </a:t>
            </a:r>
          </a:p>
        </p:txBody>
      </p:sp>
    </p:spTree>
    <p:extLst>
      <p:ext uri="{BB962C8B-B14F-4D97-AF65-F5344CB8AC3E}">
        <p14:creationId xmlns:p14="http://schemas.microsoft.com/office/powerpoint/2010/main" val="1565899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8EAF47-778F-4124-994B-8AB5911E0AB7}"/>
              </a:ext>
            </a:extLst>
          </p:cNvPr>
          <p:cNvSpPr>
            <a:spLocks noGrp="1"/>
          </p:cNvSpPr>
          <p:nvPr>
            <p:ph type="title"/>
          </p:nvPr>
        </p:nvSpPr>
        <p:spPr>
          <a:xfrm>
            <a:off x="1754187" y="446160"/>
            <a:ext cx="21831525" cy="1544959"/>
          </a:xfrm>
        </p:spPr>
        <p:txBody>
          <a:bodyPr/>
          <a:lstStyle/>
          <a:p>
            <a:r>
              <a:rPr lang="en-US" sz="6000" dirty="0"/>
              <a:t>Staffing the Customer Support Team: New York City</a:t>
            </a:r>
          </a:p>
        </p:txBody>
      </p:sp>
      <p:sp>
        <p:nvSpPr>
          <p:cNvPr id="17" name="Content Placeholder 3">
            <a:extLst>
              <a:ext uri="{FF2B5EF4-FFF2-40B4-BE49-F238E27FC236}">
                <a16:creationId xmlns:a16="http://schemas.microsoft.com/office/drawing/2014/main" id="{9F7E0649-F447-4BD0-9374-51861D23D4EA}"/>
              </a:ext>
            </a:extLst>
          </p:cNvPr>
          <p:cNvSpPr txBox="1">
            <a:spLocks/>
          </p:cNvSpPr>
          <p:nvPr/>
        </p:nvSpPr>
        <p:spPr>
          <a:xfrm>
            <a:off x="13858875" y="3678958"/>
            <a:ext cx="9151596" cy="9306599"/>
          </a:xfrm>
          <a:prstGeom prst="rect">
            <a:avLst/>
          </a:prstGeom>
        </p:spPr>
        <p:txBody>
          <a:bodyPr/>
          <a:lstStyle>
            <a:lvl1pPr marL="4572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1pPr>
            <a:lvl2pPr marL="13716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2pPr>
            <a:lvl3pPr marL="22860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3pPr>
            <a:lvl4pPr marL="32004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4pPr>
            <a:lvl5pPr marL="41148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spcBef>
                <a:spcPts val="0"/>
              </a:spcBef>
              <a:spcAft>
                <a:spcPts val="300"/>
              </a:spcAft>
              <a:buFont typeface="Wingdings" panose="05000000000000000000" pitchFamily="2" charset="2"/>
              <a:buChar char="q"/>
            </a:pPr>
            <a:r>
              <a:rPr lang="en-US" sz="2800" dirty="0"/>
              <a:t>I am assuming that each staff member can manage 15 orders an hour. Since each region is different, in terms of count of orders an hour, some regions will require more staff members than others. </a:t>
            </a:r>
          </a:p>
          <a:p>
            <a:pPr marL="0" indent="0">
              <a:spcBef>
                <a:spcPts val="0"/>
              </a:spcBef>
              <a:spcAft>
                <a:spcPts val="300"/>
              </a:spcAft>
              <a:buNone/>
            </a:pPr>
            <a:endParaRPr lang="en-US" sz="2800" dirty="0"/>
          </a:p>
          <a:p>
            <a:pPr>
              <a:spcBef>
                <a:spcPts val="0"/>
              </a:spcBef>
              <a:spcAft>
                <a:spcPts val="300"/>
              </a:spcAft>
              <a:buFont typeface="Wingdings" panose="05000000000000000000" pitchFamily="2" charset="2"/>
              <a:buChar char="q"/>
            </a:pPr>
            <a:r>
              <a:rPr lang="en-US" sz="2800" b="1" dirty="0"/>
              <a:t>New York City</a:t>
            </a:r>
          </a:p>
          <a:p>
            <a:pPr lvl="1">
              <a:spcBef>
                <a:spcPts val="0"/>
              </a:spcBef>
              <a:spcAft>
                <a:spcPts val="300"/>
              </a:spcAft>
              <a:buFont typeface="Wingdings" panose="05000000000000000000" pitchFamily="2" charset="2"/>
              <a:buChar char="§"/>
            </a:pPr>
            <a:r>
              <a:rPr lang="en-US" sz="2800" b="1" i="1" dirty="0"/>
              <a:t>Hour 0 (the constant):</a:t>
            </a:r>
            <a:r>
              <a:rPr lang="en-US" sz="2800" dirty="0"/>
              <a:t> 11 orders are estimated to be delivered. Therefore, one staff member should be on deck. </a:t>
            </a:r>
          </a:p>
          <a:p>
            <a:pPr lvl="1">
              <a:spcBef>
                <a:spcPts val="0"/>
              </a:spcBef>
              <a:spcAft>
                <a:spcPts val="300"/>
              </a:spcAft>
              <a:buFont typeface="Wingdings" panose="05000000000000000000" pitchFamily="2" charset="2"/>
              <a:buChar char="§"/>
            </a:pPr>
            <a:r>
              <a:rPr lang="en-US" sz="2800" dirty="0"/>
              <a:t>1 order (coefficient of order delivery time rounded up) is reduced by each hour until hour 12. Therefore, only one staff member is required during the shift.</a:t>
            </a:r>
          </a:p>
          <a:p>
            <a:pPr lvl="1">
              <a:spcBef>
                <a:spcPts val="0"/>
              </a:spcBef>
              <a:spcAft>
                <a:spcPts val="300"/>
              </a:spcAft>
              <a:buFont typeface="Wingdings" panose="05000000000000000000" pitchFamily="2" charset="2"/>
              <a:buChar char="§"/>
            </a:pPr>
            <a:r>
              <a:rPr lang="en-US" sz="2800" b="1" i="1" dirty="0"/>
              <a:t>Hour 13:</a:t>
            </a:r>
            <a:r>
              <a:rPr lang="en-US" sz="2800" dirty="0"/>
              <a:t> Orders pick back up. 9 orders are estimated to be delivered. Therefore, one staff member should be on deck.</a:t>
            </a:r>
          </a:p>
          <a:p>
            <a:pPr lvl="1">
              <a:spcBef>
                <a:spcPts val="0"/>
              </a:spcBef>
              <a:spcAft>
                <a:spcPts val="300"/>
              </a:spcAft>
              <a:buFont typeface="Wingdings" panose="05000000000000000000" pitchFamily="2" charset="2"/>
              <a:buChar char="§"/>
            </a:pPr>
            <a:r>
              <a:rPr lang="en-US" sz="2800" dirty="0"/>
              <a:t>2 (rounded up) orders are increased by each hour until hour 24. Therefore, by the end of the shit (hour 24), there should be two staff members on deck.</a:t>
            </a:r>
          </a:p>
          <a:p>
            <a:pPr marL="0" indent="0">
              <a:spcBef>
                <a:spcPts val="0"/>
              </a:spcBef>
              <a:spcAft>
                <a:spcPts val="300"/>
              </a:spcAft>
              <a:buNone/>
            </a:pPr>
            <a:endParaRPr lang="en-US" sz="2800" dirty="0"/>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endParaRPr lang="en-US" sz="2800" dirty="0"/>
          </a:p>
          <a:p>
            <a:pPr marL="0" indent="0">
              <a:spcBef>
                <a:spcPts val="0"/>
              </a:spcBef>
              <a:spcAft>
                <a:spcPts val="300"/>
              </a:spcAft>
              <a:buNone/>
            </a:pPr>
            <a:endParaRPr lang="en-US" sz="2800" dirty="0"/>
          </a:p>
          <a:p>
            <a:pPr marL="914400" lvl="2" indent="0">
              <a:spcBef>
                <a:spcPts val="0"/>
              </a:spcBef>
              <a:spcAft>
                <a:spcPts val="300"/>
              </a:spcAft>
              <a:buFont typeface="Arial" panose="020B0604020202020204" pitchFamily="34" charset="0"/>
              <a:buNone/>
            </a:pPr>
            <a:endParaRPr lang="en-US" sz="2800" dirty="0"/>
          </a:p>
          <a:p>
            <a:pPr marL="0" indent="0">
              <a:spcBef>
                <a:spcPts val="0"/>
              </a:spcBef>
              <a:spcAft>
                <a:spcPts val="300"/>
              </a:spcAft>
              <a:buFont typeface="Arial" panose="020B0604020202020204" pitchFamily="34" charset="0"/>
              <a:buNone/>
            </a:pPr>
            <a:endParaRPr lang="en-US" sz="2800" dirty="0"/>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endParaRPr lang="en-US" sz="2800" dirty="0"/>
          </a:p>
        </p:txBody>
      </p:sp>
      <p:sp>
        <p:nvSpPr>
          <p:cNvPr id="20" name="Content Placeholder 3">
            <a:extLst>
              <a:ext uri="{FF2B5EF4-FFF2-40B4-BE49-F238E27FC236}">
                <a16:creationId xmlns:a16="http://schemas.microsoft.com/office/drawing/2014/main" id="{BBF171FA-564B-4A58-9700-44EB2458611C}"/>
              </a:ext>
            </a:extLst>
          </p:cNvPr>
          <p:cNvSpPr>
            <a:spLocks noGrp="1"/>
          </p:cNvSpPr>
          <p:nvPr>
            <p:ph sz="quarter" idx="19"/>
          </p:nvPr>
        </p:nvSpPr>
        <p:spPr>
          <a:xfrm>
            <a:off x="1754187" y="1991119"/>
            <a:ext cx="22405976" cy="1018299"/>
          </a:xfrm>
        </p:spPr>
        <p:txBody>
          <a:bodyPr/>
          <a:lstStyle/>
          <a:p>
            <a:pPr marL="0" indent="0">
              <a:spcBef>
                <a:spcPts val="0"/>
              </a:spcBef>
              <a:spcAft>
                <a:spcPts val="300"/>
              </a:spcAft>
              <a:buNone/>
            </a:pPr>
            <a:r>
              <a:rPr lang="en-US" b="1" i="1" dirty="0">
                <a:solidFill>
                  <a:schemeClr val="tx2"/>
                </a:solidFill>
              </a:rPr>
              <a:t>I will be estimating staffing requirements based on results of a series of Piecewise Regressions.</a:t>
            </a:r>
            <a:endParaRPr lang="en-US" dirty="0"/>
          </a:p>
          <a:p>
            <a:pPr marL="914400" lvl="1" indent="0">
              <a:spcBef>
                <a:spcPts val="0"/>
              </a:spcBef>
              <a:spcAft>
                <a:spcPts val="300"/>
              </a:spcAft>
              <a:buNone/>
            </a:pPr>
            <a:endParaRPr lang="en-US" sz="3200" dirty="0"/>
          </a:p>
          <a:p>
            <a:pPr lvl="1">
              <a:spcBef>
                <a:spcPts val="0"/>
              </a:spcBef>
              <a:spcAft>
                <a:spcPts val="300"/>
              </a:spcAft>
              <a:buFont typeface="Wingdings" panose="05000000000000000000" pitchFamily="2" charset="2"/>
              <a:buChar char="§"/>
            </a:pPr>
            <a:endParaRPr lang="en-US" sz="3200" dirty="0"/>
          </a:p>
        </p:txBody>
      </p:sp>
      <p:pic>
        <p:nvPicPr>
          <p:cNvPr id="24" name="Picture 23">
            <a:extLst>
              <a:ext uri="{FF2B5EF4-FFF2-40B4-BE49-F238E27FC236}">
                <a16:creationId xmlns:a16="http://schemas.microsoft.com/office/drawing/2014/main" id="{14BFF963-6B8F-40AB-8E2F-7A941D68D348}"/>
              </a:ext>
            </a:extLst>
          </p:cNvPr>
          <p:cNvPicPr>
            <a:picLocks noChangeAspect="1"/>
          </p:cNvPicPr>
          <p:nvPr/>
        </p:nvPicPr>
        <p:blipFill>
          <a:blip r:embed="rId2"/>
          <a:stretch>
            <a:fillRect/>
          </a:stretch>
        </p:blipFill>
        <p:spPr>
          <a:xfrm>
            <a:off x="2147125" y="3150108"/>
            <a:ext cx="10115550" cy="8801100"/>
          </a:xfrm>
          <a:prstGeom prst="rect">
            <a:avLst/>
          </a:prstGeom>
        </p:spPr>
      </p:pic>
      <p:sp>
        <p:nvSpPr>
          <p:cNvPr id="7" name="Slide Number Placeholder 14">
            <a:extLst>
              <a:ext uri="{FF2B5EF4-FFF2-40B4-BE49-F238E27FC236}">
                <a16:creationId xmlns:a16="http://schemas.microsoft.com/office/drawing/2014/main" id="{5F1EE483-84E6-4A27-9811-8B7ABE9494B9}"/>
              </a:ext>
            </a:extLst>
          </p:cNvPr>
          <p:cNvSpPr txBox="1">
            <a:spLocks/>
          </p:cNvSpPr>
          <p:nvPr/>
        </p:nvSpPr>
        <p:spPr>
          <a:xfrm>
            <a:off x="655983" y="12762948"/>
            <a:ext cx="16240538" cy="730250"/>
          </a:xfrm>
          <a:prstGeom prst="rect">
            <a:avLst/>
          </a:prstGeom>
        </p:spPr>
        <p:txBody>
          <a:bodyPr vert="horz" lIns="91440" tIns="45720" rIns="91440" bIns="45720" rtlCol="0" anchor="b" anchorCtr="0"/>
          <a:lstStyle>
            <a:defPPr>
              <a:defRPr lang="en-US"/>
            </a:defPPr>
            <a:lvl1pPr marL="0" algn="l" defTabSz="1828891" rtl="0" eaLnBrk="1" latinLnBrk="0" hangingPunct="1">
              <a:defRPr sz="2000" kern="1200">
                <a:solidFill>
                  <a:schemeClr val="tx1">
                    <a:tint val="75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fld id="{8C8B385D-DF67-E241-B0BF-76B80A8E743B}" type="slidenum">
              <a:rPr lang="en-US" smtClean="0"/>
              <a:pPr/>
              <a:t>11</a:t>
            </a:fld>
            <a:r>
              <a:rPr lang="en-US" dirty="0"/>
              <a:t> |  </a:t>
            </a:r>
            <a:r>
              <a:rPr lang="en-US" dirty="0">
                <a:solidFill>
                  <a:srgbClr val="000000">
                    <a:tint val="75000"/>
                  </a:srgbClr>
                </a:solidFill>
              </a:rPr>
              <a:t>Note, estimated staff members are rounded up. Estimated staff member calculations are in the appendix</a:t>
            </a:r>
            <a:r>
              <a:rPr lang="en-US" dirty="0"/>
              <a:t> </a:t>
            </a:r>
          </a:p>
        </p:txBody>
      </p:sp>
    </p:spTree>
    <p:extLst>
      <p:ext uri="{BB962C8B-B14F-4D97-AF65-F5344CB8AC3E}">
        <p14:creationId xmlns:p14="http://schemas.microsoft.com/office/powerpoint/2010/main" val="3905764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8EAF47-778F-4124-994B-8AB5911E0AB7}"/>
              </a:ext>
            </a:extLst>
          </p:cNvPr>
          <p:cNvSpPr>
            <a:spLocks noGrp="1"/>
          </p:cNvSpPr>
          <p:nvPr>
            <p:ph type="title"/>
          </p:nvPr>
        </p:nvSpPr>
        <p:spPr>
          <a:xfrm>
            <a:off x="1754187" y="446160"/>
            <a:ext cx="21831525" cy="1544959"/>
          </a:xfrm>
        </p:spPr>
        <p:txBody>
          <a:bodyPr/>
          <a:lstStyle/>
          <a:p>
            <a:r>
              <a:rPr lang="en-US" sz="6000" dirty="0"/>
              <a:t>Staffing the Customer Support Team: Chicago</a:t>
            </a:r>
          </a:p>
        </p:txBody>
      </p:sp>
      <p:sp>
        <p:nvSpPr>
          <p:cNvPr id="17" name="Content Placeholder 3">
            <a:extLst>
              <a:ext uri="{FF2B5EF4-FFF2-40B4-BE49-F238E27FC236}">
                <a16:creationId xmlns:a16="http://schemas.microsoft.com/office/drawing/2014/main" id="{9F7E0649-F447-4BD0-9374-51861D23D4EA}"/>
              </a:ext>
            </a:extLst>
          </p:cNvPr>
          <p:cNvSpPr txBox="1">
            <a:spLocks/>
          </p:cNvSpPr>
          <p:nvPr/>
        </p:nvSpPr>
        <p:spPr>
          <a:xfrm>
            <a:off x="13858875" y="3678958"/>
            <a:ext cx="9151596" cy="9306599"/>
          </a:xfrm>
          <a:prstGeom prst="rect">
            <a:avLst/>
          </a:prstGeom>
        </p:spPr>
        <p:txBody>
          <a:bodyPr/>
          <a:lstStyle>
            <a:lvl1pPr marL="4572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1pPr>
            <a:lvl2pPr marL="13716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2pPr>
            <a:lvl3pPr marL="22860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3pPr>
            <a:lvl4pPr marL="32004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4pPr>
            <a:lvl5pPr marL="41148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spcBef>
                <a:spcPts val="0"/>
              </a:spcBef>
              <a:spcAft>
                <a:spcPts val="300"/>
              </a:spcAft>
              <a:buFont typeface="Wingdings" panose="05000000000000000000" pitchFamily="2" charset="2"/>
              <a:buChar char="q"/>
            </a:pPr>
            <a:r>
              <a:rPr lang="en-US" sz="2800" dirty="0"/>
              <a:t>I am assuming that each staff member can manage 15 orders an hour. Since each region is different, in terms of count of orders an hour, some regions will require more staff members than others. </a:t>
            </a:r>
          </a:p>
          <a:p>
            <a:pPr marL="0" indent="0">
              <a:spcBef>
                <a:spcPts val="0"/>
              </a:spcBef>
              <a:spcAft>
                <a:spcPts val="300"/>
              </a:spcAft>
              <a:buNone/>
            </a:pPr>
            <a:endParaRPr lang="en-US" sz="2800" dirty="0"/>
          </a:p>
          <a:p>
            <a:pPr>
              <a:spcBef>
                <a:spcPts val="0"/>
              </a:spcBef>
              <a:spcAft>
                <a:spcPts val="300"/>
              </a:spcAft>
              <a:buFont typeface="Wingdings" panose="05000000000000000000" pitchFamily="2" charset="2"/>
              <a:buChar char="q"/>
            </a:pPr>
            <a:r>
              <a:rPr lang="en-US" sz="2800" b="1" dirty="0"/>
              <a:t>Chicago</a:t>
            </a:r>
          </a:p>
          <a:p>
            <a:pPr lvl="1">
              <a:spcBef>
                <a:spcPts val="0"/>
              </a:spcBef>
              <a:spcAft>
                <a:spcPts val="300"/>
              </a:spcAft>
              <a:buFont typeface="Wingdings" panose="05000000000000000000" pitchFamily="2" charset="2"/>
              <a:buChar char="§"/>
            </a:pPr>
            <a:r>
              <a:rPr lang="en-US" sz="2800" b="1" i="1" dirty="0"/>
              <a:t>Day 1, 4 &amp; 5: </a:t>
            </a:r>
            <a:r>
              <a:rPr lang="en-US" sz="2800" dirty="0"/>
              <a:t>Generates 15, -15, and -12 additional orders, respectively.</a:t>
            </a:r>
            <a:endParaRPr lang="en-US" sz="2800" b="1" i="1" dirty="0"/>
          </a:p>
          <a:p>
            <a:pPr lvl="1">
              <a:spcBef>
                <a:spcPts val="0"/>
              </a:spcBef>
              <a:spcAft>
                <a:spcPts val="300"/>
              </a:spcAft>
              <a:buFont typeface="Wingdings" panose="05000000000000000000" pitchFamily="2" charset="2"/>
              <a:buChar char="§"/>
            </a:pPr>
            <a:r>
              <a:rPr lang="en-US" sz="2800" b="1" i="1" dirty="0"/>
              <a:t>Hour 0 (the constant):</a:t>
            </a:r>
            <a:r>
              <a:rPr lang="en-US" sz="2800" dirty="0"/>
              <a:t> 63 orders are estimated to be delivered. Therefore, four staff members should be on deck. </a:t>
            </a:r>
          </a:p>
          <a:p>
            <a:pPr lvl="1">
              <a:spcBef>
                <a:spcPts val="0"/>
              </a:spcBef>
              <a:spcAft>
                <a:spcPts val="300"/>
              </a:spcAft>
              <a:buFont typeface="Wingdings" panose="05000000000000000000" pitchFamily="2" charset="2"/>
              <a:buChar char="§"/>
            </a:pPr>
            <a:r>
              <a:rPr lang="en-US" sz="2800" dirty="0"/>
              <a:t>4 orders (coefficient of order delivery time rounded down) are reduced by each hour until hour 12. Therefore, every three hours reduce one staff member until hour 12.</a:t>
            </a:r>
          </a:p>
          <a:p>
            <a:pPr lvl="1">
              <a:spcBef>
                <a:spcPts val="0"/>
              </a:spcBef>
              <a:spcAft>
                <a:spcPts val="300"/>
              </a:spcAft>
              <a:buFont typeface="Wingdings" panose="05000000000000000000" pitchFamily="2" charset="2"/>
              <a:buChar char="§"/>
            </a:pPr>
            <a:r>
              <a:rPr lang="en-US" sz="2800" b="1" i="1" dirty="0"/>
              <a:t>Hour 13:</a:t>
            </a:r>
            <a:r>
              <a:rPr lang="en-US" sz="2800" dirty="0"/>
              <a:t> Orders pick back up. 50 orders are estimated to be delivered. Therefore, three staff members should be on deck.</a:t>
            </a:r>
          </a:p>
          <a:p>
            <a:pPr lvl="1">
              <a:spcBef>
                <a:spcPts val="0"/>
              </a:spcBef>
              <a:spcAft>
                <a:spcPts val="300"/>
              </a:spcAft>
              <a:buFont typeface="Wingdings" panose="05000000000000000000" pitchFamily="2" charset="2"/>
              <a:buChar char="§"/>
            </a:pPr>
            <a:r>
              <a:rPr lang="en-US" sz="2800" dirty="0"/>
              <a:t>8 (rounded down) orders are increased by each hour until hour 24. Therefore, one additional staff member should be added every two hours.</a:t>
            </a:r>
          </a:p>
          <a:p>
            <a:pPr marL="0" indent="0">
              <a:spcBef>
                <a:spcPts val="0"/>
              </a:spcBef>
              <a:spcAft>
                <a:spcPts val="300"/>
              </a:spcAft>
              <a:buNone/>
            </a:pPr>
            <a:endParaRPr lang="en-US" sz="2800" dirty="0"/>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endParaRPr lang="en-US" sz="2800" dirty="0"/>
          </a:p>
          <a:p>
            <a:pPr marL="0" indent="0">
              <a:spcBef>
                <a:spcPts val="0"/>
              </a:spcBef>
              <a:spcAft>
                <a:spcPts val="300"/>
              </a:spcAft>
              <a:buNone/>
            </a:pPr>
            <a:endParaRPr lang="en-US" sz="2800" dirty="0"/>
          </a:p>
          <a:p>
            <a:pPr marL="914400" lvl="2" indent="0">
              <a:spcBef>
                <a:spcPts val="0"/>
              </a:spcBef>
              <a:spcAft>
                <a:spcPts val="300"/>
              </a:spcAft>
              <a:buFont typeface="Arial" panose="020B0604020202020204" pitchFamily="34" charset="0"/>
              <a:buNone/>
            </a:pPr>
            <a:endParaRPr lang="en-US" sz="2800" dirty="0"/>
          </a:p>
          <a:p>
            <a:pPr marL="0" indent="0">
              <a:spcBef>
                <a:spcPts val="0"/>
              </a:spcBef>
              <a:spcAft>
                <a:spcPts val="300"/>
              </a:spcAft>
              <a:buFont typeface="Arial" panose="020B0604020202020204" pitchFamily="34" charset="0"/>
              <a:buNone/>
            </a:pPr>
            <a:endParaRPr lang="en-US" sz="2800" dirty="0"/>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endParaRPr lang="en-US" sz="2800" dirty="0"/>
          </a:p>
        </p:txBody>
      </p:sp>
      <p:sp>
        <p:nvSpPr>
          <p:cNvPr id="20" name="Content Placeholder 3">
            <a:extLst>
              <a:ext uri="{FF2B5EF4-FFF2-40B4-BE49-F238E27FC236}">
                <a16:creationId xmlns:a16="http://schemas.microsoft.com/office/drawing/2014/main" id="{BBF171FA-564B-4A58-9700-44EB2458611C}"/>
              </a:ext>
            </a:extLst>
          </p:cNvPr>
          <p:cNvSpPr>
            <a:spLocks noGrp="1"/>
          </p:cNvSpPr>
          <p:nvPr>
            <p:ph sz="quarter" idx="19"/>
          </p:nvPr>
        </p:nvSpPr>
        <p:spPr>
          <a:xfrm>
            <a:off x="1754187" y="1991119"/>
            <a:ext cx="22405976" cy="1018299"/>
          </a:xfrm>
        </p:spPr>
        <p:txBody>
          <a:bodyPr/>
          <a:lstStyle/>
          <a:p>
            <a:pPr marL="0" indent="0">
              <a:spcBef>
                <a:spcPts val="0"/>
              </a:spcBef>
              <a:spcAft>
                <a:spcPts val="300"/>
              </a:spcAft>
              <a:buNone/>
            </a:pPr>
            <a:r>
              <a:rPr lang="en-US" b="1" i="1" dirty="0">
                <a:solidFill>
                  <a:schemeClr val="tx2"/>
                </a:solidFill>
              </a:rPr>
              <a:t>I will be estimating staffing requirements based on results of a series of Piecewise Regressions.</a:t>
            </a:r>
            <a:endParaRPr lang="en-US" dirty="0"/>
          </a:p>
          <a:p>
            <a:pPr marL="914400" lvl="1" indent="0">
              <a:spcBef>
                <a:spcPts val="0"/>
              </a:spcBef>
              <a:spcAft>
                <a:spcPts val="300"/>
              </a:spcAft>
              <a:buNone/>
            </a:pPr>
            <a:endParaRPr lang="en-US" sz="3200" dirty="0"/>
          </a:p>
          <a:p>
            <a:pPr lvl="1">
              <a:spcBef>
                <a:spcPts val="0"/>
              </a:spcBef>
              <a:spcAft>
                <a:spcPts val="300"/>
              </a:spcAft>
              <a:buFont typeface="Wingdings" panose="05000000000000000000" pitchFamily="2" charset="2"/>
              <a:buChar char="§"/>
            </a:pPr>
            <a:endParaRPr lang="en-US" sz="3200" dirty="0"/>
          </a:p>
        </p:txBody>
      </p:sp>
      <p:pic>
        <p:nvPicPr>
          <p:cNvPr id="24" name="Picture 23">
            <a:extLst>
              <a:ext uri="{FF2B5EF4-FFF2-40B4-BE49-F238E27FC236}">
                <a16:creationId xmlns:a16="http://schemas.microsoft.com/office/drawing/2014/main" id="{14BFF963-6B8F-40AB-8E2F-7A941D68D348}"/>
              </a:ext>
            </a:extLst>
          </p:cNvPr>
          <p:cNvPicPr>
            <a:picLocks noChangeAspect="1"/>
          </p:cNvPicPr>
          <p:nvPr/>
        </p:nvPicPr>
        <p:blipFill>
          <a:blip r:embed="rId2"/>
          <a:stretch>
            <a:fillRect/>
          </a:stretch>
        </p:blipFill>
        <p:spPr>
          <a:xfrm>
            <a:off x="2147125" y="3150108"/>
            <a:ext cx="10115550" cy="8801100"/>
          </a:xfrm>
          <a:prstGeom prst="rect">
            <a:avLst/>
          </a:prstGeom>
        </p:spPr>
      </p:pic>
      <p:sp>
        <p:nvSpPr>
          <p:cNvPr id="7" name="Slide Number Placeholder 14">
            <a:extLst>
              <a:ext uri="{FF2B5EF4-FFF2-40B4-BE49-F238E27FC236}">
                <a16:creationId xmlns:a16="http://schemas.microsoft.com/office/drawing/2014/main" id="{61822E94-C658-4DF3-8C8A-733C0012741E}"/>
              </a:ext>
            </a:extLst>
          </p:cNvPr>
          <p:cNvSpPr txBox="1">
            <a:spLocks/>
          </p:cNvSpPr>
          <p:nvPr/>
        </p:nvSpPr>
        <p:spPr>
          <a:xfrm>
            <a:off x="655983" y="12762948"/>
            <a:ext cx="16240538" cy="730250"/>
          </a:xfrm>
          <a:prstGeom prst="rect">
            <a:avLst/>
          </a:prstGeom>
        </p:spPr>
        <p:txBody>
          <a:bodyPr vert="horz" lIns="91440" tIns="45720" rIns="91440" bIns="45720" rtlCol="0" anchor="b" anchorCtr="0"/>
          <a:lstStyle>
            <a:defPPr>
              <a:defRPr lang="en-US"/>
            </a:defPPr>
            <a:lvl1pPr marL="0" algn="l" defTabSz="1828891" rtl="0" eaLnBrk="1" latinLnBrk="0" hangingPunct="1">
              <a:defRPr sz="2000" kern="1200">
                <a:solidFill>
                  <a:schemeClr val="tx1">
                    <a:tint val="75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fld id="{8C8B385D-DF67-E241-B0BF-76B80A8E743B}" type="slidenum">
              <a:rPr lang="en-US" smtClean="0"/>
              <a:pPr/>
              <a:t>12</a:t>
            </a:fld>
            <a:r>
              <a:rPr lang="en-US" dirty="0"/>
              <a:t> |  </a:t>
            </a:r>
            <a:r>
              <a:rPr lang="en-US" dirty="0">
                <a:solidFill>
                  <a:srgbClr val="000000">
                    <a:tint val="75000"/>
                  </a:srgbClr>
                </a:solidFill>
              </a:rPr>
              <a:t>Note, estimated staff members are rounded up. Estimated staff member calculations are in the appendix</a:t>
            </a:r>
            <a:r>
              <a:rPr lang="en-US" dirty="0"/>
              <a:t> </a:t>
            </a:r>
          </a:p>
        </p:txBody>
      </p:sp>
    </p:spTree>
    <p:extLst>
      <p:ext uri="{BB962C8B-B14F-4D97-AF65-F5344CB8AC3E}">
        <p14:creationId xmlns:p14="http://schemas.microsoft.com/office/powerpoint/2010/main" val="2008174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8EAF47-778F-4124-994B-8AB5911E0AB7}"/>
              </a:ext>
            </a:extLst>
          </p:cNvPr>
          <p:cNvSpPr>
            <a:spLocks noGrp="1"/>
          </p:cNvSpPr>
          <p:nvPr>
            <p:ph type="title"/>
          </p:nvPr>
        </p:nvSpPr>
        <p:spPr>
          <a:xfrm>
            <a:off x="1754187" y="446160"/>
            <a:ext cx="21831525" cy="1544959"/>
          </a:xfrm>
        </p:spPr>
        <p:txBody>
          <a:bodyPr/>
          <a:lstStyle/>
          <a:p>
            <a:r>
              <a:rPr lang="en-US" sz="6000" dirty="0"/>
              <a:t>Appendix: Calculations for Staffing the Customer Support Team </a:t>
            </a:r>
          </a:p>
        </p:txBody>
      </p:sp>
      <mc:AlternateContent xmlns:mc="http://schemas.openxmlformats.org/markup-compatibility/2006">
        <mc:Choice xmlns:a14="http://schemas.microsoft.com/office/drawing/2010/main" Requires="a14">
          <p:sp>
            <p:nvSpPr>
              <p:cNvPr id="17" name="Content Placeholder 3">
                <a:extLst>
                  <a:ext uri="{FF2B5EF4-FFF2-40B4-BE49-F238E27FC236}">
                    <a16:creationId xmlns:a16="http://schemas.microsoft.com/office/drawing/2014/main" id="{9F7E0649-F447-4BD0-9374-51861D23D4EA}"/>
                  </a:ext>
                </a:extLst>
              </p:cNvPr>
              <p:cNvSpPr txBox="1">
                <a:spLocks/>
              </p:cNvSpPr>
              <p:nvPr/>
            </p:nvSpPr>
            <p:spPr>
              <a:xfrm>
                <a:off x="1620456" y="2141317"/>
                <a:ext cx="11875625" cy="10451940"/>
              </a:xfrm>
              <a:prstGeom prst="rect">
                <a:avLst/>
              </a:prstGeom>
            </p:spPr>
            <p:txBody>
              <a:bodyPr/>
              <a:lstStyle>
                <a:lvl1pPr marL="4572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1pPr>
                <a:lvl2pPr marL="13716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2pPr>
                <a:lvl3pPr marL="22860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3pPr>
                <a:lvl4pPr marL="32004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4pPr>
                <a:lvl5pPr marL="41148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r>
                  <a:rPr lang="en-US" sz="2800" i="1" dirty="0"/>
                  <a:t>D</a:t>
                </a:r>
                <a:r>
                  <a:rPr lang="en-US" sz="2800" i="1" baseline="-25000" dirty="0"/>
                  <a:t>1t</a:t>
                </a:r>
                <a:r>
                  <a:rPr lang="en-US" sz="2800" i="1" dirty="0"/>
                  <a:t> </a:t>
                </a:r>
                <a:r>
                  <a:rPr lang="en-US" sz="2800" dirty="0"/>
                  <a:t>is a dummy variable based on the value of hour in the day (e.g. 0, 1, …, 24). More specifically, since 12 is a knot/spline, then when </a:t>
                </a:r>
                <a:r>
                  <a:rPr lang="en-US" sz="2800" i="1" dirty="0"/>
                  <a:t>X</a:t>
                </a:r>
                <a:r>
                  <a:rPr lang="en-US" sz="2800" i="1" baseline="-25000" dirty="0"/>
                  <a:t>t</a:t>
                </a:r>
                <a:r>
                  <a:rPr lang="en-US" sz="2800" i="1" dirty="0"/>
                  <a:t> </a:t>
                </a:r>
                <a:r>
                  <a:rPr lang="en-US" sz="2800" dirty="0"/>
                  <a:t> </a:t>
                </a:r>
                <a14:m>
                  <m:oMath xmlns:m="http://schemas.openxmlformats.org/officeDocument/2006/math">
                    <m:r>
                      <a:rPr lang="en-US" sz="2800" i="1"/>
                      <m:t>≤</m:t>
                    </m:r>
                  </m:oMath>
                </a14:m>
                <a:r>
                  <a:rPr lang="en-US" sz="2800" dirty="0"/>
                  <a:t>  12, </a:t>
                </a:r>
                <a:r>
                  <a:rPr lang="en-US" sz="2800" i="1" dirty="0"/>
                  <a:t>D</a:t>
                </a:r>
                <a:r>
                  <a:rPr lang="en-US" sz="2800" i="1" baseline="-25000" dirty="0"/>
                  <a:t>1t</a:t>
                </a:r>
                <a:r>
                  <a:rPr lang="en-US" sz="2800" i="1" dirty="0"/>
                  <a:t>  </a:t>
                </a:r>
                <a14:m>
                  <m:oMath xmlns:m="http://schemas.openxmlformats.org/officeDocument/2006/math">
                    <m:r>
                      <a:rPr lang="en-US" sz="2800" i="1"/>
                      <m:t>=</m:t>
                    </m:r>
                  </m:oMath>
                </a14:m>
                <a:r>
                  <a:rPr lang="en-US" sz="2800" i="1" dirty="0"/>
                  <a:t>  </a:t>
                </a:r>
                <a:r>
                  <a:rPr lang="en-US" sz="2800" dirty="0"/>
                  <a:t>0</a:t>
                </a:r>
                <a:r>
                  <a:rPr lang="en-US" sz="2800" i="1" dirty="0"/>
                  <a:t> </a:t>
                </a:r>
                <a:r>
                  <a:rPr lang="en-US" sz="2800" dirty="0"/>
                  <a:t>and when </a:t>
                </a:r>
                <a:r>
                  <a:rPr lang="en-US" sz="2800" i="1" dirty="0"/>
                  <a:t>X</a:t>
                </a:r>
                <a:r>
                  <a:rPr lang="en-US" sz="2800" i="1" baseline="-25000" dirty="0"/>
                  <a:t>t</a:t>
                </a:r>
                <a:r>
                  <a:rPr lang="en-US" sz="2800" dirty="0"/>
                  <a:t>  </a:t>
                </a:r>
                <a14:m>
                  <m:oMath xmlns:m="http://schemas.openxmlformats.org/officeDocument/2006/math">
                    <m:r>
                      <a:rPr lang="en-US" sz="2800" i="1"/>
                      <m:t>&gt;</m:t>
                    </m:r>
                  </m:oMath>
                </a14:m>
                <a:r>
                  <a:rPr lang="en-US" sz="2800" dirty="0"/>
                  <a:t>  12, </a:t>
                </a:r>
                <a:r>
                  <a:rPr lang="en-US" sz="2800" i="1" dirty="0"/>
                  <a:t>D</a:t>
                </a:r>
                <a:r>
                  <a:rPr lang="en-US" sz="2800" i="1" baseline="-25000" dirty="0"/>
                  <a:t>1t</a:t>
                </a:r>
                <a:r>
                  <a:rPr lang="en-US" sz="2800" i="1" dirty="0"/>
                  <a:t>  </a:t>
                </a:r>
                <a14:m>
                  <m:oMath xmlns:m="http://schemas.openxmlformats.org/officeDocument/2006/math">
                    <m:r>
                      <a:rPr lang="en-US" sz="2800" i="1"/>
                      <m:t>=</m:t>
                    </m:r>
                  </m:oMath>
                </a14:m>
                <a:r>
                  <a:rPr lang="en-US" sz="2800" i="1" dirty="0"/>
                  <a:t>  </a:t>
                </a:r>
                <a:r>
                  <a:rPr lang="en-US" sz="2800" dirty="0"/>
                  <a:t>1</a:t>
                </a:r>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r>
                  <a:rPr lang="en-US" sz="2800" dirty="0"/>
                  <a:t>To calculate the constants </a:t>
                </a:r>
                <a:r>
                  <a:rPr lang="en-US" sz="2800"/>
                  <a:t>and slopes </a:t>
                </a:r>
                <a:r>
                  <a:rPr lang="en-US" sz="2800" dirty="0"/>
                  <a:t>for each regional regression model we will use the following formulas:</a:t>
                </a:r>
              </a:p>
              <a:p>
                <a:pPr marL="0" indent="0">
                  <a:spcBef>
                    <a:spcPts val="0"/>
                  </a:spcBef>
                  <a:spcAft>
                    <a:spcPts val="300"/>
                  </a:spcAft>
                  <a:buNone/>
                </a:pPr>
                <a:endParaRPr lang="en-US" sz="2800" dirty="0"/>
              </a:p>
              <a:p>
                <a:pPr marL="0" indent="0">
                  <a:spcBef>
                    <a:spcPts val="0"/>
                  </a:spcBef>
                  <a:spcAft>
                    <a:spcPts val="300"/>
                  </a:spcAft>
                  <a:buNone/>
                </a:pPr>
                <a:endParaRPr lang="en-US" sz="2800" dirty="0"/>
              </a:p>
              <a:p>
                <a:pPr>
                  <a:spcBef>
                    <a:spcPts val="0"/>
                  </a:spcBef>
                  <a:spcAft>
                    <a:spcPts val="300"/>
                  </a:spcAft>
                  <a:buFont typeface="Wingdings" panose="05000000000000000000" pitchFamily="2" charset="2"/>
                  <a:buChar char="q"/>
                </a:pPr>
                <a:endParaRPr lang="en-US" sz="2800" dirty="0"/>
              </a:p>
              <a:p>
                <a:pPr marL="0" indent="0">
                  <a:spcBef>
                    <a:spcPts val="0"/>
                  </a:spcBef>
                  <a:spcAft>
                    <a:spcPts val="300"/>
                  </a:spcAft>
                  <a:buNone/>
                </a:pPr>
                <a:endParaRPr lang="en-US" sz="2800" dirty="0"/>
              </a:p>
              <a:p>
                <a:pPr marL="914400" lvl="2" indent="0">
                  <a:spcBef>
                    <a:spcPts val="0"/>
                  </a:spcBef>
                  <a:spcAft>
                    <a:spcPts val="300"/>
                  </a:spcAft>
                  <a:buFont typeface="Arial" panose="020B0604020202020204" pitchFamily="34" charset="0"/>
                  <a:buNone/>
                </a:pPr>
                <a:endParaRPr lang="en-US" sz="2800" dirty="0"/>
              </a:p>
              <a:p>
                <a:pPr>
                  <a:spcBef>
                    <a:spcPts val="0"/>
                  </a:spcBef>
                  <a:spcAft>
                    <a:spcPts val="300"/>
                  </a:spcAft>
                  <a:buFont typeface="Wingdings" panose="05000000000000000000" pitchFamily="2" charset="2"/>
                  <a:buChar char="q"/>
                </a:pPr>
                <a:r>
                  <a:rPr lang="en-US" sz="2800" b="1" dirty="0"/>
                  <a:t>San Francisco:</a:t>
                </a:r>
              </a:p>
              <a:p>
                <a:pPr marL="0" indent="0">
                  <a:spcBef>
                    <a:spcPts val="0"/>
                  </a:spcBef>
                  <a:spcAft>
                    <a:spcPts val="300"/>
                  </a:spcAft>
                  <a:buNone/>
                </a:pPr>
                <a:endParaRPr lang="en-US" sz="2000" dirty="0"/>
              </a:p>
              <a:p>
                <a:pPr marL="0" indent="0">
                  <a:spcBef>
                    <a:spcPts val="0"/>
                  </a:spcBef>
                  <a:spcAft>
                    <a:spcPts val="300"/>
                  </a:spcAft>
                  <a:buNone/>
                </a:pPr>
                <a:r>
                  <a:rPr lang="en-US" sz="2800" dirty="0"/>
                  <a:t>   Hours 0 through 12:     87.09  +  (- 8.24)X</a:t>
                </a:r>
                <a:r>
                  <a:rPr lang="en-US" sz="2800" baseline="-25000" dirty="0"/>
                  <a:t>t</a:t>
                </a:r>
              </a:p>
              <a:p>
                <a:pPr marL="0" indent="0">
                  <a:spcBef>
                    <a:spcPts val="0"/>
                  </a:spcBef>
                  <a:spcAft>
                    <a:spcPts val="300"/>
                  </a:spcAft>
                  <a:buNone/>
                </a:pPr>
                <a:endParaRPr lang="en-US" sz="8800" baseline="-25000" dirty="0"/>
              </a:p>
              <a:p>
                <a:pPr marL="0" indent="0">
                  <a:spcBef>
                    <a:spcPts val="0"/>
                  </a:spcBef>
                  <a:spcAft>
                    <a:spcPts val="300"/>
                  </a:spcAft>
                  <a:buNone/>
                </a:pPr>
                <a:r>
                  <a:rPr lang="en-US" sz="2800" dirty="0"/>
                  <a:t>   Hours 13 through 24:   (87.09  -  17.96)  +  (- 8.24  +  17.96)X</a:t>
                </a:r>
                <a:r>
                  <a:rPr lang="en-US" sz="2800" baseline="-25000" dirty="0"/>
                  <a:t>t</a:t>
                </a:r>
              </a:p>
              <a:p>
                <a:pPr marL="0" indent="0">
                  <a:spcBef>
                    <a:spcPts val="0"/>
                  </a:spcBef>
                  <a:spcAft>
                    <a:spcPts val="300"/>
                  </a:spcAft>
                  <a:buNone/>
                </a:pPr>
                <a:endParaRPr lang="en-US" sz="2800" dirty="0"/>
              </a:p>
              <a:p>
                <a:pPr>
                  <a:spcBef>
                    <a:spcPts val="0"/>
                  </a:spcBef>
                  <a:spcAft>
                    <a:spcPts val="300"/>
                  </a:spcAft>
                  <a:buFont typeface="Wingdings" panose="05000000000000000000" pitchFamily="2" charset="2"/>
                  <a:buChar char="q"/>
                </a:pPr>
                <a:endParaRPr lang="en-US" sz="2800" dirty="0"/>
              </a:p>
            </p:txBody>
          </p:sp>
        </mc:Choice>
        <mc:Fallback>
          <p:sp>
            <p:nvSpPr>
              <p:cNvPr id="17" name="Content Placeholder 3">
                <a:extLst>
                  <a:ext uri="{FF2B5EF4-FFF2-40B4-BE49-F238E27FC236}">
                    <a16:creationId xmlns:a16="http://schemas.microsoft.com/office/drawing/2014/main" id="{9F7E0649-F447-4BD0-9374-51861D23D4EA}"/>
                  </a:ext>
                </a:extLst>
              </p:cNvPr>
              <p:cNvSpPr txBox="1">
                <a:spLocks noRot="1" noChangeAspect="1" noMove="1" noResize="1" noEditPoints="1" noAdjustHandles="1" noChangeArrowheads="1" noChangeShapeType="1" noTextEdit="1"/>
              </p:cNvSpPr>
              <p:nvPr/>
            </p:nvSpPr>
            <p:spPr>
              <a:xfrm>
                <a:off x="1620456" y="2141317"/>
                <a:ext cx="11875625" cy="10451940"/>
              </a:xfrm>
              <a:prstGeom prst="rect">
                <a:avLst/>
              </a:prstGeom>
              <a:blipFill>
                <a:blip r:embed="rId2"/>
                <a:stretch>
                  <a:fillRect l="-92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2ABFBCB-28A7-4024-BEF5-1876F340B22A}"/>
              </a:ext>
            </a:extLst>
          </p:cNvPr>
          <p:cNvPicPr>
            <a:picLocks noChangeAspect="1"/>
          </p:cNvPicPr>
          <p:nvPr/>
        </p:nvPicPr>
        <p:blipFill>
          <a:blip r:embed="rId3"/>
          <a:stretch>
            <a:fillRect/>
          </a:stretch>
        </p:blipFill>
        <p:spPr>
          <a:xfrm>
            <a:off x="1939381" y="2367264"/>
            <a:ext cx="9906000" cy="647700"/>
          </a:xfrm>
          <a:prstGeom prst="rect">
            <a:avLst/>
          </a:prstGeom>
        </p:spPr>
      </p:pic>
      <p:pic>
        <p:nvPicPr>
          <p:cNvPr id="7" name="Picture 6">
            <a:extLst>
              <a:ext uri="{FF2B5EF4-FFF2-40B4-BE49-F238E27FC236}">
                <a16:creationId xmlns:a16="http://schemas.microsoft.com/office/drawing/2014/main" id="{39C2D849-CF53-48E4-9BCA-DA0BABF40D29}"/>
              </a:ext>
            </a:extLst>
          </p:cNvPr>
          <p:cNvPicPr>
            <a:picLocks noChangeAspect="1"/>
          </p:cNvPicPr>
          <p:nvPr/>
        </p:nvPicPr>
        <p:blipFill>
          <a:blip r:embed="rId4"/>
          <a:stretch>
            <a:fillRect/>
          </a:stretch>
        </p:blipFill>
        <p:spPr>
          <a:xfrm>
            <a:off x="1939381" y="6645531"/>
            <a:ext cx="8704384" cy="1477350"/>
          </a:xfrm>
          <a:prstGeom prst="rect">
            <a:avLst/>
          </a:prstGeom>
        </p:spPr>
      </p:pic>
      <p:sp>
        <p:nvSpPr>
          <p:cNvPr id="12" name="Content Placeholder 3">
            <a:extLst>
              <a:ext uri="{FF2B5EF4-FFF2-40B4-BE49-F238E27FC236}">
                <a16:creationId xmlns:a16="http://schemas.microsoft.com/office/drawing/2014/main" id="{AFDE7DC4-3AC1-4C95-9AD4-BD837265695F}"/>
              </a:ext>
            </a:extLst>
          </p:cNvPr>
          <p:cNvSpPr txBox="1">
            <a:spLocks/>
          </p:cNvSpPr>
          <p:nvPr/>
        </p:nvSpPr>
        <p:spPr>
          <a:xfrm>
            <a:off x="13815005" y="5254905"/>
            <a:ext cx="10445531" cy="7317127"/>
          </a:xfrm>
          <a:prstGeom prst="rect">
            <a:avLst/>
          </a:prstGeom>
        </p:spPr>
        <p:txBody>
          <a:bodyPr/>
          <a:lstStyle>
            <a:lvl1pPr marL="4572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1pPr>
            <a:lvl2pPr marL="13716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2pPr>
            <a:lvl3pPr marL="22860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3pPr>
            <a:lvl4pPr marL="32004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4pPr>
            <a:lvl5pPr marL="41148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spcBef>
                <a:spcPts val="0"/>
              </a:spcBef>
              <a:spcAft>
                <a:spcPts val="300"/>
              </a:spcAft>
              <a:buFont typeface="Wingdings" panose="05000000000000000000" pitchFamily="2" charset="2"/>
              <a:buChar char="q"/>
            </a:pPr>
            <a:r>
              <a:rPr lang="en-US" sz="2800" b="1" dirty="0"/>
              <a:t>New York City:</a:t>
            </a:r>
          </a:p>
          <a:p>
            <a:pPr marL="0" indent="0">
              <a:spcBef>
                <a:spcPts val="0"/>
              </a:spcBef>
              <a:spcAft>
                <a:spcPts val="300"/>
              </a:spcAft>
              <a:buNone/>
            </a:pPr>
            <a:endParaRPr lang="en-US" sz="2000" dirty="0"/>
          </a:p>
          <a:p>
            <a:pPr marL="0" indent="0">
              <a:spcBef>
                <a:spcPts val="0"/>
              </a:spcBef>
              <a:spcAft>
                <a:spcPts val="300"/>
              </a:spcAft>
              <a:buNone/>
            </a:pPr>
            <a:r>
              <a:rPr lang="en-US" sz="2800" dirty="0"/>
              <a:t>   Hours 0 through 12:     11.39  +  (- 0.66)X</a:t>
            </a:r>
            <a:r>
              <a:rPr lang="en-US" sz="2800" baseline="-25000" dirty="0"/>
              <a:t>t</a:t>
            </a:r>
          </a:p>
          <a:p>
            <a:pPr marL="0" indent="0">
              <a:spcBef>
                <a:spcPts val="0"/>
              </a:spcBef>
              <a:spcAft>
                <a:spcPts val="300"/>
              </a:spcAft>
              <a:buNone/>
            </a:pPr>
            <a:endParaRPr lang="en-US" sz="6600" baseline="-25000" dirty="0"/>
          </a:p>
          <a:p>
            <a:pPr marL="0" indent="0">
              <a:spcBef>
                <a:spcPts val="0"/>
              </a:spcBef>
              <a:spcAft>
                <a:spcPts val="300"/>
              </a:spcAft>
              <a:buNone/>
            </a:pPr>
            <a:r>
              <a:rPr lang="en-US" sz="2800" dirty="0"/>
              <a:t>   Hours 13 through 24:   (11.39  -  2.25)  +  (- 0.66  +  2.25)X</a:t>
            </a:r>
            <a:r>
              <a:rPr lang="en-US" sz="2800" baseline="-25000" dirty="0"/>
              <a:t>t</a:t>
            </a:r>
          </a:p>
          <a:p>
            <a:pPr marL="0" indent="0">
              <a:spcBef>
                <a:spcPts val="0"/>
              </a:spcBef>
              <a:spcAft>
                <a:spcPts val="300"/>
              </a:spcAft>
              <a:buNone/>
            </a:pPr>
            <a:endParaRPr lang="en-US" sz="2800" dirty="0"/>
          </a:p>
          <a:p>
            <a:pPr marL="0" indent="0">
              <a:spcBef>
                <a:spcPts val="0"/>
              </a:spcBef>
              <a:spcAft>
                <a:spcPts val="300"/>
              </a:spcAft>
              <a:buNone/>
            </a:pPr>
            <a:endParaRPr lang="en-US" sz="2800" dirty="0"/>
          </a:p>
          <a:p>
            <a:pPr>
              <a:spcBef>
                <a:spcPts val="0"/>
              </a:spcBef>
              <a:spcAft>
                <a:spcPts val="300"/>
              </a:spcAft>
              <a:buFont typeface="Wingdings" panose="05000000000000000000" pitchFamily="2" charset="2"/>
              <a:buChar char="q"/>
            </a:pPr>
            <a:r>
              <a:rPr lang="en-US" sz="2800" b="1" dirty="0"/>
              <a:t>Chicago:</a:t>
            </a:r>
          </a:p>
          <a:p>
            <a:pPr marL="0" indent="0">
              <a:spcBef>
                <a:spcPts val="0"/>
              </a:spcBef>
              <a:spcAft>
                <a:spcPts val="300"/>
              </a:spcAft>
              <a:buNone/>
            </a:pPr>
            <a:endParaRPr lang="en-US" sz="2000" dirty="0"/>
          </a:p>
          <a:p>
            <a:pPr marL="0" indent="0">
              <a:spcBef>
                <a:spcPts val="0"/>
              </a:spcBef>
              <a:spcAft>
                <a:spcPts val="300"/>
              </a:spcAft>
              <a:buNone/>
            </a:pPr>
            <a:r>
              <a:rPr lang="en-US" sz="2800" dirty="0"/>
              <a:t>   Hours 0 through 12:     63.06  +  (- 4.41)X</a:t>
            </a:r>
            <a:r>
              <a:rPr lang="en-US" sz="2800" baseline="-25000" dirty="0"/>
              <a:t>t</a:t>
            </a:r>
          </a:p>
          <a:p>
            <a:pPr marL="0" indent="0">
              <a:spcBef>
                <a:spcPts val="0"/>
              </a:spcBef>
              <a:spcAft>
                <a:spcPts val="300"/>
              </a:spcAft>
              <a:buNone/>
            </a:pPr>
            <a:endParaRPr lang="en-US" sz="6600" baseline="-25000" dirty="0"/>
          </a:p>
          <a:p>
            <a:pPr marL="0" indent="0">
              <a:spcBef>
                <a:spcPts val="0"/>
              </a:spcBef>
              <a:spcAft>
                <a:spcPts val="300"/>
              </a:spcAft>
              <a:buNone/>
            </a:pPr>
            <a:r>
              <a:rPr lang="en-US" sz="2800" dirty="0"/>
              <a:t>   Hours 13 through 24:   (63.06  -  12.79)  +  (- 4.41  +  12.79)X</a:t>
            </a:r>
            <a:r>
              <a:rPr lang="en-US" sz="2800" baseline="-25000" dirty="0"/>
              <a:t>t</a:t>
            </a:r>
            <a:endParaRPr lang="en-US" sz="2800" dirty="0"/>
          </a:p>
        </p:txBody>
      </p:sp>
      <p:sp>
        <p:nvSpPr>
          <p:cNvPr id="8" name="Left Brace 7">
            <a:extLst>
              <a:ext uri="{FF2B5EF4-FFF2-40B4-BE49-F238E27FC236}">
                <a16:creationId xmlns:a16="http://schemas.microsoft.com/office/drawing/2014/main" id="{E484BFFB-2DF0-47D6-B509-C7C6D3A119FB}"/>
              </a:ext>
            </a:extLst>
          </p:cNvPr>
          <p:cNvSpPr/>
          <p:nvPr/>
        </p:nvSpPr>
        <p:spPr>
          <a:xfrm rot="16200000">
            <a:off x="5936588" y="9436988"/>
            <a:ext cx="264945" cy="9722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a:extLst>
              <a:ext uri="{FF2B5EF4-FFF2-40B4-BE49-F238E27FC236}">
                <a16:creationId xmlns:a16="http://schemas.microsoft.com/office/drawing/2014/main" id="{47AF3CD9-5919-459B-8714-9EF15A116D72}"/>
              </a:ext>
            </a:extLst>
          </p:cNvPr>
          <p:cNvSpPr/>
          <p:nvPr/>
        </p:nvSpPr>
        <p:spPr>
          <a:xfrm>
            <a:off x="5618456" y="10089431"/>
            <a:ext cx="901208" cy="307777"/>
          </a:xfrm>
          <a:prstGeom prst="rect">
            <a:avLst/>
          </a:prstGeom>
          <a:noFill/>
        </p:spPr>
        <p:txBody>
          <a:bodyPr wrap="none" lIns="91440" tIns="45720" rIns="91440" bIns="45720">
            <a:spAutoFit/>
          </a:bodyPr>
          <a:lstStyle/>
          <a:p>
            <a:pPr algn="ctr"/>
            <a:r>
              <a:rPr lang="en-US" sz="1400" b="0" i="1" cap="none" spc="0" dirty="0">
                <a:ln w="0"/>
                <a:solidFill>
                  <a:schemeClr val="tx1"/>
                </a:solidFill>
                <a:effectLst>
                  <a:outerShdw blurRad="38100" dist="19050" dir="2700000" algn="tl" rotWithShape="0">
                    <a:schemeClr val="dk1">
                      <a:alpha val="40000"/>
                    </a:schemeClr>
                  </a:outerShdw>
                </a:effectLst>
              </a:rPr>
              <a:t>Constant</a:t>
            </a:r>
          </a:p>
        </p:txBody>
      </p:sp>
      <p:sp>
        <p:nvSpPr>
          <p:cNvPr id="16" name="Rectangle 15">
            <a:extLst>
              <a:ext uri="{FF2B5EF4-FFF2-40B4-BE49-F238E27FC236}">
                <a16:creationId xmlns:a16="http://schemas.microsoft.com/office/drawing/2014/main" id="{B5562ADB-A599-4ABC-96BC-186FC4D90AC9}"/>
              </a:ext>
            </a:extLst>
          </p:cNvPr>
          <p:cNvSpPr/>
          <p:nvPr/>
        </p:nvSpPr>
        <p:spPr>
          <a:xfrm>
            <a:off x="7398635" y="10093122"/>
            <a:ext cx="643126" cy="307777"/>
          </a:xfrm>
          <a:prstGeom prst="rect">
            <a:avLst/>
          </a:prstGeom>
          <a:noFill/>
        </p:spPr>
        <p:txBody>
          <a:bodyPr wrap="none" lIns="91440" tIns="45720" rIns="91440" bIns="45720">
            <a:spAutoFit/>
          </a:bodyPr>
          <a:lstStyle/>
          <a:p>
            <a:pPr algn="ctr"/>
            <a:r>
              <a:rPr lang="en-US" sz="1400" i="1" dirty="0">
                <a:ln w="0"/>
                <a:effectLst>
                  <a:outerShdw blurRad="38100" dist="19050" dir="2700000" algn="tl" rotWithShape="0">
                    <a:schemeClr val="dk1">
                      <a:alpha val="40000"/>
                    </a:schemeClr>
                  </a:outerShdw>
                </a:effectLst>
              </a:rPr>
              <a:t>Slope</a:t>
            </a:r>
            <a:endParaRPr lang="en-US" sz="1400" b="0" i="1" cap="none" spc="0" dirty="0">
              <a:ln w="0"/>
              <a:solidFill>
                <a:schemeClr val="tx1"/>
              </a:solidFill>
              <a:effectLst>
                <a:outerShdw blurRad="38100" dist="19050" dir="2700000" algn="tl" rotWithShape="0">
                  <a:schemeClr val="dk1">
                    <a:alpha val="40000"/>
                  </a:schemeClr>
                </a:outerShdw>
              </a:effectLst>
            </a:endParaRPr>
          </a:p>
        </p:txBody>
      </p:sp>
      <p:sp>
        <p:nvSpPr>
          <p:cNvPr id="19" name="Left Brace 18">
            <a:extLst>
              <a:ext uri="{FF2B5EF4-FFF2-40B4-BE49-F238E27FC236}">
                <a16:creationId xmlns:a16="http://schemas.microsoft.com/office/drawing/2014/main" id="{17B05B33-FE16-4552-AD45-76ED37C7C3CB}"/>
              </a:ext>
            </a:extLst>
          </p:cNvPr>
          <p:cNvSpPr/>
          <p:nvPr/>
        </p:nvSpPr>
        <p:spPr>
          <a:xfrm rot="16200000">
            <a:off x="7590575" y="9356080"/>
            <a:ext cx="307777" cy="11769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A7CF1817-4364-4EBC-B30B-0ADA0B2B288B}"/>
              </a:ext>
            </a:extLst>
          </p:cNvPr>
          <p:cNvSpPr/>
          <p:nvPr/>
        </p:nvSpPr>
        <p:spPr>
          <a:xfrm rot="16200000">
            <a:off x="18117709" y="9561128"/>
            <a:ext cx="264945" cy="9722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ectangle 26">
            <a:extLst>
              <a:ext uri="{FF2B5EF4-FFF2-40B4-BE49-F238E27FC236}">
                <a16:creationId xmlns:a16="http://schemas.microsoft.com/office/drawing/2014/main" id="{347D35AB-F1F8-4A16-BC98-91BC66276974}"/>
              </a:ext>
            </a:extLst>
          </p:cNvPr>
          <p:cNvSpPr/>
          <p:nvPr/>
        </p:nvSpPr>
        <p:spPr>
          <a:xfrm>
            <a:off x="17799577" y="10213571"/>
            <a:ext cx="901208" cy="307777"/>
          </a:xfrm>
          <a:prstGeom prst="rect">
            <a:avLst/>
          </a:prstGeom>
          <a:noFill/>
        </p:spPr>
        <p:txBody>
          <a:bodyPr wrap="none" lIns="91440" tIns="45720" rIns="91440" bIns="45720">
            <a:spAutoFit/>
          </a:bodyPr>
          <a:lstStyle/>
          <a:p>
            <a:pPr algn="ctr"/>
            <a:r>
              <a:rPr lang="en-US" sz="1400" b="0" i="1" cap="none" spc="0" dirty="0">
                <a:ln w="0"/>
                <a:solidFill>
                  <a:schemeClr val="tx1"/>
                </a:solidFill>
                <a:effectLst>
                  <a:outerShdw blurRad="38100" dist="19050" dir="2700000" algn="tl" rotWithShape="0">
                    <a:schemeClr val="dk1">
                      <a:alpha val="40000"/>
                    </a:schemeClr>
                  </a:outerShdw>
                </a:effectLst>
              </a:rPr>
              <a:t>Constant</a:t>
            </a:r>
          </a:p>
        </p:txBody>
      </p:sp>
      <p:sp>
        <p:nvSpPr>
          <p:cNvPr id="28" name="Rectangle 27">
            <a:extLst>
              <a:ext uri="{FF2B5EF4-FFF2-40B4-BE49-F238E27FC236}">
                <a16:creationId xmlns:a16="http://schemas.microsoft.com/office/drawing/2014/main" id="{7B2D8479-3093-4AAC-868E-A45690699C08}"/>
              </a:ext>
            </a:extLst>
          </p:cNvPr>
          <p:cNvSpPr/>
          <p:nvPr/>
        </p:nvSpPr>
        <p:spPr>
          <a:xfrm>
            <a:off x="19579756" y="10217262"/>
            <a:ext cx="643126" cy="307777"/>
          </a:xfrm>
          <a:prstGeom prst="rect">
            <a:avLst/>
          </a:prstGeom>
          <a:noFill/>
        </p:spPr>
        <p:txBody>
          <a:bodyPr wrap="none" lIns="91440" tIns="45720" rIns="91440" bIns="45720">
            <a:spAutoFit/>
          </a:bodyPr>
          <a:lstStyle/>
          <a:p>
            <a:pPr algn="ctr"/>
            <a:r>
              <a:rPr lang="en-US" sz="1400" i="1" dirty="0">
                <a:ln w="0"/>
                <a:effectLst>
                  <a:outerShdw blurRad="38100" dist="19050" dir="2700000" algn="tl" rotWithShape="0">
                    <a:schemeClr val="dk1">
                      <a:alpha val="40000"/>
                    </a:schemeClr>
                  </a:outerShdw>
                </a:effectLst>
              </a:rPr>
              <a:t>Slope</a:t>
            </a:r>
            <a:endParaRPr lang="en-US" sz="1400" b="0" i="1" cap="none" spc="0" dirty="0">
              <a:ln w="0"/>
              <a:solidFill>
                <a:schemeClr val="tx1"/>
              </a:solidFill>
              <a:effectLst>
                <a:outerShdw blurRad="38100" dist="19050" dir="2700000" algn="tl" rotWithShape="0">
                  <a:schemeClr val="dk1">
                    <a:alpha val="40000"/>
                  </a:schemeClr>
                </a:outerShdw>
              </a:effectLst>
            </a:endParaRPr>
          </a:p>
        </p:txBody>
      </p:sp>
      <p:sp>
        <p:nvSpPr>
          <p:cNvPr id="29" name="Left Brace 28">
            <a:extLst>
              <a:ext uri="{FF2B5EF4-FFF2-40B4-BE49-F238E27FC236}">
                <a16:creationId xmlns:a16="http://schemas.microsoft.com/office/drawing/2014/main" id="{C0E48853-7C7C-4DE0-B07A-0869C68C9E3A}"/>
              </a:ext>
            </a:extLst>
          </p:cNvPr>
          <p:cNvSpPr/>
          <p:nvPr/>
        </p:nvSpPr>
        <p:spPr>
          <a:xfrm rot="16200000">
            <a:off x="19771696" y="9480220"/>
            <a:ext cx="307777" cy="11769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Left Brace 29">
            <a:extLst>
              <a:ext uri="{FF2B5EF4-FFF2-40B4-BE49-F238E27FC236}">
                <a16:creationId xmlns:a16="http://schemas.microsoft.com/office/drawing/2014/main" id="{99D7DB04-25A9-465B-80AD-A85AF59ED952}"/>
              </a:ext>
            </a:extLst>
          </p:cNvPr>
          <p:cNvSpPr/>
          <p:nvPr/>
        </p:nvSpPr>
        <p:spPr>
          <a:xfrm rot="16200000">
            <a:off x="18117708" y="6201866"/>
            <a:ext cx="264945" cy="9722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ectangle 30">
            <a:extLst>
              <a:ext uri="{FF2B5EF4-FFF2-40B4-BE49-F238E27FC236}">
                <a16:creationId xmlns:a16="http://schemas.microsoft.com/office/drawing/2014/main" id="{E6E09B7D-AE6C-4F81-9DC4-F6CF756992AA}"/>
              </a:ext>
            </a:extLst>
          </p:cNvPr>
          <p:cNvSpPr/>
          <p:nvPr/>
        </p:nvSpPr>
        <p:spPr>
          <a:xfrm>
            <a:off x="17799576" y="6854309"/>
            <a:ext cx="901208" cy="307777"/>
          </a:xfrm>
          <a:prstGeom prst="rect">
            <a:avLst/>
          </a:prstGeom>
          <a:noFill/>
        </p:spPr>
        <p:txBody>
          <a:bodyPr wrap="none" lIns="91440" tIns="45720" rIns="91440" bIns="45720">
            <a:spAutoFit/>
          </a:bodyPr>
          <a:lstStyle/>
          <a:p>
            <a:pPr algn="ctr"/>
            <a:r>
              <a:rPr lang="en-US" sz="1400" b="0" i="1" cap="none" spc="0" dirty="0">
                <a:ln w="0"/>
                <a:solidFill>
                  <a:schemeClr val="tx1"/>
                </a:solidFill>
                <a:effectLst>
                  <a:outerShdw blurRad="38100" dist="19050" dir="2700000" algn="tl" rotWithShape="0">
                    <a:schemeClr val="dk1">
                      <a:alpha val="40000"/>
                    </a:schemeClr>
                  </a:outerShdw>
                </a:effectLst>
              </a:rPr>
              <a:t>Constant</a:t>
            </a:r>
          </a:p>
        </p:txBody>
      </p:sp>
      <p:sp>
        <p:nvSpPr>
          <p:cNvPr id="32" name="Rectangle 31">
            <a:extLst>
              <a:ext uri="{FF2B5EF4-FFF2-40B4-BE49-F238E27FC236}">
                <a16:creationId xmlns:a16="http://schemas.microsoft.com/office/drawing/2014/main" id="{6A7ECFDC-CBD3-48DB-B9D0-C4529B80C6D8}"/>
              </a:ext>
            </a:extLst>
          </p:cNvPr>
          <p:cNvSpPr/>
          <p:nvPr/>
        </p:nvSpPr>
        <p:spPr>
          <a:xfrm>
            <a:off x="19579755" y="6858000"/>
            <a:ext cx="643126" cy="307777"/>
          </a:xfrm>
          <a:prstGeom prst="rect">
            <a:avLst/>
          </a:prstGeom>
          <a:noFill/>
        </p:spPr>
        <p:txBody>
          <a:bodyPr wrap="none" lIns="91440" tIns="45720" rIns="91440" bIns="45720">
            <a:spAutoFit/>
          </a:bodyPr>
          <a:lstStyle/>
          <a:p>
            <a:pPr algn="ctr"/>
            <a:r>
              <a:rPr lang="en-US" sz="1400" i="1" dirty="0">
                <a:ln w="0"/>
                <a:effectLst>
                  <a:outerShdw blurRad="38100" dist="19050" dir="2700000" algn="tl" rotWithShape="0">
                    <a:schemeClr val="dk1">
                      <a:alpha val="40000"/>
                    </a:schemeClr>
                  </a:outerShdw>
                </a:effectLst>
              </a:rPr>
              <a:t>Slope</a:t>
            </a:r>
            <a:endParaRPr lang="en-US" sz="1400" b="0" i="1" cap="none" spc="0" dirty="0">
              <a:ln w="0"/>
              <a:solidFill>
                <a:schemeClr val="tx1"/>
              </a:solidFill>
              <a:effectLst>
                <a:outerShdw blurRad="38100" dist="19050" dir="2700000" algn="tl" rotWithShape="0">
                  <a:schemeClr val="dk1">
                    <a:alpha val="40000"/>
                  </a:schemeClr>
                </a:outerShdw>
              </a:effectLst>
            </a:endParaRPr>
          </a:p>
        </p:txBody>
      </p:sp>
      <p:sp>
        <p:nvSpPr>
          <p:cNvPr id="33" name="Left Brace 32">
            <a:extLst>
              <a:ext uri="{FF2B5EF4-FFF2-40B4-BE49-F238E27FC236}">
                <a16:creationId xmlns:a16="http://schemas.microsoft.com/office/drawing/2014/main" id="{C515AC53-41DD-4540-8460-E3AC27E4D066}"/>
              </a:ext>
            </a:extLst>
          </p:cNvPr>
          <p:cNvSpPr/>
          <p:nvPr/>
        </p:nvSpPr>
        <p:spPr>
          <a:xfrm rot="16200000">
            <a:off x="19771695" y="6120958"/>
            <a:ext cx="307777" cy="11769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eft Brace 33">
            <a:extLst>
              <a:ext uri="{FF2B5EF4-FFF2-40B4-BE49-F238E27FC236}">
                <a16:creationId xmlns:a16="http://schemas.microsoft.com/office/drawing/2014/main" id="{067A2EF1-9F7C-4D65-A742-B0813EA51EBA}"/>
              </a:ext>
            </a:extLst>
          </p:cNvPr>
          <p:cNvSpPr/>
          <p:nvPr/>
        </p:nvSpPr>
        <p:spPr>
          <a:xfrm rot="16200000">
            <a:off x="18989177" y="10131755"/>
            <a:ext cx="259638" cy="243757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ectangle 34">
            <a:extLst>
              <a:ext uri="{FF2B5EF4-FFF2-40B4-BE49-F238E27FC236}">
                <a16:creationId xmlns:a16="http://schemas.microsoft.com/office/drawing/2014/main" id="{0D1D652A-4730-4E00-9F5C-5B5BFBA8D745}"/>
              </a:ext>
            </a:extLst>
          </p:cNvPr>
          <p:cNvSpPr/>
          <p:nvPr/>
        </p:nvSpPr>
        <p:spPr>
          <a:xfrm>
            <a:off x="18606301" y="11519502"/>
            <a:ext cx="901208" cy="307777"/>
          </a:xfrm>
          <a:prstGeom prst="rect">
            <a:avLst/>
          </a:prstGeom>
          <a:noFill/>
        </p:spPr>
        <p:txBody>
          <a:bodyPr wrap="none" lIns="91440" tIns="45720" rIns="91440" bIns="45720">
            <a:spAutoFit/>
          </a:bodyPr>
          <a:lstStyle/>
          <a:p>
            <a:pPr algn="ctr"/>
            <a:r>
              <a:rPr lang="en-US" sz="1400" b="0" i="1" cap="none" spc="0" dirty="0">
                <a:ln w="0"/>
                <a:solidFill>
                  <a:schemeClr val="tx1"/>
                </a:solidFill>
                <a:effectLst>
                  <a:outerShdw blurRad="38100" dist="19050" dir="2700000" algn="tl" rotWithShape="0">
                    <a:schemeClr val="dk1">
                      <a:alpha val="40000"/>
                    </a:schemeClr>
                  </a:outerShdw>
                </a:effectLst>
              </a:rPr>
              <a:t>Constant</a:t>
            </a:r>
          </a:p>
        </p:txBody>
      </p:sp>
      <p:sp>
        <p:nvSpPr>
          <p:cNvPr id="36" name="Rectangle 35">
            <a:extLst>
              <a:ext uri="{FF2B5EF4-FFF2-40B4-BE49-F238E27FC236}">
                <a16:creationId xmlns:a16="http://schemas.microsoft.com/office/drawing/2014/main" id="{C9E51673-0F42-42EB-9C92-185FAC7E61DE}"/>
              </a:ext>
            </a:extLst>
          </p:cNvPr>
          <p:cNvSpPr/>
          <p:nvPr/>
        </p:nvSpPr>
        <p:spPr>
          <a:xfrm>
            <a:off x="21956200" y="11523193"/>
            <a:ext cx="643126" cy="307777"/>
          </a:xfrm>
          <a:prstGeom prst="rect">
            <a:avLst/>
          </a:prstGeom>
          <a:noFill/>
        </p:spPr>
        <p:txBody>
          <a:bodyPr wrap="none" lIns="91440" tIns="45720" rIns="91440" bIns="45720">
            <a:spAutoFit/>
          </a:bodyPr>
          <a:lstStyle/>
          <a:p>
            <a:pPr algn="ctr"/>
            <a:r>
              <a:rPr lang="en-US" sz="1400" i="1" dirty="0">
                <a:ln w="0"/>
                <a:effectLst>
                  <a:outerShdw blurRad="38100" dist="19050" dir="2700000" algn="tl" rotWithShape="0">
                    <a:schemeClr val="dk1">
                      <a:alpha val="40000"/>
                    </a:schemeClr>
                  </a:outerShdw>
                </a:effectLst>
              </a:rPr>
              <a:t>Slope</a:t>
            </a:r>
            <a:endParaRPr lang="en-US" sz="1400" b="0" i="1" cap="none" spc="0" dirty="0">
              <a:ln w="0"/>
              <a:solidFill>
                <a:schemeClr val="tx1"/>
              </a:solidFill>
              <a:effectLst>
                <a:outerShdw blurRad="38100" dist="19050" dir="2700000" algn="tl" rotWithShape="0">
                  <a:schemeClr val="dk1">
                    <a:alpha val="40000"/>
                  </a:schemeClr>
                </a:outerShdw>
              </a:effectLst>
            </a:endParaRPr>
          </a:p>
        </p:txBody>
      </p:sp>
      <p:sp>
        <p:nvSpPr>
          <p:cNvPr id="37" name="Left Brace 36">
            <a:extLst>
              <a:ext uri="{FF2B5EF4-FFF2-40B4-BE49-F238E27FC236}">
                <a16:creationId xmlns:a16="http://schemas.microsoft.com/office/drawing/2014/main" id="{8C825213-366F-43DC-933D-662B6E2A446C}"/>
              </a:ext>
            </a:extLst>
          </p:cNvPr>
          <p:cNvSpPr/>
          <p:nvPr/>
        </p:nvSpPr>
        <p:spPr>
          <a:xfrm rot="16200000">
            <a:off x="22130553" y="10068032"/>
            <a:ext cx="302470" cy="26078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e 37">
            <a:extLst>
              <a:ext uri="{FF2B5EF4-FFF2-40B4-BE49-F238E27FC236}">
                <a16:creationId xmlns:a16="http://schemas.microsoft.com/office/drawing/2014/main" id="{EBC16D65-E3C5-409E-82C7-6FC6F692EEC8}"/>
              </a:ext>
            </a:extLst>
          </p:cNvPr>
          <p:cNvSpPr/>
          <p:nvPr/>
        </p:nvSpPr>
        <p:spPr>
          <a:xfrm rot="16200000">
            <a:off x="18853012" y="6692486"/>
            <a:ext cx="259638" cy="243757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a:extLst>
              <a:ext uri="{FF2B5EF4-FFF2-40B4-BE49-F238E27FC236}">
                <a16:creationId xmlns:a16="http://schemas.microsoft.com/office/drawing/2014/main" id="{1B56B6CF-7DC2-453C-860F-198A0DAE42C2}"/>
              </a:ext>
            </a:extLst>
          </p:cNvPr>
          <p:cNvSpPr/>
          <p:nvPr/>
        </p:nvSpPr>
        <p:spPr>
          <a:xfrm>
            <a:off x="18470136" y="8080233"/>
            <a:ext cx="901208" cy="307777"/>
          </a:xfrm>
          <a:prstGeom prst="rect">
            <a:avLst/>
          </a:prstGeom>
          <a:noFill/>
        </p:spPr>
        <p:txBody>
          <a:bodyPr wrap="none" lIns="91440" tIns="45720" rIns="91440" bIns="45720">
            <a:spAutoFit/>
          </a:bodyPr>
          <a:lstStyle/>
          <a:p>
            <a:pPr algn="ctr"/>
            <a:r>
              <a:rPr lang="en-US" sz="1400" b="0" i="1" cap="none" spc="0" dirty="0">
                <a:ln w="0"/>
                <a:solidFill>
                  <a:schemeClr val="tx1"/>
                </a:solidFill>
                <a:effectLst>
                  <a:outerShdw blurRad="38100" dist="19050" dir="2700000" algn="tl" rotWithShape="0">
                    <a:schemeClr val="dk1">
                      <a:alpha val="40000"/>
                    </a:schemeClr>
                  </a:outerShdw>
                </a:effectLst>
              </a:rPr>
              <a:t>Constant</a:t>
            </a:r>
          </a:p>
        </p:txBody>
      </p:sp>
      <p:sp>
        <p:nvSpPr>
          <p:cNvPr id="40" name="Rectangle 39">
            <a:extLst>
              <a:ext uri="{FF2B5EF4-FFF2-40B4-BE49-F238E27FC236}">
                <a16:creationId xmlns:a16="http://schemas.microsoft.com/office/drawing/2014/main" id="{8482BF7C-A0D0-4A11-9FE0-446E0F60B254}"/>
              </a:ext>
            </a:extLst>
          </p:cNvPr>
          <p:cNvSpPr/>
          <p:nvPr/>
        </p:nvSpPr>
        <p:spPr>
          <a:xfrm>
            <a:off x="21705735" y="8074927"/>
            <a:ext cx="643126" cy="307777"/>
          </a:xfrm>
          <a:prstGeom prst="rect">
            <a:avLst/>
          </a:prstGeom>
          <a:noFill/>
        </p:spPr>
        <p:txBody>
          <a:bodyPr wrap="none" lIns="91440" tIns="45720" rIns="91440" bIns="45720">
            <a:spAutoFit/>
          </a:bodyPr>
          <a:lstStyle/>
          <a:p>
            <a:pPr algn="ctr"/>
            <a:r>
              <a:rPr lang="en-US" sz="1400" i="1" dirty="0">
                <a:ln w="0"/>
                <a:effectLst>
                  <a:outerShdw blurRad="38100" dist="19050" dir="2700000" algn="tl" rotWithShape="0">
                    <a:schemeClr val="dk1">
                      <a:alpha val="40000"/>
                    </a:schemeClr>
                  </a:outerShdw>
                </a:effectLst>
              </a:rPr>
              <a:t>Slope</a:t>
            </a:r>
            <a:endParaRPr lang="en-US" sz="1400" b="0" i="1" cap="none" spc="0" dirty="0">
              <a:ln w="0"/>
              <a:solidFill>
                <a:schemeClr val="tx1"/>
              </a:solidFill>
              <a:effectLst>
                <a:outerShdw blurRad="38100" dist="19050" dir="2700000" algn="tl" rotWithShape="0">
                  <a:schemeClr val="dk1">
                    <a:alpha val="40000"/>
                  </a:schemeClr>
                </a:outerShdw>
              </a:effectLst>
            </a:endParaRPr>
          </a:p>
        </p:txBody>
      </p:sp>
      <p:sp>
        <p:nvSpPr>
          <p:cNvPr id="41" name="Left Brace 40">
            <a:extLst>
              <a:ext uri="{FF2B5EF4-FFF2-40B4-BE49-F238E27FC236}">
                <a16:creationId xmlns:a16="http://schemas.microsoft.com/office/drawing/2014/main" id="{4C2DAE06-856C-4A3D-A6AD-4FB5DD683A9E}"/>
              </a:ext>
            </a:extLst>
          </p:cNvPr>
          <p:cNvSpPr/>
          <p:nvPr/>
        </p:nvSpPr>
        <p:spPr>
          <a:xfrm rot="16200000">
            <a:off x="21865292" y="6757862"/>
            <a:ext cx="298780" cy="23459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Left Brace 41">
            <a:extLst>
              <a:ext uri="{FF2B5EF4-FFF2-40B4-BE49-F238E27FC236}">
                <a16:creationId xmlns:a16="http://schemas.microsoft.com/office/drawing/2014/main" id="{C2EEEF3E-59B2-43C7-BC88-FE43F18A0E3F}"/>
              </a:ext>
            </a:extLst>
          </p:cNvPr>
          <p:cNvSpPr/>
          <p:nvPr/>
        </p:nvSpPr>
        <p:spPr>
          <a:xfrm rot="16200000">
            <a:off x="6801187" y="10202528"/>
            <a:ext cx="259638" cy="243757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ectangle 42">
            <a:extLst>
              <a:ext uri="{FF2B5EF4-FFF2-40B4-BE49-F238E27FC236}">
                <a16:creationId xmlns:a16="http://schemas.microsoft.com/office/drawing/2014/main" id="{F24F0920-5D98-42DA-8F2A-9AE8C7D5B5B9}"/>
              </a:ext>
            </a:extLst>
          </p:cNvPr>
          <p:cNvSpPr/>
          <p:nvPr/>
        </p:nvSpPr>
        <p:spPr>
          <a:xfrm>
            <a:off x="6418311" y="11590275"/>
            <a:ext cx="901208" cy="307777"/>
          </a:xfrm>
          <a:prstGeom prst="rect">
            <a:avLst/>
          </a:prstGeom>
          <a:noFill/>
        </p:spPr>
        <p:txBody>
          <a:bodyPr wrap="none" lIns="91440" tIns="45720" rIns="91440" bIns="45720">
            <a:spAutoFit/>
          </a:bodyPr>
          <a:lstStyle/>
          <a:p>
            <a:pPr algn="ctr"/>
            <a:r>
              <a:rPr lang="en-US" sz="1400" b="0" i="1" cap="none" spc="0" dirty="0">
                <a:ln w="0"/>
                <a:solidFill>
                  <a:schemeClr val="tx1"/>
                </a:solidFill>
                <a:effectLst>
                  <a:outerShdw blurRad="38100" dist="19050" dir="2700000" algn="tl" rotWithShape="0">
                    <a:schemeClr val="dk1">
                      <a:alpha val="40000"/>
                    </a:schemeClr>
                  </a:outerShdw>
                </a:effectLst>
              </a:rPr>
              <a:t>Constant</a:t>
            </a:r>
          </a:p>
        </p:txBody>
      </p:sp>
      <p:sp>
        <p:nvSpPr>
          <p:cNvPr id="44" name="Rectangle 43">
            <a:extLst>
              <a:ext uri="{FF2B5EF4-FFF2-40B4-BE49-F238E27FC236}">
                <a16:creationId xmlns:a16="http://schemas.microsoft.com/office/drawing/2014/main" id="{AA4CDFAC-16DE-440C-B120-D92BFE4B68BC}"/>
              </a:ext>
            </a:extLst>
          </p:cNvPr>
          <p:cNvSpPr/>
          <p:nvPr/>
        </p:nvSpPr>
        <p:spPr>
          <a:xfrm>
            <a:off x="9768210" y="11593966"/>
            <a:ext cx="643126" cy="307777"/>
          </a:xfrm>
          <a:prstGeom prst="rect">
            <a:avLst/>
          </a:prstGeom>
          <a:noFill/>
        </p:spPr>
        <p:txBody>
          <a:bodyPr wrap="none" lIns="91440" tIns="45720" rIns="91440" bIns="45720">
            <a:spAutoFit/>
          </a:bodyPr>
          <a:lstStyle/>
          <a:p>
            <a:pPr algn="ctr"/>
            <a:r>
              <a:rPr lang="en-US" sz="1400" i="1" dirty="0">
                <a:ln w="0"/>
                <a:effectLst>
                  <a:outerShdw blurRad="38100" dist="19050" dir="2700000" algn="tl" rotWithShape="0">
                    <a:schemeClr val="dk1">
                      <a:alpha val="40000"/>
                    </a:schemeClr>
                  </a:outerShdw>
                </a:effectLst>
              </a:rPr>
              <a:t>Slope</a:t>
            </a:r>
            <a:endParaRPr lang="en-US" sz="1400" b="0" i="1" cap="none" spc="0" dirty="0">
              <a:ln w="0"/>
              <a:solidFill>
                <a:schemeClr val="tx1"/>
              </a:solidFill>
              <a:effectLst>
                <a:outerShdw blurRad="38100" dist="19050" dir="2700000" algn="tl" rotWithShape="0">
                  <a:schemeClr val="dk1">
                    <a:alpha val="40000"/>
                  </a:schemeClr>
                </a:outerShdw>
              </a:effectLst>
            </a:endParaRPr>
          </a:p>
        </p:txBody>
      </p:sp>
      <p:sp>
        <p:nvSpPr>
          <p:cNvPr id="45" name="Left Brace 44">
            <a:extLst>
              <a:ext uri="{FF2B5EF4-FFF2-40B4-BE49-F238E27FC236}">
                <a16:creationId xmlns:a16="http://schemas.microsoft.com/office/drawing/2014/main" id="{C07C6EB2-4D94-4567-8198-7BA9BEB1BA01}"/>
              </a:ext>
            </a:extLst>
          </p:cNvPr>
          <p:cNvSpPr/>
          <p:nvPr/>
        </p:nvSpPr>
        <p:spPr>
          <a:xfrm rot="16200000">
            <a:off x="9942563" y="10138805"/>
            <a:ext cx="302470" cy="26078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Slide Number Placeholder 14">
            <a:extLst>
              <a:ext uri="{FF2B5EF4-FFF2-40B4-BE49-F238E27FC236}">
                <a16:creationId xmlns:a16="http://schemas.microsoft.com/office/drawing/2014/main" id="{E1B08663-A7E4-4E8B-808A-790417FBFFED}"/>
              </a:ext>
            </a:extLst>
          </p:cNvPr>
          <p:cNvSpPr txBox="1">
            <a:spLocks/>
          </p:cNvSpPr>
          <p:nvPr/>
        </p:nvSpPr>
        <p:spPr>
          <a:xfrm>
            <a:off x="655983" y="12762948"/>
            <a:ext cx="16240538" cy="730250"/>
          </a:xfrm>
          <a:prstGeom prst="rect">
            <a:avLst/>
          </a:prstGeom>
        </p:spPr>
        <p:txBody>
          <a:bodyPr vert="horz" lIns="91440" tIns="45720" rIns="91440" bIns="45720" rtlCol="0" anchor="b" anchorCtr="0"/>
          <a:lstStyle>
            <a:defPPr>
              <a:defRPr lang="en-US"/>
            </a:defPPr>
            <a:lvl1pPr marL="0" algn="l" defTabSz="1828891" rtl="0" eaLnBrk="1" latinLnBrk="0" hangingPunct="1">
              <a:defRPr sz="2000" kern="1200">
                <a:solidFill>
                  <a:schemeClr val="tx1">
                    <a:tint val="75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fld id="{8C8B385D-DF67-E241-B0BF-76B80A8E743B}" type="slidenum">
              <a:rPr lang="en-US" smtClean="0"/>
              <a:pPr/>
              <a:t>13</a:t>
            </a:fld>
            <a:r>
              <a:rPr lang="en-US" dirty="0"/>
              <a:t> </a:t>
            </a:r>
          </a:p>
        </p:txBody>
      </p:sp>
    </p:spTree>
    <p:extLst>
      <p:ext uri="{BB962C8B-B14F-4D97-AF65-F5344CB8AC3E}">
        <p14:creationId xmlns:p14="http://schemas.microsoft.com/office/powerpoint/2010/main" val="57955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8EAF47-778F-4124-994B-8AB5911E0AB7}"/>
              </a:ext>
            </a:extLst>
          </p:cNvPr>
          <p:cNvSpPr>
            <a:spLocks noGrp="1"/>
          </p:cNvSpPr>
          <p:nvPr>
            <p:ph type="title"/>
          </p:nvPr>
        </p:nvSpPr>
        <p:spPr>
          <a:xfrm>
            <a:off x="1754187" y="446160"/>
            <a:ext cx="21831525" cy="1544959"/>
          </a:xfrm>
        </p:spPr>
        <p:txBody>
          <a:bodyPr/>
          <a:lstStyle/>
          <a:p>
            <a:r>
              <a:rPr lang="en-US" sz="6000" dirty="0"/>
              <a:t>Overview</a:t>
            </a:r>
            <a:endParaRPr lang="en-US" sz="6000" i="1" dirty="0"/>
          </a:p>
        </p:txBody>
      </p:sp>
      <p:sp>
        <p:nvSpPr>
          <p:cNvPr id="4" name="Content Placeholder 3">
            <a:extLst>
              <a:ext uri="{FF2B5EF4-FFF2-40B4-BE49-F238E27FC236}">
                <a16:creationId xmlns:a16="http://schemas.microsoft.com/office/drawing/2014/main" id="{639CEB72-E952-4AC1-A48F-9605DEA193E4}"/>
              </a:ext>
            </a:extLst>
          </p:cNvPr>
          <p:cNvSpPr>
            <a:spLocks noGrp="1"/>
          </p:cNvSpPr>
          <p:nvPr>
            <p:ph sz="quarter" idx="19"/>
          </p:nvPr>
        </p:nvSpPr>
        <p:spPr>
          <a:xfrm>
            <a:off x="1754187" y="1991119"/>
            <a:ext cx="20354699" cy="10204154"/>
          </a:xfrm>
        </p:spPr>
        <p:txBody>
          <a:bodyPr/>
          <a:lstStyle/>
          <a:p>
            <a:pPr>
              <a:spcBef>
                <a:spcPts val="0"/>
              </a:spcBef>
              <a:spcAft>
                <a:spcPts val="300"/>
              </a:spcAft>
              <a:buFont typeface="Wingdings" panose="05000000000000000000" pitchFamily="2" charset="2"/>
              <a:buChar char="q"/>
            </a:pPr>
            <a:r>
              <a:rPr lang="en-US" sz="3200" dirty="0"/>
              <a:t>Using the dataset provided, investigate observations about orders, order location, customer ratings and any issues reported by the customer for a set of orders.</a:t>
            </a:r>
          </a:p>
          <a:p>
            <a:pPr>
              <a:spcBef>
                <a:spcPts val="0"/>
              </a:spcBef>
              <a:spcAft>
                <a:spcPts val="300"/>
              </a:spcAft>
              <a:buFont typeface="Wingdings" panose="05000000000000000000" pitchFamily="2" charset="2"/>
              <a:buChar char="q"/>
            </a:pPr>
            <a:endParaRPr lang="en-US" sz="800" dirty="0"/>
          </a:p>
          <a:p>
            <a:pPr lvl="1">
              <a:spcBef>
                <a:spcPts val="0"/>
              </a:spcBef>
              <a:spcAft>
                <a:spcPts val="300"/>
              </a:spcAft>
              <a:buFont typeface="Wingdings" panose="05000000000000000000" pitchFamily="2" charset="2"/>
              <a:buChar char="§"/>
            </a:pPr>
            <a:r>
              <a:rPr lang="en-US" sz="3200" dirty="0"/>
              <a:t>The observations will be based on the following analysis:</a:t>
            </a:r>
          </a:p>
          <a:p>
            <a:pPr marL="2343150" lvl="2" indent="-514350">
              <a:spcBef>
                <a:spcPts val="0"/>
              </a:spcBef>
              <a:spcAft>
                <a:spcPts val="300"/>
              </a:spcAft>
              <a:buFont typeface="+mj-lt"/>
              <a:buAutoNum type="arabicPeriod"/>
            </a:pPr>
            <a:r>
              <a:rPr lang="en-US" sz="3200" dirty="0"/>
              <a:t>Customer Orders by Hour</a:t>
            </a:r>
          </a:p>
          <a:p>
            <a:pPr marL="2343150" lvl="2" indent="-514350">
              <a:spcBef>
                <a:spcPts val="0"/>
              </a:spcBef>
              <a:spcAft>
                <a:spcPts val="300"/>
              </a:spcAft>
              <a:buFont typeface="+mj-lt"/>
              <a:buAutoNum type="arabicPeriod"/>
            </a:pPr>
            <a:r>
              <a:rPr lang="en-US" sz="3200" dirty="0"/>
              <a:t>Customer Orders by Minute within an Hour</a:t>
            </a:r>
          </a:p>
          <a:p>
            <a:pPr marL="2343150" lvl="2" indent="-514350">
              <a:spcBef>
                <a:spcPts val="0"/>
              </a:spcBef>
              <a:spcAft>
                <a:spcPts val="300"/>
              </a:spcAft>
              <a:buFont typeface="+mj-lt"/>
              <a:buAutoNum type="arabicPeriod"/>
            </a:pPr>
            <a:r>
              <a:rPr lang="en-US" sz="3200" dirty="0"/>
              <a:t>Customer Orders by Day</a:t>
            </a:r>
          </a:p>
          <a:p>
            <a:pPr marL="2343150" lvl="2" indent="-514350">
              <a:spcBef>
                <a:spcPts val="0"/>
              </a:spcBef>
              <a:spcAft>
                <a:spcPts val="300"/>
              </a:spcAft>
              <a:buFont typeface="+mj-lt"/>
              <a:buAutoNum type="arabicPeriod"/>
            </a:pPr>
            <a:r>
              <a:rPr lang="en-US" sz="3200" dirty="0"/>
              <a:t>Customer Orders by Day of Month</a:t>
            </a:r>
          </a:p>
          <a:p>
            <a:pPr marL="2343150" lvl="2" indent="-514350">
              <a:spcBef>
                <a:spcPts val="0"/>
              </a:spcBef>
              <a:spcAft>
                <a:spcPts val="300"/>
              </a:spcAft>
              <a:buFont typeface="+mj-lt"/>
              <a:buAutoNum type="arabicPeriod"/>
            </a:pPr>
            <a:r>
              <a:rPr lang="en-US" sz="3200" dirty="0"/>
              <a:t>Repeated Customer Orders (duplicates of </a:t>
            </a:r>
            <a:r>
              <a:rPr lang="en-US" sz="3200" dirty="0" err="1"/>
              <a:t>order_id</a:t>
            </a:r>
            <a:r>
              <a:rPr lang="en-US" sz="3200" dirty="0"/>
              <a:t>)</a:t>
            </a:r>
          </a:p>
          <a:p>
            <a:pPr marL="2343150" lvl="2" indent="-514350">
              <a:spcBef>
                <a:spcPts val="0"/>
              </a:spcBef>
              <a:spcAft>
                <a:spcPts val="300"/>
              </a:spcAft>
              <a:buFont typeface="+mj-lt"/>
              <a:buAutoNum type="arabicPeriod"/>
            </a:pPr>
            <a:r>
              <a:rPr lang="en-US" sz="3200" dirty="0"/>
              <a:t>Customer Order Ratings</a:t>
            </a:r>
          </a:p>
          <a:p>
            <a:pPr marL="2343150" lvl="2" indent="-514350">
              <a:spcBef>
                <a:spcPts val="0"/>
              </a:spcBef>
              <a:spcAft>
                <a:spcPts val="300"/>
              </a:spcAft>
              <a:buFont typeface="+mj-lt"/>
              <a:buAutoNum type="arabicPeriod"/>
            </a:pPr>
            <a:r>
              <a:rPr lang="en-US" sz="3200" dirty="0"/>
              <a:t>Reported Customer Order Issues</a:t>
            </a:r>
          </a:p>
          <a:p>
            <a:pPr marL="914400" lvl="1" indent="0">
              <a:spcBef>
                <a:spcPts val="0"/>
              </a:spcBef>
              <a:spcAft>
                <a:spcPts val="300"/>
              </a:spcAft>
              <a:buNone/>
            </a:pPr>
            <a:endParaRPr lang="en-US" sz="3200" dirty="0"/>
          </a:p>
          <a:p>
            <a:pPr>
              <a:spcBef>
                <a:spcPts val="0"/>
              </a:spcBef>
              <a:spcAft>
                <a:spcPts val="300"/>
              </a:spcAft>
              <a:buFont typeface="Wingdings" panose="05000000000000000000" pitchFamily="2" charset="2"/>
              <a:buChar char="q"/>
            </a:pPr>
            <a:r>
              <a:rPr lang="en-US" sz="3200" dirty="0"/>
              <a:t>How would you staff the Customer Support Team?</a:t>
            </a:r>
            <a:endParaRPr lang="en-US" sz="800" dirty="0"/>
          </a:p>
          <a:p>
            <a:pPr lvl="1">
              <a:spcBef>
                <a:spcPts val="0"/>
              </a:spcBef>
              <a:spcAft>
                <a:spcPts val="300"/>
              </a:spcAft>
              <a:buFont typeface="Wingdings" panose="05000000000000000000" pitchFamily="2" charset="2"/>
              <a:buChar char="§"/>
            </a:pPr>
            <a:r>
              <a:rPr lang="en-US" sz="3200" dirty="0"/>
              <a:t>I will be assuming that one staff member can manage 15 orders an hour*.</a:t>
            </a:r>
          </a:p>
          <a:p>
            <a:pPr lvl="1">
              <a:spcBef>
                <a:spcPts val="0"/>
              </a:spcBef>
              <a:spcAft>
                <a:spcPts val="300"/>
              </a:spcAft>
              <a:buFont typeface="Wingdings" panose="05000000000000000000" pitchFamily="2" charset="2"/>
              <a:buChar char="§"/>
            </a:pPr>
            <a:r>
              <a:rPr lang="en-US" sz="3200" dirty="0"/>
              <a:t>Based on the increasing/decreasing hourly marginal rate of orders, I will estimate staff requirements for the customer service team.</a:t>
            </a:r>
          </a:p>
          <a:p>
            <a:pPr marL="2343150" lvl="2" indent="-514350">
              <a:spcBef>
                <a:spcPts val="0"/>
              </a:spcBef>
              <a:spcAft>
                <a:spcPts val="300"/>
              </a:spcAft>
              <a:buFont typeface="+mj-lt"/>
              <a:buAutoNum type="arabicPeriod"/>
            </a:pPr>
            <a:r>
              <a:rPr lang="en-US" sz="3200" dirty="0"/>
              <a:t>I will be using a series of Piecewise (Spline) Regression Models to estimate the hourly marginal rate of customer orders.</a:t>
            </a:r>
          </a:p>
          <a:p>
            <a:pPr marL="0" indent="0">
              <a:spcBef>
                <a:spcPts val="0"/>
              </a:spcBef>
              <a:spcAft>
                <a:spcPts val="300"/>
              </a:spcAft>
              <a:buNone/>
            </a:pPr>
            <a:endParaRPr lang="en-US" sz="3200" dirty="0"/>
          </a:p>
          <a:p>
            <a:pPr>
              <a:spcBef>
                <a:spcPts val="0"/>
              </a:spcBef>
              <a:spcAft>
                <a:spcPts val="300"/>
              </a:spcAft>
              <a:buFont typeface="Wingdings" panose="05000000000000000000" pitchFamily="2" charset="2"/>
              <a:buChar char="q"/>
            </a:pPr>
            <a:endParaRPr lang="en-US" sz="3200" dirty="0"/>
          </a:p>
          <a:p>
            <a:pPr>
              <a:spcBef>
                <a:spcPts val="0"/>
              </a:spcBef>
              <a:spcAft>
                <a:spcPts val="300"/>
              </a:spcAft>
              <a:buFont typeface="Wingdings" panose="05000000000000000000" pitchFamily="2" charset="2"/>
              <a:buChar char="q"/>
            </a:pPr>
            <a:endParaRPr lang="en-US" sz="3200" dirty="0"/>
          </a:p>
        </p:txBody>
      </p:sp>
      <p:sp>
        <p:nvSpPr>
          <p:cNvPr id="7" name="Slide Number Placeholder 9">
            <a:extLst>
              <a:ext uri="{FF2B5EF4-FFF2-40B4-BE49-F238E27FC236}">
                <a16:creationId xmlns:a16="http://schemas.microsoft.com/office/drawing/2014/main" id="{F5E987AF-697E-4055-A318-222BBCA08235}"/>
              </a:ext>
            </a:extLst>
          </p:cNvPr>
          <p:cNvSpPr txBox="1">
            <a:spLocks/>
          </p:cNvSpPr>
          <p:nvPr/>
        </p:nvSpPr>
        <p:spPr>
          <a:xfrm>
            <a:off x="655983" y="12762948"/>
            <a:ext cx="16240538" cy="730250"/>
          </a:xfrm>
          <a:prstGeom prst="rect">
            <a:avLst/>
          </a:prstGeom>
        </p:spPr>
        <p:txBody>
          <a:bodyPr vert="horz" lIns="91440" tIns="45720" rIns="91440" bIns="45720" rtlCol="0" anchor="b" anchorCtr="0"/>
          <a:lstStyle>
            <a:defPPr>
              <a:defRPr lang="en-US"/>
            </a:defPPr>
            <a:lvl1pPr marL="0" algn="l" defTabSz="1828891" rtl="0" eaLnBrk="1" latinLnBrk="0" hangingPunct="1">
              <a:defRPr sz="2000" kern="1200">
                <a:solidFill>
                  <a:schemeClr val="tx1">
                    <a:tint val="75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fld id="{8C8B385D-DF67-E241-B0BF-76B80A8E743B}" type="slidenum">
              <a:rPr lang="en-US" smtClean="0"/>
              <a:pPr/>
              <a:t>2</a:t>
            </a:fld>
            <a:r>
              <a:rPr lang="en-US" dirty="0"/>
              <a:t>  |   </a:t>
            </a:r>
            <a:r>
              <a:rPr lang="en-US" dirty="0">
                <a:solidFill>
                  <a:srgbClr val="000000">
                    <a:tint val="75000"/>
                  </a:srgbClr>
                </a:solidFill>
              </a:rPr>
              <a:t>* This is an estimated guess.  </a:t>
            </a:r>
          </a:p>
        </p:txBody>
      </p:sp>
    </p:spTree>
    <p:extLst>
      <p:ext uri="{BB962C8B-B14F-4D97-AF65-F5344CB8AC3E}">
        <p14:creationId xmlns:p14="http://schemas.microsoft.com/office/powerpoint/2010/main" val="285156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8EAF47-778F-4124-994B-8AB5911E0AB7}"/>
              </a:ext>
            </a:extLst>
          </p:cNvPr>
          <p:cNvSpPr>
            <a:spLocks noGrp="1"/>
          </p:cNvSpPr>
          <p:nvPr>
            <p:ph type="title"/>
          </p:nvPr>
        </p:nvSpPr>
        <p:spPr>
          <a:xfrm>
            <a:off x="1754187" y="446160"/>
            <a:ext cx="21831525" cy="1544959"/>
          </a:xfrm>
        </p:spPr>
        <p:txBody>
          <a:bodyPr/>
          <a:lstStyle/>
          <a:p>
            <a:r>
              <a:rPr lang="en-US" sz="6000" dirty="0"/>
              <a:t>Customer Orders by Hour</a:t>
            </a:r>
          </a:p>
        </p:txBody>
      </p:sp>
      <p:sp>
        <p:nvSpPr>
          <p:cNvPr id="4" name="Content Placeholder 3">
            <a:extLst>
              <a:ext uri="{FF2B5EF4-FFF2-40B4-BE49-F238E27FC236}">
                <a16:creationId xmlns:a16="http://schemas.microsoft.com/office/drawing/2014/main" id="{639CEB72-E952-4AC1-A48F-9605DEA193E4}"/>
              </a:ext>
            </a:extLst>
          </p:cNvPr>
          <p:cNvSpPr>
            <a:spLocks noGrp="1"/>
          </p:cNvSpPr>
          <p:nvPr>
            <p:ph sz="quarter" idx="19"/>
          </p:nvPr>
        </p:nvSpPr>
        <p:spPr>
          <a:xfrm>
            <a:off x="1754187" y="1991119"/>
            <a:ext cx="21661625" cy="10204154"/>
          </a:xfrm>
        </p:spPr>
        <p:txBody>
          <a:bodyPr/>
          <a:lstStyle/>
          <a:p>
            <a:pPr marL="0" indent="0">
              <a:spcBef>
                <a:spcPts val="0"/>
              </a:spcBef>
              <a:spcAft>
                <a:spcPts val="300"/>
              </a:spcAft>
              <a:buNone/>
            </a:pPr>
            <a:r>
              <a:rPr lang="en-US" b="1" i="1" dirty="0">
                <a:solidFill>
                  <a:schemeClr val="tx2"/>
                </a:solidFill>
              </a:rPr>
              <a:t>Regardless of region, and assuming hours are in military time, the bulk of orders occur during early morning hours (0 through 2), and evening through midnight hours (17 through 24).</a:t>
            </a:r>
          </a:p>
          <a:p>
            <a:pPr marL="914400" lvl="1" indent="0">
              <a:spcBef>
                <a:spcPts val="0"/>
              </a:spcBef>
              <a:spcAft>
                <a:spcPts val="300"/>
              </a:spcAft>
              <a:buNone/>
            </a:pPr>
            <a:endParaRPr lang="en-US" sz="3200" dirty="0"/>
          </a:p>
          <a:p>
            <a:pPr marL="914400" lvl="1" indent="0">
              <a:spcBef>
                <a:spcPts val="0"/>
              </a:spcBef>
              <a:spcAft>
                <a:spcPts val="300"/>
              </a:spcAft>
              <a:buNone/>
            </a:pPr>
            <a:endParaRPr lang="en-US" sz="3200" dirty="0"/>
          </a:p>
          <a:p>
            <a:pPr lvl="1">
              <a:spcBef>
                <a:spcPts val="0"/>
              </a:spcBef>
              <a:spcAft>
                <a:spcPts val="300"/>
              </a:spcAft>
              <a:buFont typeface="Wingdings" panose="05000000000000000000" pitchFamily="2" charset="2"/>
              <a:buChar char="§"/>
            </a:pPr>
            <a:endParaRPr lang="en-US" sz="3200" dirty="0"/>
          </a:p>
          <a:p>
            <a:pPr marL="914400" lvl="2" indent="0">
              <a:spcBef>
                <a:spcPts val="0"/>
              </a:spcBef>
              <a:spcAft>
                <a:spcPts val="300"/>
              </a:spcAft>
              <a:buNone/>
            </a:pPr>
            <a:endParaRPr lang="en-US" sz="3200" dirty="0"/>
          </a:p>
          <a:p>
            <a:pPr marL="0" indent="0">
              <a:spcBef>
                <a:spcPts val="0"/>
              </a:spcBef>
              <a:spcAft>
                <a:spcPts val="300"/>
              </a:spcAft>
              <a:buNone/>
            </a:pPr>
            <a:endParaRPr lang="en-US" sz="3200" dirty="0"/>
          </a:p>
          <a:p>
            <a:pPr>
              <a:spcBef>
                <a:spcPts val="0"/>
              </a:spcBef>
              <a:spcAft>
                <a:spcPts val="300"/>
              </a:spcAft>
              <a:buFont typeface="Wingdings" panose="05000000000000000000" pitchFamily="2" charset="2"/>
              <a:buChar char="q"/>
            </a:pPr>
            <a:endParaRPr lang="en-US" sz="3200" dirty="0"/>
          </a:p>
          <a:p>
            <a:pPr>
              <a:spcBef>
                <a:spcPts val="0"/>
              </a:spcBef>
              <a:spcAft>
                <a:spcPts val="300"/>
              </a:spcAft>
              <a:buFont typeface="Wingdings" panose="05000000000000000000" pitchFamily="2" charset="2"/>
              <a:buChar char="q"/>
            </a:pPr>
            <a:endParaRPr lang="en-US" sz="3200" dirty="0"/>
          </a:p>
        </p:txBody>
      </p:sp>
      <p:sp>
        <p:nvSpPr>
          <p:cNvPr id="11" name="Content Placeholder 3">
            <a:extLst>
              <a:ext uri="{FF2B5EF4-FFF2-40B4-BE49-F238E27FC236}">
                <a16:creationId xmlns:a16="http://schemas.microsoft.com/office/drawing/2014/main" id="{96983D79-DFC9-413B-8359-3997E5319DD2}"/>
              </a:ext>
            </a:extLst>
          </p:cNvPr>
          <p:cNvSpPr txBox="1">
            <a:spLocks/>
          </p:cNvSpPr>
          <p:nvPr/>
        </p:nvSpPr>
        <p:spPr>
          <a:xfrm>
            <a:off x="15661535" y="4710896"/>
            <a:ext cx="6971453" cy="7938651"/>
          </a:xfrm>
          <a:prstGeom prst="rect">
            <a:avLst/>
          </a:prstGeom>
        </p:spPr>
        <p:txBody>
          <a:bodyPr/>
          <a:lstStyle>
            <a:lvl1pPr marL="4572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1pPr>
            <a:lvl2pPr marL="13716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2pPr>
            <a:lvl3pPr marL="22860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3pPr>
            <a:lvl4pPr marL="32004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4pPr>
            <a:lvl5pPr marL="41148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spcBef>
                <a:spcPts val="0"/>
              </a:spcBef>
              <a:spcAft>
                <a:spcPts val="300"/>
              </a:spcAft>
              <a:buFont typeface="Wingdings" panose="05000000000000000000" pitchFamily="2" charset="2"/>
              <a:buChar char="q"/>
            </a:pPr>
            <a:r>
              <a:rPr lang="en-US" sz="2800" dirty="0"/>
              <a:t>Mornings through afternoon are hours where generally no orders are occurring.</a:t>
            </a:r>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r>
              <a:rPr lang="en-US" sz="2800" dirty="0"/>
              <a:t>Customers are likely making purchases during non-working hours.</a:t>
            </a:r>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endParaRPr lang="en-US" sz="2800" dirty="0"/>
          </a:p>
          <a:p>
            <a:pPr marL="0" indent="0">
              <a:spcBef>
                <a:spcPts val="0"/>
              </a:spcBef>
              <a:spcAft>
                <a:spcPts val="300"/>
              </a:spcAft>
              <a:buNone/>
            </a:pPr>
            <a:endParaRPr lang="en-US" sz="2800" dirty="0"/>
          </a:p>
          <a:p>
            <a:pPr marL="914400" lvl="2" indent="0">
              <a:spcBef>
                <a:spcPts val="0"/>
              </a:spcBef>
              <a:spcAft>
                <a:spcPts val="300"/>
              </a:spcAft>
              <a:buFont typeface="Arial" panose="020B0604020202020204" pitchFamily="34" charset="0"/>
              <a:buNone/>
            </a:pPr>
            <a:endParaRPr lang="en-US" sz="2800" dirty="0"/>
          </a:p>
          <a:p>
            <a:pPr marL="0" indent="0">
              <a:spcBef>
                <a:spcPts val="0"/>
              </a:spcBef>
              <a:spcAft>
                <a:spcPts val="300"/>
              </a:spcAft>
              <a:buFont typeface="Arial" panose="020B0604020202020204" pitchFamily="34" charset="0"/>
              <a:buNone/>
            </a:pPr>
            <a:endParaRPr lang="en-US" sz="2800" dirty="0"/>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endParaRPr lang="en-US" sz="2800" dirty="0"/>
          </a:p>
        </p:txBody>
      </p:sp>
      <p:pic>
        <p:nvPicPr>
          <p:cNvPr id="2" name="Picture 1">
            <a:extLst>
              <a:ext uri="{FF2B5EF4-FFF2-40B4-BE49-F238E27FC236}">
                <a16:creationId xmlns:a16="http://schemas.microsoft.com/office/drawing/2014/main" id="{F6F1FDD9-AAB5-4CC0-87C4-C83B8AE194F5}"/>
              </a:ext>
            </a:extLst>
          </p:cNvPr>
          <p:cNvPicPr>
            <a:picLocks noChangeAspect="1"/>
          </p:cNvPicPr>
          <p:nvPr/>
        </p:nvPicPr>
        <p:blipFill>
          <a:blip r:embed="rId2"/>
          <a:stretch>
            <a:fillRect/>
          </a:stretch>
        </p:blipFill>
        <p:spPr>
          <a:xfrm>
            <a:off x="2012386" y="4307854"/>
            <a:ext cx="12144375" cy="7829550"/>
          </a:xfrm>
          <a:prstGeom prst="rect">
            <a:avLst/>
          </a:prstGeom>
        </p:spPr>
      </p:pic>
      <p:sp>
        <p:nvSpPr>
          <p:cNvPr id="10" name="Slide Number Placeholder 9">
            <a:extLst>
              <a:ext uri="{FF2B5EF4-FFF2-40B4-BE49-F238E27FC236}">
                <a16:creationId xmlns:a16="http://schemas.microsoft.com/office/drawing/2014/main" id="{5F4B97A9-FA64-4B46-B7B0-7A3F11BBD4C3}"/>
              </a:ext>
            </a:extLst>
          </p:cNvPr>
          <p:cNvSpPr>
            <a:spLocks noGrp="1"/>
          </p:cNvSpPr>
          <p:nvPr>
            <p:ph type="sldNum" sz="quarter" idx="4"/>
          </p:nvPr>
        </p:nvSpPr>
        <p:spPr/>
        <p:txBody>
          <a:bodyPr/>
          <a:lstStyle/>
          <a:p>
            <a:fld id="{8C8B385D-DF67-E241-B0BF-76B80A8E743B}" type="slidenum">
              <a:rPr lang="en-US" smtClean="0"/>
              <a:pPr/>
              <a:t>3</a:t>
            </a:fld>
            <a:endParaRPr lang="en-US" dirty="0"/>
          </a:p>
        </p:txBody>
      </p:sp>
    </p:spTree>
    <p:extLst>
      <p:ext uri="{BB962C8B-B14F-4D97-AF65-F5344CB8AC3E}">
        <p14:creationId xmlns:p14="http://schemas.microsoft.com/office/powerpoint/2010/main" val="1453976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8EAF47-778F-4124-994B-8AB5911E0AB7}"/>
              </a:ext>
            </a:extLst>
          </p:cNvPr>
          <p:cNvSpPr>
            <a:spLocks noGrp="1"/>
          </p:cNvSpPr>
          <p:nvPr>
            <p:ph type="title"/>
          </p:nvPr>
        </p:nvSpPr>
        <p:spPr>
          <a:xfrm>
            <a:off x="1754187" y="446160"/>
            <a:ext cx="21831525" cy="1544959"/>
          </a:xfrm>
        </p:spPr>
        <p:txBody>
          <a:bodyPr/>
          <a:lstStyle/>
          <a:p>
            <a:r>
              <a:rPr lang="en-US" sz="6000" dirty="0"/>
              <a:t>Customer Orders by Minute within an Hour</a:t>
            </a:r>
          </a:p>
        </p:txBody>
      </p:sp>
      <p:sp>
        <p:nvSpPr>
          <p:cNvPr id="4" name="Content Placeholder 3">
            <a:extLst>
              <a:ext uri="{FF2B5EF4-FFF2-40B4-BE49-F238E27FC236}">
                <a16:creationId xmlns:a16="http://schemas.microsoft.com/office/drawing/2014/main" id="{639CEB72-E952-4AC1-A48F-9605DEA193E4}"/>
              </a:ext>
            </a:extLst>
          </p:cNvPr>
          <p:cNvSpPr>
            <a:spLocks noGrp="1"/>
          </p:cNvSpPr>
          <p:nvPr>
            <p:ph sz="quarter" idx="19"/>
          </p:nvPr>
        </p:nvSpPr>
        <p:spPr>
          <a:xfrm>
            <a:off x="1754187" y="1991119"/>
            <a:ext cx="21661625" cy="10204154"/>
          </a:xfrm>
        </p:spPr>
        <p:txBody>
          <a:bodyPr/>
          <a:lstStyle/>
          <a:p>
            <a:pPr marL="0" indent="0">
              <a:spcBef>
                <a:spcPts val="0"/>
              </a:spcBef>
              <a:spcAft>
                <a:spcPts val="300"/>
              </a:spcAft>
              <a:buNone/>
            </a:pPr>
            <a:r>
              <a:rPr lang="en-US" b="1" i="1" dirty="0">
                <a:solidFill>
                  <a:schemeClr val="tx2"/>
                </a:solidFill>
              </a:rPr>
              <a:t>In Chicago and San Francisco, the majority of orders occur during top of the hour. However, the opposite is true in New York City – the bulk of the orders occurs bottom of the hour, albeit it also appears flat. </a:t>
            </a:r>
          </a:p>
          <a:p>
            <a:pPr marL="0" indent="0">
              <a:spcBef>
                <a:spcPts val="0"/>
              </a:spcBef>
              <a:spcAft>
                <a:spcPts val="300"/>
              </a:spcAft>
              <a:buNone/>
            </a:pPr>
            <a:endParaRPr lang="en-US" sz="3200" dirty="0"/>
          </a:p>
          <a:p>
            <a:pPr marL="914400" lvl="1" indent="0">
              <a:spcBef>
                <a:spcPts val="0"/>
              </a:spcBef>
              <a:spcAft>
                <a:spcPts val="300"/>
              </a:spcAft>
              <a:buNone/>
            </a:pPr>
            <a:endParaRPr lang="en-US" sz="3200" dirty="0"/>
          </a:p>
          <a:p>
            <a:pPr lvl="1">
              <a:spcBef>
                <a:spcPts val="0"/>
              </a:spcBef>
              <a:spcAft>
                <a:spcPts val="300"/>
              </a:spcAft>
              <a:buFont typeface="Wingdings" panose="05000000000000000000" pitchFamily="2" charset="2"/>
              <a:buChar char="§"/>
            </a:pPr>
            <a:endParaRPr lang="en-US" sz="3200" dirty="0"/>
          </a:p>
          <a:p>
            <a:pPr marL="914400" lvl="2" indent="0">
              <a:spcBef>
                <a:spcPts val="0"/>
              </a:spcBef>
              <a:spcAft>
                <a:spcPts val="300"/>
              </a:spcAft>
              <a:buNone/>
            </a:pPr>
            <a:endParaRPr lang="en-US" sz="3200" dirty="0"/>
          </a:p>
          <a:p>
            <a:pPr marL="0" indent="0">
              <a:spcBef>
                <a:spcPts val="0"/>
              </a:spcBef>
              <a:spcAft>
                <a:spcPts val="300"/>
              </a:spcAft>
              <a:buNone/>
            </a:pPr>
            <a:endParaRPr lang="en-US" sz="3200" dirty="0"/>
          </a:p>
          <a:p>
            <a:pPr>
              <a:spcBef>
                <a:spcPts val="0"/>
              </a:spcBef>
              <a:spcAft>
                <a:spcPts val="300"/>
              </a:spcAft>
              <a:buFont typeface="Wingdings" panose="05000000000000000000" pitchFamily="2" charset="2"/>
              <a:buChar char="q"/>
            </a:pPr>
            <a:endParaRPr lang="en-US" sz="3200" dirty="0"/>
          </a:p>
          <a:p>
            <a:pPr>
              <a:spcBef>
                <a:spcPts val="0"/>
              </a:spcBef>
              <a:spcAft>
                <a:spcPts val="300"/>
              </a:spcAft>
              <a:buFont typeface="Wingdings" panose="05000000000000000000" pitchFamily="2" charset="2"/>
              <a:buChar char="q"/>
            </a:pPr>
            <a:endParaRPr lang="en-US" sz="3200" dirty="0"/>
          </a:p>
        </p:txBody>
      </p:sp>
      <p:pic>
        <p:nvPicPr>
          <p:cNvPr id="5" name="Picture 4">
            <a:extLst>
              <a:ext uri="{FF2B5EF4-FFF2-40B4-BE49-F238E27FC236}">
                <a16:creationId xmlns:a16="http://schemas.microsoft.com/office/drawing/2014/main" id="{C8D5035C-9AF9-464A-9895-C4375AB2D021}"/>
              </a:ext>
            </a:extLst>
          </p:cNvPr>
          <p:cNvPicPr>
            <a:picLocks noChangeAspect="1"/>
          </p:cNvPicPr>
          <p:nvPr/>
        </p:nvPicPr>
        <p:blipFill>
          <a:blip r:embed="rId2"/>
          <a:stretch>
            <a:fillRect/>
          </a:stretch>
        </p:blipFill>
        <p:spPr>
          <a:xfrm>
            <a:off x="1754187" y="4616131"/>
            <a:ext cx="12182475" cy="7886700"/>
          </a:xfrm>
          <a:prstGeom prst="rect">
            <a:avLst/>
          </a:prstGeom>
        </p:spPr>
      </p:pic>
      <p:pic>
        <p:nvPicPr>
          <p:cNvPr id="9" name="Picture 8">
            <a:extLst>
              <a:ext uri="{FF2B5EF4-FFF2-40B4-BE49-F238E27FC236}">
                <a16:creationId xmlns:a16="http://schemas.microsoft.com/office/drawing/2014/main" id="{C49EEDB6-CA20-4C26-9ED6-ACF528E18C00}"/>
              </a:ext>
            </a:extLst>
          </p:cNvPr>
          <p:cNvPicPr>
            <a:picLocks noChangeAspect="1"/>
          </p:cNvPicPr>
          <p:nvPr/>
        </p:nvPicPr>
        <p:blipFill>
          <a:blip r:embed="rId3"/>
          <a:stretch>
            <a:fillRect/>
          </a:stretch>
        </p:blipFill>
        <p:spPr>
          <a:xfrm>
            <a:off x="14861420" y="5764192"/>
            <a:ext cx="8724292" cy="5820739"/>
          </a:xfrm>
          <a:prstGeom prst="rect">
            <a:avLst/>
          </a:prstGeom>
        </p:spPr>
      </p:pic>
      <p:sp>
        <p:nvSpPr>
          <p:cNvPr id="13" name="Slide Number Placeholder 12">
            <a:extLst>
              <a:ext uri="{FF2B5EF4-FFF2-40B4-BE49-F238E27FC236}">
                <a16:creationId xmlns:a16="http://schemas.microsoft.com/office/drawing/2014/main" id="{C6CD70C6-2BF3-44FE-B0FD-12A0A5FD2EDE}"/>
              </a:ext>
            </a:extLst>
          </p:cNvPr>
          <p:cNvSpPr>
            <a:spLocks noGrp="1"/>
          </p:cNvSpPr>
          <p:nvPr>
            <p:ph type="sldNum" sz="quarter" idx="4"/>
          </p:nvPr>
        </p:nvSpPr>
        <p:spPr/>
        <p:txBody>
          <a:bodyPr/>
          <a:lstStyle/>
          <a:p>
            <a:fld id="{8C8B385D-DF67-E241-B0BF-76B80A8E743B}" type="slidenum">
              <a:rPr lang="en-US" smtClean="0"/>
              <a:pPr/>
              <a:t>4</a:t>
            </a:fld>
            <a:endParaRPr lang="en-US" dirty="0"/>
          </a:p>
        </p:txBody>
      </p:sp>
    </p:spTree>
    <p:extLst>
      <p:ext uri="{BB962C8B-B14F-4D97-AF65-F5344CB8AC3E}">
        <p14:creationId xmlns:p14="http://schemas.microsoft.com/office/powerpoint/2010/main" val="1186315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8EAF47-778F-4124-994B-8AB5911E0AB7}"/>
              </a:ext>
            </a:extLst>
          </p:cNvPr>
          <p:cNvSpPr>
            <a:spLocks noGrp="1"/>
          </p:cNvSpPr>
          <p:nvPr>
            <p:ph type="title"/>
          </p:nvPr>
        </p:nvSpPr>
        <p:spPr>
          <a:xfrm>
            <a:off x="1754187" y="446160"/>
            <a:ext cx="21831525" cy="1544959"/>
          </a:xfrm>
        </p:spPr>
        <p:txBody>
          <a:bodyPr/>
          <a:lstStyle/>
          <a:p>
            <a:r>
              <a:rPr lang="en-US" sz="6000" dirty="0"/>
              <a:t>Customer Orders by Day</a:t>
            </a:r>
          </a:p>
        </p:txBody>
      </p:sp>
      <p:sp>
        <p:nvSpPr>
          <p:cNvPr id="4" name="Content Placeholder 3">
            <a:extLst>
              <a:ext uri="{FF2B5EF4-FFF2-40B4-BE49-F238E27FC236}">
                <a16:creationId xmlns:a16="http://schemas.microsoft.com/office/drawing/2014/main" id="{639CEB72-E952-4AC1-A48F-9605DEA193E4}"/>
              </a:ext>
            </a:extLst>
          </p:cNvPr>
          <p:cNvSpPr>
            <a:spLocks noGrp="1"/>
          </p:cNvSpPr>
          <p:nvPr>
            <p:ph sz="quarter" idx="19"/>
          </p:nvPr>
        </p:nvSpPr>
        <p:spPr>
          <a:xfrm>
            <a:off x="1754187" y="1991119"/>
            <a:ext cx="21661625" cy="10204154"/>
          </a:xfrm>
        </p:spPr>
        <p:txBody>
          <a:bodyPr/>
          <a:lstStyle/>
          <a:p>
            <a:pPr marL="0" indent="0">
              <a:spcBef>
                <a:spcPts val="0"/>
              </a:spcBef>
              <a:spcAft>
                <a:spcPts val="300"/>
              </a:spcAft>
              <a:buNone/>
            </a:pPr>
            <a:r>
              <a:rPr lang="en-US" b="1" i="1" dirty="0">
                <a:solidFill>
                  <a:schemeClr val="tx2"/>
                </a:solidFill>
              </a:rPr>
              <a:t>Generally, customer orders occur most frequently early in the week (Day 1 &amp; 2). Orders steadily decline while hitting a turning point by mid-week. </a:t>
            </a:r>
          </a:p>
          <a:p>
            <a:pPr marL="0" indent="0">
              <a:spcBef>
                <a:spcPts val="0"/>
              </a:spcBef>
              <a:spcAft>
                <a:spcPts val="300"/>
              </a:spcAft>
              <a:buNone/>
            </a:pPr>
            <a:endParaRPr lang="en-US" sz="3200" dirty="0"/>
          </a:p>
          <a:p>
            <a:pPr marL="914400" lvl="1" indent="0">
              <a:spcBef>
                <a:spcPts val="0"/>
              </a:spcBef>
              <a:spcAft>
                <a:spcPts val="300"/>
              </a:spcAft>
              <a:buNone/>
            </a:pPr>
            <a:endParaRPr lang="en-US" sz="3200" dirty="0"/>
          </a:p>
          <a:p>
            <a:pPr lvl="1">
              <a:spcBef>
                <a:spcPts val="0"/>
              </a:spcBef>
              <a:spcAft>
                <a:spcPts val="300"/>
              </a:spcAft>
              <a:buFont typeface="Wingdings" panose="05000000000000000000" pitchFamily="2" charset="2"/>
              <a:buChar char="§"/>
            </a:pPr>
            <a:endParaRPr lang="en-US" sz="3200" dirty="0"/>
          </a:p>
          <a:p>
            <a:pPr marL="914400" lvl="2" indent="0">
              <a:spcBef>
                <a:spcPts val="0"/>
              </a:spcBef>
              <a:spcAft>
                <a:spcPts val="300"/>
              </a:spcAft>
              <a:buNone/>
            </a:pPr>
            <a:endParaRPr lang="en-US" sz="3200" dirty="0"/>
          </a:p>
          <a:p>
            <a:pPr marL="0" indent="0">
              <a:spcBef>
                <a:spcPts val="0"/>
              </a:spcBef>
              <a:spcAft>
                <a:spcPts val="300"/>
              </a:spcAft>
              <a:buNone/>
            </a:pPr>
            <a:endParaRPr lang="en-US" sz="3200" dirty="0"/>
          </a:p>
          <a:p>
            <a:pPr>
              <a:spcBef>
                <a:spcPts val="0"/>
              </a:spcBef>
              <a:spcAft>
                <a:spcPts val="300"/>
              </a:spcAft>
              <a:buFont typeface="Wingdings" panose="05000000000000000000" pitchFamily="2" charset="2"/>
              <a:buChar char="q"/>
            </a:pPr>
            <a:endParaRPr lang="en-US" sz="3200" dirty="0"/>
          </a:p>
          <a:p>
            <a:pPr>
              <a:spcBef>
                <a:spcPts val="0"/>
              </a:spcBef>
              <a:spcAft>
                <a:spcPts val="300"/>
              </a:spcAft>
              <a:buFont typeface="Wingdings" panose="05000000000000000000" pitchFamily="2" charset="2"/>
              <a:buChar char="q"/>
            </a:pPr>
            <a:endParaRPr lang="en-US" sz="3200" dirty="0"/>
          </a:p>
        </p:txBody>
      </p:sp>
      <p:pic>
        <p:nvPicPr>
          <p:cNvPr id="2" name="Picture 1">
            <a:extLst>
              <a:ext uri="{FF2B5EF4-FFF2-40B4-BE49-F238E27FC236}">
                <a16:creationId xmlns:a16="http://schemas.microsoft.com/office/drawing/2014/main" id="{7D3A3A30-85B6-46C1-AC20-6899800DAB06}"/>
              </a:ext>
            </a:extLst>
          </p:cNvPr>
          <p:cNvPicPr>
            <a:picLocks noChangeAspect="1"/>
          </p:cNvPicPr>
          <p:nvPr/>
        </p:nvPicPr>
        <p:blipFill>
          <a:blip r:embed="rId2"/>
          <a:stretch>
            <a:fillRect/>
          </a:stretch>
        </p:blipFill>
        <p:spPr>
          <a:xfrm>
            <a:off x="2044214" y="4069648"/>
            <a:ext cx="12829252" cy="8191193"/>
          </a:xfrm>
          <a:prstGeom prst="rect">
            <a:avLst/>
          </a:prstGeom>
        </p:spPr>
      </p:pic>
      <p:sp>
        <p:nvSpPr>
          <p:cNvPr id="7" name="Content Placeholder 3">
            <a:extLst>
              <a:ext uri="{FF2B5EF4-FFF2-40B4-BE49-F238E27FC236}">
                <a16:creationId xmlns:a16="http://schemas.microsoft.com/office/drawing/2014/main" id="{D81C94C5-D836-4C52-A85F-03830002D65C}"/>
              </a:ext>
            </a:extLst>
          </p:cNvPr>
          <p:cNvSpPr txBox="1">
            <a:spLocks/>
          </p:cNvSpPr>
          <p:nvPr/>
        </p:nvSpPr>
        <p:spPr>
          <a:xfrm>
            <a:off x="16146684" y="4710896"/>
            <a:ext cx="6486304" cy="7938651"/>
          </a:xfrm>
          <a:prstGeom prst="rect">
            <a:avLst/>
          </a:prstGeom>
        </p:spPr>
        <p:txBody>
          <a:bodyPr/>
          <a:lstStyle>
            <a:lvl1pPr marL="4572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1pPr>
            <a:lvl2pPr marL="13716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2pPr>
            <a:lvl3pPr marL="22860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3pPr>
            <a:lvl4pPr marL="32004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4pPr>
            <a:lvl5pPr marL="41148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spcBef>
                <a:spcPts val="0"/>
              </a:spcBef>
              <a:spcAft>
                <a:spcPts val="300"/>
              </a:spcAft>
              <a:buFont typeface="Wingdings" panose="05000000000000000000" pitchFamily="2" charset="2"/>
              <a:buChar char="q"/>
            </a:pPr>
            <a:r>
              <a:rPr lang="en-US" sz="2800" dirty="0"/>
              <a:t>Rather then making orders during a customers busy week, customers are likely making these purchases during the weekend (when they have more time on their hands). </a:t>
            </a:r>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r>
              <a:rPr lang="en-US" sz="2800" dirty="0"/>
              <a:t>Noticeably, New York City is hauling at least three times less orders then both San Francisco and Chicago.</a:t>
            </a:r>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endParaRPr lang="en-US" sz="2800" dirty="0"/>
          </a:p>
          <a:p>
            <a:pPr marL="0" indent="0">
              <a:spcBef>
                <a:spcPts val="0"/>
              </a:spcBef>
              <a:spcAft>
                <a:spcPts val="300"/>
              </a:spcAft>
              <a:buNone/>
            </a:pPr>
            <a:endParaRPr lang="en-US" sz="2800" dirty="0"/>
          </a:p>
          <a:p>
            <a:pPr marL="914400" lvl="2" indent="0">
              <a:spcBef>
                <a:spcPts val="0"/>
              </a:spcBef>
              <a:spcAft>
                <a:spcPts val="300"/>
              </a:spcAft>
              <a:buFont typeface="Arial" panose="020B0604020202020204" pitchFamily="34" charset="0"/>
              <a:buNone/>
            </a:pPr>
            <a:endParaRPr lang="en-US" sz="2800" dirty="0"/>
          </a:p>
          <a:p>
            <a:pPr marL="0" indent="0">
              <a:spcBef>
                <a:spcPts val="0"/>
              </a:spcBef>
              <a:spcAft>
                <a:spcPts val="300"/>
              </a:spcAft>
              <a:buFont typeface="Arial" panose="020B0604020202020204" pitchFamily="34" charset="0"/>
              <a:buNone/>
            </a:pPr>
            <a:endParaRPr lang="en-US" sz="2800" dirty="0"/>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endParaRPr lang="en-US" sz="2800" dirty="0"/>
          </a:p>
        </p:txBody>
      </p:sp>
      <p:sp>
        <p:nvSpPr>
          <p:cNvPr id="6" name="Slide Number Placeholder 5">
            <a:extLst>
              <a:ext uri="{FF2B5EF4-FFF2-40B4-BE49-F238E27FC236}">
                <a16:creationId xmlns:a16="http://schemas.microsoft.com/office/drawing/2014/main" id="{9C2D7AF2-106C-403A-A043-C3A8A4F1F6DD}"/>
              </a:ext>
            </a:extLst>
          </p:cNvPr>
          <p:cNvSpPr>
            <a:spLocks noGrp="1"/>
          </p:cNvSpPr>
          <p:nvPr>
            <p:ph type="sldNum" sz="quarter" idx="4"/>
          </p:nvPr>
        </p:nvSpPr>
        <p:spPr/>
        <p:txBody>
          <a:bodyPr/>
          <a:lstStyle/>
          <a:p>
            <a:fld id="{8C8B385D-DF67-E241-B0BF-76B80A8E743B}" type="slidenum">
              <a:rPr lang="en-US" smtClean="0"/>
              <a:pPr/>
              <a:t>5</a:t>
            </a:fld>
            <a:r>
              <a:rPr lang="en-US" dirty="0"/>
              <a:t>  </a:t>
            </a:r>
          </a:p>
        </p:txBody>
      </p:sp>
    </p:spTree>
    <p:extLst>
      <p:ext uri="{BB962C8B-B14F-4D97-AF65-F5344CB8AC3E}">
        <p14:creationId xmlns:p14="http://schemas.microsoft.com/office/powerpoint/2010/main" val="371168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8EAF47-778F-4124-994B-8AB5911E0AB7}"/>
              </a:ext>
            </a:extLst>
          </p:cNvPr>
          <p:cNvSpPr>
            <a:spLocks noGrp="1"/>
          </p:cNvSpPr>
          <p:nvPr>
            <p:ph type="title"/>
          </p:nvPr>
        </p:nvSpPr>
        <p:spPr>
          <a:xfrm>
            <a:off x="1754187" y="446160"/>
            <a:ext cx="21831525" cy="1544959"/>
          </a:xfrm>
        </p:spPr>
        <p:txBody>
          <a:bodyPr/>
          <a:lstStyle/>
          <a:p>
            <a:r>
              <a:rPr lang="en-US" sz="6000" dirty="0"/>
              <a:t>Customer Orders by Day of Month</a:t>
            </a:r>
          </a:p>
        </p:txBody>
      </p:sp>
      <p:sp>
        <p:nvSpPr>
          <p:cNvPr id="4" name="Content Placeholder 3">
            <a:extLst>
              <a:ext uri="{FF2B5EF4-FFF2-40B4-BE49-F238E27FC236}">
                <a16:creationId xmlns:a16="http://schemas.microsoft.com/office/drawing/2014/main" id="{639CEB72-E952-4AC1-A48F-9605DEA193E4}"/>
              </a:ext>
            </a:extLst>
          </p:cNvPr>
          <p:cNvSpPr>
            <a:spLocks noGrp="1"/>
          </p:cNvSpPr>
          <p:nvPr>
            <p:ph sz="quarter" idx="19"/>
          </p:nvPr>
        </p:nvSpPr>
        <p:spPr>
          <a:xfrm>
            <a:off x="1754187" y="1991119"/>
            <a:ext cx="21661625" cy="10204154"/>
          </a:xfrm>
        </p:spPr>
        <p:txBody>
          <a:bodyPr/>
          <a:lstStyle/>
          <a:p>
            <a:pPr marL="0" indent="0">
              <a:spcBef>
                <a:spcPts val="0"/>
              </a:spcBef>
              <a:spcAft>
                <a:spcPts val="300"/>
              </a:spcAft>
              <a:buNone/>
            </a:pPr>
            <a:r>
              <a:rPr lang="en-US" b="1" i="1" dirty="0">
                <a:solidFill>
                  <a:schemeClr val="tx2"/>
                </a:solidFill>
              </a:rPr>
              <a:t>Regions vary in trend of customer orders by day of month. </a:t>
            </a:r>
            <a:endParaRPr lang="en-US" sz="3200" dirty="0"/>
          </a:p>
          <a:p>
            <a:pPr marL="914400" lvl="1" indent="0">
              <a:spcBef>
                <a:spcPts val="0"/>
              </a:spcBef>
              <a:spcAft>
                <a:spcPts val="300"/>
              </a:spcAft>
              <a:buNone/>
            </a:pPr>
            <a:endParaRPr lang="en-US" sz="3200" dirty="0"/>
          </a:p>
          <a:p>
            <a:pPr lvl="1">
              <a:spcBef>
                <a:spcPts val="0"/>
              </a:spcBef>
              <a:spcAft>
                <a:spcPts val="300"/>
              </a:spcAft>
              <a:buFont typeface="Wingdings" panose="05000000000000000000" pitchFamily="2" charset="2"/>
              <a:buChar char="§"/>
            </a:pPr>
            <a:endParaRPr lang="en-US" sz="3200" dirty="0"/>
          </a:p>
          <a:p>
            <a:pPr marL="914400" lvl="2" indent="0">
              <a:spcBef>
                <a:spcPts val="0"/>
              </a:spcBef>
              <a:spcAft>
                <a:spcPts val="300"/>
              </a:spcAft>
              <a:buNone/>
            </a:pPr>
            <a:endParaRPr lang="en-US" sz="3200" dirty="0"/>
          </a:p>
          <a:p>
            <a:pPr marL="0" indent="0">
              <a:spcBef>
                <a:spcPts val="0"/>
              </a:spcBef>
              <a:spcAft>
                <a:spcPts val="300"/>
              </a:spcAft>
              <a:buNone/>
            </a:pPr>
            <a:endParaRPr lang="en-US" sz="3200" dirty="0"/>
          </a:p>
          <a:p>
            <a:pPr>
              <a:spcBef>
                <a:spcPts val="0"/>
              </a:spcBef>
              <a:spcAft>
                <a:spcPts val="300"/>
              </a:spcAft>
              <a:buFont typeface="Wingdings" panose="05000000000000000000" pitchFamily="2" charset="2"/>
              <a:buChar char="q"/>
            </a:pPr>
            <a:endParaRPr lang="en-US" sz="3200" dirty="0"/>
          </a:p>
          <a:p>
            <a:pPr>
              <a:spcBef>
                <a:spcPts val="0"/>
              </a:spcBef>
              <a:spcAft>
                <a:spcPts val="300"/>
              </a:spcAft>
              <a:buFont typeface="Wingdings" panose="05000000000000000000" pitchFamily="2" charset="2"/>
              <a:buChar char="q"/>
            </a:pPr>
            <a:endParaRPr lang="en-US" sz="3200" dirty="0"/>
          </a:p>
        </p:txBody>
      </p:sp>
      <p:sp>
        <p:nvSpPr>
          <p:cNvPr id="7" name="Content Placeholder 3">
            <a:extLst>
              <a:ext uri="{FF2B5EF4-FFF2-40B4-BE49-F238E27FC236}">
                <a16:creationId xmlns:a16="http://schemas.microsoft.com/office/drawing/2014/main" id="{D81C94C5-D836-4C52-A85F-03830002D65C}"/>
              </a:ext>
            </a:extLst>
          </p:cNvPr>
          <p:cNvSpPr txBox="1">
            <a:spLocks/>
          </p:cNvSpPr>
          <p:nvPr/>
        </p:nvSpPr>
        <p:spPr>
          <a:xfrm>
            <a:off x="16146684" y="4479398"/>
            <a:ext cx="6486304" cy="7938651"/>
          </a:xfrm>
          <a:prstGeom prst="rect">
            <a:avLst/>
          </a:prstGeom>
        </p:spPr>
        <p:txBody>
          <a:bodyPr/>
          <a:lstStyle>
            <a:lvl1pPr marL="4572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1pPr>
            <a:lvl2pPr marL="13716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2pPr>
            <a:lvl3pPr marL="22860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3pPr>
            <a:lvl4pPr marL="32004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4pPr>
            <a:lvl5pPr marL="41148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spcBef>
                <a:spcPts val="0"/>
              </a:spcBef>
              <a:spcAft>
                <a:spcPts val="300"/>
              </a:spcAft>
              <a:buFont typeface="Wingdings" panose="05000000000000000000" pitchFamily="2" charset="2"/>
              <a:buChar char="q"/>
            </a:pPr>
            <a:r>
              <a:rPr lang="en-US" sz="2800" dirty="0"/>
              <a:t>Orders in New York City and San Francisco occur most frequently beginning of the month. </a:t>
            </a:r>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r>
              <a:rPr lang="en-US" sz="2800" dirty="0"/>
              <a:t>In New York City and San Francisco, the ordering rate declines throughout the remainder of the month. </a:t>
            </a:r>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r>
              <a:rPr lang="en-US" sz="2800" dirty="0"/>
              <a:t>Chicago behaves differently. The ordering rate steadily increases throughout the remainder of the month.</a:t>
            </a:r>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endParaRPr lang="en-US" sz="2800" dirty="0"/>
          </a:p>
          <a:p>
            <a:pPr marL="0" indent="0">
              <a:spcBef>
                <a:spcPts val="0"/>
              </a:spcBef>
              <a:spcAft>
                <a:spcPts val="300"/>
              </a:spcAft>
              <a:buNone/>
            </a:pPr>
            <a:endParaRPr lang="en-US" sz="2800" dirty="0"/>
          </a:p>
          <a:p>
            <a:pPr marL="914400" lvl="2" indent="0">
              <a:spcBef>
                <a:spcPts val="0"/>
              </a:spcBef>
              <a:spcAft>
                <a:spcPts val="300"/>
              </a:spcAft>
              <a:buFont typeface="Arial" panose="020B0604020202020204" pitchFamily="34" charset="0"/>
              <a:buNone/>
            </a:pPr>
            <a:endParaRPr lang="en-US" sz="2800" dirty="0"/>
          </a:p>
          <a:p>
            <a:pPr marL="0" indent="0">
              <a:spcBef>
                <a:spcPts val="0"/>
              </a:spcBef>
              <a:spcAft>
                <a:spcPts val="300"/>
              </a:spcAft>
              <a:buFont typeface="Arial" panose="020B0604020202020204" pitchFamily="34" charset="0"/>
              <a:buNone/>
            </a:pPr>
            <a:endParaRPr lang="en-US" sz="2800" dirty="0"/>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endParaRPr lang="en-US" sz="2800" dirty="0"/>
          </a:p>
        </p:txBody>
      </p:sp>
      <p:pic>
        <p:nvPicPr>
          <p:cNvPr id="6" name="Picture 5">
            <a:extLst>
              <a:ext uri="{FF2B5EF4-FFF2-40B4-BE49-F238E27FC236}">
                <a16:creationId xmlns:a16="http://schemas.microsoft.com/office/drawing/2014/main" id="{FED34AF8-B1C1-4EF3-9035-F0FF4381BCB1}"/>
              </a:ext>
            </a:extLst>
          </p:cNvPr>
          <p:cNvPicPr>
            <a:picLocks noChangeAspect="1"/>
          </p:cNvPicPr>
          <p:nvPr/>
        </p:nvPicPr>
        <p:blipFill>
          <a:blip r:embed="rId2"/>
          <a:stretch>
            <a:fillRect/>
          </a:stretch>
        </p:blipFill>
        <p:spPr>
          <a:xfrm>
            <a:off x="2061794" y="3824394"/>
            <a:ext cx="12774091" cy="8057918"/>
          </a:xfrm>
          <a:prstGeom prst="rect">
            <a:avLst/>
          </a:prstGeom>
        </p:spPr>
      </p:pic>
      <p:sp>
        <p:nvSpPr>
          <p:cNvPr id="2" name="Slide Number Placeholder 1">
            <a:extLst>
              <a:ext uri="{FF2B5EF4-FFF2-40B4-BE49-F238E27FC236}">
                <a16:creationId xmlns:a16="http://schemas.microsoft.com/office/drawing/2014/main" id="{B1645B90-6C51-4192-9930-696676AD24E3}"/>
              </a:ext>
            </a:extLst>
          </p:cNvPr>
          <p:cNvSpPr>
            <a:spLocks noGrp="1"/>
          </p:cNvSpPr>
          <p:nvPr>
            <p:ph type="sldNum" sz="quarter" idx="4"/>
          </p:nvPr>
        </p:nvSpPr>
        <p:spPr/>
        <p:txBody>
          <a:bodyPr/>
          <a:lstStyle/>
          <a:p>
            <a:fld id="{8C8B385D-DF67-E241-B0BF-76B80A8E743B}" type="slidenum">
              <a:rPr lang="en-US" smtClean="0"/>
              <a:pPr/>
              <a:t>6</a:t>
            </a:fld>
            <a:r>
              <a:rPr lang="en-US" dirty="0"/>
              <a:t>  </a:t>
            </a:r>
          </a:p>
        </p:txBody>
      </p:sp>
    </p:spTree>
    <p:extLst>
      <p:ext uri="{BB962C8B-B14F-4D97-AF65-F5344CB8AC3E}">
        <p14:creationId xmlns:p14="http://schemas.microsoft.com/office/powerpoint/2010/main" val="134148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8EAF47-778F-4124-994B-8AB5911E0AB7}"/>
              </a:ext>
            </a:extLst>
          </p:cNvPr>
          <p:cNvSpPr>
            <a:spLocks noGrp="1"/>
          </p:cNvSpPr>
          <p:nvPr>
            <p:ph type="title"/>
          </p:nvPr>
        </p:nvSpPr>
        <p:spPr>
          <a:xfrm>
            <a:off x="1754187" y="446160"/>
            <a:ext cx="21831525" cy="1544959"/>
          </a:xfrm>
        </p:spPr>
        <p:txBody>
          <a:bodyPr/>
          <a:lstStyle/>
          <a:p>
            <a:r>
              <a:rPr lang="en-US" sz="6000" dirty="0"/>
              <a:t>Repeated Customer Orders</a:t>
            </a:r>
          </a:p>
        </p:txBody>
      </p:sp>
      <p:sp>
        <p:nvSpPr>
          <p:cNvPr id="4" name="Content Placeholder 3">
            <a:extLst>
              <a:ext uri="{FF2B5EF4-FFF2-40B4-BE49-F238E27FC236}">
                <a16:creationId xmlns:a16="http://schemas.microsoft.com/office/drawing/2014/main" id="{639CEB72-E952-4AC1-A48F-9605DEA193E4}"/>
              </a:ext>
            </a:extLst>
          </p:cNvPr>
          <p:cNvSpPr>
            <a:spLocks noGrp="1"/>
          </p:cNvSpPr>
          <p:nvPr>
            <p:ph sz="quarter" idx="19"/>
          </p:nvPr>
        </p:nvSpPr>
        <p:spPr>
          <a:xfrm>
            <a:off x="1754187" y="1991119"/>
            <a:ext cx="21661625" cy="10204154"/>
          </a:xfrm>
        </p:spPr>
        <p:txBody>
          <a:bodyPr/>
          <a:lstStyle/>
          <a:p>
            <a:pPr marL="0" indent="0">
              <a:spcBef>
                <a:spcPts val="0"/>
              </a:spcBef>
              <a:spcAft>
                <a:spcPts val="300"/>
              </a:spcAft>
              <a:buNone/>
            </a:pPr>
            <a:r>
              <a:rPr lang="en-US" b="1" i="1" dirty="0">
                <a:solidFill>
                  <a:schemeClr val="tx2"/>
                </a:solidFill>
              </a:rPr>
              <a:t>Repeated orders are separated by an average of 10 to 15 minute difference in delivery time.</a:t>
            </a:r>
            <a:endParaRPr lang="en-US" sz="3200" dirty="0"/>
          </a:p>
          <a:p>
            <a:pPr marL="914400" lvl="1" indent="0">
              <a:spcBef>
                <a:spcPts val="0"/>
              </a:spcBef>
              <a:spcAft>
                <a:spcPts val="300"/>
              </a:spcAft>
              <a:buNone/>
            </a:pPr>
            <a:endParaRPr lang="en-US" sz="3200" dirty="0"/>
          </a:p>
          <a:p>
            <a:pPr lvl="1">
              <a:spcBef>
                <a:spcPts val="0"/>
              </a:spcBef>
              <a:spcAft>
                <a:spcPts val="300"/>
              </a:spcAft>
              <a:buFont typeface="Wingdings" panose="05000000000000000000" pitchFamily="2" charset="2"/>
              <a:buChar char="§"/>
            </a:pPr>
            <a:endParaRPr lang="en-US" sz="3200" dirty="0"/>
          </a:p>
          <a:p>
            <a:pPr marL="914400" lvl="2" indent="0">
              <a:spcBef>
                <a:spcPts val="0"/>
              </a:spcBef>
              <a:spcAft>
                <a:spcPts val="300"/>
              </a:spcAft>
              <a:buNone/>
            </a:pPr>
            <a:endParaRPr lang="en-US" sz="3200" dirty="0"/>
          </a:p>
          <a:p>
            <a:pPr marL="0" indent="0">
              <a:spcBef>
                <a:spcPts val="0"/>
              </a:spcBef>
              <a:spcAft>
                <a:spcPts val="300"/>
              </a:spcAft>
              <a:buNone/>
            </a:pPr>
            <a:endParaRPr lang="en-US" sz="3200" dirty="0"/>
          </a:p>
          <a:p>
            <a:pPr>
              <a:spcBef>
                <a:spcPts val="0"/>
              </a:spcBef>
              <a:spcAft>
                <a:spcPts val="300"/>
              </a:spcAft>
              <a:buFont typeface="Wingdings" panose="05000000000000000000" pitchFamily="2" charset="2"/>
              <a:buChar char="q"/>
            </a:pPr>
            <a:endParaRPr lang="en-US" sz="3200" dirty="0"/>
          </a:p>
          <a:p>
            <a:pPr>
              <a:spcBef>
                <a:spcPts val="0"/>
              </a:spcBef>
              <a:spcAft>
                <a:spcPts val="300"/>
              </a:spcAft>
              <a:buFont typeface="Wingdings" panose="05000000000000000000" pitchFamily="2" charset="2"/>
              <a:buChar char="q"/>
            </a:pPr>
            <a:endParaRPr lang="en-US" sz="3200" dirty="0"/>
          </a:p>
        </p:txBody>
      </p:sp>
      <p:sp>
        <p:nvSpPr>
          <p:cNvPr id="7" name="Content Placeholder 3">
            <a:extLst>
              <a:ext uri="{FF2B5EF4-FFF2-40B4-BE49-F238E27FC236}">
                <a16:creationId xmlns:a16="http://schemas.microsoft.com/office/drawing/2014/main" id="{D81C94C5-D836-4C52-A85F-03830002D65C}"/>
              </a:ext>
            </a:extLst>
          </p:cNvPr>
          <p:cNvSpPr txBox="1">
            <a:spLocks/>
          </p:cNvSpPr>
          <p:nvPr/>
        </p:nvSpPr>
        <p:spPr>
          <a:xfrm>
            <a:off x="16146684" y="4109012"/>
            <a:ext cx="6486304" cy="7938651"/>
          </a:xfrm>
          <a:prstGeom prst="rect">
            <a:avLst/>
          </a:prstGeom>
        </p:spPr>
        <p:txBody>
          <a:bodyPr/>
          <a:lstStyle>
            <a:lvl1pPr marL="4572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1pPr>
            <a:lvl2pPr marL="13716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2pPr>
            <a:lvl3pPr marL="22860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3pPr>
            <a:lvl4pPr marL="32004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4pPr>
            <a:lvl5pPr marL="41148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spcBef>
                <a:spcPts val="0"/>
              </a:spcBef>
              <a:spcAft>
                <a:spcPts val="300"/>
              </a:spcAft>
              <a:buFont typeface="Wingdings" panose="05000000000000000000" pitchFamily="2" charset="2"/>
              <a:buChar char="q"/>
            </a:pPr>
            <a:r>
              <a:rPr lang="en-US" sz="2800" dirty="0"/>
              <a:t>New York City’s repeated orders are on average delivered 5 minutes less than both Chicago and San Francisco.</a:t>
            </a:r>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r>
              <a:rPr lang="en-US" sz="2800" dirty="0"/>
              <a:t>In San Francisco and New York City, the average repeated orders drops by ~3 minutes by week-end. </a:t>
            </a:r>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endParaRPr lang="en-US" sz="2800" dirty="0"/>
          </a:p>
          <a:p>
            <a:pPr marL="0" indent="0">
              <a:spcBef>
                <a:spcPts val="0"/>
              </a:spcBef>
              <a:spcAft>
                <a:spcPts val="300"/>
              </a:spcAft>
              <a:buNone/>
            </a:pPr>
            <a:endParaRPr lang="en-US" sz="2800" dirty="0"/>
          </a:p>
          <a:p>
            <a:pPr marL="914400" lvl="2" indent="0">
              <a:spcBef>
                <a:spcPts val="0"/>
              </a:spcBef>
              <a:spcAft>
                <a:spcPts val="300"/>
              </a:spcAft>
              <a:buFont typeface="Arial" panose="020B0604020202020204" pitchFamily="34" charset="0"/>
              <a:buNone/>
            </a:pPr>
            <a:endParaRPr lang="en-US" sz="2800" dirty="0"/>
          </a:p>
          <a:p>
            <a:pPr marL="0" indent="0">
              <a:spcBef>
                <a:spcPts val="0"/>
              </a:spcBef>
              <a:spcAft>
                <a:spcPts val="300"/>
              </a:spcAft>
              <a:buFont typeface="Arial" panose="020B0604020202020204" pitchFamily="34" charset="0"/>
              <a:buNone/>
            </a:pPr>
            <a:endParaRPr lang="en-US" sz="2800" dirty="0"/>
          </a:p>
          <a:p>
            <a:pPr>
              <a:spcBef>
                <a:spcPts val="0"/>
              </a:spcBef>
              <a:spcAft>
                <a:spcPts val="300"/>
              </a:spcAft>
              <a:buFont typeface="Wingdings" panose="05000000000000000000" pitchFamily="2" charset="2"/>
              <a:buChar char="q"/>
            </a:pPr>
            <a:endParaRPr lang="en-US" sz="2800" dirty="0"/>
          </a:p>
          <a:p>
            <a:pPr>
              <a:spcBef>
                <a:spcPts val="0"/>
              </a:spcBef>
              <a:spcAft>
                <a:spcPts val="300"/>
              </a:spcAft>
              <a:buFont typeface="Wingdings" panose="05000000000000000000" pitchFamily="2" charset="2"/>
              <a:buChar char="q"/>
            </a:pPr>
            <a:endParaRPr lang="en-US" sz="2800" dirty="0"/>
          </a:p>
        </p:txBody>
      </p:sp>
      <p:pic>
        <p:nvPicPr>
          <p:cNvPr id="8" name="Picture 7">
            <a:extLst>
              <a:ext uri="{FF2B5EF4-FFF2-40B4-BE49-F238E27FC236}">
                <a16:creationId xmlns:a16="http://schemas.microsoft.com/office/drawing/2014/main" id="{01BE1822-C54F-495F-B050-F788A9A41E91}"/>
              </a:ext>
            </a:extLst>
          </p:cNvPr>
          <p:cNvPicPr>
            <a:picLocks noChangeAspect="1"/>
          </p:cNvPicPr>
          <p:nvPr/>
        </p:nvPicPr>
        <p:blipFill>
          <a:blip r:embed="rId2"/>
          <a:stretch>
            <a:fillRect/>
          </a:stretch>
        </p:blipFill>
        <p:spPr>
          <a:xfrm>
            <a:off x="2304668" y="3751840"/>
            <a:ext cx="12604830" cy="7973041"/>
          </a:xfrm>
          <a:prstGeom prst="rect">
            <a:avLst/>
          </a:prstGeom>
        </p:spPr>
      </p:pic>
      <p:sp>
        <p:nvSpPr>
          <p:cNvPr id="9" name="Slide Number Placeholder 8">
            <a:extLst>
              <a:ext uri="{FF2B5EF4-FFF2-40B4-BE49-F238E27FC236}">
                <a16:creationId xmlns:a16="http://schemas.microsoft.com/office/drawing/2014/main" id="{3E06839B-C536-4190-9DA0-D25E03656229}"/>
              </a:ext>
            </a:extLst>
          </p:cNvPr>
          <p:cNvSpPr>
            <a:spLocks noGrp="1"/>
          </p:cNvSpPr>
          <p:nvPr>
            <p:ph type="sldNum" sz="quarter" idx="4"/>
          </p:nvPr>
        </p:nvSpPr>
        <p:spPr/>
        <p:txBody>
          <a:bodyPr/>
          <a:lstStyle/>
          <a:p>
            <a:fld id="{8C8B385D-DF67-E241-B0BF-76B80A8E743B}" type="slidenum">
              <a:rPr lang="en-US" smtClean="0"/>
              <a:pPr/>
              <a:t>7</a:t>
            </a:fld>
            <a:r>
              <a:rPr lang="en-US" dirty="0"/>
              <a:t>  </a:t>
            </a:r>
          </a:p>
        </p:txBody>
      </p:sp>
    </p:spTree>
    <p:extLst>
      <p:ext uri="{BB962C8B-B14F-4D97-AF65-F5344CB8AC3E}">
        <p14:creationId xmlns:p14="http://schemas.microsoft.com/office/powerpoint/2010/main" val="1132538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8EAF47-778F-4124-994B-8AB5911E0AB7}"/>
              </a:ext>
            </a:extLst>
          </p:cNvPr>
          <p:cNvSpPr>
            <a:spLocks noGrp="1"/>
          </p:cNvSpPr>
          <p:nvPr>
            <p:ph type="title"/>
          </p:nvPr>
        </p:nvSpPr>
        <p:spPr>
          <a:xfrm>
            <a:off x="1754187" y="446160"/>
            <a:ext cx="21831525" cy="1544959"/>
          </a:xfrm>
        </p:spPr>
        <p:txBody>
          <a:bodyPr/>
          <a:lstStyle/>
          <a:p>
            <a:r>
              <a:rPr lang="en-US" sz="6000" dirty="0"/>
              <a:t>Customer Order Ratings</a:t>
            </a:r>
          </a:p>
        </p:txBody>
      </p:sp>
      <p:sp>
        <p:nvSpPr>
          <p:cNvPr id="4" name="Content Placeholder 3">
            <a:extLst>
              <a:ext uri="{FF2B5EF4-FFF2-40B4-BE49-F238E27FC236}">
                <a16:creationId xmlns:a16="http://schemas.microsoft.com/office/drawing/2014/main" id="{639CEB72-E952-4AC1-A48F-9605DEA193E4}"/>
              </a:ext>
            </a:extLst>
          </p:cNvPr>
          <p:cNvSpPr>
            <a:spLocks noGrp="1"/>
          </p:cNvSpPr>
          <p:nvPr>
            <p:ph sz="quarter" idx="19"/>
          </p:nvPr>
        </p:nvSpPr>
        <p:spPr>
          <a:xfrm>
            <a:off x="1754187" y="1991119"/>
            <a:ext cx="21661625" cy="10204154"/>
          </a:xfrm>
        </p:spPr>
        <p:txBody>
          <a:bodyPr/>
          <a:lstStyle/>
          <a:p>
            <a:pPr marL="0" indent="0">
              <a:spcBef>
                <a:spcPts val="0"/>
              </a:spcBef>
              <a:spcAft>
                <a:spcPts val="300"/>
              </a:spcAft>
              <a:buNone/>
            </a:pPr>
            <a:r>
              <a:rPr lang="en-US" b="1" i="1" dirty="0">
                <a:solidFill>
                  <a:schemeClr val="tx2"/>
                </a:solidFill>
              </a:rPr>
              <a:t>Chicago has the highest percentage of orders with a customer order rating of 5 (left chart) – it is roughly 10% pts higher than the other regions. However, Chicago also has the highest percentage of orders with a customer rating of 0 (right chart) – at least 5% pts higher than San Francisco and over 10% pts higher than New York City.</a:t>
            </a:r>
            <a:endParaRPr lang="en-US" sz="3200" dirty="0"/>
          </a:p>
          <a:p>
            <a:pPr marL="914400" lvl="2" indent="0">
              <a:spcBef>
                <a:spcPts val="0"/>
              </a:spcBef>
              <a:spcAft>
                <a:spcPts val="300"/>
              </a:spcAft>
              <a:buNone/>
            </a:pPr>
            <a:endParaRPr lang="en-US" sz="3200" dirty="0"/>
          </a:p>
          <a:p>
            <a:pPr marL="0" indent="0">
              <a:spcBef>
                <a:spcPts val="0"/>
              </a:spcBef>
              <a:spcAft>
                <a:spcPts val="300"/>
              </a:spcAft>
              <a:buNone/>
            </a:pPr>
            <a:endParaRPr lang="en-US" sz="3200" dirty="0"/>
          </a:p>
          <a:p>
            <a:pPr>
              <a:spcBef>
                <a:spcPts val="0"/>
              </a:spcBef>
              <a:spcAft>
                <a:spcPts val="300"/>
              </a:spcAft>
              <a:buFont typeface="Wingdings" panose="05000000000000000000" pitchFamily="2" charset="2"/>
              <a:buChar char="q"/>
            </a:pPr>
            <a:endParaRPr lang="en-US" sz="3200" dirty="0"/>
          </a:p>
          <a:p>
            <a:pPr>
              <a:spcBef>
                <a:spcPts val="0"/>
              </a:spcBef>
              <a:spcAft>
                <a:spcPts val="300"/>
              </a:spcAft>
              <a:buFont typeface="Wingdings" panose="05000000000000000000" pitchFamily="2" charset="2"/>
              <a:buChar char="q"/>
            </a:pPr>
            <a:endParaRPr lang="en-US" sz="3200" dirty="0"/>
          </a:p>
        </p:txBody>
      </p:sp>
      <p:pic>
        <p:nvPicPr>
          <p:cNvPr id="12" name="Picture 11">
            <a:extLst>
              <a:ext uri="{FF2B5EF4-FFF2-40B4-BE49-F238E27FC236}">
                <a16:creationId xmlns:a16="http://schemas.microsoft.com/office/drawing/2014/main" id="{C4FB8CAC-D247-4818-AC82-D25A0DA4AEF9}"/>
              </a:ext>
            </a:extLst>
          </p:cNvPr>
          <p:cNvPicPr>
            <a:picLocks noChangeAspect="1"/>
          </p:cNvPicPr>
          <p:nvPr/>
        </p:nvPicPr>
        <p:blipFill>
          <a:blip r:embed="rId2"/>
          <a:stretch>
            <a:fillRect/>
          </a:stretch>
        </p:blipFill>
        <p:spPr>
          <a:xfrm>
            <a:off x="12953179" y="5440113"/>
            <a:ext cx="9875520" cy="6639123"/>
          </a:xfrm>
          <a:prstGeom prst="rect">
            <a:avLst/>
          </a:prstGeom>
        </p:spPr>
      </p:pic>
      <p:pic>
        <p:nvPicPr>
          <p:cNvPr id="13" name="Picture 12">
            <a:extLst>
              <a:ext uri="{FF2B5EF4-FFF2-40B4-BE49-F238E27FC236}">
                <a16:creationId xmlns:a16="http://schemas.microsoft.com/office/drawing/2014/main" id="{F0C34E78-25D9-45B5-9AC6-B156A81A880E}"/>
              </a:ext>
            </a:extLst>
          </p:cNvPr>
          <p:cNvPicPr>
            <a:picLocks noChangeAspect="1"/>
          </p:cNvPicPr>
          <p:nvPr/>
        </p:nvPicPr>
        <p:blipFill>
          <a:blip r:embed="rId3"/>
          <a:stretch>
            <a:fillRect/>
          </a:stretch>
        </p:blipFill>
        <p:spPr>
          <a:xfrm>
            <a:off x="1677209" y="5378058"/>
            <a:ext cx="9875520" cy="6697998"/>
          </a:xfrm>
          <a:prstGeom prst="rect">
            <a:avLst/>
          </a:prstGeom>
        </p:spPr>
      </p:pic>
      <p:sp>
        <p:nvSpPr>
          <p:cNvPr id="14" name="Slide Number Placeholder 13">
            <a:extLst>
              <a:ext uri="{FF2B5EF4-FFF2-40B4-BE49-F238E27FC236}">
                <a16:creationId xmlns:a16="http://schemas.microsoft.com/office/drawing/2014/main" id="{13F11336-A326-4A87-9F09-E2B4588DBA79}"/>
              </a:ext>
            </a:extLst>
          </p:cNvPr>
          <p:cNvSpPr>
            <a:spLocks noGrp="1"/>
          </p:cNvSpPr>
          <p:nvPr>
            <p:ph type="sldNum" sz="quarter" idx="4"/>
          </p:nvPr>
        </p:nvSpPr>
        <p:spPr/>
        <p:txBody>
          <a:bodyPr/>
          <a:lstStyle/>
          <a:p>
            <a:fld id="{8C8B385D-DF67-E241-B0BF-76B80A8E743B}" type="slidenum">
              <a:rPr lang="en-US" smtClean="0"/>
              <a:pPr/>
              <a:t>8</a:t>
            </a:fld>
            <a:r>
              <a:rPr lang="en-US" dirty="0"/>
              <a:t>  </a:t>
            </a:r>
          </a:p>
        </p:txBody>
      </p:sp>
    </p:spTree>
    <p:extLst>
      <p:ext uri="{BB962C8B-B14F-4D97-AF65-F5344CB8AC3E}">
        <p14:creationId xmlns:p14="http://schemas.microsoft.com/office/powerpoint/2010/main" val="1341753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8EAF47-778F-4124-994B-8AB5911E0AB7}"/>
              </a:ext>
            </a:extLst>
          </p:cNvPr>
          <p:cNvSpPr>
            <a:spLocks noGrp="1"/>
          </p:cNvSpPr>
          <p:nvPr>
            <p:ph type="title"/>
          </p:nvPr>
        </p:nvSpPr>
        <p:spPr>
          <a:xfrm>
            <a:off x="1754187" y="446160"/>
            <a:ext cx="21831525" cy="1544959"/>
          </a:xfrm>
        </p:spPr>
        <p:txBody>
          <a:bodyPr/>
          <a:lstStyle/>
          <a:p>
            <a:r>
              <a:rPr lang="en-US" sz="6000" dirty="0"/>
              <a:t>Reported Customer Order Issues</a:t>
            </a:r>
          </a:p>
        </p:txBody>
      </p:sp>
      <p:sp>
        <p:nvSpPr>
          <p:cNvPr id="4" name="Content Placeholder 3">
            <a:extLst>
              <a:ext uri="{FF2B5EF4-FFF2-40B4-BE49-F238E27FC236}">
                <a16:creationId xmlns:a16="http://schemas.microsoft.com/office/drawing/2014/main" id="{639CEB72-E952-4AC1-A48F-9605DEA193E4}"/>
              </a:ext>
            </a:extLst>
          </p:cNvPr>
          <p:cNvSpPr>
            <a:spLocks noGrp="1"/>
          </p:cNvSpPr>
          <p:nvPr>
            <p:ph sz="quarter" idx="19"/>
          </p:nvPr>
        </p:nvSpPr>
        <p:spPr>
          <a:xfrm>
            <a:off x="1754187" y="1991119"/>
            <a:ext cx="21661625" cy="10204154"/>
          </a:xfrm>
        </p:spPr>
        <p:txBody>
          <a:bodyPr/>
          <a:lstStyle/>
          <a:p>
            <a:pPr marL="0" indent="0">
              <a:spcBef>
                <a:spcPts val="0"/>
              </a:spcBef>
              <a:spcAft>
                <a:spcPts val="300"/>
              </a:spcAft>
              <a:buNone/>
            </a:pPr>
            <a:r>
              <a:rPr lang="en-US" b="1" i="1" dirty="0">
                <a:solidFill>
                  <a:schemeClr val="tx2"/>
                </a:solidFill>
              </a:rPr>
              <a:t>The distribution of reported customer order issues are somewhat consistent across the regions. The bulk of the reported issues are related to a Damaged Item, Spoiled Item, or Wrong Item Delivered. Item’s Missing stands out in San Francisco more so than Chicago or New York City.  </a:t>
            </a:r>
            <a:endParaRPr lang="en-US" dirty="0"/>
          </a:p>
          <a:p>
            <a:pPr marL="0" indent="0">
              <a:spcBef>
                <a:spcPts val="0"/>
              </a:spcBef>
              <a:spcAft>
                <a:spcPts val="300"/>
              </a:spcAft>
              <a:buNone/>
            </a:pPr>
            <a:endParaRPr lang="en-US" sz="3200" dirty="0"/>
          </a:p>
          <a:p>
            <a:pPr>
              <a:spcBef>
                <a:spcPts val="0"/>
              </a:spcBef>
              <a:spcAft>
                <a:spcPts val="300"/>
              </a:spcAft>
              <a:buFont typeface="Wingdings" panose="05000000000000000000" pitchFamily="2" charset="2"/>
              <a:buChar char="q"/>
            </a:pPr>
            <a:endParaRPr lang="en-US" sz="3200" dirty="0"/>
          </a:p>
          <a:p>
            <a:pPr>
              <a:spcBef>
                <a:spcPts val="0"/>
              </a:spcBef>
              <a:spcAft>
                <a:spcPts val="300"/>
              </a:spcAft>
              <a:buFont typeface="Wingdings" panose="05000000000000000000" pitchFamily="2" charset="2"/>
              <a:buChar char="q"/>
            </a:pPr>
            <a:endParaRPr lang="en-US" sz="3200" dirty="0"/>
          </a:p>
        </p:txBody>
      </p:sp>
      <p:grpSp>
        <p:nvGrpSpPr>
          <p:cNvPr id="10" name="Group 9">
            <a:extLst>
              <a:ext uri="{FF2B5EF4-FFF2-40B4-BE49-F238E27FC236}">
                <a16:creationId xmlns:a16="http://schemas.microsoft.com/office/drawing/2014/main" id="{58C3ED37-3655-4B42-AF52-28DE3D382193}"/>
              </a:ext>
            </a:extLst>
          </p:cNvPr>
          <p:cNvGrpSpPr/>
          <p:nvPr/>
        </p:nvGrpSpPr>
        <p:grpSpPr>
          <a:xfrm>
            <a:off x="1791928" y="5150737"/>
            <a:ext cx="5870515" cy="5928468"/>
            <a:chOff x="1479409" y="5208608"/>
            <a:chExt cx="5870515" cy="5928468"/>
          </a:xfrm>
        </p:grpSpPr>
        <p:pic>
          <p:nvPicPr>
            <p:cNvPr id="2" name="Picture 1">
              <a:extLst>
                <a:ext uri="{FF2B5EF4-FFF2-40B4-BE49-F238E27FC236}">
                  <a16:creationId xmlns:a16="http://schemas.microsoft.com/office/drawing/2014/main" id="{8E72AB8A-96DF-4A0B-95EE-FA2817F2589F}"/>
                </a:ext>
              </a:extLst>
            </p:cNvPr>
            <p:cNvPicPr>
              <a:picLocks noChangeAspect="1"/>
            </p:cNvPicPr>
            <p:nvPr/>
          </p:nvPicPr>
          <p:blipFill>
            <a:blip r:embed="rId2"/>
            <a:stretch>
              <a:fillRect/>
            </a:stretch>
          </p:blipFill>
          <p:spPr>
            <a:xfrm>
              <a:off x="1479409" y="6017734"/>
              <a:ext cx="5870515" cy="5119342"/>
            </a:xfrm>
            <a:prstGeom prst="rect">
              <a:avLst/>
            </a:prstGeom>
          </p:spPr>
        </p:pic>
        <p:sp>
          <p:nvSpPr>
            <p:cNvPr id="5" name="TextBox 4">
              <a:extLst>
                <a:ext uri="{FF2B5EF4-FFF2-40B4-BE49-F238E27FC236}">
                  <a16:creationId xmlns:a16="http://schemas.microsoft.com/office/drawing/2014/main" id="{5BF87B71-5AD3-4EDD-A53E-23D640916390}"/>
                </a:ext>
              </a:extLst>
            </p:cNvPr>
            <p:cNvSpPr txBox="1"/>
            <p:nvPr/>
          </p:nvSpPr>
          <p:spPr>
            <a:xfrm>
              <a:off x="2905247" y="5208608"/>
              <a:ext cx="3148314" cy="523220"/>
            </a:xfrm>
            <a:prstGeom prst="rect">
              <a:avLst/>
            </a:prstGeom>
            <a:noFill/>
          </p:spPr>
          <p:txBody>
            <a:bodyPr wrap="square" rtlCol="0">
              <a:spAutoFit/>
            </a:bodyPr>
            <a:lstStyle/>
            <a:p>
              <a:pPr algn="ctr"/>
              <a:r>
                <a:rPr lang="en-US" sz="2800" b="1" dirty="0"/>
                <a:t>San Francisco</a:t>
              </a:r>
            </a:p>
          </p:txBody>
        </p:sp>
      </p:grpSp>
      <p:grpSp>
        <p:nvGrpSpPr>
          <p:cNvPr id="8" name="Group 7">
            <a:extLst>
              <a:ext uri="{FF2B5EF4-FFF2-40B4-BE49-F238E27FC236}">
                <a16:creationId xmlns:a16="http://schemas.microsoft.com/office/drawing/2014/main" id="{C307F6E9-D2F3-45E1-BCA3-B32150644F4B}"/>
              </a:ext>
            </a:extLst>
          </p:cNvPr>
          <p:cNvGrpSpPr/>
          <p:nvPr/>
        </p:nvGrpSpPr>
        <p:grpSpPr>
          <a:xfrm>
            <a:off x="9289164" y="5150737"/>
            <a:ext cx="5568179" cy="5928468"/>
            <a:chOff x="8903964" y="5208608"/>
            <a:chExt cx="5568179" cy="5928468"/>
          </a:xfrm>
        </p:grpSpPr>
        <p:pic>
          <p:nvPicPr>
            <p:cNvPr id="6" name="Picture 5">
              <a:extLst>
                <a:ext uri="{FF2B5EF4-FFF2-40B4-BE49-F238E27FC236}">
                  <a16:creationId xmlns:a16="http://schemas.microsoft.com/office/drawing/2014/main" id="{1FB137BB-28BA-4190-A14E-3D77ED2672D1}"/>
                </a:ext>
              </a:extLst>
            </p:cNvPr>
            <p:cNvPicPr>
              <a:picLocks noChangeAspect="1"/>
            </p:cNvPicPr>
            <p:nvPr/>
          </p:nvPicPr>
          <p:blipFill>
            <a:blip r:embed="rId3"/>
            <a:stretch>
              <a:fillRect/>
            </a:stretch>
          </p:blipFill>
          <p:spPr>
            <a:xfrm>
              <a:off x="8903964" y="6017734"/>
              <a:ext cx="5568179" cy="5119342"/>
            </a:xfrm>
            <a:prstGeom prst="rect">
              <a:avLst/>
            </a:prstGeom>
          </p:spPr>
        </p:pic>
        <p:sp>
          <p:nvSpPr>
            <p:cNvPr id="9" name="TextBox 8">
              <a:extLst>
                <a:ext uri="{FF2B5EF4-FFF2-40B4-BE49-F238E27FC236}">
                  <a16:creationId xmlns:a16="http://schemas.microsoft.com/office/drawing/2014/main" id="{F9D2B96E-5C02-494B-A838-2F6554E16D48}"/>
                </a:ext>
              </a:extLst>
            </p:cNvPr>
            <p:cNvSpPr txBox="1"/>
            <p:nvPr/>
          </p:nvSpPr>
          <p:spPr>
            <a:xfrm>
              <a:off x="10303395" y="5208608"/>
              <a:ext cx="3148314" cy="523220"/>
            </a:xfrm>
            <a:prstGeom prst="rect">
              <a:avLst/>
            </a:prstGeom>
            <a:noFill/>
          </p:spPr>
          <p:txBody>
            <a:bodyPr wrap="square" rtlCol="0">
              <a:spAutoFit/>
            </a:bodyPr>
            <a:lstStyle/>
            <a:p>
              <a:pPr algn="ctr"/>
              <a:r>
                <a:rPr lang="en-US" sz="2800" b="1" dirty="0"/>
                <a:t>Chicago</a:t>
              </a:r>
            </a:p>
          </p:txBody>
        </p:sp>
      </p:grpSp>
      <p:grpSp>
        <p:nvGrpSpPr>
          <p:cNvPr id="11" name="Group 10">
            <a:extLst>
              <a:ext uri="{FF2B5EF4-FFF2-40B4-BE49-F238E27FC236}">
                <a16:creationId xmlns:a16="http://schemas.microsoft.com/office/drawing/2014/main" id="{AC2ADC1D-1267-41E9-B140-351552D43CEF}"/>
              </a:ext>
            </a:extLst>
          </p:cNvPr>
          <p:cNvGrpSpPr/>
          <p:nvPr/>
        </p:nvGrpSpPr>
        <p:grpSpPr>
          <a:xfrm>
            <a:off x="16484063" y="5150737"/>
            <a:ext cx="5713080" cy="5928469"/>
            <a:chOff x="16171544" y="5208608"/>
            <a:chExt cx="5713080" cy="5928469"/>
          </a:xfrm>
        </p:grpSpPr>
        <p:pic>
          <p:nvPicPr>
            <p:cNvPr id="7" name="Picture 6">
              <a:extLst>
                <a:ext uri="{FF2B5EF4-FFF2-40B4-BE49-F238E27FC236}">
                  <a16:creationId xmlns:a16="http://schemas.microsoft.com/office/drawing/2014/main" id="{4461EE8B-56C7-4C59-9427-595419589EA7}"/>
                </a:ext>
              </a:extLst>
            </p:cNvPr>
            <p:cNvPicPr>
              <a:picLocks noChangeAspect="1"/>
            </p:cNvPicPr>
            <p:nvPr/>
          </p:nvPicPr>
          <p:blipFill>
            <a:blip r:embed="rId4"/>
            <a:stretch>
              <a:fillRect/>
            </a:stretch>
          </p:blipFill>
          <p:spPr>
            <a:xfrm>
              <a:off x="16171544" y="6017735"/>
              <a:ext cx="5713080" cy="5119342"/>
            </a:xfrm>
            <a:prstGeom prst="rect">
              <a:avLst/>
            </a:prstGeom>
          </p:spPr>
        </p:pic>
        <p:sp>
          <p:nvSpPr>
            <p:cNvPr id="14" name="TextBox 13">
              <a:extLst>
                <a:ext uri="{FF2B5EF4-FFF2-40B4-BE49-F238E27FC236}">
                  <a16:creationId xmlns:a16="http://schemas.microsoft.com/office/drawing/2014/main" id="{0003C222-8D45-4E0A-8D2A-242983EBA128}"/>
                </a:ext>
              </a:extLst>
            </p:cNvPr>
            <p:cNvSpPr txBox="1"/>
            <p:nvPr/>
          </p:nvSpPr>
          <p:spPr>
            <a:xfrm>
              <a:off x="17701543" y="5208608"/>
              <a:ext cx="3148314" cy="523220"/>
            </a:xfrm>
            <a:prstGeom prst="rect">
              <a:avLst/>
            </a:prstGeom>
            <a:noFill/>
          </p:spPr>
          <p:txBody>
            <a:bodyPr wrap="square" rtlCol="0">
              <a:spAutoFit/>
            </a:bodyPr>
            <a:lstStyle/>
            <a:p>
              <a:pPr algn="ctr"/>
              <a:r>
                <a:rPr lang="en-US" sz="2800" b="1" dirty="0"/>
                <a:t>New York City</a:t>
              </a:r>
            </a:p>
          </p:txBody>
        </p:sp>
      </p:grpSp>
      <p:sp>
        <p:nvSpPr>
          <p:cNvPr id="15" name="Slide Number Placeholder 14">
            <a:extLst>
              <a:ext uri="{FF2B5EF4-FFF2-40B4-BE49-F238E27FC236}">
                <a16:creationId xmlns:a16="http://schemas.microsoft.com/office/drawing/2014/main" id="{396BD6A6-8EB8-4031-B2CC-ED77C4A26CEA}"/>
              </a:ext>
            </a:extLst>
          </p:cNvPr>
          <p:cNvSpPr>
            <a:spLocks noGrp="1"/>
          </p:cNvSpPr>
          <p:nvPr>
            <p:ph type="sldNum" sz="quarter" idx="4"/>
          </p:nvPr>
        </p:nvSpPr>
        <p:spPr/>
        <p:txBody>
          <a:bodyPr/>
          <a:lstStyle/>
          <a:p>
            <a:fld id="{8C8B385D-DF67-E241-B0BF-76B80A8E743B}" type="slidenum">
              <a:rPr lang="en-US" smtClean="0"/>
              <a:pPr/>
              <a:t>9</a:t>
            </a:fld>
            <a:r>
              <a:rPr lang="en-US" dirty="0"/>
              <a:t> </a:t>
            </a:r>
          </a:p>
        </p:txBody>
      </p:sp>
    </p:spTree>
    <p:extLst>
      <p:ext uri="{BB962C8B-B14F-4D97-AF65-F5344CB8AC3E}">
        <p14:creationId xmlns:p14="http://schemas.microsoft.com/office/powerpoint/2010/main" val="3502767929"/>
      </p:ext>
    </p:extLst>
  </p:cSld>
  <p:clrMapOvr>
    <a:masterClrMapping/>
  </p:clrMapOvr>
</p:sld>
</file>

<file path=ppt/theme/theme1.xml><?xml version="1.0" encoding="utf-8"?>
<a:theme xmlns:a="http://schemas.openxmlformats.org/drawingml/2006/main" name="Title - Texture Gradi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ransition">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nt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Full Blank Slide">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62137</TotalTime>
  <Words>1452</Words>
  <Application>Microsoft Office PowerPoint</Application>
  <PresentationFormat>Custom</PresentationFormat>
  <Paragraphs>206</Paragraphs>
  <Slides>13</Slides>
  <Notes>1</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13</vt:i4>
      </vt:variant>
    </vt:vector>
  </HeadingPairs>
  <TitlesOfParts>
    <vt:vector size="21" baseType="lpstr">
      <vt:lpstr>Arial</vt:lpstr>
      <vt:lpstr>Calibri</vt:lpstr>
      <vt:lpstr>Wingdings</vt:lpstr>
      <vt:lpstr>Title - Texture Gradient</vt:lpstr>
      <vt:lpstr>Transition</vt:lpstr>
      <vt:lpstr>Content</vt:lpstr>
      <vt:lpstr>1_Content</vt:lpstr>
      <vt:lpstr>Full Blank Slide</vt:lpstr>
      <vt:lpstr>Instacart Data Science Challenge</vt:lpstr>
      <vt:lpstr>Overview</vt:lpstr>
      <vt:lpstr>Customer Orders by Hour</vt:lpstr>
      <vt:lpstr>Customer Orders by Minute within an Hour</vt:lpstr>
      <vt:lpstr>Customer Orders by Day</vt:lpstr>
      <vt:lpstr>Customer Orders by Day of Month</vt:lpstr>
      <vt:lpstr>Repeated Customer Orders</vt:lpstr>
      <vt:lpstr>Customer Order Ratings</vt:lpstr>
      <vt:lpstr>Reported Customer Order Issues</vt:lpstr>
      <vt:lpstr>Staffing the Customer Support Team: San Francisco</vt:lpstr>
      <vt:lpstr>Staffing the Customer Support Team: New York City</vt:lpstr>
      <vt:lpstr>Staffing the Customer Support Team: Chicago</vt:lpstr>
      <vt:lpstr>Appendix: Calculations for Staffing the Customer Support Team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J. Paolella</dc:creator>
  <cp:lastModifiedBy>Naveed</cp:lastModifiedBy>
  <cp:revision>1011</cp:revision>
  <cp:lastPrinted>2018-03-29T23:24:04Z</cp:lastPrinted>
  <dcterms:created xsi:type="dcterms:W3CDTF">2017-05-09T20:35:20Z</dcterms:created>
  <dcterms:modified xsi:type="dcterms:W3CDTF">2018-10-13T17:24:48Z</dcterms:modified>
</cp:coreProperties>
</file>