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slideLayouts/slideLayout2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7" r:id="rId1"/>
    <p:sldMasterId id="2147483741" r:id="rId2"/>
    <p:sldMasterId id="2147483738" r:id="rId3"/>
    <p:sldMasterId id="2147483719" r:id="rId4"/>
    <p:sldMasterId id="2147483687" r:id="rId5"/>
    <p:sldMasterId id="2147483694" r:id="rId6"/>
    <p:sldMasterId id="2147483680" r:id="rId7"/>
  </p:sldMasterIdLst>
  <p:notesMasterIdLst>
    <p:notesMasterId r:id="rId26"/>
  </p:notesMasterIdLst>
  <p:handoutMasterIdLst>
    <p:handoutMasterId r:id="rId27"/>
  </p:handoutMasterIdLst>
  <p:sldIdLst>
    <p:sldId id="329" r:id="rId8"/>
    <p:sldId id="340" r:id="rId9"/>
    <p:sldId id="257" r:id="rId10"/>
    <p:sldId id="330" r:id="rId11"/>
    <p:sldId id="331" r:id="rId12"/>
    <p:sldId id="332" r:id="rId13"/>
    <p:sldId id="337" r:id="rId14"/>
    <p:sldId id="339" r:id="rId15"/>
    <p:sldId id="346" r:id="rId16"/>
    <p:sldId id="347" r:id="rId17"/>
    <p:sldId id="345" r:id="rId18"/>
    <p:sldId id="348" r:id="rId19"/>
    <p:sldId id="349" r:id="rId20"/>
    <p:sldId id="350" r:id="rId21"/>
    <p:sldId id="335" r:id="rId22"/>
    <p:sldId id="338" r:id="rId23"/>
    <p:sldId id="342" r:id="rId24"/>
    <p:sldId id="351" r:id="rId25"/>
  </p:sldIdLst>
  <p:sldSz cx="24387175" cy="13716000"/>
  <p:notesSz cx="6858000" cy="9144000"/>
  <p:defaultTex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96" userDrawn="1">
          <p15:clr>
            <a:srgbClr val="A4A3A4"/>
          </p15:clr>
        </p15:guide>
        <p15:guide id="2" pos="76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3B8C"/>
    <a:srgbClr val="DFFFFF"/>
    <a:srgbClr val="16727A"/>
    <a:srgbClr val="16737A"/>
    <a:srgbClr val="A62952"/>
    <a:srgbClr val="D54E29"/>
    <a:srgbClr val="27763B"/>
    <a:srgbClr val="706259"/>
    <a:srgbClr val="9B9089"/>
    <a:srgbClr val="D8D1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92" autoAdjust="0"/>
    <p:restoredTop sz="84959" autoAdjust="0"/>
  </p:normalViewPr>
  <p:slideViewPr>
    <p:cSldViewPr snapToGrid="0" snapToObjects="1">
      <p:cViewPr varScale="1">
        <p:scale>
          <a:sx n="47" d="100"/>
          <a:sy n="47" d="100"/>
        </p:scale>
        <p:origin x="1122" y="66"/>
      </p:cViewPr>
      <p:guideLst>
        <p:guide orient="horz" pos="4296"/>
        <p:guide pos="7681"/>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86E90D-7D16-FB41-B605-6CB19C653476}" type="datetimeFigureOut">
              <a:rPr lang="en-US" smtClean="0"/>
              <a:t>3/29/2021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2C0121-D0B2-074B-BDD4-AB2024E7BAB1}" type="slidenum">
              <a:rPr lang="en-US" smtClean="0"/>
              <a:t>‹#›</a:t>
            </a:fld>
            <a:endParaRPr lang="en-US"/>
          </a:p>
        </p:txBody>
      </p:sp>
    </p:spTree>
    <p:extLst>
      <p:ext uri="{BB962C8B-B14F-4D97-AF65-F5344CB8AC3E}">
        <p14:creationId xmlns:p14="http://schemas.microsoft.com/office/powerpoint/2010/main" val="169509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FDDC07-41FF-2B46-A6FE-7FF0BE66C187}" type="datetimeFigureOut">
              <a:rPr lang="en-US" smtClean="0"/>
              <a:t>3/29/2021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C2AD96-5BFA-ED41-B2D6-EA2206C51099}" type="slidenum">
              <a:rPr lang="en-US" smtClean="0"/>
              <a:t>‹#›</a:t>
            </a:fld>
            <a:endParaRPr lang="en-US"/>
          </a:p>
        </p:txBody>
      </p:sp>
    </p:spTree>
    <p:extLst>
      <p:ext uri="{BB962C8B-B14F-4D97-AF65-F5344CB8AC3E}">
        <p14:creationId xmlns:p14="http://schemas.microsoft.com/office/powerpoint/2010/main" val="1439851831"/>
      </p:ext>
    </p:extLst>
  </p:cSld>
  <p:clrMap bg1="lt1" tx1="dk1" bg2="lt2" tx2="dk2" accent1="accent1" accent2="accent2" accent3="accent3" accent4="accent4" accent5="accent5" accent6="accent6" hlink="hlink" folHlink="folHlink"/>
  <p:notesStyle>
    <a:lvl1pPr marL="0" algn="l" defTabSz="1828891" rtl="0" eaLnBrk="1" latinLnBrk="0" hangingPunct="1">
      <a:defRPr sz="2400" kern="1200">
        <a:solidFill>
          <a:schemeClr val="tx1"/>
        </a:solidFill>
        <a:latin typeface="+mn-lt"/>
        <a:ea typeface="+mn-ea"/>
        <a:cs typeface="+mn-cs"/>
      </a:defRPr>
    </a:lvl1pPr>
    <a:lvl2pPr marL="914446" algn="l" defTabSz="1828891" rtl="0" eaLnBrk="1" latinLnBrk="0" hangingPunct="1">
      <a:defRPr sz="2400" kern="1200">
        <a:solidFill>
          <a:schemeClr val="tx1"/>
        </a:solidFill>
        <a:latin typeface="+mn-lt"/>
        <a:ea typeface="+mn-ea"/>
        <a:cs typeface="+mn-cs"/>
      </a:defRPr>
    </a:lvl2pPr>
    <a:lvl3pPr marL="1828891" algn="l" defTabSz="1828891" rtl="0" eaLnBrk="1" latinLnBrk="0" hangingPunct="1">
      <a:defRPr sz="2400" kern="1200">
        <a:solidFill>
          <a:schemeClr val="tx1"/>
        </a:solidFill>
        <a:latin typeface="+mn-lt"/>
        <a:ea typeface="+mn-ea"/>
        <a:cs typeface="+mn-cs"/>
      </a:defRPr>
    </a:lvl3pPr>
    <a:lvl4pPr marL="2743337" algn="l" defTabSz="1828891" rtl="0" eaLnBrk="1" latinLnBrk="0" hangingPunct="1">
      <a:defRPr sz="2400" kern="1200">
        <a:solidFill>
          <a:schemeClr val="tx1"/>
        </a:solidFill>
        <a:latin typeface="+mn-lt"/>
        <a:ea typeface="+mn-ea"/>
        <a:cs typeface="+mn-cs"/>
      </a:defRPr>
    </a:lvl4pPr>
    <a:lvl5pPr marL="3657783" algn="l" defTabSz="1828891" rtl="0" eaLnBrk="1" latinLnBrk="0" hangingPunct="1">
      <a:defRPr sz="2400" kern="1200">
        <a:solidFill>
          <a:schemeClr val="tx1"/>
        </a:solidFill>
        <a:latin typeface="+mn-lt"/>
        <a:ea typeface="+mn-ea"/>
        <a:cs typeface="+mn-cs"/>
      </a:defRPr>
    </a:lvl5pPr>
    <a:lvl6pPr marL="4572229" algn="l" defTabSz="1828891" rtl="0" eaLnBrk="1" latinLnBrk="0" hangingPunct="1">
      <a:defRPr sz="2400" kern="1200">
        <a:solidFill>
          <a:schemeClr val="tx1"/>
        </a:solidFill>
        <a:latin typeface="+mn-lt"/>
        <a:ea typeface="+mn-ea"/>
        <a:cs typeface="+mn-cs"/>
      </a:defRPr>
    </a:lvl6pPr>
    <a:lvl7pPr marL="5486674" algn="l" defTabSz="1828891" rtl="0" eaLnBrk="1" latinLnBrk="0" hangingPunct="1">
      <a:defRPr sz="2400" kern="1200">
        <a:solidFill>
          <a:schemeClr val="tx1"/>
        </a:solidFill>
        <a:latin typeface="+mn-lt"/>
        <a:ea typeface="+mn-ea"/>
        <a:cs typeface="+mn-cs"/>
      </a:defRPr>
    </a:lvl7pPr>
    <a:lvl8pPr marL="6401120" algn="l" defTabSz="1828891" rtl="0" eaLnBrk="1" latinLnBrk="0" hangingPunct="1">
      <a:defRPr sz="2400" kern="1200">
        <a:solidFill>
          <a:schemeClr val="tx1"/>
        </a:solidFill>
        <a:latin typeface="+mn-lt"/>
        <a:ea typeface="+mn-ea"/>
        <a:cs typeface="+mn-cs"/>
      </a:defRPr>
    </a:lvl8pPr>
    <a:lvl9pPr marL="7315566" algn="l" defTabSz="1828891"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C2AD96-5BFA-ED41-B2D6-EA2206C51099}" type="slidenum">
              <a:rPr lang="en-US" smtClean="0"/>
              <a:t>1</a:t>
            </a:fld>
            <a:endParaRPr lang="en-US"/>
          </a:p>
        </p:txBody>
      </p:sp>
    </p:spTree>
    <p:extLst>
      <p:ext uri="{BB962C8B-B14F-4D97-AF65-F5344CB8AC3E}">
        <p14:creationId xmlns:p14="http://schemas.microsoft.com/office/powerpoint/2010/main" val="988164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C2AD96-5BFA-ED41-B2D6-EA2206C51099}" type="slidenum">
              <a:rPr lang="en-US" smtClean="0"/>
              <a:t>3</a:t>
            </a:fld>
            <a:endParaRPr lang="en-US" dirty="0"/>
          </a:p>
        </p:txBody>
      </p:sp>
    </p:spTree>
    <p:extLst>
      <p:ext uri="{BB962C8B-B14F-4D97-AF65-F5344CB8AC3E}">
        <p14:creationId xmlns:p14="http://schemas.microsoft.com/office/powerpoint/2010/main" val="1041461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4</a:t>
            </a:fld>
            <a:endParaRPr lang="en-US"/>
          </a:p>
        </p:txBody>
      </p:sp>
    </p:spTree>
    <p:extLst>
      <p:ext uri="{BB962C8B-B14F-4D97-AF65-F5344CB8AC3E}">
        <p14:creationId xmlns:p14="http://schemas.microsoft.com/office/powerpoint/2010/main" val="301648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Simultaneity</a:t>
            </a:r>
          </a:p>
          <a:p>
            <a:pPr marL="342900" indent="-342900">
              <a:buFontTx/>
              <a:buChar char="-"/>
            </a:pPr>
            <a:r>
              <a:rPr lang="en-US" dirty="0"/>
              <a:t>OVB</a:t>
            </a:r>
          </a:p>
          <a:p>
            <a:pPr marL="342900" indent="-342900">
              <a:buFontTx/>
              <a:buChar char="-"/>
            </a:pPr>
            <a:r>
              <a:rPr lang="en-US" dirty="0"/>
              <a:t>Most people use the logit model of demand</a:t>
            </a:r>
          </a:p>
        </p:txBody>
      </p:sp>
      <p:sp>
        <p:nvSpPr>
          <p:cNvPr id="4" name="Slide Number Placeholder 3"/>
          <p:cNvSpPr>
            <a:spLocks noGrp="1"/>
          </p:cNvSpPr>
          <p:nvPr>
            <p:ph type="sldNum" sz="quarter" idx="5"/>
          </p:nvPr>
        </p:nvSpPr>
        <p:spPr/>
        <p:txBody>
          <a:bodyPr/>
          <a:lstStyle/>
          <a:p>
            <a:fld id="{7AC2AD96-5BFA-ED41-B2D6-EA2206C51099}" type="slidenum">
              <a:rPr lang="en-US" smtClean="0"/>
              <a:t>5</a:t>
            </a:fld>
            <a:endParaRPr lang="en-US"/>
          </a:p>
        </p:txBody>
      </p:sp>
    </p:spTree>
    <p:extLst>
      <p:ext uri="{BB962C8B-B14F-4D97-AF65-F5344CB8AC3E}">
        <p14:creationId xmlns:p14="http://schemas.microsoft.com/office/powerpoint/2010/main" val="894413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foundation to build to the logit model</a:t>
            </a:r>
          </a:p>
        </p:txBody>
      </p:sp>
      <p:sp>
        <p:nvSpPr>
          <p:cNvPr id="4" name="Slide Number Placeholder 3"/>
          <p:cNvSpPr>
            <a:spLocks noGrp="1"/>
          </p:cNvSpPr>
          <p:nvPr>
            <p:ph type="sldNum" sz="quarter" idx="5"/>
          </p:nvPr>
        </p:nvSpPr>
        <p:spPr/>
        <p:txBody>
          <a:bodyPr/>
          <a:lstStyle/>
          <a:p>
            <a:fld id="{7AC2AD96-5BFA-ED41-B2D6-EA2206C51099}" type="slidenum">
              <a:rPr lang="en-US" smtClean="0"/>
              <a:t>6</a:t>
            </a:fld>
            <a:endParaRPr lang="en-US"/>
          </a:p>
        </p:txBody>
      </p:sp>
    </p:spTree>
    <p:extLst>
      <p:ext uri="{BB962C8B-B14F-4D97-AF65-F5344CB8AC3E}">
        <p14:creationId xmlns:p14="http://schemas.microsoft.com/office/powerpoint/2010/main" val="2931793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15</a:t>
            </a:fld>
            <a:endParaRPr lang="en-US"/>
          </a:p>
        </p:txBody>
      </p:sp>
    </p:spTree>
    <p:extLst>
      <p:ext uri="{BB962C8B-B14F-4D97-AF65-F5344CB8AC3E}">
        <p14:creationId xmlns:p14="http://schemas.microsoft.com/office/powerpoint/2010/main" val="1559676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C2AD96-5BFA-ED41-B2D6-EA2206C51099}" type="slidenum">
              <a:rPr lang="en-US" smtClean="0"/>
              <a:t>16</a:t>
            </a:fld>
            <a:endParaRPr lang="en-US"/>
          </a:p>
        </p:txBody>
      </p:sp>
    </p:spTree>
    <p:extLst>
      <p:ext uri="{BB962C8B-B14F-4D97-AF65-F5344CB8AC3E}">
        <p14:creationId xmlns:p14="http://schemas.microsoft.com/office/powerpoint/2010/main" val="3717959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1"/>
            <a:ext cx="24387175" cy="12180498"/>
          </a:xfrm>
          <a:prstGeom prst="rect">
            <a:avLst/>
          </a:prstGeom>
          <a:gradFill flip="none" rotWithShape="1">
            <a:gsLst>
              <a:gs pos="0">
                <a:schemeClr val="accent1"/>
              </a:gs>
              <a:gs pos="100000">
                <a:schemeClr val="tx2"/>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3"/>
          <p:cNvSpPr txBox="1">
            <a:spLocks/>
          </p:cNvSpPr>
          <p:nvPr userDrawn="1"/>
        </p:nvSpPr>
        <p:spPr>
          <a:xfrm>
            <a:off x="612824" y="13097716"/>
            <a:ext cx="15640998" cy="506315"/>
          </a:xfrm>
          <a:prstGeom prst="rect">
            <a:avLst/>
          </a:prstGeom>
        </p:spPr>
        <p:txBody>
          <a:bodyPr/>
          <a:lstStyle>
            <a:defPPr>
              <a:defRPr lang="en-US"/>
            </a:defPPr>
            <a:lvl1pPr marL="0" algn="l" defTabSz="1828891" rtl="0" eaLnBrk="1" latinLnBrk="0" hangingPunct="1">
              <a:defRPr sz="2000" kern="1200">
                <a:solidFill>
                  <a:schemeClr val="bg2">
                    <a:lumMod val="50000"/>
                  </a:schemeClr>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pPr marL="0" marR="0" lvl="0" indent="0" algn="l" defTabSz="1828891"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E7E6E6">
                    <a:lumMod val="50000"/>
                  </a:srgbClr>
                </a:solidFill>
                <a:effectLst/>
                <a:uLnTx/>
                <a:uFillTx/>
                <a:latin typeface="Arial" panose="020B0604020202020204"/>
                <a:ea typeface=""/>
                <a:cs typeface=""/>
              </a:rPr>
              <a:t>‹#›   |   Copyright © 2017 Kaiser Foundation Health Plan, Inc. </a:t>
            </a:r>
          </a:p>
        </p:txBody>
      </p:sp>
      <p:sp>
        <p:nvSpPr>
          <p:cNvPr id="12" name="Title Placeholder 7"/>
          <p:cNvSpPr>
            <a:spLocks noGrp="1"/>
          </p:cNvSpPr>
          <p:nvPr>
            <p:ph type="title"/>
          </p:nvPr>
        </p:nvSpPr>
        <p:spPr>
          <a:xfrm>
            <a:off x="1676400" y="4399474"/>
            <a:ext cx="21034375" cy="3381552"/>
          </a:xfrm>
          <a:prstGeom prst="rect">
            <a:avLst/>
          </a:prstGeom>
        </p:spPr>
        <p:txBody>
          <a:bodyPr vert="horz" lIns="91440" tIns="45720" rIns="91440" bIns="45720" rtlCol="0" anchor="ctr">
            <a:normAutofit/>
          </a:bodyPr>
          <a:lstStyle>
            <a:lvl1pPr>
              <a:lnSpc>
                <a:spcPct val="100000"/>
              </a:lnSpc>
              <a:defRPr sz="5200"/>
            </a:lvl1pPr>
          </a:lstStyle>
          <a:p>
            <a:r>
              <a:rPr lang="en-US" dirty="0"/>
              <a:t>Title of presentation goes in this space</a:t>
            </a:r>
          </a:p>
        </p:txBody>
      </p:sp>
      <p:sp>
        <p:nvSpPr>
          <p:cNvPr id="16" name="Text Placeholder 15"/>
          <p:cNvSpPr>
            <a:spLocks noGrp="1"/>
          </p:cNvSpPr>
          <p:nvPr>
            <p:ph type="body" sz="quarter" idx="10" hasCustomPrompt="1"/>
          </p:nvPr>
        </p:nvSpPr>
        <p:spPr>
          <a:xfrm>
            <a:off x="1676400" y="9368287"/>
            <a:ext cx="14851811" cy="2311880"/>
          </a:xfrm>
          <a:prstGeom prst="rect">
            <a:avLst/>
          </a:prstGeom>
        </p:spPr>
        <p:txBody>
          <a:bodyPr anchor="b" anchorCtr="0"/>
          <a:lstStyle>
            <a:lvl1pPr marL="0" indent="0">
              <a:buFontTx/>
              <a:buNone/>
              <a:defRPr sz="2800" baseline="0">
                <a:solidFill>
                  <a:schemeClr val="bg1"/>
                </a:solidFill>
              </a:defRPr>
            </a:lvl1pPr>
          </a:lstStyle>
          <a:p>
            <a:r>
              <a:rPr lang="en-US" sz="3000" dirty="0"/>
              <a:t>Presenter information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sition_3">
    <p:spTree>
      <p:nvGrpSpPr>
        <p:cNvPr id="1" name=""/>
        <p:cNvGrpSpPr/>
        <p:nvPr/>
      </p:nvGrpSpPr>
      <p:grpSpPr>
        <a:xfrm>
          <a:off x="0" y="0"/>
          <a:ext cx="0" cy="0"/>
          <a:chOff x="0" y="0"/>
          <a:chExt cx="0" cy="0"/>
        </a:xfrm>
      </p:grpSpPr>
      <p:sp>
        <p:nvSpPr>
          <p:cNvPr id="10" name="Rectangle 9"/>
          <p:cNvSpPr/>
          <p:nvPr userDrawn="1"/>
        </p:nvSpPr>
        <p:spPr>
          <a:xfrm>
            <a:off x="1" y="0"/>
            <a:ext cx="24387174" cy="137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Placeholder 7"/>
          <p:cNvSpPr>
            <a:spLocks noGrp="1"/>
          </p:cNvSpPr>
          <p:nvPr>
            <p:ph type="title" hasCustomPrompt="1"/>
          </p:nvPr>
        </p:nvSpPr>
        <p:spPr>
          <a:xfrm>
            <a:off x="1676401" y="5560286"/>
            <a:ext cx="17366974" cy="1442488"/>
          </a:xfrm>
          <a:prstGeom prst="rect">
            <a:avLst/>
          </a:prstGeom>
        </p:spPr>
        <p:txBody>
          <a:bodyPr vert="horz" lIns="91440" tIns="45720" rIns="91440" bIns="45720" rtlCol="0" anchor="b" anchorCtr="0">
            <a:noAutofit/>
          </a:bodyPr>
          <a:lstStyle>
            <a:lvl1pPr algn="l">
              <a:lnSpc>
                <a:spcPct val="100000"/>
              </a:lnSpc>
              <a:defRPr b="1" baseline="0">
                <a:solidFill>
                  <a:schemeClr val="accent1">
                    <a:lumMod val="20000"/>
                    <a:lumOff val="80000"/>
                  </a:schemeClr>
                </a:solidFill>
              </a:defRPr>
            </a:lvl1pPr>
          </a:lstStyle>
          <a:p>
            <a:r>
              <a:rPr lang="en-US" dirty="0"/>
              <a:t>A LARGE BOLD STATEMENT GOES HERE AND CAN GO UP TO TWO LINES AND COLOR FOR EMPHASIS</a:t>
            </a:r>
          </a:p>
        </p:txBody>
      </p:sp>
      <p:sp>
        <p:nvSpPr>
          <p:cNvPr id="5" name="Rectangle 4"/>
          <p:cNvSpPr/>
          <p:nvPr userDrawn="1"/>
        </p:nvSpPr>
        <p:spPr>
          <a:xfrm>
            <a:off x="0" y="6858000"/>
            <a:ext cx="179882"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0"/>
            <a:ext cx="179882" cy="685800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sition_4">
    <p:spTree>
      <p:nvGrpSpPr>
        <p:cNvPr id="1" name=""/>
        <p:cNvGrpSpPr/>
        <p:nvPr/>
      </p:nvGrpSpPr>
      <p:grpSpPr>
        <a:xfrm>
          <a:off x="0" y="0"/>
          <a:ext cx="0" cy="0"/>
          <a:chOff x="0" y="0"/>
          <a:chExt cx="0" cy="0"/>
        </a:xfrm>
      </p:grpSpPr>
      <p:sp>
        <p:nvSpPr>
          <p:cNvPr id="5" name="Rectangle 4"/>
          <p:cNvSpPr/>
          <p:nvPr userDrawn="1"/>
        </p:nvSpPr>
        <p:spPr>
          <a:xfrm>
            <a:off x="1" y="3343734"/>
            <a:ext cx="24387174" cy="70766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Placeholder 7"/>
          <p:cNvSpPr>
            <a:spLocks noGrp="1"/>
          </p:cNvSpPr>
          <p:nvPr>
            <p:ph type="title" hasCustomPrompt="1"/>
          </p:nvPr>
        </p:nvSpPr>
        <p:spPr>
          <a:xfrm>
            <a:off x="3773419" y="5840025"/>
            <a:ext cx="16840338" cy="1956438"/>
          </a:xfrm>
          <a:prstGeom prst="rect">
            <a:avLst/>
          </a:prstGeom>
        </p:spPr>
        <p:txBody>
          <a:bodyPr vert="horz" lIns="91440" tIns="45720" rIns="91440" bIns="45720" rtlCol="0" anchor="ctr" anchorCtr="0">
            <a:noAutofit/>
          </a:bodyPr>
          <a:lstStyle>
            <a:lvl1pPr algn="ctr">
              <a:lnSpc>
                <a:spcPct val="100000"/>
              </a:lnSpc>
              <a:defRPr b="0" baseline="0">
                <a:solidFill>
                  <a:schemeClr val="bg1"/>
                </a:solidFill>
              </a:defRPr>
            </a:lvl1pPr>
          </a:lstStyle>
          <a:p>
            <a:r>
              <a:rPr lang="en-US" dirty="0"/>
              <a:t>“A slide for quotes or message that can be centered within the frame here. ”</a:t>
            </a:r>
          </a:p>
        </p:txBody>
      </p:sp>
      <p:sp>
        <p:nvSpPr>
          <p:cNvPr id="7" name="Text Placeholder 6"/>
          <p:cNvSpPr>
            <a:spLocks noGrp="1"/>
          </p:cNvSpPr>
          <p:nvPr>
            <p:ph type="body" sz="quarter" idx="10" hasCustomPrompt="1"/>
          </p:nvPr>
        </p:nvSpPr>
        <p:spPr>
          <a:xfrm>
            <a:off x="10924674" y="7796463"/>
            <a:ext cx="9689014" cy="770021"/>
          </a:xfrm>
          <a:prstGeom prst="rect">
            <a:avLst/>
          </a:prstGeom>
        </p:spPr>
        <p:txBody>
          <a:bodyPr anchor="ctr" anchorCtr="0"/>
          <a:lstStyle>
            <a:lvl1pPr marL="0" indent="0" algn="r">
              <a:buFontTx/>
              <a:buNone/>
              <a:defRPr sz="2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r>
              <a:rPr lang="en-US" sz="3600" dirty="0">
                <a:solidFill>
                  <a:schemeClr val="accent1">
                    <a:lumMod val="20000"/>
                    <a:lumOff val="80000"/>
                  </a:schemeClr>
                </a:solidFill>
              </a:rPr>
              <a:t>- Use author name if quoting</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ansition_5">
    <p:spTree>
      <p:nvGrpSpPr>
        <p:cNvPr id="1" name=""/>
        <p:cNvGrpSpPr/>
        <p:nvPr/>
      </p:nvGrpSpPr>
      <p:grpSpPr>
        <a:xfrm>
          <a:off x="0" y="0"/>
          <a:ext cx="0" cy="0"/>
          <a:chOff x="0" y="0"/>
          <a:chExt cx="0" cy="0"/>
        </a:xfrm>
      </p:grpSpPr>
      <p:sp>
        <p:nvSpPr>
          <p:cNvPr id="10" name="Rectangle 9"/>
          <p:cNvSpPr/>
          <p:nvPr userDrawn="1"/>
        </p:nvSpPr>
        <p:spPr>
          <a:xfrm>
            <a:off x="1" y="9105900"/>
            <a:ext cx="24387174" cy="46101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Placeholder 7"/>
          <p:cNvSpPr>
            <a:spLocks noGrp="1"/>
          </p:cNvSpPr>
          <p:nvPr>
            <p:ph type="title" hasCustomPrompt="1"/>
          </p:nvPr>
        </p:nvSpPr>
        <p:spPr>
          <a:xfrm>
            <a:off x="1676401" y="10420833"/>
            <a:ext cx="17366974" cy="1442488"/>
          </a:xfrm>
          <a:prstGeom prst="rect">
            <a:avLst/>
          </a:prstGeom>
        </p:spPr>
        <p:txBody>
          <a:bodyPr vert="horz" lIns="91440" tIns="45720" rIns="91440" bIns="45720" rtlCol="0" anchor="b" anchorCtr="0">
            <a:noAutofit/>
          </a:bodyPr>
          <a:lstStyle>
            <a:lvl1pPr algn="l">
              <a:lnSpc>
                <a:spcPct val="100000"/>
              </a:lnSpc>
              <a:defRPr b="1" baseline="0">
                <a:solidFill>
                  <a:schemeClr val="accent1">
                    <a:lumMod val="20000"/>
                    <a:lumOff val="80000"/>
                  </a:schemeClr>
                </a:solidFill>
              </a:defRPr>
            </a:lvl1pPr>
          </a:lstStyle>
          <a:p>
            <a:r>
              <a:rPr lang="en-US" dirty="0"/>
              <a:t>A LARGE BOLD STATEMENT GOES HERE AND CAN GO UP TO TWO LINES AND COLOR FOR EMPHASIS</a:t>
            </a:r>
          </a:p>
        </p:txBody>
      </p:sp>
      <p:sp>
        <p:nvSpPr>
          <p:cNvPr id="7" name="Rectangle 6"/>
          <p:cNvSpPr/>
          <p:nvPr userDrawn="1"/>
        </p:nvSpPr>
        <p:spPr>
          <a:xfrm>
            <a:off x="1" y="10420833"/>
            <a:ext cx="612823" cy="1442488"/>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p:cNvSpPr>
            <a:spLocks noGrp="1"/>
          </p:cNvSpPr>
          <p:nvPr>
            <p:ph type="pic" sz="quarter" idx="10"/>
          </p:nvPr>
        </p:nvSpPr>
        <p:spPr>
          <a:xfrm>
            <a:off x="0" y="0"/>
            <a:ext cx="24387175" cy="9105900"/>
          </a:xfrm>
          <a:prstGeom prst="rect">
            <a:avLst/>
          </a:prstGeom>
          <a:solidFill>
            <a:schemeClr val="bg1">
              <a:lumMod val="95000"/>
            </a:schemeClr>
          </a:solidFill>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Family symbol">
    <p:spTree>
      <p:nvGrpSpPr>
        <p:cNvPr id="1" name=""/>
        <p:cNvGrpSpPr/>
        <p:nvPr/>
      </p:nvGrpSpPr>
      <p:grpSpPr>
        <a:xfrm>
          <a:off x="0" y="0"/>
          <a:ext cx="0" cy="0"/>
          <a:chOff x="0" y="0"/>
          <a:chExt cx="0" cy="0"/>
        </a:xfrm>
      </p:grpSpPr>
      <p:sp>
        <p:nvSpPr>
          <p:cNvPr id="5" name="Rectangle 4"/>
          <p:cNvSpPr/>
          <p:nvPr userDrawn="1"/>
        </p:nvSpPr>
        <p:spPr>
          <a:xfrm>
            <a:off x="0" y="1"/>
            <a:ext cx="24387175" cy="12180498"/>
          </a:xfrm>
          <a:prstGeom prst="rect">
            <a:avLst/>
          </a:prstGeom>
          <a:gradFill flip="none" rotWithShape="1">
            <a:gsLst>
              <a:gs pos="0">
                <a:schemeClr val="accent1"/>
              </a:gs>
              <a:gs pos="100000">
                <a:schemeClr val="tx2"/>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24384000" cy="13716000"/>
          </a:xfrm>
          <a:prstGeom prst="rect">
            <a:avLst/>
          </a:prstGeom>
        </p:spPr>
      </p:pic>
      <p:sp>
        <p:nvSpPr>
          <p:cNvPr id="12" name="Title Placeholder 7"/>
          <p:cNvSpPr>
            <a:spLocks noGrp="1"/>
          </p:cNvSpPr>
          <p:nvPr>
            <p:ph type="title"/>
          </p:nvPr>
        </p:nvSpPr>
        <p:spPr>
          <a:xfrm>
            <a:off x="1676400" y="4399474"/>
            <a:ext cx="21034375" cy="3381552"/>
          </a:xfrm>
          <a:prstGeom prst="rect">
            <a:avLst/>
          </a:prstGeom>
        </p:spPr>
        <p:txBody>
          <a:bodyPr vert="horz" lIns="91440" tIns="45720" rIns="91440" bIns="45720" rtlCol="0" anchor="ctr">
            <a:noAutofit/>
          </a:bodyPr>
          <a:lstStyle/>
          <a:p>
            <a:r>
              <a:rPr lang="en-US" dirty="0"/>
              <a:t>Title of presentation goes in this space</a:t>
            </a:r>
          </a:p>
        </p:txBody>
      </p:sp>
      <p:sp>
        <p:nvSpPr>
          <p:cNvPr id="16" name="Text Placeholder 15"/>
          <p:cNvSpPr>
            <a:spLocks noGrp="1"/>
          </p:cNvSpPr>
          <p:nvPr>
            <p:ph type="body" sz="quarter" idx="10" hasCustomPrompt="1"/>
          </p:nvPr>
        </p:nvSpPr>
        <p:spPr>
          <a:xfrm>
            <a:off x="1676400" y="9368287"/>
            <a:ext cx="14851811" cy="2311880"/>
          </a:xfrm>
          <a:prstGeom prst="rect">
            <a:avLst/>
          </a:prstGeom>
        </p:spPr>
        <p:txBody>
          <a:bodyPr anchor="b" anchorCtr="0"/>
          <a:lstStyle>
            <a:lvl1pPr marL="0" indent="0">
              <a:buFontTx/>
              <a:buNone/>
              <a:defRPr sz="2800" baseline="0">
                <a:solidFill>
                  <a:schemeClr val="bg1"/>
                </a:solidFill>
              </a:defRPr>
            </a:lvl1pPr>
          </a:lstStyle>
          <a:p>
            <a:r>
              <a:rPr lang="en-US" sz="3000" dirty="0"/>
              <a:t>Presenter information</a:t>
            </a:r>
          </a:p>
        </p:txBody>
      </p:sp>
      <p:sp>
        <p:nvSpPr>
          <p:cNvPr id="6" name="Slide Number Placeholder 1"/>
          <p:cNvSpPr>
            <a:spLocks noGrp="1"/>
          </p:cNvSpPr>
          <p:nvPr>
            <p:ph type="sldNum" sz="quarter" idx="11"/>
          </p:nvPr>
        </p:nvSpPr>
        <p:spPr>
          <a:xfrm>
            <a:off x="655983" y="12762948"/>
            <a:ext cx="16240538" cy="730250"/>
          </a:xfrm>
        </p:spPr>
        <p:txBody>
          <a:bodyPr/>
          <a:lstStyle/>
          <a:p>
            <a:fld id="{8C8B385D-DF67-E241-B0BF-76B80A8E743B}" type="slidenum">
              <a:rPr lang="en-US" smtClean="0"/>
              <a:pPr/>
              <a:t>‹#›</a:t>
            </a:fld>
            <a:r>
              <a:rPr lang="en-US"/>
              <a:t>  |   Copyright © 2017 Kaiser Foundation Health Plan, Inc.</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Line graph">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24384000" cy="12268200"/>
          </a:xfrm>
          <a:prstGeom prst="rect">
            <a:avLst/>
          </a:prstGeom>
        </p:spPr>
      </p:pic>
      <p:sp>
        <p:nvSpPr>
          <p:cNvPr id="12" name="Title Placeholder 7"/>
          <p:cNvSpPr>
            <a:spLocks noGrp="1"/>
          </p:cNvSpPr>
          <p:nvPr>
            <p:ph type="title"/>
          </p:nvPr>
        </p:nvSpPr>
        <p:spPr>
          <a:xfrm>
            <a:off x="1676400" y="4399474"/>
            <a:ext cx="21034375" cy="3381552"/>
          </a:xfrm>
          <a:prstGeom prst="rect">
            <a:avLst/>
          </a:prstGeom>
        </p:spPr>
        <p:txBody>
          <a:bodyPr vert="horz" lIns="91440" tIns="45720" rIns="91440" bIns="45720" rtlCol="0" anchor="ctr">
            <a:noAutofit/>
          </a:bodyPr>
          <a:lstStyle/>
          <a:p>
            <a:r>
              <a:rPr lang="en-US" dirty="0"/>
              <a:t>Title of presentation goes in this space</a:t>
            </a:r>
          </a:p>
        </p:txBody>
      </p:sp>
      <p:sp>
        <p:nvSpPr>
          <p:cNvPr id="16" name="Text Placeholder 15"/>
          <p:cNvSpPr>
            <a:spLocks noGrp="1"/>
          </p:cNvSpPr>
          <p:nvPr>
            <p:ph type="body" sz="quarter" idx="10" hasCustomPrompt="1"/>
          </p:nvPr>
        </p:nvSpPr>
        <p:spPr>
          <a:xfrm>
            <a:off x="1676400" y="9368287"/>
            <a:ext cx="14851811" cy="2311880"/>
          </a:xfrm>
          <a:prstGeom prst="rect">
            <a:avLst/>
          </a:prstGeom>
        </p:spPr>
        <p:txBody>
          <a:bodyPr anchor="b" anchorCtr="0"/>
          <a:lstStyle>
            <a:lvl1pPr marL="0" indent="0">
              <a:buFontTx/>
              <a:buNone/>
              <a:defRPr sz="2800" baseline="0">
                <a:solidFill>
                  <a:schemeClr val="bg1"/>
                </a:solidFill>
              </a:defRPr>
            </a:lvl1pPr>
          </a:lstStyle>
          <a:p>
            <a:r>
              <a:rPr lang="en-US" sz="3000" dirty="0"/>
              <a:t>Presenter information</a:t>
            </a:r>
          </a:p>
        </p:txBody>
      </p:sp>
      <p:sp>
        <p:nvSpPr>
          <p:cNvPr id="7" name="Slide Number Placeholder 1"/>
          <p:cNvSpPr>
            <a:spLocks noGrp="1"/>
          </p:cNvSpPr>
          <p:nvPr>
            <p:ph type="sldNum" sz="quarter" idx="11"/>
          </p:nvPr>
        </p:nvSpPr>
        <p:spPr>
          <a:xfrm>
            <a:off x="655983" y="12762948"/>
            <a:ext cx="16240538" cy="730250"/>
          </a:xfrm>
        </p:spPr>
        <p:txBody>
          <a:bodyPr/>
          <a:lstStyle/>
          <a:p>
            <a:fld id="{8C8B385D-DF67-E241-B0BF-76B80A8E743B}" type="slidenum">
              <a:rPr lang="en-US" smtClean="0"/>
              <a:pPr/>
              <a:t>‹#›</a:t>
            </a:fld>
            <a:r>
              <a:rPr lang="en-US"/>
              <a:t>  |   Copyright © 2017 Kaiser Foundation Health Plan, Inc.</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Connected Circl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2" name="Title Placeholder 7"/>
          <p:cNvSpPr>
            <a:spLocks noGrp="1"/>
          </p:cNvSpPr>
          <p:nvPr>
            <p:ph type="title"/>
          </p:nvPr>
        </p:nvSpPr>
        <p:spPr>
          <a:xfrm>
            <a:off x="1676400" y="4399474"/>
            <a:ext cx="21034375" cy="3381552"/>
          </a:xfrm>
          <a:prstGeom prst="rect">
            <a:avLst/>
          </a:prstGeom>
        </p:spPr>
        <p:txBody>
          <a:bodyPr vert="horz" lIns="91440" tIns="45720" rIns="91440" bIns="45720" rtlCol="0" anchor="ctr">
            <a:noAutofit/>
          </a:bodyPr>
          <a:lstStyle/>
          <a:p>
            <a:r>
              <a:rPr lang="en-US" dirty="0"/>
              <a:t>Title of presentation goes in this space</a:t>
            </a:r>
          </a:p>
        </p:txBody>
      </p:sp>
      <p:sp>
        <p:nvSpPr>
          <p:cNvPr id="16" name="Text Placeholder 15"/>
          <p:cNvSpPr>
            <a:spLocks noGrp="1"/>
          </p:cNvSpPr>
          <p:nvPr>
            <p:ph type="body" sz="quarter" idx="10" hasCustomPrompt="1"/>
          </p:nvPr>
        </p:nvSpPr>
        <p:spPr>
          <a:xfrm>
            <a:off x="1676400" y="9368287"/>
            <a:ext cx="14851811" cy="2311880"/>
          </a:xfrm>
          <a:prstGeom prst="rect">
            <a:avLst/>
          </a:prstGeom>
        </p:spPr>
        <p:txBody>
          <a:bodyPr anchor="b" anchorCtr="0"/>
          <a:lstStyle>
            <a:lvl1pPr marL="0" indent="0">
              <a:buFontTx/>
              <a:buNone/>
              <a:defRPr sz="2800" baseline="0">
                <a:solidFill>
                  <a:schemeClr val="bg1"/>
                </a:solidFill>
              </a:defRPr>
            </a:lvl1pPr>
          </a:lstStyle>
          <a:p>
            <a:r>
              <a:rPr lang="en-US" sz="3000" dirty="0"/>
              <a:t>Presenter information</a:t>
            </a:r>
          </a:p>
        </p:txBody>
      </p:sp>
      <p:sp>
        <p:nvSpPr>
          <p:cNvPr id="7" name="Slide Number Placeholder 1"/>
          <p:cNvSpPr>
            <a:spLocks noGrp="1"/>
          </p:cNvSpPr>
          <p:nvPr>
            <p:ph type="sldNum" sz="quarter" idx="11"/>
          </p:nvPr>
        </p:nvSpPr>
        <p:spPr>
          <a:xfrm>
            <a:off x="655983" y="12762948"/>
            <a:ext cx="16240538" cy="730250"/>
          </a:xfrm>
        </p:spPr>
        <p:txBody>
          <a:bodyPr/>
          <a:lstStyle/>
          <a:p>
            <a:fld id="{8C8B385D-DF67-E241-B0BF-76B80A8E743B}" type="slidenum">
              <a:rPr lang="en-US" smtClean="0"/>
              <a:pPr/>
              <a:t>‹#›</a:t>
            </a:fld>
            <a:r>
              <a:rPr lang="en-US"/>
              <a:t>  |   Copyright © 2017 Kaiser Foundation Health Plan, Inc.</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Family symbol + Identifier">
    <p:spTree>
      <p:nvGrpSpPr>
        <p:cNvPr id="1" name=""/>
        <p:cNvGrpSpPr/>
        <p:nvPr/>
      </p:nvGrpSpPr>
      <p:grpSpPr>
        <a:xfrm>
          <a:off x="0" y="0"/>
          <a:ext cx="0" cy="0"/>
          <a:chOff x="0" y="0"/>
          <a:chExt cx="0" cy="0"/>
        </a:xfrm>
      </p:grpSpPr>
      <p:sp>
        <p:nvSpPr>
          <p:cNvPr id="17" name="Rectangle 16"/>
          <p:cNvSpPr/>
          <p:nvPr userDrawn="1"/>
        </p:nvSpPr>
        <p:spPr>
          <a:xfrm>
            <a:off x="0" y="4390471"/>
            <a:ext cx="24387175" cy="9325529"/>
          </a:xfrm>
          <a:prstGeom prst="rect">
            <a:avLst/>
          </a:prstGeom>
          <a:gradFill flip="none" rotWithShape="1">
            <a:gsLst>
              <a:gs pos="0">
                <a:schemeClr val="accent1"/>
              </a:gs>
              <a:gs pos="100000">
                <a:schemeClr val="tx2"/>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4174435"/>
            <a:ext cx="24384000" cy="13716000"/>
          </a:xfrm>
          <a:prstGeom prst="rect">
            <a:avLst/>
          </a:prstGeom>
        </p:spPr>
      </p:pic>
      <p:sp>
        <p:nvSpPr>
          <p:cNvPr id="19" name="Title Placeholder 7"/>
          <p:cNvSpPr>
            <a:spLocks noGrp="1"/>
          </p:cNvSpPr>
          <p:nvPr>
            <p:ph type="title"/>
          </p:nvPr>
        </p:nvSpPr>
        <p:spPr>
          <a:xfrm>
            <a:off x="1676400" y="2019388"/>
            <a:ext cx="16512209" cy="1442488"/>
          </a:xfrm>
          <a:prstGeom prst="rect">
            <a:avLst/>
          </a:prstGeom>
        </p:spPr>
        <p:txBody>
          <a:bodyPr vert="horz" lIns="91440" tIns="45720" rIns="91440" bIns="45720" rtlCol="0" anchor="ctr" anchorCtr="0">
            <a:noAutofit/>
          </a:bodyPr>
          <a:lstStyle>
            <a:lvl1pPr algn="l">
              <a:defRPr>
                <a:solidFill>
                  <a:schemeClr val="tx2"/>
                </a:solidFill>
              </a:defRPr>
            </a:lvl1pPr>
          </a:lstStyle>
          <a:p>
            <a:r>
              <a:rPr lang="en-US" dirty="0"/>
              <a:t>Title of presentation goes in this space</a:t>
            </a:r>
          </a:p>
        </p:txBody>
      </p:sp>
      <p:sp>
        <p:nvSpPr>
          <p:cNvPr id="20" name="Text Placeholder 15"/>
          <p:cNvSpPr>
            <a:spLocks noGrp="1"/>
          </p:cNvSpPr>
          <p:nvPr>
            <p:ph type="body" sz="quarter" idx="10" hasCustomPrompt="1"/>
          </p:nvPr>
        </p:nvSpPr>
        <p:spPr>
          <a:xfrm>
            <a:off x="1676400" y="3836933"/>
            <a:ext cx="21034375" cy="553538"/>
          </a:xfrm>
          <a:prstGeom prst="rect">
            <a:avLst/>
          </a:prstGeom>
        </p:spPr>
        <p:txBody>
          <a:bodyPr anchor="b" anchorCtr="0"/>
          <a:lstStyle>
            <a:lvl1pPr marL="0" indent="0" algn="l">
              <a:buFontTx/>
              <a:buNone/>
              <a:defRPr sz="2800" baseline="0">
                <a:solidFill>
                  <a:schemeClr val="tx2"/>
                </a:solidFill>
              </a:defRPr>
            </a:lvl1pPr>
          </a:lstStyle>
          <a:p>
            <a:r>
              <a:rPr lang="en-US" sz="3000" dirty="0"/>
              <a:t>Presenter information</a:t>
            </a:r>
          </a:p>
        </p:txBody>
      </p:sp>
      <p:sp>
        <p:nvSpPr>
          <p:cNvPr id="22" name="Rectangle 21"/>
          <p:cNvSpPr/>
          <p:nvPr userDrawn="1"/>
        </p:nvSpPr>
        <p:spPr>
          <a:xfrm>
            <a:off x="24092451" y="687109"/>
            <a:ext cx="294723" cy="75538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15"/>
          <p:cNvSpPr>
            <a:spLocks noGrp="1"/>
          </p:cNvSpPr>
          <p:nvPr>
            <p:ph type="body" sz="quarter" idx="11" hasCustomPrompt="1"/>
          </p:nvPr>
        </p:nvSpPr>
        <p:spPr>
          <a:xfrm>
            <a:off x="13517217" y="687109"/>
            <a:ext cx="10306740" cy="755380"/>
          </a:xfrm>
          <a:prstGeom prst="rect">
            <a:avLst/>
          </a:prstGeom>
        </p:spPr>
        <p:txBody>
          <a:bodyPr anchor="ctr" anchorCtr="0"/>
          <a:lstStyle>
            <a:lvl1pPr marL="0" indent="0" algn="r">
              <a:buFontTx/>
              <a:buNone/>
              <a:defRPr sz="2800" baseline="0">
                <a:solidFill>
                  <a:schemeClr val="tx2"/>
                </a:solidFill>
              </a:defRPr>
            </a:lvl1pPr>
          </a:lstStyle>
          <a:p>
            <a:r>
              <a:rPr lang="en-US" sz="3000" dirty="0"/>
              <a:t>Identifier (optional)</a:t>
            </a:r>
          </a:p>
        </p:txBody>
      </p:sp>
      <p:pic>
        <p:nvPicPr>
          <p:cNvPr id="24" name="Picture 23"/>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746" y="720905"/>
            <a:ext cx="4591054" cy="519742"/>
          </a:xfrm>
          <a:prstGeom prst="rect">
            <a:avLst/>
          </a:prstGeom>
        </p:spPr>
      </p:pic>
      <p:sp>
        <p:nvSpPr>
          <p:cNvPr id="10" name="Slide Number Placeholder 1"/>
          <p:cNvSpPr>
            <a:spLocks noGrp="1"/>
          </p:cNvSpPr>
          <p:nvPr>
            <p:ph type="sldNum" sz="quarter" idx="12"/>
          </p:nvPr>
        </p:nvSpPr>
        <p:spPr>
          <a:xfrm>
            <a:off x="655983" y="12762948"/>
            <a:ext cx="16240538" cy="730250"/>
          </a:xfrm>
        </p:spPr>
        <p:txBody>
          <a:bodyPr/>
          <a:lstStyle>
            <a:lvl1pPr>
              <a:defRPr>
                <a:solidFill>
                  <a:schemeClr val="bg1"/>
                </a:solidFill>
              </a:defRPr>
            </a:lvl1pPr>
          </a:lstStyle>
          <a:p>
            <a:fld id="{8C8B385D-DF67-E241-B0BF-76B80A8E743B}" type="slidenum">
              <a:rPr lang="en-US" smtClean="0"/>
              <a:pPr/>
              <a:t>‹#›</a:t>
            </a:fld>
            <a:r>
              <a:rPr lang="en-US"/>
              <a:t>  |   Copyright © 2017 Kaiser Foundation Health Plan, Inc.</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Dark Blue">
    <p:spTree>
      <p:nvGrpSpPr>
        <p:cNvPr id="1" name=""/>
        <p:cNvGrpSpPr/>
        <p:nvPr/>
      </p:nvGrpSpPr>
      <p:grpSpPr>
        <a:xfrm>
          <a:off x="0" y="0"/>
          <a:ext cx="0" cy="0"/>
          <a:chOff x="0" y="0"/>
          <a:chExt cx="0" cy="0"/>
        </a:xfrm>
      </p:grpSpPr>
      <p:sp>
        <p:nvSpPr>
          <p:cNvPr id="5" name="Rectangle 4"/>
          <p:cNvSpPr/>
          <p:nvPr userDrawn="1"/>
        </p:nvSpPr>
        <p:spPr>
          <a:xfrm>
            <a:off x="0" y="1"/>
            <a:ext cx="24387175" cy="1218049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Placeholder 7"/>
          <p:cNvSpPr>
            <a:spLocks noGrp="1"/>
          </p:cNvSpPr>
          <p:nvPr>
            <p:ph type="title"/>
          </p:nvPr>
        </p:nvSpPr>
        <p:spPr>
          <a:xfrm>
            <a:off x="1676400" y="4399474"/>
            <a:ext cx="21034375" cy="3381552"/>
          </a:xfrm>
          <a:prstGeom prst="rect">
            <a:avLst/>
          </a:prstGeom>
        </p:spPr>
        <p:txBody>
          <a:bodyPr vert="horz" lIns="91440" tIns="45720" rIns="91440" bIns="45720" rtlCol="0" anchor="ctr">
            <a:normAutofit/>
          </a:bodyPr>
          <a:lstStyle/>
          <a:p>
            <a:r>
              <a:rPr lang="en-US" dirty="0"/>
              <a:t>Title of presentation goes in this space</a:t>
            </a:r>
          </a:p>
        </p:txBody>
      </p:sp>
      <p:sp>
        <p:nvSpPr>
          <p:cNvPr id="16" name="Text Placeholder 15"/>
          <p:cNvSpPr>
            <a:spLocks noGrp="1"/>
          </p:cNvSpPr>
          <p:nvPr>
            <p:ph type="body" sz="quarter" idx="10" hasCustomPrompt="1"/>
          </p:nvPr>
        </p:nvSpPr>
        <p:spPr>
          <a:xfrm>
            <a:off x="1676400" y="9368287"/>
            <a:ext cx="14851811" cy="2311880"/>
          </a:xfrm>
          <a:prstGeom prst="rect">
            <a:avLst/>
          </a:prstGeom>
        </p:spPr>
        <p:txBody>
          <a:bodyPr anchor="b" anchorCtr="0"/>
          <a:lstStyle>
            <a:lvl1pPr marL="0" indent="0">
              <a:buFontTx/>
              <a:buNone/>
              <a:defRPr sz="2800" baseline="0">
                <a:solidFill>
                  <a:schemeClr val="bg1"/>
                </a:solidFill>
              </a:defRPr>
            </a:lvl1pPr>
          </a:lstStyle>
          <a:p>
            <a:r>
              <a:rPr lang="en-US" sz="3000" dirty="0"/>
              <a:t>Presenter information</a:t>
            </a:r>
          </a:p>
        </p:txBody>
      </p:sp>
      <p:sp>
        <p:nvSpPr>
          <p:cNvPr id="7" name="Slide Number Placeholder 8"/>
          <p:cNvSpPr>
            <a:spLocks noGrp="1"/>
          </p:cNvSpPr>
          <p:nvPr>
            <p:ph type="sldNum" sz="quarter" idx="4"/>
          </p:nvPr>
        </p:nvSpPr>
        <p:spPr>
          <a:xfrm>
            <a:off x="655983" y="12762948"/>
            <a:ext cx="16240538" cy="730250"/>
          </a:xfrm>
          <a:prstGeom prst="rect">
            <a:avLst/>
          </a:prstGeom>
        </p:spPr>
        <p:txBody>
          <a:bodyPr vert="horz" lIns="91440" tIns="45720" rIns="91440" bIns="45720" rtlCol="0" anchor="b" anchorCtr="0"/>
          <a:lstStyle>
            <a:lvl1pPr algn="l">
              <a:defRPr sz="2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Mid Blue">
    <p:spTree>
      <p:nvGrpSpPr>
        <p:cNvPr id="1" name=""/>
        <p:cNvGrpSpPr/>
        <p:nvPr/>
      </p:nvGrpSpPr>
      <p:grpSpPr>
        <a:xfrm>
          <a:off x="0" y="0"/>
          <a:ext cx="0" cy="0"/>
          <a:chOff x="0" y="0"/>
          <a:chExt cx="0" cy="0"/>
        </a:xfrm>
      </p:grpSpPr>
      <p:sp>
        <p:nvSpPr>
          <p:cNvPr id="12" name="Title Placeholder 7"/>
          <p:cNvSpPr>
            <a:spLocks noGrp="1"/>
          </p:cNvSpPr>
          <p:nvPr>
            <p:ph type="title"/>
          </p:nvPr>
        </p:nvSpPr>
        <p:spPr>
          <a:xfrm>
            <a:off x="1676400" y="4399474"/>
            <a:ext cx="21034375" cy="3381552"/>
          </a:xfrm>
          <a:prstGeom prst="rect">
            <a:avLst/>
          </a:prstGeom>
        </p:spPr>
        <p:txBody>
          <a:bodyPr vert="horz" lIns="91440" tIns="45720" rIns="91440" bIns="45720" rtlCol="0" anchor="ctr">
            <a:noAutofit/>
          </a:bodyPr>
          <a:lstStyle/>
          <a:p>
            <a:r>
              <a:rPr lang="en-US" dirty="0"/>
              <a:t>Title of presentation goes in this space</a:t>
            </a:r>
          </a:p>
        </p:txBody>
      </p:sp>
      <p:sp>
        <p:nvSpPr>
          <p:cNvPr id="16" name="Text Placeholder 15"/>
          <p:cNvSpPr>
            <a:spLocks noGrp="1"/>
          </p:cNvSpPr>
          <p:nvPr>
            <p:ph type="body" sz="quarter" idx="10" hasCustomPrompt="1"/>
          </p:nvPr>
        </p:nvSpPr>
        <p:spPr>
          <a:xfrm>
            <a:off x="1676400" y="9368287"/>
            <a:ext cx="14851811" cy="2311880"/>
          </a:xfrm>
          <a:prstGeom prst="rect">
            <a:avLst/>
          </a:prstGeom>
        </p:spPr>
        <p:txBody>
          <a:bodyPr anchor="b" anchorCtr="0"/>
          <a:lstStyle>
            <a:lvl1pPr marL="0" indent="0">
              <a:buFontTx/>
              <a:buNone/>
              <a:defRPr sz="2800" baseline="0">
                <a:solidFill>
                  <a:schemeClr val="bg1"/>
                </a:solidFill>
              </a:defRPr>
            </a:lvl1pPr>
          </a:lstStyle>
          <a:p>
            <a:r>
              <a:rPr lang="en-US" sz="3000" dirty="0"/>
              <a:t>Presenter information</a:t>
            </a:r>
          </a:p>
        </p:txBody>
      </p:sp>
      <p:sp>
        <p:nvSpPr>
          <p:cNvPr id="4" name="Slide Number Placeholder 8"/>
          <p:cNvSpPr>
            <a:spLocks noGrp="1"/>
          </p:cNvSpPr>
          <p:nvPr>
            <p:ph type="sldNum" sz="quarter" idx="4"/>
          </p:nvPr>
        </p:nvSpPr>
        <p:spPr>
          <a:xfrm>
            <a:off x="655983" y="12762948"/>
            <a:ext cx="16240538" cy="730250"/>
          </a:xfrm>
          <a:prstGeom prst="rect">
            <a:avLst/>
          </a:prstGeom>
        </p:spPr>
        <p:txBody>
          <a:bodyPr vert="horz" lIns="91440" tIns="45720" rIns="91440" bIns="45720" rtlCol="0" anchor="b" anchorCtr="0"/>
          <a:lstStyle>
            <a:lvl1pPr algn="l">
              <a:defRPr sz="2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Dark Teal">
    <p:spTree>
      <p:nvGrpSpPr>
        <p:cNvPr id="1" name=""/>
        <p:cNvGrpSpPr/>
        <p:nvPr/>
      </p:nvGrpSpPr>
      <p:grpSpPr>
        <a:xfrm>
          <a:off x="0" y="0"/>
          <a:ext cx="0" cy="0"/>
          <a:chOff x="0" y="0"/>
          <a:chExt cx="0" cy="0"/>
        </a:xfrm>
      </p:grpSpPr>
      <p:sp>
        <p:nvSpPr>
          <p:cNvPr id="5" name="Rectangle 4"/>
          <p:cNvSpPr/>
          <p:nvPr userDrawn="1"/>
        </p:nvSpPr>
        <p:spPr>
          <a:xfrm>
            <a:off x="0" y="1"/>
            <a:ext cx="24387175" cy="12180498"/>
          </a:xfrm>
          <a:prstGeom prst="rect">
            <a:avLst/>
          </a:prstGeom>
          <a:solidFill>
            <a:srgbClr val="1673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Placeholder 7"/>
          <p:cNvSpPr>
            <a:spLocks noGrp="1"/>
          </p:cNvSpPr>
          <p:nvPr>
            <p:ph type="title"/>
          </p:nvPr>
        </p:nvSpPr>
        <p:spPr>
          <a:xfrm>
            <a:off x="1676400" y="4399474"/>
            <a:ext cx="21034375" cy="3381552"/>
          </a:xfrm>
          <a:prstGeom prst="rect">
            <a:avLst/>
          </a:prstGeom>
        </p:spPr>
        <p:txBody>
          <a:bodyPr vert="horz" lIns="91440" tIns="45720" rIns="91440" bIns="45720" rtlCol="0" anchor="ctr">
            <a:noAutofit/>
          </a:bodyPr>
          <a:lstStyle/>
          <a:p>
            <a:r>
              <a:rPr lang="en-US" dirty="0"/>
              <a:t>Title of presentation goes in this space</a:t>
            </a:r>
          </a:p>
        </p:txBody>
      </p:sp>
      <p:sp>
        <p:nvSpPr>
          <p:cNvPr id="16" name="Text Placeholder 15"/>
          <p:cNvSpPr>
            <a:spLocks noGrp="1"/>
          </p:cNvSpPr>
          <p:nvPr>
            <p:ph type="body" sz="quarter" idx="10" hasCustomPrompt="1"/>
          </p:nvPr>
        </p:nvSpPr>
        <p:spPr>
          <a:xfrm>
            <a:off x="1676400" y="9368287"/>
            <a:ext cx="14851811" cy="2311880"/>
          </a:xfrm>
          <a:prstGeom prst="rect">
            <a:avLst/>
          </a:prstGeom>
        </p:spPr>
        <p:txBody>
          <a:bodyPr anchor="b" anchorCtr="0"/>
          <a:lstStyle>
            <a:lvl1pPr marL="0" indent="0">
              <a:buFontTx/>
              <a:buNone/>
              <a:defRPr sz="2800" baseline="0">
                <a:solidFill>
                  <a:schemeClr val="bg1"/>
                </a:solidFill>
              </a:defRPr>
            </a:lvl1pPr>
          </a:lstStyle>
          <a:p>
            <a:r>
              <a:rPr lang="en-US" sz="3000" dirty="0"/>
              <a:t>Presenter information</a:t>
            </a:r>
          </a:p>
        </p:txBody>
      </p:sp>
      <p:sp>
        <p:nvSpPr>
          <p:cNvPr id="6" name="Slide Number Placeholder 8"/>
          <p:cNvSpPr>
            <a:spLocks noGrp="1"/>
          </p:cNvSpPr>
          <p:nvPr>
            <p:ph type="sldNum" sz="quarter" idx="4"/>
          </p:nvPr>
        </p:nvSpPr>
        <p:spPr>
          <a:xfrm>
            <a:off x="655983" y="12762948"/>
            <a:ext cx="16240538" cy="730250"/>
          </a:xfrm>
          <a:prstGeom prst="rect">
            <a:avLst/>
          </a:prstGeom>
        </p:spPr>
        <p:txBody>
          <a:bodyPr vert="horz" lIns="91440" tIns="45720" rIns="91440" bIns="45720" rtlCol="0" anchor="b" anchorCtr="0"/>
          <a:lstStyle>
            <a:lvl1pPr algn="l">
              <a:defRPr sz="2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Rectangle 5"/>
          <p:cNvSpPr/>
          <p:nvPr userDrawn="1"/>
        </p:nvSpPr>
        <p:spPr>
          <a:xfrm>
            <a:off x="0" y="1"/>
            <a:ext cx="24387175" cy="12180498"/>
          </a:xfrm>
          <a:prstGeom prst="rect">
            <a:avLst/>
          </a:prstGeom>
          <a:gradFill flip="none" rotWithShape="1">
            <a:gsLst>
              <a:gs pos="100000">
                <a:schemeClr val="accent1">
                  <a:lumMod val="17000"/>
                  <a:lumOff val="83000"/>
                  <a:alpha val="32000"/>
                </a:schemeClr>
              </a:gs>
              <a:gs pos="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3"/>
          <p:cNvSpPr txBox="1">
            <a:spLocks/>
          </p:cNvSpPr>
          <p:nvPr userDrawn="1"/>
        </p:nvSpPr>
        <p:spPr>
          <a:xfrm>
            <a:off x="612824" y="13097716"/>
            <a:ext cx="15640998" cy="506315"/>
          </a:xfrm>
          <a:prstGeom prst="rect">
            <a:avLst/>
          </a:prstGeom>
        </p:spPr>
        <p:txBody>
          <a:bodyPr/>
          <a:lstStyle>
            <a:defPPr>
              <a:defRPr lang="en-US"/>
            </a:defPPr>
            <a:lvl1pPr marL="0" algn="l" defTabSz="1828891" rtl="0" eaLnBrk="1" latinLnBrk="0" hangingPunct="1">
              <a:defRPr sz="2000" kern="1200">
                <a:solidFill>
                  <a:schemeClr val="bg2">
                    <a:lumMod val="50000"/>
                  </a:schemeClr>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pPr marL="0" marR="0" lvl="0" indent="0" algn="l" defTabSz="1828891"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E7E6E6">
                    <a:lumMod val="50000"/>
                  </a:srgbClr>
                </a:solidFill>
                <a:effectLst/>
                <a:uLnTx/>
                <a:uFillTx/>
                <a:latin typeface="Arial" panose="020B0604020202020204"/>
                <a:ea typeface=""/>
                <a:cs typeface=""/>
              </a:rPr>
              <a:t>‹#›   |   Copyright © 2017 Kaiser Foundation Health Plan, Inc. </a:t>
            </a:r>
          </a:p>
        </p:txBody>
      </p:sp>
      <p:sp>
        <p:nvSpPr>
          <p:cNvPr id="12" name="Title Placeholder 7"/>
          <p:cNvSpPr>
            <a:spLocks noGrp="1"/>
          </p:cNvSpPr>
          <p:nvPr>
            <p:ph type="title"/>
          </p:nvPr>
        </p:nvSpPr>
        <p:spPr>
          <a:xfrm>
            <a:off x="1676400" y="4399474"/>
            <a:ext cx="21034375" cy="3381552"/>
          </a:xfrm>
          <a:prstGeom prst="rect">
            <a:avLst/>
          </a:prstGeom>
        </p:spPr>
        <p:txBody>
          <a:bodyPr vert="horz" lIns="91440" tIns="45720" rIns="91440" bIns="45720" rtlCol="0" anchor="ctr">
            <a:normAutofit/>
          </a:bodyPr>
          <a:lstStyle>
            <a:lvl1pPr>
              <a:lnSpc>
                <a:spcPct val="100000"/>
              </a:lnSpc>
              <a:defRPr sz="5200">
                <a:solidFill>
                  <a:schemeClr val="tx2"/>
                </a:solidFill>
              </a:defRPr>
            </a:lvl1pPr>
          </a:lstStyle>
          <a:p>
            <a:r>
              <a:rPr lang="en-US" dirty="0"/>
              <a:t>Title of presentation goes in this space</a:t>
            </a:r>
          </a:p>
        </p:txBody>
      </p:sp>
      <p:sp>
        <p:nvSpPr>
          <p:cNvPr id="16" name="Text Placeholder 15"/>
          <p:cNvSpPr>
            <a:spLocks noGrp="1"/>
          </p:cNvSpPr>
          <p:nvPr>
            <p:ph type="body" sz="quarter" idx="10" hasCustomPrompt="1"/>
          </p:nvPr>
        </p:nvSpPr>
        <p:spPr>
          <a:xfrm>
            <a:off x="1676400" y="9368287"/>
            <a:ext cx="14851811" cy="2311880"/>
          </a:xfrm>
          <a:prstGeom prst="rect">
            <a:avLst/>
          </a:prstGeom>
        </p:spPr>
        <p:txBody>
          <a:bodyPr anchor="b" anchorCtr="0"/>
          <a:lstStyle>
            <a:lvl1pPr marL="0" indent="0">
              <a:buFontTx/>
              <a:buNone/>
              <a:defRPr sz="2800" baseline="0">
                <a:solidFill>
                  <a:schemeClr val="tx2"/>
                </a:solidFill>
              </a:defRPr>
            </a:lvl1pPr>
          </a:lstStyle>
          <a:p>
            <a:r>
              <a:rPr lang="en-US" sz="3000" dirty="0"/>
              <a:t>Presenter information</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7" name="Text Placeholder 10"/>
          <p:cNvSpPr>
            <a:spLocks noGrp="1"/>
          </p:cNvSpPr>
          <p:nvPr>
            <p:ph type="body" sz="quarter" idx="14" hasCustomPrompt="1"/>
          </p:nvPr>
        </p:nvSpPr>
        <p:spPr>
          <a:xfrm>
            <a:off x="612824" y="405177"/>
            <a:ext cx="7614701" cy="389301"/>
          </a:xfrm>
        </p:spPr>
        <p:txBody>
          <a:bodyPr wrap="none">
            <a:noAutofit/>
          </a:bodyPr>
          <a:lstStyle>
            <a:lvl1pPr marL="0" indent="0" algn="l">
              <a:buNone/>
              <a:defRPr sz="2200" baseline="0">
                <a:solidFill>
                  <a:schemeClr val="tx1">
                    <a:lumMod val="75000"/>
                    <a:lumOff val="25000"/>
                  </a:schemeClr>
                </a:solidFill>
              </a:defRPr>
            </a:lvl1pPr>
          </a:lstStyle>
          <a:p>
            <a:pPr lvl="0"/>
            <a:r>
              <a:rPr lang="en-US" dirty="0"/>
              <a:t>CONTENT DESCRIPTION (optional)</a:t>
            </a:r>
          </a:p>
        </p:txBody>
      </p:sp>
      <p:sp>
        <p:nvSpPr>
          <p:cNvPr id="8" name="Text Placeholder 10"/>
          <p:cNvSpPr>
            <a:spLocks noGrp="1"/>
          </p:cNvSpPr>
          <p:nvPr>
            <p:ph type="body" sz="quarter" idx="15" hasCustomPrompt="1"/>
          </p:nvPr>
        </p:nvSpPr>
        <p:spPr>
          <a:xfrm>
            <a:off x="15971012" y="405177"/>
            <a:ext cx="7614701" cy="389301"/>
          </a:xfrm>
        </p:spPr>
        <p:txBody>
          <a:bodyPr wrap="none">
            <a:noAutofit/>
          </a:bodyPr>
          <a:lstStyle>
            <a:lvl1pPr marL="0" indent="0" algn="r">
              <a:buNone/>
              <a:defRPr sz="2200" baseline="0">
                <a:solidFill>
                  <a:schemeClr val="tx1">
                    <a:lumMod val="75000"/>
                    <a:lumOff val="25000"/>
                  </a:schemeClr>
                </a:solidFill>
              </a:defRPr>
            </a:lvl1pPr>
          </a:lstStyle>
          <a:p>
            <a:pPr lvl="0"/>
            <a:r>
              <a:rPr lang="en-US" dirty="0"/>
              <a:t>DEPARTMENT NAME (optional)</a:t>
            </a:r>
          </a:p>
        </p:txBody>
      </p:sp>
      <p:sp>
        <p:nvSpPr>
          <p:cNvPr id="2" name="Title 1"/>
          <p:cNvSpPr>
            <a:spLocks noGrp="1"/>
          </p:cNvSpPr>
          <p:nvPr>
            <p:ph type="title" hasCustomPrompt="1"/>
          </p:nvPr>
        </p:nvSpPr>
        <p:spPr>
          <a:xfrm>
            <a:off x="1754188" y="1411358"/>
            <a:ext cx="17678400" cy="2009774"/>
          </a:xfrm>
        </p:spPr>
        <p:txBody>
          <a:bodyPr/>
          <a:lstStyle>
            <a:lvl1pPr>
              <a:defRPr baseline="0"/>
            </a:lvl1pPr>
          </a:lstStyle>
          <a:p>
            <a:r>
              <a:rPr lang="en-US" dirty="0"/>
              <a:t>Basic 1 Column Slide To Start. Max size Arial Bold 52pt. Title can go to Two lines.</a:t>
            </a:r>
          </a:p>
        </p:txBody>
      </p:sp>
      <p:sp>
        <p:nvSpPr>
          <p:cNvPr id="6" name="Content Placeholder 5"/>
          <p:cNvSpPr>
            <a:spLocks noGrp="1"/>
          </p:cNvSpPr>
          <p:nvPr>
            <p:ph sz="quarter" idx="19"/>
          </p:nvPr>
        </p:nvSpPr>
        <p:spPr>
          <a:xfrm>
            <a:off x="1754188" y="3523992"/>
            <a:ext cx="17678399" cy="830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4"/>
          </p:nvPr>
        </p:nvSpPr>
        <p:spPr>
          <a:xfrm>
            <a:off x="655983" y="12762948"/>
            <a:ext cx="16240538" cy="730250"/>
          </a:xfrm>
          <a:prstGeom prst="rect">
            <a:avLst/>
          </a:prstGeom>
        </p:spPr>
        <p:txBody>
          <a:bodyPr vert="horz" lIns="91440" tIns="45720" rIns="91440" bIns="45720" rtlCol="0" anchor="b" anchorCtr="0"/>
          <a:lstStyle>
            <a:lvl1pPr algn="l">
              <a:defRPr sz="2000">
                <a:solidFill>
                  <a:schemeClr val="tx1">
                    <a:tint val="75000"/>
                  </a:schemeClr>
                </a:solidFill>
              </a:defRPr>
            </a:lvl1pPr>
          </a:lstStyle>
          <a:p>
            <a:fld id="{8C8B385D-DF67-E241-B0BF-76B80A8E743B}" type="slidenum">
              <a:rPr lang="en-US" smtClean="0"/>
              <a:pPr/>
              <a:t>‹#›</a:t>
            </a:fld>
            <a:endParaRPr lang="en-US" dirty="0"/>
          </a:p>
        </p:txBody>
      </p:sp>
    </p:spTree>
  </p:cSld>
  <p:clrMapOvr>
    <a:masterClrMapping/>
  </p:clrMapOvr>
  <p:extLst>
    <p:ext uri="{DCECCB84-F9BA-43D5-87BE-67443E8EF086}">
      <p15:sldGuideLst xmlns:p15="http://schemas.microsoft.com/office/powerpoint/2012/main">
        <p15:guide id="1" pos="913" userDrawn="1">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77" userDrawn="1">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32">
          <p15:clr>
            <a:srgbClr val="FBAE40"/>
          </p15:clr>
        </p15:guide>
        <p15:guide id="26" pos="12025">
          <p15:clr>
            <a:srgbClr val="FBAE40"/>
          </p15:clr>
        </p15:guide>
        <p15:guide id="27" pos="12241"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Column with Photo">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15971012" y="405177"/>
            <a:ext cx="7614701" cy="389301"/>
          </a:xfrm>
        </p:spPr>
        <p:txBody>
          <a:bodyPr wrap="none">
            <a:noAutofit/>
          </a:bodyPr>
          <a:lstStyle>
            <a:lvl1pPr marL="0" indent="0" algn="r">
              <a:buNone/>
              <a:defRPr sz="2400" baseline="0">
                <a:solidFill>
                  <a:schemeClr val="tx1">
                    <a:lumMod val="75000"/>
                    <a:lumOff val="25000"/>
                  </a:schemeClr>
                </a:solidFill>
              </a:defRPr>
            </a:lvl1pPr>
          </a:lstStyle>
          <a:p>
            <a:pPr lvl="0"/>
            <a:r>
              <a:rPr lang="en-US" dirty="0"/>
              <a:t>DEPARTMENT NAME</a:t>
            </a:r>
          </a:p>
        </p:txBody>
      </p:sp>
      <p:sp>
        <p:nvSpPr>
          <p:cNvPr id="7" name="Text Placeholder 10"/>
          <p:cNvSpPr>
            <a:spLocks noGrp="1"/>
          </p:cNvSpPr>
          <p:nvPr>
            <p:ph type="body" sz="quarter" idx="14" hasCustomPrompt="1"/>
          </p:nvPr>
        </p:nvSpPr>
        <p:spPr>
          <a:xfrm>
            <a:off x="612824" y="405177"/>
            <a:ext cx="7614701" cy="389301"/>
          </a:xfrm>
        </p:spPr>
        <p:txBody>
          <a:bodyPr wrap="none">
            <a:noAutofit/>
          </a:bodyPr>
          <a:lstStyle>
            <a:lvl1pPr marL="0" indent="0" algn="l">
              <a:buNone/>
              <a:defRPr sz="2200" baseline="0">
                <a:solidFill>
                  <a:schemeClr val="tx1">
                    <a:lumMod val="75000"/>
                    <a:lumOff val="25000"/>
                  </a:schemeClr>
                </a:solidFill>
              </a:defRPr>
            </a:lvl1pPr>
          </a:lstStyle>
          <a:p>
            <a:pPr lvl="0"/>
            <a:r>
              <a:rPr lang="en-US" dirty="0"/>
              <a:t>CONTENT DESCRIPTION (optional)</a:t>
            </a:r>
          </a:p>
        </p:txBody>
      </p:sp>
      <p:sp>
        <p:nvSpPr>
          <p:cNvPr id="22" name="Picture Placeholder 21"/>
          <p:cNvSpPr>
            <a:spLocks noGrp="1"/>
          </p:cNvSpPr>
          <p:nvPr>
            <p:ph type="pic" sz="quarter" idx="18"/>
          </p:nvPr>
        </p:nvSpPr>
        <p:spPr>
          <a:xfrm>
            <a:off x="15889288" y="0"/>
            <a:ext cx="8497887" cy="13716000"/>
          </a:xfrm>
          <a:solidFill>
            <a:schemeClr val="bg1">
              <a:lumMod val="95000"/>
            </a:schemeClr>
          </a:solidFill>
        </p:spPr>
        <p:txBody>
          <a:bodyPr anchor="ctr" anchorCtr="1">
            <a:noAutofit/>
          </a:bodyPr>
          <a:lstStyle/>
          <a:p>
            <a:endParaRPr lang="en-US"/>
          </a:p>
        </p:txBody>
      </p:sp>
      <p:sp>
        <p:nvSpPr>
          <p:cNvPr id="10" name="Text Placeholder 2"/>
          <p:cNvSpPr>
            <a:spLocks noGrp="1"/>
          </p:cNvSpPr>
          <p:nvPr>
            <p:ph type="body" sz="quarter" idx="17" hasCustomPrompt="1"/>
          </p:nvPr>
        </p:nvSpPr>
        <p:spPr>
          <a:xfrm>
            <a:off x="1776414" y="3523992"/>
            <a:ext cx="13172038" cy="8030748"/>
          </a:xfrm>
        </p:spPr>
        <p:txBody>
          <a:bodyPr>
            <a:noAutofit/>
          </a:bodyPr>
          <a:lstStyle>
            <a:lvl1pPr marL="0" indent="0">
              <a:lnSpc>
                <a:spcPct val="120000"/>
              </a:lnSpc>
              <a:buFontTx/>
              <a:buNone/>
              <a:defRPr baseline="0">
                <a:solidFill>
                  <a:schemeClr val="tx1">
                    <a:lumMod val="85000"/>
                    <a:lumOff val="15000"/>
                  </a:schemeClr>
                </a:solidFill>
              </a:defRPr>
            </a:lvl1pPr>
            <a:lvl2pPr marL="914400" indent="0">
              <a:buFontTx/>
              <a:buNone/>
              <a:defRPr/>
            </a:lvl2pPr>
            <a:lvl3pPr marL="1828800" indent="0">
              <a:buFontTx/>
              <a:buNone/>
              <a:defRPr/>
            </a:lvl3pPr>
            <a:lvl4pPr marL="2743200" indent="0">
              <a:buFontTx/>
              <a:buNone/>
              <a:defRPr/>
            </a:lvl4pPr>
            <a:lvl5pPr marL="3657600" indent="0">
              <a:buFontTx/>
              <a:buNone/>
              <a:defRPr/>
            </a:lvl5pPr>
          </a:lstStyle>
          <a:p>
            <a:pPr lvl="0"/>
            <a:r>
              <a:rPr lang="en-US" dirty="0"/>
              <a:t>Drag and drop your photo into photo in layout. Body copy goes here. Font is Arial. Standard body copy size is Arial 36pt. Minimal font size is 24pt. Feel free to stylize with bold and italic. Body color is “Black, text 1, lighter 15%” which can be found in the theme color drop down. Avoid PowerPoint WordArt (shadows/gradients/</a:t>
            </a:r>
            <a:r>
              <a:rPr lang="en-US" dirty="0" err="1"/>
              <a:t>etc</a:t>
            </a:r>
            <a:r>
              <a:rPr lang="en-US" dirty="0"/>
              <a:t>) styling. Keep transitions simple</a:t>
            </a:r>
          </a:p>
        </p:txBody>
      </p:sp>
      <p:sp>
        <p:nvSpPr>
          <p:cNvPr id="13" name="Title 1"/>
          <p:cNvSpPr>
            <a:spLocks noGrp="1"/>
          </p:cNvSpPr>
          <p:nvPr>
            <p:ph type="title" hasCustomPrompt="1"/>
          </p:nvPr>
        </p:nvSpPr>
        <p:spPr>
          <a:xfrm>
            <a:off x="1776413" y="1411358"/>
            <a:ext cx="13172039" cy="2009774"/>
          </a:xfrm>
        </p:spPr>
        <p:txBody>
          <a:bodyPr/>
          <a:lstStyle>
            <a:lvl1pPr>
              <a:defRPr baseline="0"/>
            </a:lvl1pPr>
          </a:lstStyle>
          <a:p>
            <a:r>
              <a:rPr lang="en-US" dirty="0"/>
              <a:t>1 column with photo on right side of slide</a:t>
            </a:r>
          </a:p>
        </p:txBody>
      </p:sp>
      <p:sp>
        <p:nvSpPr>
          <p:cNvPr id="9" name="Slide Number Placeholder 8"/>
          <p:cNvSpPr>
            <a:spLocks noGrp="1"/>
          </p:cNvSpPr>
          <p:nvPr>
            <p:ph type="sldNum" sz="quarter" idx="4"/>
          </p:nvPr>
        </p:nvSpPr>
        <p:spPr>
          <a:xfrm>
            <a:off x="655983" y="12762948"/>
            <a:ext cx="16240538" cy="730250"/>
          </a:xfrm>
          <a:prstGeom prst="rect">
            <a:avLst/>
          </a:prstGeom>
        </p:spPr>
        <p:txBody>
          <a:bodyPr vert="horz" lIns="91440" tIns="45720" rIns="91440" bIns="45720" rtlCol="0" anchor="b" anchorCtr="0"/>
          <a:lstStyle>
            <a:lvl1pPr algn="l">
              <a:defRPr sz="2000">
                <a:solidFill>
                  <a:schemeClr val="tx1">
                    <a:tint val="75000"/>
                  </a:schemeClr>
                </a:solidFill>
              </a:defRPr>
            </a:lvl1pPr>
          </a:lstStyle>
          <a:p>
            <a:fld id="{8C8B385D-DF67-E241-B0BF-76B80A8E743B}" type="slidenum">
              <a:rPr lang="en-US" smtClean="0"/>
              <a:pPr/>
              <a:t>‹#›</a:t>
            </a:fld>
            <a:endParaRPr lang="en-US" dirty="0"/>
          </a:p>
        </p:txBody>
      </p:sp>
    </p:spTree>
  </p:cSld>
  <p:clrMapOvr>
    <a:masterClrMapping/>
  </p:clrMapOvr>
  <p:extLst>
    <p:ext uri="{DCECCB84-F9BA-43D5-87BE-67443E8EF086}">
      <p15:sldGuideLst xmlns:p15="http://schemas.microsoft.com/office/powerpoint/2012/main">
        <p15:guide id="1" pos="889">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53">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56">
          <p15:clr>
            <a:srgbClr val="FBAE40"/>
          </p15:clr>
        </p15:guide>
        <p15:guide id="26" pos="12025">
          <p15:clr>
            <a:srgbClr val="FBAE40"/>
          </p15:clr>
        </p15:guide>
        <p15:guide id="27" pos="1221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Column with 3 Photos">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15971012" y="405177"/>
            <a:ext cx="7614701" cy="389301"/>
          </a:xfrm>
        </p:spPr>
        <p:txBody>
          <a:bodyPr wrap="none">
            <a:noAutofit/>
          </a:bodyPr>
          <a:lstStyle>
            <a:lvl1pPr marL="0" indent="0" algn="r">
              <a:buNone/>
              <a:defRPr sz="2400" baseline="0">
                <a:solidFill>
                  <a:schemeClr val="tx1">
                    <a:lumMod val="75000"/>
                    <a:lumOff val="25000"/>
                  </a:schemeClr>
                </a:solidFill>
              </a:defRPr>
            </a:lvl1pPr>
          </a:lstStyle>
          <a:p>
            <a:pPr lvl="0"/>
            <a:r>
              <a:rPr lang="en-US" dirty="0"/>
              <a:t>DEPARTMENT NAME</a:t>
            </a:r>
          </a:p>
        </p:txBody>
      </p:sp>
      <p:sp>
        <p:nvSpPr>
          <p:cNvPr id="22" name="Picture Placeholder 21"/>
          <p:cNvSpPr>
            <a:spLocks noGrp="1"/>
          </p:cNvSpPr>
          <p:nvPr>
            <p:ph type="pic" sz="quarter" idx="18"/>
          </p:nvPr>
        </p:nvSpPr>
        <p:spPr>
          <a:xfrm>
            <a:off x="19394488" y="0"/>
            <a:ext cx="4992687" cy="13716000"/>
          </a:xfrm>
          <a:solidFill>
            <a:schemeClr val="bg1">
              <a:lumMod val="95000"/>
            </a:schemeClr>
          </a:solidFill>
        </p:spPr>
        <p:txBody>
          <a:bodyPr anchor="ctr" anchorCtr="1">
            <a:noAutofit/>
          </a:bodyPr>
          <a:lstStyle/>
          <a:p>
            <a:endParaRPr lang="en-US" dirty="0"/>
          </a:p>
        </p:txBody>
      </p:sp>
      <p:sp>
        <p:nvSpPr>
          <p:cNvPr id="3" name="Picture Placeholder 2"/>
          <p:cNvSpPr>
            <a:spLocks noGrp="1"/>
          </p:cNvSpPr>
          <p:nvPr>
            <p:ph type="pic" sz="quarter" idx="19"/>
          </p:nvPr>
        </p:nvSpPr>
        <p:spPr>
          <a:xfrm>
            <a:off x="12447052" y="1"/>
            <a:ext cx="6642636" cy="6706894"/>
          </a:xfrm>
          <a:solidFill>
            <a:schemeClr val="bg1">
              <a:lumMod val="95000"/>
            </a:schemeClr>
          </a:solidFill>
        </p:spPr>
        <p:txBody>
          <a:bodyPr anchor="ctr" anchorCtr="1">
            <a:noAutofit/>
          </a:bodyPr>
          <a:lstStyle/>
          <a:p>
            <a:endParaRPr lang="en-US"/>
          </a:p>
        </p:txBody>
      </p:sp>
      <p:sp>
        <p:nvSpPr>
          <p:cNvPr id="10" name="Picture Placeholder 2"/>
          <p:cNvSpPr>
            <a:spLocks noGrp="1"/>
          </p:cNvSpPr>
          <p:nvPr>
            <p:ph type="pic" sz="quarter" idx="20"/>
          </p:nvPr>
        </p:nvSpPr>
        <p:spPr>
          <a:xfrm>
            <a:off x="12447052" y="7112071"/>
            <a:ext cx="6642634" cy="6603929"/>
          </a:xfrm>
          <a:solidFill>
            <a:schemeClr val="bg1">
              <a:lumMod val="95000"/>
            </a:schemeClr>
          </a:solidFill>
        </p:spPr>
        <p:txBody>
          <a:bodyPr anchor="ctr" anchorCtr="1"/>
          <a:lstStyle/>
          <a:p>
            <a:endParaRPr lang="en-US" dirty="0"/>
          </a:p>
        </p:txBody>
      </p:sp>
      <p:sp>
        <p:nvSpPr>
          <p:cNvPr id="13" name="Text Placeholder 10"/>
          <p:cNvSpPr>
            <a:spLocks noGrp="1"/>
          </p:cNvSpPr>
          <p:nvPr>
            <p:ph type="body" sz="quarter" idx="14" hasCustomPrompt="1"/>
          </p:nvPr>
        </p:nvSpPr>
        <p:spPr>
          <a:xfrm>
            <a:off x="612824" y="405177"/>
            <a:ext cx="7614701" cy="389301"/>
          </a:xfrm>
        </p:spPr>
        <p:txBody>
          <a:bodyPr wrap="none">
            <a:noAutofit/>
          </a:bodyPr>
          <a:lstStyle>
            <a:lvl1pPr marL="0" indent="0" algn="l">
              <a:buNone/>
              <a:defRPr sz="2200" baseline="0">
                <a:solidFill>
                  <a:schemeClr val="tx1">
                    <a:lumMod val="75000"/>
                    <a:lumOff val="25000"/>
                  </a:schemeClr>
                </a:solidFill>
              </a:defRPr>
            </a:lvl1pPr>
          </a:lstStyle>
          <a:p>
            <a:pPr lvl="0"/>
            <a:r>
              <a:rPr lang="en-US" dirty="0"/>
              <a:t>CONTENT DESCRIPTION (optional)</a:t>
            </a:r>
          </a:p>
        </p:txBody>
      </p:sp>
      <p:sp>
        <p:nvSpPr>
          <p:cNvPr id="14" name="Text Placeholder 2"/>
          <p:cNvSpPr>
            <a:spLocks noGrp="1"/>
          </p:cNvSpPr>
          <p:nvPr>
            <p:ph type="body" sz="quarter" idx="17" hasCustomPrompt="1"/>
          </p:nvPr>
        </p:nvSpPr>
        <p:spPr>
          <a:xfrm>
            <a:off x="1776414" y="3421132"/>
            <a:ext cx="9613830" cy="8030748"/>
          </a:xfrm>
        </p:spPr>
        <p:txBody>
          <a:bodyPr>
            <a:noAutofit/>
          </a:bodyPr>
          <a:lstStyle>
            <a:lvl1pPr marL="0" indent="0">
              <a:lnSpc>
                <a:spcPct val="120000"/>
              </a:lnSpc>
              <a:buFontTx/>
              <a:buNone/>
              <a:defRPr baseline="0">
                <a:solidFill>
                  <a:schemeClr val="tx1">
                    <a:lumMod val="85000"/>
                    <a:lumOff val="15000"/>
                  </a:schemeClr>
                </a:solidFill>
              </a:defRPr>
            </a:lvl1pPr>
            <a:lvl2pPr marL="914400" indent="0">
              <a:buFontTx/>
              <a:buNone/>
              <a:defRPr/>
            </a:lvl2pPr>
            <a:lvl3pPr marL="1828800" indent="0">
              <a:buFontTx/>
              <a:buNone/>
              <a:defRPr/>
            </a:lvl3pPr>
            <a:lvl4pPr marL="2743200" indent="0">
              <a:buFontTx/>
              <a:buNone/>
              <a:defRPr/>
            </a:lvl4pPr>
            <a:lvl5pPr marL="3657600" indent="0">
              <a:buFontTx/>
              <a:buNone/>
              <a:defRPr/>
            </a:lvl5pPr>
          </a:lstStyle>
          <a:p>
            <a:pPr lvl="0"/>
            <a:r>
              <a:rPr lang="en-US" dirty="0"/>
              <a:t>Drag and drop photos into desired position. Body copy goes here. Font is Arial. Standard body copy size is Arial 36pt. Minimal font size is 24pt. Feel free to stylize with bold and italic. Body color is “Black, text 1, lighter 15%” which can be found in the theme color drop down. Avoid PowerPoint WordArt (shadows/gradients/</a:t>
            </a:r>
            <a:r>
              <a:rPr lang="en-US" dirty="0" err="1"/>
              <a:t>etc</a:t>
            </a:r>
            <a:r>
              <a:rPr lang="en-US" dirty="0"/>
              <a:t>) styling. Keep transitions simple</a:t>
            </a:r>
          </a:p>
        </p:txBody>
      </p:sp>
      <p:sp>
        <p:nvSpPr>
          <p:cNvPr id="15" name="Title 1"/>
          <p:cNvSpPr>
            <a:spLocks noGrp="1"/>
          </p:cNvSpPr>
          <p:nvPr>
            <p:ph type="title" hasCustomPrompt="1"/>
          </p:nvPr>
        </p:nvSpPr>
        <p:spPr>
          <a:xfrm>
            <a:off x="1776413" y="1411358"/>
            <a:ext cx="9613831" cy="2009774"/>
          </a:xfrm>
        </p:spPr>
        <p:txBody>
          <a:bodyPr/>
          <a:lstStyle>
            <a:lvl1pPr>
              <a:defRPr baseline="0"/>
            </a:lvl1pPr>
          </a:lstStyle>
          <a:p>
            <a:r>
              <a:rPr lang="en-US" dirty="0" err="1"/>
              <a:t>Mulitiple</a:t>
            </a:r>
            <a:r>
              <a:rPr lang="en-US" dirty="0"/>
              <a:t> photos on right side</a:t>
            </a:r>
          </a:p>
        </p:txBody>
      </p:sp>
      <p:sp>
        <p:nvSpPr>
          <p:cNvPr id="11" name="Slide Number Placeholder 8"/>
          <p:cNvSpPr>
            <a:spLocks noGrp="1"/>
          </p:cNvSpPr>
          <p:nvPr>
            <p:ph type="sldNum" sz="quarter" idx="4"/>
          </p:nvPr>
        </p:nvSpPr>
        <p:spPr>
          <a:xfrm>
            <a:off x="655983" y="12762948"/>
            <a:ext cx="11486267" cy="730250"/>
          </a:xfrm>
          <a:prstGeom prst="rect">
            <a:avLst/>
          </a:prstGeom>
        </p:spPr>
        <p:txBody>
          <a:bodyPr vert="horz" lIns="91440" tIns="45720" rIns="91440" bIns="45720" rtlCol="0" anchor="b" anchorCtr="0"/>
          <a:lstStyle>
            <a:lvl1pPr algn="l">
              <a:defRPr sz="2000">
                <a:solidFill>
                  <a:schemeClr val="tx1">
                    <a:tint val="75000"/>
                  </a:schemeClr>
                </a:solidFill>
              </a:defRPr>
            </a:lvl1pPr>
          </a:lstStyle>
          <a:p>
            <a:fld id="{8C8B385D-DF67-E241-B0BF-76B80A8E743B}" type="slidenum">
              <a:rPr lang="en-US" smtClean="0"/>
              <a:pPr/>
              <a:t>‹#›</a:t>
            </a:fld>
            <a:endParaRPr lang="en-US" dirty="0"/>
          </a:p>
        </p:txBody>
      </p:sp>
    </p:spTree>
  </p:cSld>
  <p:clrMapOvr>
    <a:masterClrMapping/>
  </p:clrMapOvr>
  <p:extLst>
    <p:ext uri="{DCECCB84-F9BA-43D5-87BE-67443E8EF086}">
      <p15:sldGuideLst xmlns:p15="http://schemas.microsoft.com/office/powerpoint/2012/main">
        <p15:guide id="1" pos="889">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25">
          <p15:clr>
            <a:srgbClr val="FBAE40"/>
          </p15:clr>
        </p15:guide>
        <p15:guide id="8" pos="4441">
          <p15:clr>
            <a:srgbClr val="FBAE40"/>
          </p15:clr>
        </p15:guide>
        <p15:guide id="9" pos="5353">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56">
          <p15:clr>
            <a:srgbClr val="FBAE40"/>
          </p15:clr>
        </p15:guide>
        <p15:guide id="26" pos="12025">
          <p15:clr>
            <a:srgbClr val="FBAE40"/>
          </p15:clr>
        </p15:guide>
        <p15:guide id="27" pos="1221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10" name="Text Placeholder 10"/>
          <p:cNvSpPr>
            <a:spLocks noGrp="1"/>
          </p:cNvSpPr>
          <p:nvPr>
            <p:ph type="body" sz="quarter" idx="14" hasCustomPrompt="1"/>
          </p:nvPr>
        </p:nvSpPr>
        <p:spPr>
          <a:xfrm>
            <a:off x="612824" y="405177"/>
            <a:ext cx="7614701" cy="389301"/>
          </a:xfrm>
        </p:spPr>
        <p:txBody>
          <a:bodyPr wrap="none">
            <a:noAutofit/>
          </a:bodyPr>
          <a:lstStyle>
            <a:lvl1pPr marL="0" indent="0" algn="l">
              <a:buNone/>
              <a:defRPr sz="2200" baseline="0">
                <a:solidFill>
                  <a:schemeClr val="tx1">
                    <a:lumMod val="75000"/>
                    <a:lumOff val="25000"/>
                  </a:schemeClr>
                </a:solidFill>
              </a:defRPr>
            </a:lvl1pPr>
          </a:lstStyle>
          <a:p>
            <a:pPr lvl="0"/>
            <a:r>
              <a:rPr lang="en-US" dirty="0"/>
              <a:t>CONTENT DESCRIPTION (optional)</a:t>
            </a:r>
          </a:p>
        </p:txBody>
      </p:sp>
      <p:sp>
        <p:nvSpPr>
          <p:cNvPr id="13" name="Text Placeholder 10"/>
          <p:cNvSpPr>
            <a:spLocks noGrp="1"/>
          </p:cNvSpPr>
          <p:nvPr>
            <p:ph type="body" sz="quarter" idx="15" hasCustomPrompt="1"/>
          </p:nvPr>
        </p:nvSpPr>
        <p:spPr>
          <a:xfrm>
            <a:off x="15971012" y="405177"/>
            <a:ext cx="7614701" cy="389301"/>
          </a:xfrm>
        </p:spPr>
        <p:txBody>
          <a:bodyPr wrap="none">
            <a:noAutofit/>
          </a:bodyPr>
          <a:lstStyle>
            <a:lvl1pPr marL="0" indent="0" algn="r">
              <a:buNone/>
              <a:defRPr sz="2200" baseline="0">
                <a:solidFill>
                  <a:schemeClr val="tx1">
                    <a:lumMod val="75000"/>
                    <a:lumOff val="25000"/>
                  </a:schemeClr>
                </a:solidFill>
              </a:defRPr>
            </a:lvl1pPr>
          </a:lstStyle>
          <a:p>
            <a:pPr lvl="0"/>
            <a:r>
              <a:rPr lang="en-US" dirty="0"/>
              <a:t>DEPARTMENT NAME (optional)</a:t>
            </a:r>
          </a:p>
        </p:txBody>
      </p:sp>
      <p:sp>
        <p:nvSpPr>
          <p:cNvPr id="14" name="Title 1"/>
          <p:cNvSpPr>
            <a:spLocks noGrp="1"/>
          </p:cNvSpPr>
          <p:nvPr>
            <p:ph type="title" hasCustomPrompt="1"/>
          </p:nvPr>
        </p:nvSpPr>
        <p:spPr>
          <a:xfrm>
            <a:off x="1776413" y="1411358"/>
            <a:ext cx="17313275" cy="2009774"/>
          </a:xfrm>
        </p:spPr>
        <p:txBody>
          <a:bodyPr/>
          <a:lstStyle>
            <a:lvl1pPr>
              <a:defRPr baseline="0"/>
            </a:lvl1pPr>
          </a:lstStyle>
          <a:p>
            <a:r>
              <a:rPr lang="en-US" dirty="0"/>
              <a:t>2 column layout.</a:t>
            </a:r>
          </a:p>
        </p:txBody>
      </p:sp>
      <p:sp>
        <p:nvSpPr>
          <p:cNvPr id="4" name="Content Placeholder 3"/>
          <p:cNvSpPr>
            <a:spLocks noGrp="1"/>
          </p:cNvSpPr>
          <p:nvPr>
            <p:ph sz="quarter" idx="20"/>
          </p:nvPr>
        </p:nvSpPr>
        <p:spPr>
          <a:xfrm>
            <a:off x="13030200" y="3523992"/>
            <a:ext cx="10555288" cy="8030748"/>
          </a:xfrm>
        </p:spPr>
        <p:txBody>
          <a:bodyPr/>
          <a:lstStyle>
            <a:lvl1pPr marL="571500" indent="-571500">
              <a:lnSpc>
                <a:spcPct val="100000"/>
              </a:lnSpc>
              <a:buFont typeface="Arial" charset="0"/>
              <a:buChar char="•"/>
              <a:defRPr/>
            </a:lvl1pPr>
          </a:lstStyle>
          <a:p>
            <a:pPr lvl="0"/>
            <a:r>
              <a:rPr lang="en-US" dirty="0"/>
              <a:t>Click to edit Master text styles</a:t>
            </a:r>
          </a:p>
        </p:txBody>
      </p:sp>
      <p:sp>
        <p:nvSpPr>
          <p:cNvPr id="6" name="Content Placeholder 5"/>
          <p:cNvSpPr>
            <a:spLocks noGrp="1"/>
          </p:cNvSpPr>
          <p:nvPr>
            <p:ph sz="quarter" idx="21"/>
          </p:nvPr>
        </p:nvSpPr>
        <p:spPr>
          <a:xfrm>
            <a:off x="1754189" y="3523992"/>
            <a:ext cx="9636056" cy="8030748"/>
          </a:xfrm>
        </p:spPr>
        <p:txBody>
          <a:bodyPr/>
          <a:lstStyle>
            <a:lvl1pPr marL="457200" indent="-457200">
              <a:lnSpc>
                <a:spcPct val="100000"/>
              </a:lnSpc>
              <a:buFont typeface="Arial" charset="0"/>
              <a:buChar char="•"/>
              <a:defRPr/>
            </a:lvl1pPr>
            <a:lvl2pPr marL="1371600" indent="-457200">
              <a:lnSpc>
                <a:spcPct val="100000"/>
              </a:lnSpc>
              <a:buFont typeface="Arial" charset="0"/>
              <a:buChar char="•"/>
              <a:defRPr/>
            </a:lvl2pPr>
            <a:lvl3pPr marL="2286000" indent="-457200">
              <a:lnSpc>
                <a:spcPct val="100000"/>
              </a:lnSpc>
              <a:buFont typeface="Arial" charset="0"/>
              <a:buChar char="•"/>
              <a:defRPr/>
            </a:lvl3pPr>
            <a:lvl4pPr marL="3200400" indent="-457200">
              <a:lnSpc>
                <a:spcPct val="100000"/>
              </a:lnSpc>
              <a:buFont typeface="Arial" charset="0"/>
              <a:buChar char="•"/>
              <a:defRPr/>
            </a:lvl4pPr>
            <a:lvl5pPr marL="4114800" indent="-457200">
              <a:lnSpc>
                <a:spcPct val="100000"/>
              </a:lnSpc>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a:spLocks noGrp="1"/>
          </p:cNvSpPr>
          <p:nvPr>
            <p:ph type="sldNum" sz="quarter" idx="4"/>
          </p:nvPr>
        </p:nvSpPr>
        <p:spPr>
          <a:xfrm>
            <a:off x="655983" y="12762948"/>
            <a:ext cx="16240538" cy="730250"/>
          </a:xfrm>
          <a:prstGeom prst="rect">
            <a:avLst/>
          </a:prstGeom>
        </p:spPr>
        <p:txBody>
          <a:bodyPr vert="horz" lIns="91440" tIns="45720" rIns="91440" bIns="45720" rtlCol="0" anchor="b" anchorCtr="0"/>
          <a:lstStyle>
            <a:lvl1pPr algn="l">
              <a:defRPr sz="2000">
                <a:solidFill>
                  <a:schemeClr val="tx1">
                    <a:tint val="75000"/>
                  </a:schemeClr>
                </a:solidFill>
              </a:defRPr>
            </a:lvl1pPr>
          </a:lstStyle>
          <a:p>
            <a:fld id="{8C8B385D-DF67-E241-B0BF-76B80A8E743B}" type="slidenum">
              <a:rPr lang="en-US" smtClean="0"/>
              <a:pPr/>
              <a:t>‹#›</a:t>
            </a:fld>
            <a:endParaRPr lang="en-US" dirty="0"/>
          </a:p>
        </p:txBody>
      </p:sp>
    </p:spTree>
  </p:cSld>
  <p:clrMapOvr>
    <a:masterClrMapping/>
  </p:clrMapOvr>
  <p:extLst>
    <p:ext uri="{DCECCB84-F9BA-43D5-87BE-67443E8EF086}">
      <p15:sldGuideLst xmlns:p15="http://schemas.microsoft.com/office/powerpoint/2012/main">
        <p15:guide id="1" pos="889">
          <p15:clr>
            <a:srgbClr val="FBAE40"/>
          </p15:clr>
        </p15:guide>
        <p15:guide id="2" pos="1105">
          <p15:clr>
            <a:srgbClr val="FBAE40"/>
          </p15:clr>
        </p15:guide>
        <p15:guide id="3" pos="2041" userDrawn="1">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53">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56">
          <p15:clr>
            <a:srgbClr val="FBAE40"/>
          </p15:clr>
        </p15:guide>
        <p15:guide id="26" pos="12025">
          <p15:clr>
            <a:srgbClr val="FBAE40"/>
          </p15:clr>
        </p15:guide>
        <p15:guide id="27" pos="122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7" name="Text Placeholder 10"/>
          <p:cNvSpPr>
            <a:spLocks noGrp="1"/>
          </p:cNvSpPr>
          <p:nvPr>
            <p:ph type="body" sz="quarter" idx="14" hasCustomPrompt="1"/>
          </p:nvPr>
        </p:nvSpPr>
        <p:spPr>
          <a:xfrm>
            <a:off x="612824" y="405177"/>
            <a:ext cx="7614701" cy="389301"/>
          </a:xfrm>
        </p:spPr>
        <p:txBody>
          <a:bodyPr wrap="none">
            <a:noAutofit/>
          </a:bodyPr>
          <a:lstStyle>
            <a:lvl1pPr marL="0" indent="0" algn="l">
              <a:buNone/>
              <a:defRPr sz="2200" baseline="0">
                <a:solidFill>
                  <a:schemeClr val="tx1">
                    <a:lumMod val="75000"/>
                    <a:lumOff val="25000"/>
                  </a:schemeClr>
                </a:solidFill>
              </a:defRPr>
            </a:lvl1pPr>
          </a:lstStyle>
          <a:p>
            <a:pPr lvl="0"/>
            <a:r>
              <a:rPr lang="en-US" dirty="0"/>
              <a:t>CONTENT DESCRIPTION (optional)</a:t>
            </a:r>
          </a:p>
        </p:txBody>
      </p:sp>
      <p:sp>
        <p:nvSpPr>
          <p:cNvPr id="8" name="Text Placeholder 10"/>
          <p:cNvSpPr>
            <a:spLocks noGrp="1"/>
          </p:cNvSpPr>
          <p:nvPr>
            <p:ph type="body" sz="quarter" idx="15" hasCustomPrompt="1"/>
          </p:nvPr>
        </p:nvSpPr>
        <p:spPr>
          <a:xfrm>
            <a:off x="15971012" y="405177"/>
            <a:ext cx="7614701" cy="389301"/>
          </a:xfrm>
        </p:spPr>
        <p:txBody>
          <a:bodyPr wrap="none">
            <a:noAutofit/>
          </a:bodyPr>
          <a:lstStyle>
            <a:lvl1pPr marL="0" indent="0" algn="r">
              <a:buNone/>
              <a:defRPr sz="2200" baseline="0">
                <a:solidFill>
                  <a:schemeClr val="tx1">
                    <a:lumMod val="75000"/>
                    <a:lumOff val="25000"/>
                  </a:schemeClr>
                </a:solidFill>
              </a:defRPr>
            </a:lvl1pPr>
          </a:lstStyle>
          <a:p>
            <a:pPr lvl="0"/>
            <a:r>
              <a:rPr lang="en-US" dirty="0"/>
              <a:t>DEPARTMENT NAME (optional)</a:t>
            </a:r>
          </a:p>
        </p:txBody>
      </p:sp>
      <p:sp>
        <p:nvSpPr>
          <p:cNvPr id="16" name="Title 1"/>
          <p:cNvSpPr>
            <a:spLocks noGrp="1"/>
          </p:cNvSpPr>
          <p:nvPr>
            <p:ph type="title" hasCustomPrompt="1"/>
          </p:nvPr>
        </p:nvSpPr>
        <p:spPr>
          <a:xfrm>
            <a:off x="1776009" y="1663307"/>
            <a:ext cx="20818879" cy="1445427"/>
          </a:xfrm>
        </p:spPr>
        <p:txBody>
          <a:bodyPr>
            <a:noAutofit/>
          </a:bodyPr>
          <a:lstStyle>
            <a:lvl1pPr algn="ctr">
              <a:defRPr baseline="0"/>
            </a:lvl1pPr>
          </a:lstStyle>
          <a:p>
            <a:r>
              <a:rPr lang="en-US" dirty="0"/>
              <a:t>Three Column Key Points</a:t>
            </a:r>
          </a:p>
        </p:txBody>
      </p:sp>
      <p:sp>
        <p:nvSpPr>
          <p:cNvPr id="4" name="Picture Placeholder 3"/>
          <p:cNvSpPr>
            <a:spLocks noGrp="1"/>
          </p:cNvSpPr>
          <p:nvPr>
            <p:ph type="pic" sz="quarter" idx="20"/>
          </p:nvPr>
        </p:nvSpPr>
        <p:spPr>
          <a:xfrm>
            <a:off x="2438219" y="5227936"/>
            <a:ext cx="5275263" cy="4025386"/>
          </a:xfrm>
          <a:solidFill>
            <a:schemeClr val="bg1">
              <a:lumMod val="95000"/>
            </a:schemeClr>
          </a:solidFill>
        </p:spPr>
        <p:txBody>
          <a:bodyPr/>
          <a:lstStyle/>
          <a:p>
            <a:pPr marL="457200" marR="0" lvl="0" indent="-45720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endParaRPr lang="en-US"/>
          </a:p>
        </p:txBody>
      </p:sp>
      <p:sp>
        <p:nvSpPr>
          <p:cNvPr id="17" name="Picture Placeholder 3"/>
          <p:cNvSpPr>
            <a:spLocks noGrp="1"/>
          </p:cNvSpPr>
          <p:nvPr>
            <p:ph type="pic" sz="quarter" idx="21"/>
          </p:nvPr>
        </p:nvSpPr>
        <p:spPr>
          <a:xfrm>
            <a:off x="9536907" y="5227936"/>
            <a:ext cx="5275263" cy="4025386"/>
          </a:xfrm>
          <a:solidFill>
            <a:schemeClr val="bg1">
              <a:lumMod val="95000"/>
            </a:schemeClr>
          </a:solidFill>
        </p:spPr>
        <p:txBody>
          <a:bodyPr/>
          <a:lstStyle/>
          <a:p>
            <a:pPr marL="457200" marR="0" lvl="0" indent="-45720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endParaRPr lang="en-US"/>
          </a:p>
        </p:txBody>
      </p:sp>
      <p:sp>
        <p:nvSpPr>
          <p:cNvPr id="18" name="Picture Placeholder 3"/>
          <p:cNvSpPr>
            <a:spLocks noGrp="1"/>
          </p:cNvSpPr>
          <p:nvPr>
            <p:ph type="pic" sz="quarter" idx="22"/>
          </p:nvPr>
        </p:nvSpPr>
        <p:spPr>
          <a:xfrm>
            <a:off x="16700202" y="5227936"/>
            <a:ext cx="5275263" cy="4025386"/>
          </a:xfrm>
          <a:solidFill>
            <a:schemeClr val="bg1">
              <a:lumMod val="95000"/>
            </a:schemeClr>
          </a:solidFill>
        </p:spPr>
        <p:txBody>
          <a:bodyPr>
            <a:noAutofit/>
          </a:bodyPr>
          <a:lstStyle/>
          <a:p>
            <a:pPr marL="457200" marR="0" lvl="0" indent="-457200" algn="l" defTabSz="1828800" rtl="0" eaLnBrk="1" fontAlgn="auto" latinLnBrk="0" hangingPunct="1">
              <a:lnSpc>
                <a:spcPct val="90000"/>
              </a:lnSpc>
              <a:spcBef>
                <a:spcPts val="2000"/>
              </a:spcBef>
              <a:spcAft>
                <a:spcPts val="0"/>
              </a:spcAft>
              <a:buClrTx/>
              <a:buSzTx/>
              <a:buFont typeface="Arial" panose="020B0604020202020204" pitchFamily="34" charset="0"/>
              <a:buNone/>
              <a:tabLst/>
              <a:defRPr/>
            </a:pPr>
            <a:endParaRPr lang="en-US"/>
          </a:p>
        </p:txBody>
      </p:sp>
      <p:sp>
        <p:nvSpPr>
          <p:cNvPr id="12" name="Text Placeholder 11"/>
          <p:cNvSpPr>
            <a:spLocks noGrp="1"/>
          </p:cNvSpPr>
          <p:nvPr>
            <p:ph type="body" sz="quarter" idx="23" hasCustomPrompt="1"/>
          </p:nvPr>
        </p:nvSpPr>
        <p:spPr>
          <a:xfrm>
            <a:off x="5297488" y="3541805"/>
            <a:ext cx="13792200" cy="1402576"/>
          </a:xfrm>
        </p:spPr>
        <p:txBody>
          <a:bodyPr>
            <a:noAutofit/>
          </a:bodyPr>
          <a:lstStyle>
            <a:lvl1pPr marL="0" marR="0" indent="0" algn="ctr" defTabSz="1828800" rtl="0" eaLnBrk="1" fontAlgn="auto" latinLnBrk="0" hangingPunct="1">
              <a:lnSpc>
                <a:spcPts val="4800"/>
              </a:lnSpc>
              <a:spcBef>
                <a:spcPts val="2000"/>
              </a:spcBef>
              <a:spcAft>
                <a:spcPts val="0"/>
              </a:spcAft>
              <a:buClrTx/>
              <a:buSzTx/>
              <a:buFontTx/>
              <a:buNone/>
              <a:tabLst/>
              <a:defRPr sz="3200" baseline="0">
                <a:solidFill>
                  <a:schemeClr val="tx1">
                    <a:lumMod val="85000"/>
                    <a:lumOff val="15000"/>
                  </a:schemeClr>
                </a:solidFill>
              </a:defRPr>
            </a:lvl1pPr>
          </a:lstStyle>
          <a:p>
            <a:r>
              <a:rPr lang="en-US" dirty="0">
                <a:effectLst/>
                <a:latin typeface="Arial" charset="0"/>
              </a:rPr>
              <a:t>Short and concise overview can go in this space, and up to two lines if necessary.</a:t>
            </a:r>
          </a:p>
        </p:txBody>
      </p:sp>
      <p:sp>
        <p:nvSpPr>
          <p:cNvPr id="19" name="Text Placeholder 11"/>
          <p:cNvSpPr>
            <a:spLocks noGrp="1"/>
          </p:cNvSpPr>
          <p:nvPr>
            <p:ph type="body" sz="quarter" idx="24" hasCustomPrompt="1"/>
          </p:nvPr>
        </p:nvSpPr>
        <p:spPr>
          <a:xfrm>
            <a:off x="2438219" y="9533953"/>
            <a:ext cx="5275263" cy="2094830"/>
          </a:xfrm>
        </p:spPr>
        <p:txBody>
          <a:bodyPr wrap="square">
            <a:noAutofit/>
          </a:bodyPr>
          <a:lstStyle>
            <a:lvl1pPr marL="0" marR="0" indent="0" algn="ctr" defTabSz="1828800" rtl="0" eaLnBrk="1" fontAlgn="auto" latinLnBrk="0" hangingPunct="1">
              <a:lnSpc>
                <a:spcPts val="4800"/>
              </a:lnSpc>
              <a:spcBef>
                <a:spcPts val="2000"/>
              </a:spcBef>
              <a:spcAft>
                <a:spcPts val="0"/>
              </a:spcAft>
              <a:buClrTx/>
              <a:buSzTx/>
              <a:buFontTx/>
              <a:buNone/>
              <a:tabLst/>
              <a:defRPr sz="3200" baseline="0">
                <a:solidFill>
                  <a:schemeClr val="tx1">
                    <a:lumMod val="85000"/>
                    <a:lumOff val="15000"/>
                  </a:schemeClr>
                </a:solidFill>
              </a:defRPr>
            </a:lvl1pPr>
          </a:lstStyle>
          <a:p>
            <a:r>
              <a:rPr lang="en-US" dirty="0">
                <a:effectLst/>
                <a:latin typeface="Arial" charset="0"/>
              </a:rPr>
              <a:t>Keep supporting points clear and simple. Try not to exceed three lines.</a:t>
            </a:r>
          </a:p>
        </p:txBody>
      </p:sp>
      <p:sp>
        <p:nvSpPr>
          <p:cNvPr id="20" name="Text Placeholder 11"/>
          <p:cNvSpPr>
            <a:spLocks noGrp="1"/>
          </p:cNvSpPr>
          <p:nvPr>
            <p:ph type="body" sz="quarter" idx="25" hasCustomPrompt="1"/>
          </p:nvPr>
        </p:nvSpPr>
        <p:spPr>
          <a:xfrm>
            <a:off x="9536906" y="9533953"/>
            <a:ext cx="5275263" cy="2094830"/>
          </a:xfrm>
        </p:spPr>
        <p:txBody>
          <a:bodyPr>
            <a:noAutofit/>
          </a:bodyPr>
          <a:lstStyle>
            <a:lvl1pPr marL="0" marR="0" indent="0" algn="ctr" defTabSz="1828800" rtl="0" eaLnBrk="1" fontAlgn="auto" latinLnBrk="0" hangingPunct="1">
              <a:lnSpc>
                <a:spcPts val="4800"/>
              </a:lnSpc>
              <a:spcBef>
                <a:spcPts val="2000"/>
              </a:spcBef>
              <a:spcAft>
                <a:spcPts val="0"/>
              </a:spcAft>
              <a:buClrTx/>
              <a:buSzTx/>
              <a:buFontTx/>
              <a:buNone/>
              <a:tabLst/>
              <a:defRPr sz="3200">
                <a:solidFill>
                  <a:schemeClr val="tx1">
                    <a:lumMod val="85000"/>
                    <a:lumOff val="15000"/>
                  </a:schemeClr>
                </a:solidFill>
              </a:defRPr>
            </a:lvl1pPr>
          </a:lstStyle>
          <a:p>
            <a:r>
              <a:rPr lang="en-US" dirty="0">
                <a:effectLst/>
                <a:latin typeface="Arial" charset="0"/>
              </a:rPr>
              <a:t>Keep supporting points clear and simple. Try not to exceed three lines.</a:t>
            </a:r>
          </a:p>
        </p:txBody>
      </p:sp>
      <p:sp>
        <p:nvSpPr>
          <p:cNvPr id="21" name="Text Placeholder 11"/>
          <p:cNvSpPr>
            <a:spLocks noGrp="1"/>
          </p:cNvSpPr>
          <p:nvPr>
            <p:ph type="body" sz="quarter" idx="26" hasCustomPrompt="1"/>
          </p:nvPr>
        </p:nvSpPr>
        <p:spPr>
          <a:xfrm>
            <a:off x="16700201" y="9533953"/>
            <a:ext cx="5275263" cy="2094830"/>
          </a:xfrm>
        </p:spPr>
        <p:txBody>
          <a:bodyPr>
            <a:noAutofit/>
          </a:bodyPr>
          <a:lstStyle>
            <a:lvl1pPr marL="0" marR="0" indent="0" algn="ctr" defTabSz="1828800" rtl="0" eaLnBrk="1" fontAlgn="auto" latinLnBrk="0" hangingPunct="1">
              <a:lnSpc>
                <a:spcPts val="4800"/>
              </a:lnSpc>
              <a:spcBef>
                <a:spcPts val="2000"/>
              </a:spcBef>
              <a:spcAft>
                <a:spcPts val="0"/>
              </a:spcAft>
              <a:buClrTx/>
              <a:buSzTx/>
              <a:buFontTx/>
              <a:buNone/>
              <a:tabLst/>
              <a:defRPr sz="3200">
                <a:solidFill>
                  <a:schemeClr val="tx1">
                    <a:lumMod val="85000"/>
                    <a:lumOff val="15000"/>
                  </a:schemeClr>
                </a:solidFill>
              </a:defRPr>
            </a:lvl1pPr>
          </a:lstStyle>
          <a:p>
            <a:r>
              <a:rPr lang="en-US" dirty="0">
                <a:effectLst/>
                <a:latin typeface="Arial" charset="0"/>
              </a:rPr>
              <a:t>Keep supporting points clear and simple. Try not to exceed three lines.</a:t>
            </a:r>
          </a:p>
        </p:txBody>
      </p:sp>
      <p:sp>
        <p:nvSpPr>
          <p:cNvPr id="13" name="Slide Number Placeholder 8"/>
          <p:cNvSpPr>
            <a:spLocks noGrp="1"/>
          </p:cNvSpPr>
          <p:nvPr>
            <p:ph type="sldNum" sz="quarter" idx="4"/>
          </p:nvPr>
        </p:nvSpPr>
        <p:spPr>
          <a:xfrm>
            <a:off x="655983" y="12762948"/>
            <a:ext cx="16240538" cy="730250"/>
          </a:xfrm>
          <a:prstGeom prst="rect">
            <a:avLst/>
          </a:prstGeom>
        </p:spPr>
        <p:txBody>
          <a:bodyPr vert="horz" lIns="91440" tIns="45720" rIns="91440" bIns="45720" rtlCol="0" anchor="b" anchorCtr="0"/>
          <a:lstStyle>
            <a:lvl1pPr algn="l">
              <a:defRPr sz="2000">
                <a:solidFill>
                  <a:schemeClr val="tx1">
                    <a:tint val="75000"/>
                  </a:schemeClr>
                </a:solidFill>
              </a:defRPr>
            </a:lvl1pPr>
          </a:lstStyle>
          <a:p>
            <a:fld id="{8C8B385D-DF67-E241-B0BF-76B80A8E743B}" type="slidenum">
              <a:rPr lang="en-US" smtClean="0"/>
              <a:pPr/>
              <a:t>‹#›</a:t>
            </a:fld>
            <a:endParaRPr lang="en-US" dirty="0"/>
          </a:p>
        </p:txBody>
      </p:sp>
    </p:spTree>
  </p:cSld>
  <p:clrMapOvr>
    <a:masterClrMapping/>
  </p:clrMapOvr>
  <p:extLst>
    <p:ext uri="{DCECCB84-F9BA-43D5-87BE-67443E8EF086}">
      <p15:sldGuideLst xmlns:p15="http://schemas.microsoft.com/office/powerpoint/2012/main">
        <p15:guide id="1" pos="913" userDrawn="1">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53">
          <p15:clr>
            <a:srgbClr val="FBAE40"/>
          </p15:clr>
        </p15:guide>
        <p15:guide id="10" pos="5545">
          <p15:clr>
            <a:srgbClr val="FBAE40"/>
          </p15:clr>
        </p15:guide>
        <p15:guide id="11" pos="6457">
          <p15:clr>
            <a:srgbClr val="FBAE40"/>
          </p15:clr>
        </p15:guide>
        <p15:guide id="12" pos="6649">
          <p15:clr>
            <a:srgbClr val="FBAE40"/>
          </p15:clr>
        </p15:guide>
        <p15:guide id="13" pos="7585" userDrawn="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09" userDrawn="1">
          <p15:clr>
            <a:srgbClr val="FBAE40"/>
          </p15:clr>
        </p15:guide>
        <p15:guide id="24" pos="14449">
          <p15:clr>
            <a:srgbClr val="FBAE40"/>
          </p15:clr>
        </p15:guide>
        <p15:guide id="25" orient="horz" pos="432">
          <p15:clr>
            <a:srgbClr val="FBAE40"/>
          </p15:clr>
        </p15:guide>
        <p15:guide id="26" pos="12025">
          <p15:clr>
            <a:srgbClr val="FBAE40"/>
          </p15:clr>
        </p15:guide>
        <p15:guide id="27" pos="1221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P Template Blank">
    <p:spTree>
      <p:nvGrpSpPr>
        <p:cNvPr id="1" name=""/>
        <p:cNvGrpSpPr/>
        <p:nvPr/>
      </p:nvGrpSpPr>
      <p:grpSpPr>
        <a:xfrm>
          <a:off x="0" y="0"/>
          <a:ext cx="0" cy="0"/>
          <a:chOff x="0" y="0"/>
          <a:chExt cx="0" cy="0"/>
        </a:xfrm>
      </p:grpSpPr>
      <p:sp>
        <p:nvSpPr>
          <p:cNvPr id="7" name="Text Placeholder 10"/>
          <p:cNvSpPr>
            <a:spLocks noGrp="1"/>
          </p:cNvSpPr>
          <p:nvPr>
            <p:ph type="body" sz="quarter" idx="14" hasCustomPrompt="1"/>
          </p:nvPr>
        </p:nvSpPr>
        <p:spPr>
          <a:xfrm>
            <a:off x="612824" y="405177"/>
            <a:ext cx="7614701" cy="389301"/>
          </a:xfrm>
        </p:spPr>
        <p:txBody>
          <a:bodyPr wrap="none">
            <a:noAutofit/>
          </a:bodyPr>
          <a:lstStyle>
            <a:lvl1pPr marL="0" indent="0" algn="l">
              <a:buNone/>
              <a:defRPr sz="2200" baseline="0">
                <a:solidFill>
                  <a:schemeClr val="tx1">
                    <a:lumMod val="75000"/>
                    <a:lumOff val="25000"/>
                  </a:schemeClr>
                </a:solidFill>
              </a:defRPr>
            </a:lvl1pPr>
          </a:lstStyle>
          <a:p>
            <a:pPr lvl="0"/>
            <a:r>
              <a:rPr lang="en-US" dirty="0"/>
              <a:t>CONTENT DESCRIPTION (optional)</a:t>
            </a:r>
          </a:p>
        </p:txBody>
      </p:sp>
      <p:sp>
        <p:nvSpPr>
          <p:cNvPr id="8" name="Text Placeholder 10"/>
          <p:cNvSpPr>
            <a:spLocks noGrp="1"/>
          </p:cNvSpPr>
          <p:nvPr>
            <p:ph type="body" sz="quarter" idx="15" hasCustomPrompt="1"/>
          </p:nvPr>
        </p:nvSpPr>
        <p:spPr>
          <a:xfrm>
            <a:off x="15971012" y="405177"/>
            <a:ext cx="7614701" cy="389301"/>
          </a:xfrm>
        </p:spPr>
        <p:txBody>
          <a:bodyPr wrap="none">
            <a:noAutofit/>
          </a:bodyPr>
          <a:lstStyle>
            <a:lvl1pPr marL="0" indent="0" algn="r">
              <a:buNone/>
              <a:defRPr sz="2200" baseline="0">
                <a:solidFill>
                  <a:schemeClr val="tx1">
                    <a:lumMod val="75000"/>
                    <a:lumOff val="25000"/>
                  </a:schemeClr>
                </a:solidFill>
              </a:defRPr>
            </a:lvl1pPr>
          </a:lstStyle>
          <a:p>
            <a:pPr lvl="0"/>
            <a:r>
              <a:rPr lang="en-US" dirty="0"/>
              <a:t>DEPARTMENT NAME (optional)</a:t>
            </a:r>
          </a:p>
        </p:txBody>
      </p:sp>
      <p:sp>
        <p:nvSpPr>
          <p:cNvPr id="5" name="Slide Number Placeholder 8"/>
          <p:cNvSpPr>
            <a:spLocks noGrp="1"/>
          </p:cNvSpPr>
          <p:nvPr>
            <p:ph type="sldNum" sz="quarter" idx="4"/>
          </p:nvPr>
        </p:nvSpPr>
        <p:spPr>
          <a:xfrm>
            <a:off x="655983" y="12762948"/>
            <a:ext cx="16240538" cy="730250"/>
          </a:xfrm>
          <a:prstGeom prst="rect">
            <a:avLst/>
          </a:prstGeom>
        </p:spPr>
        <p:txBody>
          <a:bodyPr vert="horz" lIns="91440" tIns="45720" rIns="91440" bIns="45720" rtlCol="0" anchor="b" anchorCtr="0"/>
          <a:lstStyle>
            <a:lvl1pPr algn="l">
              <a:defRPr sz="2000">
                <a:solidFill>
                  <a:schemeClr val="tx1">
                    <a:tint val="75000"/>
                  </a:schemeClr>
                </a:solidFill>
              </a:defRPr>
            </a:lvl1pPr>
          </a:lstStyle>
          <a:p>
            <a:fld id="{8C8B385D-DF67-E241-B0BF-76B80A8E743B}" type="slidenum">
              <a:rPr lang="en-US" smtClean="0"/>
              <a:pPr/>
              <a:t>‹#›</a:t>
            </a:fld>
            <a:endParaRPr lang="en-US" dirty="0"/>
          </a:p>
        </p:txBody>
      </p:sp>
    </p:spTree>
  </p:cSld>
  <p:clrMapOvr>
    <a:masterClrMapping/>
  </p:clrMapOvr>
  <p:extLst>
    <p:ext uri="{DCECCB84-F9BA-43D5-87BE-67443E8EF086}">
      <p15:sldGuideLst xmlns:p15="http://schemas.microsoft.com/office/powerpoint/2012/main">
        <p15:guide id="1" pos="937">
          <p15:clr>
            <a:srgbClr val="FBAE40"/>
          </p15:clr>
        </p15:guide>
        <p15:guide id="2" pos="1081">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29">
          <p15:clr>
            <a:srgbClr val="FBAE40"/>
          </p15:clr>
        </p15:guide>
        <p15:guide id="10" pos="5569">
          <p15:clr>
            <a:srgbClr val="FBAE40"/>
          </p15:clr>
        </p15:guide>
        <p15:guide id="11" pos="6433">
          <p15:clr>
            <a:srgbClr val="FBAE40"/>
          </p15:clr>
        </p15:guide>
        <p15:guide id="12" pos="6649">
          <p15:clr>
            <a:srgbClr val="FBAE40"/>
          </p15:clr>
        </p15:guide>
        <p15:guide id="13" pos="7561">
          <p15:clr>
            <a:srgbClr val="FBAE40"/>
          </p15:clr>
        </p15:guide>
        <p15:guide id="14" pos="7801">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13">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32">
          <p15:clr>
            <a:srgbClr val="FBAE40"/>
          </p15:clr>
        </p15:guide>
        <p15:guide id="26" pos="12025">
          <p15:clr>
            <a:srgbClr val="FBAE40"/>
          </p15:clr>
        </p15:guide>
        <p15:guide id="27" pos="1221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rue 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C8B385D-DF67-E241-B0BF-76B80A8E743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_Photo Top">
    <p:spTree>
      <p:nvGrpSpPr>
        <p:cNvPr id="1" name=""/>
        <p:cNvGrpSpPr/>
        <p:nvPr/>
      </p:nvGrpSpPr>
      <p:grpSpPr>
        <a:xfrm>
          <a:off x="0" y="0"/>
          <a:ext cx="0" cy="0"/>
          <a:chOff x="0" y="0"/>
          <a:chExt cx="0" cy="0"/>
        </a:xfrm>
      </p:grpSpPr>
      <p:sp>
        <p:nvSpPr>
          <p:cNvPr id="12" name="Title Placeholder 7"/>
          <p:cNvSpPr>
            <a:spLocks noGrp="1"/>
          </p:cNvSpPr>
          <p:nvPr>
            <p:ph type="title"/>
          </p:nvPr>
        </p:nvSpPr>
        <p:spPr>
          <a:xfrm>
            <a:off x="1676400" y="8647043"/>
            <a:ext cx="21034375" cy="1442488"/>
          </a:xfrm>
          <a:prstGeom prst="rect">
            <a:avLst/>
          </a:prstGeom>
        </p:spPr>
        <p:txBody>
          <a:bodyPr vert="horz" lIns="91440" tIns="45720" rIns="91440" bIns="45720" rtlCol="0" anchor="ctr">
            <a:normAutofit/>
          </a:bodyPr>
          <a:lstStyle>
            <a:lvl1pPr>
              <a:lnSpc>
                <a:spcPct val="100000"/>
              </a:lnSpc>
              <a:defRPr/>
            </a:lvl1pPr>
          </a:lstStyle>
          <a:p>
            <a:r>
              <a:rPr lang="en-US" dirty="0"/>
              <a:t>Title of presentation goes in this space</a:t>
            </a:r>
          </a:p>
        </p:txBody>
      </p:sp>
      <p:sp>
        <p:nvSpPr>
          <p:cNvPr id="16" name="Text Placeholder 15"/>
          <p:cNvSpPr>
            <a:spLocks noGrp="1"/>
          </p:cNvSpPr>
          <p:nvPr>
            <p:ph type="body" sz="quarter" idx="10" hasCustomPrompt="1"/>
          </p:nvPr>
        </p:nvSpPr>
        <p:spPr>
          <a:xfrm>
            <a:off x="1676400" y="10694504"/>
            <a:ext cx="21034375" cy="1130437"/>
          </a:xfrm>
          <a:prstGeom prst="rect">
            <a:avLst/>
          </a:prstGeom>
        </p:spPr>
        <p:txBody>
          <a:bodyPr anchor="b" anchorCtr="0"/>
          <a:lstStyle>
            <a:lvl1pPr marL="0" indent="0" algn="ctr">
              <a:buFontTx/>
              <a:buNone/>
              <a:defRPr sz="2800" baseline="0">
                <a:solidFill>
                  <a:schemeClr val="tx2"/>
                </a:solidFill>
              </a:defRPr>
            </a:lvl1pPr>
          </a:lstStyle>
          <a:p>
            <a:r>
              <a:rPr lang="en-US" sz="3000" dirty="0"/>
              <a:t>Presenter information</a:t>
            </a: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9146624" y="12646324"/>
            <a:ext cx="4591054" cy="519742"/>
          </a:xfrm>
          <a:prstGeom prst="rect">
            <a:avLst/>
          </a:prstGeom>
        </p:spPr>
      </p:pic>
      <p:sp>
        <p:nvSpPr>
          <p:cNvPr id="3" name="Picture Placeholder 2"/>
          <p:cNvSpPr>
            <a:spLocks noGrp="1"/>
          </p:cNvSpPr>
          <p:nvPr>
            <p:ph type="pic" sz="quarter" idx="11"/>
          </p:nvPr>
        </p:nvSpPr>
        <p:spPr>
          <a:xfrm>
            <a:off x="0" y="0"/>
            <a:ext cx="24385588" cy="7653338"/>
          </a:xfrm>
          <a:prstGeom prst="rect">
            <a:avLst/>
          </a:prstGeom>
          <a:blipFill>
            <a:blip r:embed="rId3"/>
            <a:stretch>
              <a:fillRect/>
            </a:stretch>
          </a:blipFill>
        </p:spPr>
        <p:txBody>
          <a:bodyPr/>
          <a:lstStyle/>
          <a:p>
            <a:endParaRPr lang="en-US"/>
          </a:p>
        </p:txBody>
      </p:sp>
      <p:sp>
        <p:nvSpPr>
          <p:cNvPr id="9" name="Slide Number Placeholder 8"/>
          <p:cNvSpPr>
            <a:spLocks noGrp="1"/>
          </p:cNvSpPr>
          <p:nvPr>
            <p:ph type="sldNum" sz="quarter" idx="4"/>
          </p:nvPr>
        </p:nvSpPr>
        <p:spPr>
          <a:xfrm>
            <a:off x="655983" y="12762948"/>
            <a:ext cx="16240538" cy="730250"/>
          </a:xfrm>
          <a:prstGeom prst="rect">
            <a:avLst/>
          </a:prstGeom>
        </p:spPr>
        <p:txBody>
          <a:bodyPr vert="horz" lIns="91440" tIns="45720" rIns="91440" bIns="45720" rtlCol="0" anchor="b" anchorCtr="0"/>
          <a:lstStyle>
            <a:lvl1pPr algn="l">
              <a:defRPr sz="2000">
                <a:solidFill>
                  <a:schemeClr val="tx1">
                    <a:tint val="75000"/>
                  </a:schemeClr>
                </a:solidFill>
              </a:defRPr>
            </a:lvl1pPr>
          </a:lstStyle>
          <a:p>
            <a:fld id="{8C8B385D-DF67-E241-B0BF-76B80A8E743B}" type="slidenum">
              <a:rPr lang="en-US" smtClean="0"/>
              <a:pPr/>
              <a:t>‹#›</a:t>
            </a:fld>
            <a:r>
              <a:rPr lang="en-US" dirty="0"/>
              <a:t>  |   Copyright © 2017 Kaiser Foundation Health Plan, Inc.</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_3 Photo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9146624" y="12646324"/>
            <a:ext cx="4591054" cy="519742"/>
          </a:xfrm>
          <a:prstGeom prst="rect">
            <a:avLst/>
          </a:prstGeom>
        </p:spPr>
      </p:pic>
      <p:sp>
        <p:nvSpPr>
          <p:cNvPr id="14" name="Title Placeholder 7"/>
          <p:cNvSpPr>
            <a:spLocks noGrp="1"/>
          </p:cNvSpPr>
          <p:nvPr>
            <p:ph type="title"/>
          </p:nvPr>
        </p:nvSpPr>
        <p:spPr>
          <a:xfrm>
            <a:off x="1676400" y="8647043"/>
            <a:ext cx="21034375" cy="1442488"/>
          </a:xfrm>
          <a:prstGeom prst="rect">
            <a:avLst/>
          </a:prstGeom>
        </p:spPr>
        <p:txBody>
          <a:bodyPr vert="horz" lIns="91440" tIns="45720" rIns="91440" bIns="45720" rtlCol="0" anchor="ctr">
            <a:normAutofit/>
          </a:bodyPr>
          <a:lstStyle>
            <a:lvl1pPr>
              <a:lnSpc>
                <a:spcPct val="100000"/>
              </a:lnSpc>
              <a:defRPr/>
            </a:lvl1pPr>
          </a:lstStyle>
          <a:p>
            <a:r>
              <a:rPr lang="en-US" dirty="0"/>
              <a:t>Title of presentation goes in this space</a:t>
            </a:r>
          </a:p>
        </p:txBody>
      </p:sp>
      <p:sp>
        <p:nvSpPr>
          <p:cNvPr id="15" name="Text Placeholder 15"/>
          <p:cNvSpPr>
            <a:spLocks noGrp="1"/>
          </p:cNvSpPr>
          <p:nvPr>
            <p:ph type="body" sz="quarter" idx="10" hasCustomPrompt="1"/>
          </p:nvPr>
        </p:nvSpPr>
        <p:spPr>
          <a:xfrm>
            <a:off x="1676400" y="10694504"/>
            <a:ext cx="21034375" cy="1130437"/>
          </a:xfrm>
          <a:prstGeom prst="rect">
            <a:avLst/>
          </a:prstGeom>
        </p:spPr>
        <p:txBody>
          <a:bodyPr anchor="b" anchorCtr="0"/>
          <a:lstStyle>
            <a:lvl1pPr marL="0" indent="0" algn="ctr">
              <a:buFontTx/>
              <a:buNone/>
              <a:defRPr sz="2800" baseline="0">
                <a:solidFill>
                  <a:schemeClr val="tx2"/>
                </a:solidFill>
              </a:defRPr>
            </a:lvl1pPr>
          </a:lstStyle>
          <a:p>
            <a:r>
              <a:rPr lang="en-US" sz="3000" dirty="0"/>
              <a:t>Presenter information</a:t>
            </a:r>
          </a:p>
        </p:txBody>
      </p:sp>
      <p:sp>
        <p:nvSpPr>
          <p:cNvPr id="3" name="Picture Placeholder 2"/>
          <p:cNvSpPr>
            <a:spLocks noGrp="1"/>
          </p:cNvSpPr>
          <p:nvPr>
            <p:ph type="pic" sz="quarter" idx="11"/>
          </p:nvPr>
        </p:nvSpPr>
        <p:spPr>
          <a:xfrm>
            <a:off x="0" y="0"/>
            <a:ext cx="8142288" cy="6731000"/>
          </a:xfrm>
          <a:prstGeom prst="rect">
            <a:avLst/>
          </a:prstGeom>
          <a:solidFill>
            <a:schemeClr val="bg1">
              <a:lumMod val="95000"/>
            </a:schemeClr>
          </a:solidFill>
        </p:spPr>
        <p:txBody>
          <a:bodyPr/>
          <a:lstStyle/>
          <a:p>
            <a:endParaRPr lang="en-US"/>
          </a:p>
        </p:txBody>
      </p:sp>
      <p:sp>
        <p:nvSpPr>
          <p:cNvPr id="5" name="Picture Placeholder 4"/>
          <p:cNvSpPr>
            <a:spLocks noGrp="1"/>
          </p:cNvSpPr>
          <p:nvPr>
            <p:ph type="pic" sz="quarter" idx="12"/>
          </p:nvPr>
        </p:nvSpPr>
        <p:spPr>
          <a:xfrm>
            <a:off x="8142288" y="0"/>
            <a:ext cx="8142287" cy="6731000"/>
          </a:xfrm>
          <a:prstGeom prst="rect">
            <a:avLst/>
          </a:prstGeom>
          <a:solidFill>
            <a:schemeClr val="bg1">
              <a:lumMod val="95000"/>
            </a:schemeClr>
          </a:solidFill>
        </p:spPr>
        <p:txBody>
          <a:bodyPr/>
          <a:lstStyle/>
          <a:p>
            <a:endParaRPr lang="en-US"/>
          </a:p>
        </p:txBody>
      </p:sp>
      <p:sp>
        <p:nvSpPr>
          <p:cNvPr id="12" name="Picture Placeholder 11"/>
          <p:cNvSpPr>
            <a:spLocks noGrp="1"/>
          </p:cNvSpPr>
          <p:nvPr>
            <p:ph type="pic" sz="quarter" idx="13"/>
          </p:nvPr>
        </p:nvSpPr>
        <p:spPr>
          <a:xfrm>
            <a:off x="16284575" y="0"/>
            <a:ext cx="8101013" cy="6731000"/>
          </a:xfrm>
          <a:prstGeom prst="rect">
            <a:avLst/>
          </a:prstGeom>
          <a:solidFill>
            <a:schemeClr val="bg1">
              <a:lumMod val="95000"/>
            </a:schemeClr>
          </a:solidFill>
        </p:spPr>
        <p:txBody>
          <a:bodyPr/>
          <a:lstStyle/>
          <a:p>
            <a:endParaRPr lang="en-US"/>
          </a:p>
        </p:txBody>
      </p:sp>
      <p:sp>
        <p:nvSpPr>
          <p:cNvPr id="10" name="Slide Number Placeholder 8"/>
          <p:cNvSpPr>
            <a:spLocks noGrp="1"/>
          </p:cNvSpPr>
          <p:nvPr>
            <p:ph type="sldNum" sz="quarter" idx="4"/>
          </p:nvPr>
        </p:nvSpPr>
        <p:spPr>
          <a:xfrm>
            <a:off x="655983" y="12762948"/>
            <a:ext cx="16240538" cy="730250"/>
          </a:xfrm>
          <a:prstGeom prst="rect">
            <a:avLst/>
          </a:prstGeom>
        </p:spPr>
        <p:txBody>
          <a:bodyPr vert="horz" lIns="91440" tIns="45720" rIns="91440" bIns="45720" rtlCol="0" anchor="b" anchorCtr="0"/>
          <a:lstStyle>
            <a:lvl1pPr algn="l">
              <a:defRPr sz="2000">
                <a:solidFill>
                  <a:schemeClr val="tx1">
                    <a:tint val="75000"/>
                  </a:schemeClr>
                </a:solidFill>
              </a:defRPr>
            </a:lvl1pPr>
          </a:lstStyle>
          <a:p>
            <a:fld id="{8C8B385D-DF67-E241-B0BF-76B80A8E743B}" type="slidenum">
              <a:rPr lang="en-US" smtClean="0"/>
              <a:pPr/>
              <a:t>‹#›</a:t>
            </a:fld>
            <a:r>
              <a:rPr lang="en-US" dirty="0"/>
              <a:t>  |   Copyright © 2017 Kaiser Foundation Health Plan, Inc.</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Photo Bottom 1">
    <p:spTree>
      <p:nvGrpSpPr>
        <p:cNvPr id="1" name=""/>
        <p:cNvGrpSpPr/>
        <p:nvPr/>
      </p:nvGrpSpPr>
      <p:grpSpPr>
        <a:xfrm>
          <a:off x="0" y="0"/>
          <a:ext cx="0" cy="0"/>
          <a:chOff x="0" y="0"/>
          <a:chExt cx="0" cy="0"/>
        </a:xfrm>
      </p:grpSpPr>
      <p:sp>
        <p:nvSpPr>
          <p:cNvPr id="9" name="Title Placeholder 7"/>
          <p:cNvSpPr>
            <a:spLocks noGrp="1"/>
          </p:cNvSpPr>
          <p:nvPr>
            <p:ph type="title"/>
          </p:nvPr>
        </p:nvSpPr>
        <p:spPr>
          <a:xfrm>
            <a:off x="1676400" y="2121579"/>
            <a:ext cx="21034375" cy="1442488"/>
          </a:xfrm>
          <a:prstGeom prst="rect">
            <a:avLst/>
          </a:prstGeom>
        </p:spPr>
        <p:txBody>
          <a:bodyPr vert="horz" lIns="91440" tIns="45720" rIns="91440" bIns="45720" rtlCol="0" anchor="ctr" anchorCtr="0">
            <a:normAutofit/>
          </a:bodyPr>
          <a:lstStyle>
            <a:lvl1pPr algn="l">
              <a:lnSpc>
                <a:spcPct val="100000"/>
              </a:lnSpc>
              <a:defRPr sz="5200"/>
            </a:lvl1pPr>
          </a:lstStyle>
          <a:p>
            <a:r>
              <a:rPr lang="en-US" dirty="0"/>
              <a:t>Title of presentation goes in this space</a:t>
            </a:r>
          </a:p>
        </p:txBody>
      </p:sp>
      <p:sp>
        <p:nvSpPr>
          <p:cNvPr id="10" name="Text Placeholder 15"/>
          <p:cNvSpPr>
            <a:spLocks noGrp="1"/>
          </p:cNvSpPr>
          <p:nvPr>
            <p:ph type="body" sz="quarter" idx="10" hasCustomPrompt="1"/>
          </p:nvPr>
        </p:nvSpPr>
        <p:spPr>
          <a:xfrm>
            <a:off x="1676400" y="3564067"/>
            <a:ext cx="21034375" cy="826404"/>
          </a:xfrm>
          <a:prstGeom prst="rect">
            <a:avLst/>
          </a:prstGeom>
        </p:spPr>
        <p:txBody>
          <a:bodyPr anchor="b" anchorCtr="0"/>
          <a:lstStyle>
            <a:lvl1pPr marL="0" indent="0" algn="l">
              <a:buFontTx/>
              <a:buNone/>
              <a:defRPr sz="2800" baseline="0">
                <a:solidFill>
                  <a:schemeClr val="tx2"/>
                </a:solidFill>
              </a:defRPr>
            </a:lvl1pPr>
          </a:lstStyle>
          <a:p>
            <a:r>
              <a:rPr lang="en-US" sz="3000" dirty="0"/>
              <a:t>Presenter information</a:t>
            </a:r>
          </a:p>
        </p:txBody>
      </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8746" y="720905"/>
            <a:ext cx="4591054" cy="519742"/>
          </a:xfrm>
          <a:prstGeom prst="rect">
            <a:avLst/>
          </a:prstGeom>
        </p:spPr>
      </p:pic>
      <p:sp>
        <p:nvSpPr>
          <p:cNvPr id="3" name="Picture Placeholder 2"/>
          <p:cNvSpPr>
            <a:spLocks noGrp="1"/>
          </p:cNvSpPr>
          <p:nvPr>
            <p:ph type="pic" sz="quarter" idx="11"/>
          </p:nvPr>
        </p:nvSpPr>
        <p:spPr>
          <a:xfrm>
            <a:off x="19878" y="4610100"/>
            <a:ext cx="24385587" cy="9158794"/>
          </a:xfrm>
          <a:prstGeom prst="rect">
            <a:avLst/>
          </a:prstGeom>
          <a:solidFill>
            <a:schemeClr val="bg1">
              <a:lumMod val="95000"/>
            </a:schemeClr>
          </a:solidFill>
        </p:spPr>
        <p:txBody>
          <a:bodyPr wrap="square">
            <a:noAutofit/>
          </a:bodyPr>
          <a:lstStyle/>
          <a:p>
            <a:endParaRPr lang="en-US"/>
          </a:p>
        </p:txBody>
      </p:sp>
      <p:sp>
        <p:nvSpPr>
          <p:cNvPr id="7" name="Slide Number Placeholder 8"/>
          <p:cNvSpPr>
            <a:spLocks noGrp="1"/>
          </p:cNvSpPr>
          <p:nvPr>
            <p:ph type="sldNum" sz="quarter" idx="4"/>
          </p:nvPr>
        </p:nvSpPr>
        <p:spPr>
          <a:xfrm>
            <a:off x="655983" y="12762948"/>
            <a:ext cx="16240538" cy="730250"/>
          </a:xfrm>
          <a:prstGeom prst="rect">
            <a:avLst/>
          </a:prstGeom>
        </p:spPr>
        <p:txBody>
          <a:bodyPr vert="horz" lIns="91440" tIns="45720" rIns="91440" bIns="45720" rtlCol="0" anchor="b" anchorCtr="0"/>
          <a:lstStyle>
            <a:lvl1pPr algn="l">
              <a:defRPr sz="2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_Photo Bottom 2">
    <p:spTree>
      <p:nvGrpSpPr>
        <p:cNvPr id="1" name=""/>
        <p:cNvGrpSpPr/>
        <p:nvPr/>
      </p:nvGrpSpPr>
      <p:grpSpPr>
        <a:xfrm>
          <a:off x="0" y="0"/>
          <a:ext cx="0" cy="0"/>
          <a:chOff x="0" y="0"/>
          <a:chExt cx="0" cy="0"/>
        </a:xfrm>
      </p:grpSpPr>
      <p:sp>
        <p:nvSpPr>
          <p:cNvPr id="13" name="Slide Number Placeholder 5"/>
          <p:cNvSpPr>
            <a:spLocks noGrp="1"/>
          </p:cNvSpPr>
          <p:nvPr>
            <p:ph type="sldNum" sz="quarter" idx="4"/>
          </p:nvPr>
        </p:nvSpPr>
        <p:spPr>
          <a:xfrm>
            <a:off x="612824" y="13178255"/>
            <a:ext cx="11834228" cy="537745"/>
          </a:xfrm>
          <a:prstGeom prst="rect">
            <a:avLst/>
          </a:prstGeom>
        </p:spPr>
        <p:txBody>
          <a:bodyPr vert="horz" lIns="91440" tIns="45720" rIns="91440" bIns="45720" rtlCol="0" anchor="ctr"/>
          <a:lstStyle>
            <a:lvl1pPr algn="l">
              <a:defRPr sz="2000">
                <a:solidFill>
                  <a:schemeClr val="tx1">
                    <a:tint val="75000"/>
                  </a:schemeClr>
                </a:solidFill>
              </a:defRPr>
            </a:lvl1pPr>
          </a:lstStyle>
          <a:p>
            <a:fld id="{37856311-FCBD-DE47-A7A5-5FEB27551E75}" type="slidenum">
              <a:rPr lang="en-US" smtClean="0"/>
              <a:pPr/>
              <a:t>‹#›</a:t>
            </a:fld>
            <a:r>
              <a:rPr lang="en-US"/>
              <a:t>   |   Copyright © 2017 Kaiser Foundation Health Plan, Inc. </a:t>
            </a:r>
          </a:p>
          <a:p>
            <a:pPr fontAlgn="t"/>
            <a:endParaRPr lang="en-US"/>
          </a:p>
        </p:txBody>
      </p:sp>
      <p:sp>
        <p:nvSpPr>
          <p:cNvPr id="16" name="Rectangle 15"/>
          <p:cNvSpPr/>
          <p:nvPr userDrawn="1"/>
        </p:nvSpPr>
        <p:spPr>
          <a:xfrm>
            <a:off x="24092451" y="687109"/>
            <a:ext cx="294723" cy="75538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5"/>
          <p:cNvSpPr>
            <a:spLocks noGrp="1"/>
          </p:cNvSpPr>
          <p:nvPr>
            <p:ph type="body" sz="quarter" idx="11" hasCustomPrompt="1"/>
          </p:nvPr>
        </p:nvSpPr>
        <p:spPr>
          <a:xfrm>
            <a:off x="13517217" y="687109"/>
            <a:ext cx="10306740" cy="755380"/>
          </a:xfrm>
          <a:prstGeom prst="rect">
            <a:avLst/>
          </a:prstGeom>
        </p:spPr>
        <p:txBody>
          <a:bodyPr anchor="ctr" anchorCtr="0"/>
          <a:lstStyle>
            <a:lvl1pPr marL="0" indent="0" algn="r">
              <a:buFontTx/>
              <a:buNone/>
              <a:defRPr sz="2800" baseline="0">
                <a:solidFill>
                  <a:schemeClr val="tx2"/>
                </a:solidFill>
              </a:defRPr>
            </a:lvl1pPr>
          </a:lstStyle>
          <a:p>
            <a:r>
              <a:rPr lang="en-US" sz="3000" dirty="0"/>
              <a:t>Identifier</a:t>
            </a:r>
          </a:p>
        </p:txBody>
      </p:sp>
      <p:pic>
        <p:nvPicPr>
          <p:cNvPr id="18" name="Picture 1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8746" y="720905"/>
            <a:ext cx="4591054" cy="519742"/>
          </a:xfrm>
          <a:prstGeom prst="rect">
            <a:avLst/>
          </a:prstGeom>
        </p:spPr>
      </p:pic>
      <p:sp>
        <p:nvSpPr>
          <p:cNvPr id="19" name="Picture Placeholder 2"/>
          <p:cNvSpPr>
            <a:spLocks noGrp="1"/>
          </p:cNvSpPr>
          <p:nvPr>
            <p:ph type="pic" sz="quarter" idx="12"/>
          </p:nvPr>
        </p:nvSpPr>
        <p:spPr>
          <a:xfrm>
            <a:off x="19878" y="4610100"/>
            <a:ext cx="24385587" cy="9158794"/>
          </a:xfrm>
          <a:prstGeom prst="rect">
            <a:avLst/>
          </a:prstGeom>
          <a:solidFill>
            <a:schemeClr val="bg1">
              <a:lumMod val="95000"/>
            </a:schemeClr>
          </a:solidFill>
        </p:spPr>
        <p:txBody>
          <a:bodyPr wrap="square">
            <a:noAutofit/>
          </a:bodyPr>
          <a:lstStyle/>
          <a:p>
            <a:endParaRPr lang="en-US"/>
          </a:p>
        </p:txBody>
      </p:sp>
      <p:sp>
        <p:nvSpPr>
          <p:cNvPr id="22" name="Title Placeholder 7"/>
          <p:cNvSpPr>
            <a:spLocks noGrp="1"/>
          </p:cNvSpPr>
          <p:nvPr>
            <p:ph type="title"/>
          </p:nvPr>
        </p:nvSpPr>
        <p:spPr>
          <a:xfrm>
            <a:off x="1676400" y="2121579"/>
            <a:ext cx="21034375" cy="1442488"/>
          </a:xfrm>
          <a:prstGeom prst="rect">
            <a:avLst/>
          </a:prstGeom>
        </p:spPr>
        <p:txBody>
          <a:bodyPr vert="horz" lIns="91440" tIns="45720" rIns="91440" bIns="45720" rtlCol="0" anchor="ctr" anchorCtr="0">
            <a:normAutofit/>
          </a:bodyPr>
          <a:lstStyle>
            <a:lvl1pPr algn="l">
              <a:lnSpc>
                <a:spcPct val="100000"/>
              </a:lnSpc>
              <a:defRPr sz="5200"/>
            </a:lvl1pPr>
          </a:lstStyle>
          <a:p>
            <a:r>
              <a:rPr lang="en-US" dirty="0"/>
              <a:t>Title of presentation goes in this space</a:t>
            </a:r>
          </a:p>
        </p:txBody>
      </p:sp>
      <p:sp>
        <p:nvSpPr>
          <p:cNvPr id="23" name="Text Placeholder 15"/>
          <p:cNvSpPr>
            <a:spLocks noGrp="1"/>
          </p:cNvSpPr>
          <p:nvPr>
            <p:ph type="body" sz="quarter" idx="10" hasCustomPrompt="1"/>
          </p:nvPr>
        </p:nvSpPr>
        <p:spPr>
          <a:xfrm>
            <a:off x="1676400" y="3564067"/>
            <a:ext cx="21034375" cy="826404"/>
          </a:xfrm>
          <a:prstGeom prst="rect">
            <a:avLst/>
          </a:prstGeom>
        </p:spPr>
        <p:txBody>
          <a:bodyPr anchor="b" anchorCtr="0"/>
          <a:lstStyle>
            <a:lvl1pPr marL="0" indent="0" algn="l">
              <a:buFontTx/>
              <a:buNone/>
              <a:defRPr sz="2800" baseline="0">
                <a:solidFill>
                  <a:schemeClr val="tx2"/>
                </a:solidFill>
              </a:defRPr>
            </a:lvl1pPr>
          </a:lstStyle>
          <a:p>
            <a:r>
              <a:rPr lang="en-US" sz="3000" dirty="0"/>
              <a:t>Presenter information</a:t>
            </a:r>
          </a:p>
        </p:txBody>
      </p:sp>
      <p:sp>
        <p:nvSpPr>
          <p:cNvPr id="9" name="Slide Number Placeholder 8"/>
          <p:cNvSpPr txBox="1">
            <a:spLocks/>
          </p:cNvSpPr>
          <p:nvPr userDrawn="1"/>
        </p:nvSpPr>
        <p:spPr>
          <a:xfrm>
            <a:off x="655983" y="12762948"/>
            <a:ext cx="16240538" cy="730250"/>
          </a:xfrm>
          <a:prstGeom prst="rect">
            <a:avLst/>
          </a:prstGeom>
        </p:spPr>
        <p:txBody>
          <a:bodyPr vert="horz" lIns="91440" tIns="45720" rIns="91440" bIns="45720" rtlCol="0" anchor="b" anchorCtr="0"/>
          <a:lstStyle>
            <a:defPPr>
              <a:defRPr lang="en-US"/>
            </a:defPPr>
            <a:lvl1pPr marL="0" algn="l" defTabSz="1828891" rtl="0" eaLnBrk="1" latinLnBrk="0" hangingPunct="1">
              <a:defRPr sz="2000" kern="1200">
                <a:solidFill>
                  <a:schemeClr val="tx1">
                    <a:tint val="75000"/>
                  </a:schemeClr>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fld id="{8C8B385D-DF67-E241-B0BF-76B80A8E743B}" type="slidenum">
              <a:rPr lang="en-US" smtClean="0"/>
              <a:pPr/>
              <a:t>‹#›</a:t>
            </a:fld>
            <a:r>
              <a:rPr lang="en-US"/>
              <a:t>  |   Copyright © 2017 Kaiser Foundation Health Plan, Inc.</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Bottom S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12193587" y="0"/>
            <a:ext cx="12193588" cy="12001500"/>
          </a:xfrm>
          <a:prstGeom prst="rect">
            <a:avLst/>
          </a:prstGeom>
          <a:solidFill>
            <a:schemeClr val="bg1">
              <a:lumMod val="95000"/>
            </a:schemeClr>
          </a:solidFill>
        </p:spPr>
        <p:txBody>
          <a:bodyPr/>
          <a:lstStyle/>
          <a:p>
            <a:endParaRPr lang="en-US"/>
          </a:p>
        </p:txBody>
      </p:sp>
      <p:sp>
        <p:nvSpPr>
          <p:cNvPr id="9" name="Rectangle 8"/>
          <p:cNvSpPr/>
          <p:nvPr userDrawn="1"/>
        </p:nvSpPr>
        <p:spPr>
          <a:xfrm>
            <a:off x="0" y="0"/>
            <a:ext cx="12193587" cy="12001500"/>
          </a:xfrm>
          <a:prstGeom prst="rect">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9146624" y="12646324"/>
            <a:ext cx="4591054" cy="519742"/>
          </a:xfrm>
          <a:prstGeom prst="rect">
            <a:avLst/>
          </a:prstGeom>
        </p:spPr>
      </p:pic>
      <p:sp>
        <p:nvSpPr>
          <p:cNvPr id="14" name="Title Placeholder 7"/>
          <p:cNvSpPr>
            <a:spLocks noGrp="1"/>
          </p:cNvSpPr>
          <p:nvPr>
            <p:ph type="title" hasCustomPrompt="1"/>
          </p:nvPr>
        </p:nvSpPr>
        <p:spPr>
          <a:xfrm>
            <a:off x="1676400" y="4222816"/>
            <a:ext cx="9574696" cy="4102237"/>
          </a:xfrm>
          <a:prstGeom prst="rect">
            <a:avLst/>
          </a:prstGeom>
        </p:spPr>
        <p:txBody>
          <a:bodyPr vert="horz" lIns="91440" tIns="45720" rIns="91440" bIns="45720" rtlCol="0" anchor="ctr">
            <a:noAutofit/>
          </a:bodyPr>
          <a:lstStyle>
            <a:lvl1pPr algn="l">
              <a:lnSpc>
                <a:spcPct val="100000"/>
              </a:lnSpc>
              <a:defRPr>
                <a:solidFill>
                  <a:schemeClr val="bg1"/>
                </a:solidFill>
              </a:defRPr>
            </a:lvl1pPr>
          </a:lstStyle>
          <a:p>
            <a:r>
              <a:rPr lang="en-US" dirty="0"/>
              <a:t>Title of presentation goes in this space and can go multiple lines</a:t>
            </a:r>
          </a:p>
        </p:txBody>
      </p:sp>
      <p:sp>
        <p:nvSpPr>
          <p:cNvPr id="15" name="Text Placeholder 15"/>
          <p:cNvSpPr>
            <a:spLocks noGrp="1"/>
          </p:cNvSpPr>
          <p:nvPr>
            <p:ph type="body" sz="quarter" idx="10" hasCustomPrompt="1"/>
          </p:nvPr>
        </p:nvSpPr>
        <p:spPr>
          <a:xfrm>
            <a:off x="1676400" y="9939130"/>
            <a:ext cx="9852991" cy="1885811"/>
          </a:xfrm>
          <a:prstGeom prst="rect">
            <a:avLst/>
          </a:prstGeom>
        </p:spPr>
        <p:txBody>
          <a:bodyPr anchor="b" anchorCtr="0"/>
          <a:lstStyle>
            <a:lvl1pPr marL="0" indent="0" algn="l">
              <a:buFontTx/>
              <a:buNone/>
              <a:defRPr sz="2800" baseline="0">
                <a:solidFill>
                  <a:schemeClr val="bg1"/>
                </a:solidFill>
              </a:defRPr>
            </a:lvl1pPr>
          </a:lstStyle>
          <a:p>
            <a:r>
              <a:rPr lang="en-US" sz="3000" dirty="0"/>
              <a:t>Presenter information</a:t>
            </a:r>
          </a:p>
        </p:txBody>
      </p:sp>
      <p:sp>
        <p:nvSpPr>
          <p:cNvPr id="7" name="Slide Number Placeholder 8"/>
          <p:cNvSpPr>
            <a:spLocks noGrp="1"/>
          </p:cNvSpPr>
          <p:nvPr>
            <p:ph type="sldNum" sz="quarter" idx="4"/>
          </p:nvPr>
        </p:nvSpPr>
        <p:spPr>
          <a:xfrm>
            <a:off x="655983" y="12762948"/>
            <a:ext cx="16240538" cy="730250"/>
          </a:xfrm>
          <a:prstGeom prst="rect">
            <a:avLst/>
          </a:prstGeom>
        </p:spPr>
        <p:txBody>
          <a:bodyPr vert="horz" lIns="91440" tIns="45720" rIns="91440" bIns="45720" rtlCol="0" anchor="b" anchorCtr="0"/>
          <a:lstStyle>
            <a:lvl1pPr algn="l">
              <a:defRPr sz="2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ransition_1">
    <p:spTree>
      <p:nvGrpSpPr>
        <p:cNvPr id="1" name=""/>
        <p:cNvGrpSpPr/>
        <p:nvPr/>
      </p:nvGrpSpPr>
      <p:grpSpPr>
        <a:xfrm>
          <a:off x="0" y="0"/>
          <a:ext cx="0" cy="0"/>
          <a:chOff x="0" y="0"/>
          <a:chExt cx="0" cy="0"/>
        </a:xfrm>
      </p:grpSpPr>
      <p:sp>
        <p:nvSpPr>
          <p:cNvPr id="12" name="Title Placeholder 7"/>
          <p:cNvSpPr>
            <a:spLocks noGrp="1"/>
          </p:cNvSpPr>
          <p:nvPr>
            <p:ph type="title" hasCustomPrompt="1"/>
          </p:nvPr>
        </p:nvSpPr>
        <p:spPr>
          <a:xfrm>
            <a:off x="1676401" y="5560286"/>
            <a:ext cx="17366974" cy="1442488"/>
          </a:xfrm>
          <a:prstGeom prst="rect">
            <a:avLst/>
          </a:prstGeom>
        </p:spPr>
        <p:txBody>
          <a:bodyPr vert="horz" lIns="91440" tIns="45720" rIns="91440" bIns="45720" rtlCol="0" anchor="b" anchorCtr="0">
            <a:noAutofit/>
          </a:bodyPr>
          <a:lstStyle>
            <a:lvl1pPr algn="l">
              <a:lnSpc>
                <a:spcPct val="100000"/>
              </a:lnSpc>
              <a:defRPr b="1" baseline="0"/>
            </a:lvl1pPr>
          </a:lstStyle>
          <a:p>
            <a:r>
              <a:rPr lang="en-US" dirty="0"/>
              <a:t>A LARGE BOLD STATEMENT GOES HERE AND CAN GO UP TO TWO LINES AND COLOR FOR EMPHASIS</a:t>
            </a:r>
          </a:p>
        </p:txBody>
      </p:sp>
      <p:sp>
        <p:nvSpPr>
          <p:cNvPr id="2" name="Slide Number Placeholder 1"/>
          <p:cNvSpPr>
            <a:spLocks noGrp="1"/>
          </p:cNvSpPr>
          <p:nvPr>
            <p:ph type="sldNum" sz="quarter" idx="10"/>
          </p:nvPr>
        </p:nvSpPr>
        <p:spPr/>
        <p:txBody>
          <a:bodyPr/>
          <a:lstStyle/>
          <a:p>
            <a:fld id="{8C8B385D-DF67-E241-B0BF-76B80A8E743B}" type="slidenum">
              <a:rPr lang="en-US" smtClean="0"/>
              <a:pPr/>
              <a:t>‹#›</a:t>
            </a:fld>
            <a:r>
              <a:rPr lang="en-US"/>
              <a:t>  |   Copyright © 2017 Kaiser Foundation Health Plan, Inc.</a:t>
            </a:r>
          </a:p>
        </p:txBody>
      </p:sp>
      <p:sp>
        <p:nvSpPr>
          <p:cNvPr id="5" name="Rectangle 4"/>
          <p:cNvSpPr/>
          <p:nvPr userDrawn="1"/>
        </p:nvSpPr>
        <p:spPr>
          <a:xfrm>
            <a:off x="0" y="6858000"/>
            <a:ext cx="179882"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0"/>
            <a:ext cx="179882" cy="685800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ansition_2">
    <p:spTree>
      <p:nvGrpSpPr>
        <p:cNvPr id="1" name=""/>
        <p:cNvGrpSpPr/>
        <p:nvPr/>
      </p:nvGrpSpPr>
      <p:grpSpPr>
        <a:xfrm>
          <a:off x="0" y="0"/>
          <a:ext cx="0" cy="0"/>
          <a:chOff x="0" y="0"/>
          <a:chExt cx="0" cy="0"/>
        </a:xfrm>
      </p:grpSpPr>
      <p:sp>
        <p:nvSpPr>
          <p:cNvPr id="3" name="Rectangle 2"/>
          <p:cNvSpPr/>
          <p:nvPr userDrawn="1"/>
        </p:nvSpPr>
        <p:spPr>
          <a:xfrm>
            <a:off x="-1" y="4313583"/>
            <a:ext cx="24387175" cy="4532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itle Placeholder 7"/>
          <p:cNvSpPr>
            <a:spLocks noGrp="1"/>
          </p:cNvSpPr>
          <p:nvPr>
            <p:ph type="title" hasCustomPrompt="1"/>
          </p:nvPr>
        </p:nvSpPr>
        <p:spPr>
          <a:xfrm>
            <a:off x="1676401" y="5858460"/>
            <a:ext cx="17366974" cy="1442488"/>
          </a:xfrm>
          <a:prstGeom prst="rect">
            <a:avLst/>
          </a:prstGeom>
        </p:spPr>
        <p:txBody>
          <a:bodyPr vert="horz" lIns="91440" tIns="45720" rIns="91440" bIns="45720" rtlCol="0" anchor="ctr" anchorCtr="0">
            <a:noAutofit/>
          </a:bodyPr>
          <a:lstStyle>
            <a:lvl1pPr algn="l">
              <a:lnSpc>
                <a:spcPct val="100000"/>
              </a:lnSpc>
              <a:defRPr b="1" baseline="0">
                <a:solidFill>
                  <a:schemeClr val="bg1"/>
                </a:solidFill>
              </a:defRPr>
            </a:lvl1pPr>
          </a:lstStyle>
          <a:p>
            <a:r>
              <a:rPr lang="en-US" dirty="0"/>
              <a:t>A LARGE BOLD STATEMENT GOES HERE AND CAN GO UP TO TWO LINES AND COLOR FOR EMPHASIS</a:t>
            </a:r>
          </a:p>
        </p:txBody>
      </p:sp>
      <p:sp>
        <p:nvSpPr>
          <p:cNvPr id="2" name="Slide Number Placeholder 1"/>
          <p:cNvSpPr>
            <a:spLocks noGrp="1"/>
          </p:cNvSpPr>
          <p:nvPr>
            <p:ph type="sldNum" sz="quarter" idx="10"/>
          </p:nvPr>
        </p:nvSpPr>
        <p:spPr/>
        <p:txBody>
          <a:bodyPr/>
          <a:lstStyle/>
          <a:p>
            <a:fld id="{8C8B385D-DF67-E241-B0BF-76B80A8E743B}" type="slidenum">
              <a:rPr lang="en-US" smtClean="0"/>
              <a:pPr/>
              <a:t>‹#›</a:t>
            </a:fld>
            <a:r>
              <a:rPr lang="en-US" dirty="0"/>
              <a:t>  |   Copyright © 2017 Kaiser Foundation Health Plan, Inc.</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1.emf"/><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1.emf"/><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2.xml"/><Relationship Id="rId7" Type="http://schemas.openxmlformats.org/officeDocument/2006/relationships/theme" Target="../theme/theme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1676400" y="4399474"/>
            <a:ext cx="21034375" cy="3381552"/>
          </a:xfrm>
          <a:prstGeom prst="rect">
            <a:avLst/>
          </a:prstGeom>
        </p:spPr>
        <p:txBody>
          <a:bodyPr vert="horz" lIns="91440" tIns="45720" rIns="91440" bIns="45720" rtlCol="0" anchor="ctr">
            <a:normAutofit/>
          </a:bodyPr>
          <a:lstStyle/>
          <a:p>
            <a:r>
              <a:rPr lang="en-US" dirty="0"/>
              <a:t>Title of presentation goes in this space</a:t>
            </a:r>
          </a:p>
        </p:txBody>
      </p:sp>
      <p:sp>
        <p:nvSpPr>
          <p:cNvPr id="4" name="Slide Number Placeholder 8"/>
          <p:cNvSpPr>
            <a:spLocks noGrp="1"/>
          </p:cNvSpPr>
          <p:nvPr>
            <p:ph type="sldNum" sz="quarter" idx="4"/>
          </p:nvPr>
        </p:nvSpPr>
        <p:spPr>
          <a:xfrm>
            <a:off x="655983" y="12762948"/>
            <a:ext cx="16240538" cy="730250"/>
          </a:xfrm>
          <a:prstGeom prst="rect">
            <a:avLst/>
          </a:prstGeom>
        </p:spPr>
        <p:txBody>
          <a:bodyPr vert="horz" lIns="91440" tIns="45720" rIns="91440" bIns="45720" rtlCol="0" anchor="b" anchorCtr="0"/>
          <a:lstStyle>
            <a:lvl1pPr algn="l">
              <a:defRPr sz="2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pic>
        <p:nvPicPr>
          <p:cNvPr id="5" name="Picture 4"/>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9146624" y="12646324"/>
            <a:ext cx="4591054" cy="519742"/>
          </a:xfrm>
          <a:prstGeom prst="rect">
            <a:avLst/>
          </a:prstGeom>
        </p:spPr>
      </p:pic>
    </p:spTree>
    <p:extLst>
      <p:ext uri="{BB962C8B-B14F-4D97-AF65-F5344CB8AC3E}">
        <p14:creationId xmlns:p14="http://schemas.microsoft.com/office/powerpoint/2010/main" val="877400865"/>
      </p:ext>
    </p:extLst>
  </p:cSld>
  <p:clrMap bg1="lt1" tx1="dk1" bg2="lt2" tx2="dk2" accent1="accent1" accent2="accent2" accent3="accent3" accent4="accent4" accent5="accent5" accent6="accent6" hlink="hlink" folHlink="folHlink"/>
  <p:sldLayoutIdLst>
    <p:sldLayoutId id="2147483778" r:id="rId1"/>
    <p:sldLayoutId id="2147483779" r:id="rId2"/>
  </p:sldLayoutIdLst>
  <p:hf hdr="0" ftr="0" dt="0"/>
  <p:txStyles>
    <p:titleStyle>
      <a:lvl1pPr algn="l" defTabSz="914400" rtl="0" eaLnBrk="1" latinLnBrk="0" hangingPunct="1">
        <a:lnSpc>
          <a:spcPct val="90000"/>
        </a:lnSpc>
        <a:spcBef>
          <a:spcPct val="0"/>
        </a:spcBef>
        <a:buNone/>
        <a:defRPr sz="5200" kern="1200"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8"/>
          <p:cNvSpPr>
            <a:spLocks noGrp="1"/>
          </p:cNvSpPr>
          <p:nvPr>
            <p:ph type="sldNum" sz="quarter" idx="4"/>
          </p:nvPr>
        </p:nvSpPr>
        <p:spPr>
          <a:xfrm>
            <a:off x="655983" y="12762948"/>
            <a:ext cx="16240538" cy="730250"/>
          </a:xfrm>
          <a:prstGeom prst="rect">
            <a:avLst/>
          </a:prstGeom>
        </p:spPr>
        <p:txBody>
          <a:bodyPr vert="horz" lIns="91440" tIns="45720" rIns="91440" bIns="45720" rtlCol="0" anchor="b" anchorCtr="0"/>
          <a:lstStyle>
            <a:lvl1pPr algn="l">
              <a:defRPr sz="2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166035363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0" r:id="rId3"/>
    <p:sldLayoutId id="2147483797" r:id="rId4"/>
    <p:sldLayoutId id="2147483783" r:id="rId5"/>
  </p:sldLayoutIdLst>
  <p:hf hdr="0" ftr="0" dt="0"/>
  <p:txStyles>
    <p:titleStyle>
      <a:lvl1pPr algn="ctr" defTabSz="914400" rtl="0" eaLnBrk="1" latinLnBrk="0" hangingPunct="1">
        <a:lnSpc>
          <a:spcPct val="90000"/>
        </a:lnSpc>
        <a:spcBef>
          <a:spcPct val="0"/>
        </a:spcBef>
        <a:buNone/>
        <a:defRPr sz="4800" kern="1200"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8"/>
          <p:cNvSpPr>
            <a:spLocks noGrp="1"/>
          </p:cNvSpPr>
          <p:nvPr>
            <p:ph type="sldNum" sz="quarter" idx="4"/>
          </p:nvPr>
        </p:nvSpPr>
        <p:spPr>
          <a:xfrm>
            <a:off x="655983" y="12762948"/>
            <a:ext cx="16240538" cy="730250"/>
          </a:xfrm>
          <a:prstGeom prst="rect">
            <a:avLst/>
          </a:prstGeom>
        </p:spPr>
        <p:txBody>
          <a:bodyPr vert="horz" lIns="91440" tIns="45720" rIns="91440" bIns="45720" rtlCol="0" anchor="b" anchorCtr="0"/>
          <a:lstStyle>
            <a:lvl1pPr algn="l">
              <a:defRPr sz="2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2050440382"/>
      </p:ext>
    </p:extLst>
  </p:cSld>
  <p:clrMap bg1="lt1" tx1="dk1" bg2="lt2" tx2="dk2" accent1="accent1" accent2="accent2" accent3="accent3" accent4="accent4" accent5="accent5" accent6="accent6" hlink="hlink" folHlink="folHlink"/>
  <p:sldLayoutIdLst>
    <p:sldLayoutId id="2147483739" r:id="rId1"/>
    <p:sldLayoutId id="2147483800" r:id="rId2"/>
    <p:sldLayoutId id="2147483748" r:id="rId3"/>
    <p:sldLayoutId id="2147483750" r:id="rId4"/>
    <p:sldLayoutId id="2147483788" r:id="rId5"/>
  </p:sldLayoutIdLst>
  <p:hf hdr="0" ftr="0" dt="0"/>
  <p:txStyles>
    <p:titleStyle>
      <a:lvl1pPr algn="ctr" defTabSz="914400" rtl="0" eaLnBrk="1" latinLnBrk="0" hangingPunct="1">
        <a:lnSpc>
          <a:spcPct val="90000"/>
        </a:lnSpc>
        <a:spcBef>
          <a:spcPct val="0"/>
        </a:spcBef>
        <a:buNone/>
        <a:defRPr sz="4800" kern="1200"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userDrawn="1">
          <p15:clr>
            <a:srgbClr val="F26B43"/>
          </p15:clr>
        </p15:guide>
        <p15:guide id="2" pos="7681"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1676400" y="4399474"/>
            <a:ext cx="21034375" cy="3381552"/>
          </a:xfrm>
          <a:prstGeom prst="rect">
            <a:avLst/>
          </a:prstGeom>
        </p:spPr>
        <p:txBody>
          <a:bodyPr vert="horz" lIns="91440" tIns="45720" rIns="91440" bIns="45720" rtlCol="0" anchor="ctr">
            <a:noAutofit/>
          </a:bodyPr>
          <a:lstStyle/>
          <a:p>
            <a:r>
              <a:rPr lang="en-US" dirty="0"/>
              <a:t>Title of presentation goes in this space</a:t>
            </a:r>
          </a:p>
        </p:txBody>
      </p:sp>
      <p:sp>
        <p:nvSpPr>
          <p:cNvPr id="10" name="Slide Number Placeholder 8"/>
          <p:cNvSpPr>
            <a:spLocks noGrp="1"/>
          </p:cNvSpPr>
          <p:nvPr>
            <p:ph type="sldNum" sz="quarter" idx="4"/>
          </p:nvPr>
        </p:nvSpPr>
        <p:spPr>
          <a:xfrm>
            <a:off x="655983" y="12762948"/>
            <a:ext cx="16240538" cy="730250"/>
          </a:xfrm>
          <a:prstGeom prst="rect">
            <a:avLst/>
          </a:prstGeom>
        </p:spPr>
        <p:txBody>
          <a:bodyPr vert="horz" lIns="91440" tIns="45720" rIns="91440" bIns="45720" rtlCol="0" anchor="b" anchorCtr="0"/>
          <a:lstStyle>
            <a:lvl1pPr algn="l">
              <a:defRPr sz="2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pic>
        <p:nvPicPr>
          <p:cNvPr id="6" name="Picture 5"/>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19146624" y="12646324"/>
            <a:ext cx="4591054" cy="519742"/>
          </a:xfrm>
          <a:prstGeom prst="rect">
            <a:avLst/>
          </a:prstGeom>
        </p:spPr>
      </p:pic>
    </p:spTree>
    <p:extLst>
      <p:ext uri="{BB962C8B-B14F-4D97-AF65-F5344CB8AC3E}">
        <p14:creationId xmlns:p14="http://schemas.microsoft.com/office/powerpoint/2010/main" val="1329930431"/>
      </p:ext>
    </p:extLst>
  </p:cSld>
  <p:clrMap bg1="lt1" tx1="dk1" bg2="lt2" tx2="dk2" accent1="accent1" accent2="accent2" accent3="accent3" accent4="accent4" accent5="accent5" accent6="accent6" hlink="hlink" folHlink="folHlink"/>
  <p:sldLayoutIdLst>
    <p:sldLayoutId id="2147483784" r:id="rId1"/>
    <p:sldLayoutId id="2147483786" r:id="rId2"/>
    <p:sldLayoutId id="2147483799" r:id="rId3"/>
    <p:sldLayoutId id="2147483796" r:id="rId4"/>
  </p:sldLayoutIdLst>
  <p:hf hdr="0" ftr="0" dt="0"/>
  <p:txStyles>
    <p:titleStyle>
      <a:lvl1pPr algn="l" defTabSz="914400" rtl="0" eaLnBrk="1" latinLnBrk="0" hangingPunct="1">
        <a:lnSpc>
          <a:spcPct val="100000"/>
        </a:lnSpc>
        <a:spcBef>
          <a:spcPct val="0"/>
        </a:spcBef>
        <a:buNone/>
        <a:defRPr sz="5200" kern="1200"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1"/>
            <a:ext cx="24387175" cy="1218049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7"/>
          <p:cNvSpPr>
            <a:spLocks noGrp="1"/>
          </p:cNvSpPr>
          <p:nvPr>
            <p:ph type="title"/>
          </p:nvPr>
        </p:nvSpPr>
        <p:spPr>
          <a:xfrm>
            <a:off x="1676400" y="4399474"/>
            <a:ext cx="21034375" cy="3381552"/>
          </a:xfrm>
          <a:prstGeom prst="rect">
            <a:avLst/>
          </a:prstGeom>
        </p:spPr>
        <p:txBody>
          <a:bodyPr vert="horz" lIns="91440" tIns="45720" rIns="91440" bIns="45720" rtlCol="0" anchor="ctr">
            <a:noAutofit/>
          </a:bodyPr>
          <a:lstStyle/>
          <a:p>
            <a:r>
              <a:rPr lang="en-US" dirty="0"/>
              <a:t>Title of presentation goes in this space</a:t>
            </a:r>
          </a:p>
        </p:txBody>
      </p:sp>
      <p:pic>
        <p:nvPicPr>
          <p:cNvPr id="5" name="Picture 4"/>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9146624" y="12646324"/>
            <a:ext cx="4591054" cy="519742"/>
          </a:xfrm>
          <a:prstGeom prst="rect">
            <a:avLst/>
          </a:prstGeom>
        </p:spPr>
      </p:pic>
      <p:sp>
        <p:nvSpPr>
          <p:cNvPr id="9" name="Slide Number Placeholder 8"/>
          <p:cNvSpPr>
            <a:spLocks noGrp="1"/>
          </p:cNvSpPr>
          <p:nvPr>
            <p:ph type="sldNum" sz="quarter" idx="4"/>
          </p:nvPr>
        </p:nvSpPr>
        <p:spPr>
          <a:xfrm>
            <a:off x="655983" y="12762948"/>
            <a:ext cx="16240538" cy="730250"/>
          </a:xfrm>
          <a:prstGeom prst="rect">
            <a:avLst/>
          </a:prstGeom>
        </p:spPr>
        <p:txBody>
          <a:bodyPr vert="horz" lIns="91440" tIns="45720" rIns="91440" bIns="45720" rtlCol="0" anchor="b" anchorCtr="0"/>
          <a:lstStyle>
            <a:lvl1pPr algn="l">
              <a:defRPr sz="2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1029794923"/>
      </p:ext>
    </p:extLst>
  </p:cSld>
  <p:clrMap bg1="lt1" tx1="dk1" bg2="lt2" tx2="dk2" accent1="accent1" accent2="accent2" accent3="accent3" accent4="accent4" accent5="accent5" accent6="accent6" hlink="hlink" folHlink="folHlink"/>
  <p:sldLayoutIdLst>
    <p:sldLayoutId id="2147483688" r:id="rId1"/>
    <p:sldLayoutId id="2147483772" r:id="rId2"/>
    <p:sldLayoutId id="2147483775" r:id="rId3"/>
  </p:sldLayoutIdLst>
  <p:hf hdr="0" ftr="0" dt="0"/>
  <p:txStyles>
    <p:titleStyle>
      <a:lvl1pPr algn="l" defTabSz="914400" rtl="0" eaLnBrk="1" latinLnBrk="0" hangingPunct="1">
        <a:lnSpc>
          <a:spcPct val="100000"/>
        </a:lnSpc>
        <a:spcBef>
          <a:spcPct val="0"/>
        </a:spcBef>
        <a:buNone/>
        <a:defRPr sz="5200" kern="1200"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1447801"/>
            <a:ext cx="21033938" cy="1821914"/>
          </a:xfrm>
          <a:prstGeom prst="rect">
            <a:avLst/>
          </a:prstGeom>
        </p:spPr>
        <p:txBody>
          <a:bodyPr vert="horz" lIns="91440" tIns="45720" rIns="91440" bIns="45720" rtlCol="0" anchor="ctr" anchorCtr="0">
            <a:noAutofit/>
          </a:bodyPr>
          <a:lstStyle/>
          <a:p>
            <a:r>
              <a:rPr lang="en-US" dirty="0"/>
              <a:t>Click to edit Master title style</a:t>
            </a:r>
          </a:p>
        </p:txBody>
      </p:sp>
      <p:sp>
        <p:nvSpPr>
          <p:cNvPr id="3" name="Text Placeholder 2"/>
          <p:cNvSpPr>
            <a:spLocks noGrp="1"/>
          </p:cNvSpPr>
          <p:nvPr>
            <p:ph type="body" idx="1"/>
          </p:nvPr>
        </p:nvSpPr>
        <p:spPr>
          <a:xfrm>
            <a:off x="1676619" y="3535325"/>
            <a:ext cx="21033938" cy="870267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858000"/>
            <a:ext cx="179882"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0"/>
            <a:ext cx="179882" cy="685800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8"/>
          <p:cNvSpPr>
            <a:spLocks noGrp="1"/>
          </p:cNvSpPr>
          <p:nvPr>
            <p:ph type="sldNum" sz="quarter" idx="4"/>
          </p:nvPr>
        </p:nvSpPr>
        <p:spPr>
          <a:xfrm>
            <a:off x="655983" y="12762948"/>
            <a:ext cx="16240538" cy="730250"/>
          </a:xfrm>
          <a:prstGeom prst="rect">
            <a:avLst/>
          </a:prstGeom>
        </p:spPr>
        <p:txBody>
          <a:bodyPr vert="horz" lIns="91440" tIns="45720" rIns="91440" bIns="45720" rtlCol="0" anchor="b" anchorCtr="0"/>
          <a:lstStyle>
            <a:lvl1pPr algn="l">
              <a:defRPr sz="2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423530926"/>
      </p:ext>
    </p:extLst>
  </p:cSld>
  <p:clrMap bg1="lt1" tx1="dk1" bg2="lt2" tx2="dk2" accent1="accent1" accent2="accent2" accent3="accent3" accent4="accent4" accent5="accent5" accent6="accent6" hlink="hlink" folHlink="folHlink"/>
  <p:sldLayoutIdLst>
    <p:sldLayoutId id="2147483700" r:id="rId1"/>
    <p:sldLayoutId id="2147483794" r:id="rId2"/>
    <p:sldLayoutId id="2147483793" r:id="rId3"/>
    <p:sldLayoutId id="2147483712" r:id="rId4"/>
    <p:sldLayoutId id="2147483703" r:id="rId5"/>
    <p:sldLayoutId id="2147483733" r:id="rId6"/>
  </p:sldLayoutIdLst>
  <p:hf hdr="0" ftr="0" dt="0"/>
  <p:txStyles>
    <p:titleStyle>
      <a:lvl1pPr algn="l" defTabSz="1828800" rtl="0" eaLnBrk="1" latinLnBrk="0" hangingPunct="1">
        <a:lnSpc>
          <a:spcPct val="100000"/>
        </a:lnSpc>
        <a:spcBef>
          <a:spcPct val="0"/>
        </a:spcBef>
        <a:buNone/>
        <a:defRPr sz="5200" b="0" kern="1200">
          <a:solidFill>
            <a:schemeClr val="tx2"/>
          </a:solidFill>
          <a:latin typeface="+mj-lt"/>
          <a:ea typeface="+mj-ea"/>
          <a:cs typeface="+mj-cs"/>
        </a:defRPr>
      </a:lvl1pPr>
    </p:titleStyle>
    <p:bodyStyle>
      <a:lvl1pPr marL="4572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1pPr>
      <a:lvl2pPr marL="1371600" indent="-457200" algn="l" defTabSz="1828800" rtl="0" eaLnBrk="1" latinLnBrk="0" hangingPunct="1">
        <a:lnSpc>
          <a:spcPct val="100000"/>
        </a:lnSpc>
        <a:spcBef>
          <a:spcPts val="600"/>
        </a:spcBef>
        <a:spcAft>
          <a:spcPts val="600"/>
        </a:spcAft>
        <a:buSzPct val="80000"/>
        <a:buFont typeface="Wingdings" charset="2"/>
        <a:buChar char="§"/>
        <a:defRPr sz="3600" kern="1200">
          <a:solidFill>
            <a:schemeClr val="tx1">
              <a:lumMod val="85000"/>
              <a:lumOff val="15000"/>
            </a:schemeClr>
          </a:solidFill>
          <a:latin typeface="+mn-lt"/>
          <a:ea typeface="+mn-ea"/>
          <a:cs typeface="+mn-cs"/>
        </a:defRPr>
      </a:lvl2pPr>
      <a:lvl3pPr marL="22860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3pPr>
      <a:lvl4pPr marL="3200400" indent="-457200" algn="l" defTabSz="1828800" rtl="0" eaLnBrk="1" latinLnBrk="0" hangingPunct="1">
        <a:lnSpc>
          <a:spcPct val="100000"/>
        </a:lnSpc>
        <a:spcBef>
          <a:spcPts val="600"/>
        </a:spcBef>
        <a:spcAft>
          <a:spcPts val="600"/>
        </a:spcAft>
        <a:buSzPct val="80000"/>
        <a:buFont typeface="Wingdings" charset="2"/>
        <a:buChar char="§"/>
        <a:defRPr sz="3600" kern="1200">
          <a:solidFill>
            <a:schemeClr val="tx1">
              <a:lumMod val="85000"/>
              <a:lumOff val="15000"/>
            </a:schemeClr>
          </a:solidFill>
          <a:latin typeface="+mn-lt"/>
          <a:ea typeface="+mn-ea"/>
          <a:cs typeface="+mn-cs"/>
        </a:defRPr>
      </a:lvl4pPr>
      <a:lvl5pPr marL="41148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8"/>
          <p:cNvSpPr>
            <a:spLocks noGrp="1"/>
          </p:cNvSpPr>
          <p:nvPr>
            <p:ph type="sldNum" sz="quarter" idx="4"/>
          </p:nvPr>
        </p:nvSpPr>
        <p:spPr>
          <a:xfrm>
            <a:off x="655983" y="12762948"/>
            <a:ext cx="15117417" cy="730250"/>
          </a:xfrm>
          <a:prstGeom prst="rect">
            <a:avLst/>
          </a:prstGeom>
        </p:spPr>
        <p:txBody>
          <a:bodyPr vert="horz" lIns="91440" tIns="45720" rIns="91440" bIns="45720" rtlCol="0" anchor="b" anchorCtr="0"/>
          <a:lstStyle>
            <a:lvl1pPr algn="l">
              <a:defRPr sz="2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1840135151"/>
      </p:ext>
    </p:extLst>
  </p:cSld>
  <p:clrMap bg1="lt1" tx1="dk1" bg2="lt2" tx2="dk2" accent1="accent1" accent2="accent2" accent3="accent3" accent4="accent4" accent5="accent5" accent6="accent6" hlink="hlink" folHlink="folHlink"/>
  <p:sldLayoutIdLst>
    <p:sldLayoutId id="2147483731" r:id="rId1"/>
  </p:sldLayoutIdLst>
  <p:hf hdr="0" ftr="0" dt="0"/>
  <p:txStyles>
    <p:titleStyle>
      <a:lvl1pPr algn="l" defTabSz="9144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0.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70.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7.xml"/><Relationship Id="rId1" Type="http://schemas.openxmlformats.org/officeDocument/2006/relationships/slideLayout" Target="../slideLayouts/slideLayout20.xml"/><Relationship Id="rId6" Type="http://schemas.openxmlformats.org/officeDocument/2006/relationships/image" Target="../media/image210.png"/><Relationship Id="rId5" Type="http://schemas.openxmlformats.org/officeDocument/2006/relationships/image" Target="../media/image250.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0.png"/><Relationship Id="rId2" Type="http://schemas.openxmlformats.org/officeDocument/2006/relationships/notesSlide" Target="../notesSlides/notesSlide5.xml"/><Relationship Id="rId1" Type="http://schemas.openxmlformats.org/officeDocument/2006/relationships/slideLayout" Target="../slideLayouts/slideLayout20.xml"/><Relationship Id="rId6" Type="http://schemas.openxmlformats.org/officeDocument/2006/relationships/image" Target="../media/image110.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0.xml"/><Relationship Id="rId6" Type="http://schemas.openxmlformats.org/officeDocument/2006/relationships/image" Target="../media/image1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p:cNvSpPr>
            <a:spLocks noGrp="1"/>
          </p:cNvSpPr>
          <p:nvPr>
            <p:ph type="title"/>
          </p:nvPr>
        </p:nvSpPr>
        <p:spPr/>
        <p:txBody>
          <a:bodyPr/>
          <a:lstStyle/>
          <a:p>
            <a:r>
              <a:rPr lang="en-US" dirty="0"/>
              <a:t>BLP Model of Demand Estimation</a:t>
            </a:r>
          </a:p>
        </p:txBody>
      </p:sp>
      <p:sp>
        <p:nvSpPr>
          <p:cNvPr id="8" name="Text Placeholder 7"/>
          <p:cNvSpPr>
            <a:spLocks noGrp="1"/>
          </p:cNvSpPr>
          <p:nvPr>
            <p:ph type="body" sz="quarter" idx="10"/>
          </p:nvPr>
        </p:nvSpPr>
        <p:spPr/>
        <p:txBody>
          <a:bodyPr/>
          <a:lstStyle/>
          <a:p>
            <a:r>
              <a:rPr lang="en-US" dirty="0"/>
              <a:t>Predictive Modeling &amp; Analytics | MMSA</a:t>
            </a:r>
          </a:p>
        </p:txBody>
      </p:sp>
      <p:sp>
        <p:nvSpPr>
          <p:cNvPr id="3" name="Slide Number Placeholder 2"/>
          <p:cNvSpPr>
            <a:spLocks noGrp="1"/>
          </p:cNvSpPr>
          <p:nvPr>
            <p:ph type="sldNum" sz="quarter" idx="11"/>
          </p:nvPr>
        </p:nvSpPr>
        <p:spPr/>
        <p:txBody>
          <a:bodyPr/>
          <a:lstStyle/>
          <a:p>
            <a:fld id="{8C8B385D-DF67-E241-B0BF-76B80A8E743B}" type="slidenum">
              <a:rPr lang="en-US" smtClean="0"/>
              <a:pPr/>
              <a:t>1</a:t>
            </a:fld>
            <a:r>
              <a:rPr lang="en-US"/>
              <a:t>  |   Copyright © 2017 Kaiser Foundation Health Plan, Inc.</a:t>
            </a:r>
          </a:p>
        </p:txBody>
      </p:sp>
    </p:spTree>
    <p:extLst>
      <p:ext uri="{BB962C8B-B14F-4D97-AF65-F5344CB8AC3E}">
        <p14:creationId xmlns:p14="http://schemas.microsoft.com/office/powerpoint/2010/main" val="808139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D31D68E-71C1-4A49-93FA-DAAED294671C}"/>
              </a:ext>
            </a:extLst>
          </p:cNvPr>
          <p:cNvSpPr>
            <a:spLocks noGrp="1"/>
          </p:cNvSpPr>
          <p:nvPr>
            <p:ph type="body" sz="quarter" idx="14"/>
          </p:nvPr>
        </p:nvSpPr>
        <p:spPr/>
        <p:txBody>
          <a:bodyPr/>
          <a:lstStyle/>
          <a:p>
            <a:endParaRPr lang="en-US"/>
          </a:p>
        </p:txBody>
      </p:sp>
      <p:sp>
        <p:nvSpPr>
          <p:cNvPr id="8" name="Text Placeholder 7">
            <a:extLst>
              <a:ext uri="{FF2B5EF4-FFF2-40B4-BE49-F238E27FC236}">
                <a16:creationId xmlns:a16="http://schemas.microsoft.com/office/drawing/2014/main" id="{C1397C92-072D-4FCB-83DE-BC1972159082}"/>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2F6F8AAF-479C-4FBB-8F0E-21AF17F430A5}"/>
              </a:ext>
            </a:extLst>
          </p:cNvPr>
          <p:cNvSpPr>
            <a:spLocks noGrp="1"/>
          </p:cNvSpPr>
          <p:nvPr>
            <p:ph type="title"/>
          </p:nvPr>
        </p:nvSpPr>
        <p:spPr/>
        <p:txBody>
          <a:bodyPr/>
          <a:lstStyle/>
          <a:p>
            <a:r>
              <a:rPr lang="en-US" dirty="0"/>
              <a:t>Logit Problems – Own Price Elasticities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EEB2BA6-FDD1-4014-B88F-510BF5EED3C7}"/>
                  </a:ext>
                </a:extLst>
              </p:cNvPr>
              <p:cNvSpPr>
                <a:spLocks noGrp="1"/>
              </p:cNvSpPr>
              <p:nvPr>
                <p:ph sz="quarter" idx="20"/>
              </p:nvPr>
            </p:nvSpPr>
            <p:spPr>
              <a:xfrm>
                <a:off x="13030200" y="3523992"/>
                <a:ext cx="10555288" cy="9238956"/>
              </a:xfrm>
            </p:spPr>
            <p:txBody>
              <a:bodyPr anchor="ctr"/>
              <a:lstStyle/>
              <a:p>
                <a:r>
                  <a:rPr lang="en-US" dirty="0"/>
                  <a:t>Usually, market shares are small which means own-price elasticities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𝑗</m:t>
                        </m:r>
                        <m:r>
                          <a:rPr lang="en-US" b="0" i="1" smtClean="0">
                            <a:latin typeface="Cambria Math" panose="02040503050406030204" pitchFamily="18" charset="0"/>
                          </a:rPr>
                          <m:t>𝑗</m:t>
                        </m:r>
                        <m:r>
                          <a:rPr lang="en-US" i="1">
                            <a:latin typeface="Cambria Math" panose="02040503050406030204" pitchFamily="18" charset="0"/>
                          </a:rPr>
                          <m:t>𝑡</m:t>
                        </m:r>
                      </m:sub>
                    </m:sSub>
                    <m:r>
                      <a:rPr lang="en-US" b="0" i="1" smtClean="0">
                        <a:latin typeface="Cambria Math" panose="02040503050406030204" pitchFamily="18" charset="0"/>
                      </a:rPr>
                      <m:t>≈</m:t>
                    </m:r>
                    <m:r>
                      <a:rPr lang="en-US" b="0" i="0" smtClean="0">
                        <a:latin typeface="Cambria Math" panose="02040503050406030204" pitchFamily="18" charset="0"/>
                      </a:rPr>
                      <m:t>−</m:t>
                    </m:r>
                    <m:r>
                      <a:rPr lang="en-US" b="0" i="1" smtClean="0">
                        <a:latin typeface="Cambria Math" panose="02040503050406030204" pitchFamily="18" charset="0"/>
                      </a:rPr>
                      <m:t>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𝑗𝑡</m:t>
                        </m:r>
                      </m:sub>
                    </m:sSub>
                  </m:oMath>
                </a14:m>
                <a:endParaRPr lang="en-US" dirty="0"/>
              </a:p>
              <a:p>
                <a:endParaRPr lang="en-US" dirty="0"/>
              </a:p>
              <a:p>
                <a:r>
                  <a:rPr lang="en-US" dirty="0"/>
                  <a:t>This implies elasticities are lower when prices are lower and bigger when prices are bigger</a:t>
                </a:r>
              </a:p>
              <a:p>
                <a:endParaRPr lang="en-US" dirty="0"/>
              </a:p>
              <a:p>
                <a:r>
                  <a:rPr lang="en-US" dirty="0"/>
                  <a:t>This means sellers will charge higher (lower) markups on low-priced (high-priced) products.</a:t>
                </a:r>
              </a:p>
              <a:p>
                <a:endParaRPr lang="en-US" dirty="0"/>
              </a:p>
              <a:p>
                <a:r>
                  <a:rPr lang="en-US" dirty="0"/>
                  <a:t>This will not make sense in most settings</a:t>
                </a:r>
              </a:p>
            </p:txBody>
          </p:sp>
        </mc:Choice>
        <mc:Fallback xmlns="">
          <p:sp>
            <p:nvSpPr>
              <p:cNvPr id="5" name="Content Placeholder 4">
                <a:extLst>
                  <a:ext uri="{FF2B5EF4-FFF2-40B4-BE49-F238E27FC236}">
                    <a16:creationId xmlns:a16="http://schemas.microsoft.com/office/drawing/2014/main" id="{4EEB2BA6-FDD1-4014-B88F-510BF5EED3C7}"/>
                  </a:ext>
                </a:extLst>
              </p:cNvPr>
              <p:cNvSpPr>
                <a:spLocks noGrp="1" noRot="1" noChangeAspect="1" noMove="1" noResize="1" noEditPoints="1" noAdjustHandles="1" noChangeArrowheads="1" noChangeShapeType="1" noTextEdit="1"/>
              </p:cNvSpPr>
              <p:nvPr>
                <p:ph sz="quarter" idx="20"/>
              </p:nvPr>
            </p:nvSpPr>
            <p:spPr>
              <a:xfrm>
                <a:off x="13030200" y="3523992"/>
                <a:ext cx="10555288" cy="9238956"/>
              </a:xfrm>
              <a:blipFill>
                <a:blip r:embed="rId2"/>
                <a:stretch>
                  <a:fillRect l="-16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D89A7B9-19E1-48C0-86E1-B4051CDB737A}"/>
                  </a:ext>
                </a:extLst>
              </p:cNvPr>
              <p:cNvSpPr>
                <a:spLocks noGrp="1"/>
              </p:cNvSpPr>
              <p:nvPr>
                <p:ph sz="quarter" idx="21"/>
              </p:nvPr>
            </p:nvSpPr>
            <p:spPr/>
            <p:txBody>
              <a:bodyPr anchor="ctr"/>
              <a:lstStyle/>
              <a:p>
                <a:pPr marL="0" indent="0">
                  <a:buNone/>
                </a:pPr>
                <a14:m>
                  <m:oMathPara xmlns:m="http://schemas.openxmlformats.org/officeDocument/2006/math">
                    <m:oMathParaPr>
                      <m:jc m:val="centerGroup"/>
                    </m:oMathParaPr>
                    <m:oMath xmlns:m="http://schemas.openxmlformats.org/officeDocument/2006/math">
                      <m:sSub>
                        <m:sSubPr>
                          <m:ctrlPr>
                            <a:rPr lang="en-US" sz="4400" i="1">
                              <a:latin typeface="Cambria Math" panose="02040503050406030204" pitchFamily="18" charset="0"/>
                            </a:rPr>
                          </m:ctrlPr>
                        </m:sSubPr>
                        <m:e>
                          <m:r>
                            <a:rPr lang="en-US" sz="4400" i="1">
                              <a:latin typeface="Cambria Math" panose="02040503050406030204" pitchFamily="18" charset="0"/>
                            </a:rPr>
                            <m:t>𝜂</m:t>
                          </m:r>
                        </m:e>
                        <m:sub>
                          <m:r>
                            <a:rPr lang="en-US" sz="4400" i="1">
                              <a:latin typeface="Cambria Math" panose="02040503050406030204" pitchFamily="18" charset="0"/>
                            </a:rPr>
                            <m:t>𝑗𝑘𝑡</m:t>
                          </m:r>
                        </m:sub>
                      </m:sSub>
                      <m:r>
                        <a:rPr lang="en-US" sz="4400" i="1">
                          <a:latin typeface="Cambria Math" panose="02040503050406030204" pitchFamily="18" charset="0"/>
                        </a:rPr>
                        <m:t>=</m:t>
                      </m:r>
                      <m:d>
                        <m:dPr>
                          <m:begChr m:val="{"/>
                          <m:endChr m:val=""/>
                          <m:ctrlPr>
                            <a:rPr lang="en-US" sz="4400" i="1">
                              <a:latin typeface="Cambria Math" panose="02040503050406030204" pitchFamily="18" charset="0"/>
                            </a:rPr>
                          </m:ctrlPr>
                        </m:dPr>
                        <m:e>
                          <m:r>
                            <a:rPr lang="en-US" sz="4400" i="1">
                              <a:latin typeface="Cambria Math" panose="02040503050406030204" pitchFamily="18" charset="0"/>
                            </a:rPr>
                            <m:t> </m:t>
                          </m:r>
                          <m:eqArr>
                            <m:eqArrPr>
                              <m:ctrlPr>
                                <a:rPr lang="en-US" sz="4400" i="1">
                                  <a:latin typeface="Cambria Math" panose="02040503050406030204" pitchFamily="18" charset="0"/>
                                </a:rPr>
                              </m:ctrlPr>
                            </m:eqArrPr>
                            <m:e>
                              <m:r>
                                <a:rPr lang="en-US" sz="4400" i="1">
                                  <a:latin typeface="Cambria Math" panose="02040503050406030204" pitchFamily="18" charset="0"/>
                                </a:rPr>
                                <m:t>−</m:t>
                              </m:r>
                              <m:r>
                                <a:rPr lang="en-US" sz="4400" i="1">
                                  <a:latin typeface="Cambria Math" panose="02040503050406030204" pitchFamily="18" charset="0"/>
                                </a:rPr>
                                <m:t>𝛼</m:t>
                              </m:r>
                              <m:sSub>
                                <m:sSubPr>
                                  <m:ctrlPr>
                                    <a:rPr lang="en-US" sz="4400" i="1">
                                      <a:latin typeface="Cambria Math" panose="02040503050406030204" pitchFamily="18" charset="0"/>
                                    </a:rPr>
                                  </m:ctrlPr>
                                </m:sSubPr>
                                <m:e>
                                  <m:r>
                                    <a:rPr lang="en-US" sz="4400" i="1">
                                      <a:latin typeface="Cambria Math" panose="02040503050406030204" pitchFamily="18" charset="0"/>
                                    </a:rPr>
                                    <m:t>𝑝</m:t>
                                  </m:r>
                                </m:e>
                                <m:sub>
                                  <m:r>
                                    <a:rPr lang="en-US" sz="4400" i="1">
                                      <a:latin typeface="Cambria Math" panose="02040503050406030204" pitchFamily="18" charset="0"/>
                                    </a:rPr>
                                    <m:t>𝑗𝑡</m:t>
                                  </m:r>
                                </m:sub>
                              </m:sSub>
                              <m:d>
                                <m:dPr>
                                  <m:ctrlPr>
                                    <a:rPr lang="en-US" sz="4400" i="1">
                                      <a:latin typeface="Cambria Math" panose="02040503050406030204" pitchFamily="18" charset="0"/>
                                    </a:rPr>
                                  </m:ctrlPr>
                                </m:dPr>
                                <m:e>
                                  <m:r>
                                    <a:rPr lang="en-US" sz="4400" i="1">
                                      <a:latin typeface="Cambria Math" panose="02040503050406030204" pitchFamily="18" charset="0"/>
                                    </a:rPr>
                                    <m:t>1−</m:t>
                                  </m:r>
                                  <m:sSub>
                                    <m:sSubPr>
                                      <m:ctrlPr>
                                        <a:rPr lang="en-US" sz="4400" i="1">
                                          <a:latin typeface="Cambria Math" panose="02040503050406030204" pitchFamily="18" charset="0"/>
                                        </a:rPr>
                                      </m:ctrlPr>
                                    </m:sSubPr>
                                    <m:e>
                                      <m:r>
                                        <a:rPr lang="en-US" sz="4400" i="1">
                                          <a:latin typeface="Cambria Math" panose="02040503050406030204" pitchFamily="18" charset="0"/>
                                        </a:rPr>
                                        <m:t>𝑠</m:t>
                                      </m:r>
                                    </m:e>
                                    <m:sub>
                                      <m:r>
                                        <a:rPr lang="en-US" sz="4400" i="1">
                                          <a:latin typeface="Cambria Math" panose="02040503050406030204" pitchFamily="18" charset="0"/>
                                        </a:rPr>
                                        <m:t>𝑗𝑡</m:t>
                                      </m:r>
                                    </m:sub>
                                  </m:sSub>
                                </m:e>
                              </m:d>
                              <m:r>
                                <a:rPr lang="en-US" sz="4400" i="1">
                                  <a:latin typeface="Cambria Math" panose="02040503050406030204" pitchFamily="18" charset="0"/>
                                </a:rPr>
                                <m:t>,  </m:t>
                              </m:r>
                              <m:r>
                                <a:rPr lang="en-US" sz="4400" i="1">
                                  <a:latin typeface="Cambria Math" panose="02040503050406030204" pitchFamily="18" charset="0"/>
                                </a:rPr>
                                <m:t>𝑖𝑓</m:t>
                              </m:r>
                              <m:r>
                                <a:rPr lang="en-US" sz="4400" i="1">
                                  <a:latin typeface="Cambria Math" panose="02040503050406030204" pitchFamily="18" charset="0"/>
                                </a:rPr>
                                <m:t> </m:t>
                              </m:r>
                              <m:r>
                                <a:rPr lang="en-US" sz="4400" i="1">
                                  <a:latin typeface="Cambria Math" panose="02040503050406030204" pitchFamily="18" charset="0"/>
                                </a:rPr>
                                <m:t>𝑗</m:t>
                              </m:r>
                              <m:r>
                                <a:rPr lang="en-US" sz="4400" i="1">
                                  <a:latin typeface="Cambria Math" panose="02040503050406030204" pitchFamily="18" charset="0"/>
                                </a:rPr>
                                <m:t>=</m:t>
                              </m:r>
                              <m:r>
                                <a:rPr lang="en-US" sz="4400" i="1">
                                  <a:latin typeface="Cambria Math" panose="02040503050406030204" pitchFamily="18" charset="0"/>
                                </a:rPr>
                                <m:t>𝑘</m:t>
                              </m:r>
                            </m:e>
                            <m:e>
                              <m:r>
                                <a:rPr lang="en-US" sz="4400" i="1">
                                  <a:latin typeface="Cambria Math" panose="02040503050406030204" pitchFamily="18" charset="0"/>
                                </a:rPr>
                                <m:t>&amp;  </m:t>
                              </m:r>
                              <m:r>
                                <a:rPr lang="en-US" sz="4400" i="1">
                                  <a:latin typeface="Cambria Math" panose="02040503050406030204" pitchFamily="18" charset="0"/>
                                </a:rPr>
                                <m:t>𝛼</m:t>
                              </m:r>
                              <m:sSub>
                                <m:sSubPr>
                                  <m:ctrlPr>
                                    <a:rPr lang="en-US" sz="4400" i="1">
                                      <a:latin typeface="Cambria Math" panose="02040503050406030204" pitchFamily="18" charset="0"/>
                                    </a:rPr>
                                  </m:ctrlPr>
                                </m:sSubPr>
                                <m:e>
                                  <m:r>
                                    <a:rPr lang="en-US" sz="4400" i="1">
                                      <a:latin typeface="Cambria Math" panose="02040503050406030204" pitchFamily="18" charset="0"/>
                                    </a:rPr>
                                    <m:t>𝑝</m:t>
                                  </m:r>
                                </m:e>
                                <m:sub>
                                  <m:r>
                                    <a:rPr lang="en-US" sz="4400" i="1">
                                      <a:latin typeface="Cambria Math" panose="02040503050406030204" pitchFamily="18" charset="0"/>
                                    </a:rPr>
                                    <m:t>𝑘𝑡</m:t>
                                  </m:r>
                                </m:sub>
                              </m:sSub>
                              <m:sSub>
                                <m:sSubPr>
                                  <m:ctrlPr>
                                    <a:rPr lang="en-US" sz="4400" i="1">
                                      <a:latin typeface="Cambria Math" panose="02040503050406030204" pitchFamily="18" charset="0"/>
                                    </a:rPr>
                                  </m:ctrlPr>
                                </m:sSubPr>
                                <m:e>
                                  <m:r>
                                    <a:rPr lang="en-US" sz="4400" i="1">
                                      <a:latin typeface="Cambria Math" panose="02040503050406030204" pitchFamily="18" charset="0"/>
                                    </a:rPr>
                                    <m:t>𝑠</m:t>
                                  </m:r>
                                </m:e>
                                <m:sub>
                                  <m:r>
                                    <a:rPr lang="en-US" sz="4400" i="1">
                                      <a:latin typeface="Cambria Math" panose="02040503050406030204" pitchFamily="18" charset="0"/>
                                    </a:rPr>
                                    <m:t>𝑘𝑡</m:t>
                                  </m:r>
                                </m:sub>
                              </m:sSub>
                              <m:r>
                                <a:rPr lang="en-US" sz="4400" i="1">
                                  <a:latin typeface="Cambria Math" panose="02040503050406030204" pitchFamily="18" charset="0"/>
                                </a:rPr>
                                <m:t>,                </m:t>
                              </m:r>
                              <m:r>
                                <a:rPr lang="en-US" sz="4400" i="1">
                                  <a:latin typeface="Cambria Math" panose="02040503050406030204" pitchFamily="18" charset="0"/>
                                </a:rPr>
                                <m:t>𝑖𝑓</m:t>
                              </m:r>
                              <m:r>
                                <a:rPr lang="en-US" sz="4400" i="1">
                                  <a:latin typeface="Cambria Math" panose="02040503050406030204" pitchFamily="18" charset="0"/>
                                </a:rPr>
                                <m:t> </m:t>
                              </m:r>
                              <m:r>
                                <a:rPr lang="en-US" sz="4400" i="1">
                                  <a:latin typeface="Cambria Math" panose="02040503050406030204" pitchFamily="18" charset="0"/>
                                </a:rPr>
                                <m:t>𝑗</m:t>
                              </m:r>
                              <m:r>
                                <a:rPr lang="en-US" sz="4400" i="1">
                                  <a:latin typeface="Cambria Math" panose="02040503050406030204" pitchFamily="18" charset="0"/>
                                </a:rPr>
                                <m:t>≠</m:t>
                              </m:r>
                              <m:r>
                                <a:rPr lang="en-US" sz="4400" i="1">
                                  <a:latin typeface="Cambria Math" panose="02040503050406030204" pitchFamily="18" charset="0"/>
                                </a:rPr>
                                <m:t>𝑘</m:t>
                              </m:r>
                            </m:e>
                          </m:eqArr>
                        </m:e>
                      </m:d>
                    </m:oMath>
                  </m:oMathPara>
                </a14:m>
                <a:endParaRPr lang="en-US" sz="4400" dirty="0"/>
              </a:p>
              <a:p>
                <a:endParaRPr lang="en-US" sz="4400" dirty="0"/>
              </a:p>
            </p:txBody>
          </p:sp>
        </mc:Choice>
        <mc:Fallback xmlns="">
          <p:sp>
            <p:nvSpPr>
              <p:cNvPr id="9" name="Content Placeholder 8">
                <a:extLst>
                  <a:ext uri="{FF2B5EF4-FFF2-40B4-BE49-F238E27FC236}">
                    <a16:creationId xmlns:a16="http://schemas.microsoft.com/office/drawing/2014/main" id="{ED89A7B9-19E1-48C0-86E1-B4051CDB737A}"/>
                  </a:ext>
                </a:extLst>
              </p:cNvPr>
              <p:cNvSpPr>
                <a:spLocks noGrp="1" noRot="1" noChangeAspect="1" noMove="1" noResize="1" noEditPoints="1" noAdjustHandles="1" noChangeArrowheads="1" noChangeShapeType="1" noTextEdit="1"/>
              </p:cNvSpPr>
              <p:nvPr>
                <p:ph sz="quarter" idx="21"/>
              </p:nvPr>
            </p:nvSpPr>
            <p:spPr>
              <a:blipFill>
                <a:blip r:embed="rId3"/>
                <a:stretch>
                  <a:fillRect/>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5995C676-150B-472C-947D-3EFCA537317D}"/>
              </a:ext>
            </a:extLst>
          </p:cNvPr>
          <p:cNvSpPr>
            <a:spLocks noGrp="1"/>
          </p:cNvSpPr>
          <p:nvPr>
            <p:ph type="sldNum" sz="quarter" idx="4"/>
          </p:nvPr>
        </p:nvSpPr>
        <p:spPr/>
        <p:txBody>
          <a:bodyPr/>
          <a:lstStyle/>
          <a:p>
            <a:fld id="{8C8B385D-DF67-E241-B0BF-76B80A8E743B}" type="slidenum">
              <a:rPr lang="en-US" smtClean="0"/>
              <a:pPr/>
              <a:t>10</a:t>
            </a:fld>
            <a:endParaRPr lang="en-US" dirty="0"/>
          </a:p>
        </p:txBody>
      </p:sp>
    </p:spTree>
    <p:extLst>
      <p:ext uri="{BB962C8B-B14F-4D97-AF65-F5344CB8AC3E}">
        <p14:creationId xmlns:p14="http://schemas.microsoft.com/office/powerpoint/2010/main" val="1029928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8BE0EE-7794-427F-BFF4-E8C5AB84571B}"/>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96495E7A-EDBA-4B1A-BE3E-EA270A9FC5D0}"/>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9A7992AF-3755-46EC-9B1C-6B5069CD2007}"/>
              </a:ext>
            </a:extLst>
          </p:cNvPr>
          <p:cNvSpPr>
            <a:spLocks noGrp="1"/>
          </p:cNvSpPr>
          <p:nvPr>
            <p:ph type="title"/>
          </p:nvPr>
        </p:nvSpPr>
        <p:spPr/>
        <p:txBody>
          <a:bodyPr/>
          <a:lstStyle/>
          <a:p>
            <a:r>
              <a:rPr lang="en-US" dirty="0"/>
              <a:t>The BLP Model</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1D49277-CE8E-4A4D-A801-D949378217B2}"/>
                  </a:ext>
                </a:extLst>
              </p:cNvPr>
              <p:cNvSpPr>
                <a:spLocks noGrp="1"/>
              </p:cNvSpPr>
              <p:nvPr>
                <p:ph sz="quarter" idx="19"/>
              </p:nvPr>
            </p:nvSpPr>
            <p:spPr>
              <a:xfrm>
                <a:off x="1112075" y="3065685"/>
                <a:ext cx="13506704" cy="10062387"/>
              </a:xfrm>
            </p:spPr>
            <p:txBody>
              <a:bodyPr anchor="ctr"/>
              <a:lstStyle/>
              <a:p>
                <a:pPr marL="0" indent="0" algn="ctr">
                  <a:buNone/>
                </a:pPr>
                <a:r>
                  <a:rPr lang="en-US" sz="4400" u="sng" dirty="0"/>
                  <a:t>Logit Utility</a:t>
                </a:r>
              </a:p>
              <a:p>
                <a:pPr marL="0" indent="0">
                  <a:buNone/>
                </a:pPr>
                <a14:m>
                  <m:oMathPara xmlns:m="http://schemas.openxmlformats.org/officeDocument/2006/math">
                    <m:oMathParaPr>
                      <m:jc m:val="centerGroup"/>
                    </m:oMathParaPr>
                    <m:oMath xmlns:m="http://schemas.openxmlformats.org/officeDocument/2006/math">
                      <m:sSub>
                        <m:sSubPr>
                          <m:ctrlPr>
                            <a:rPr lang="en-US" sz="4400" i="1" smtClean="0">
                              <a:latin typeface="Cambria Math" panose="02040503050406030204" pitchFamily="18" charset="0"/>
                            </a:rPr>
                          </m:ctrlPr>
                        </m:sSubPr>
                        <m:e>
                          <m:r>
                            <a:rPr lang="en-US" sz="4400" i="1">
                              <a:latin typeface="Cambria Math" panose="02040503050406030204" pitchFamily="18" charset="0"/>
                            </a:rPr>
                            <m:t>𝑢</m:t>
                          </m:r>
                        </m:e>
                        <m:sub>
                          <m:r>
                            <a:rPr lang="en-US" sz="4400" i="1">
                              <a:latin typeface="Cambria Math" panose="02040503050406030204" pitchFamily="18" charset="0"/>
                            </a:rPr>
                            <m:t>𝑗</m:t>
                          </m:r>
                          <m:r>
                            <a:rPr lang="en-US" sz="4400" b="0" i="1" smtClean="0">
                              <a:latin typeface="Cambria Math" panose="02040503050406030204" pitchFamily="18" charset="0"/>
                            </a:rPr>
                            <m:t>𝑡</m:t>
                          </m:r>
                        </m:sub>
                      </m:sSub>
                      <m:r>
                        <a:rPr lang="en-US" sz="4400" i="1">
                          <a:latin typeface="Cambria Math" panose="02040503050406030204" pitchFamily="18" charset="0"/>
                        </a:rPr>
                        <m:t>=</m:t>
                      </m:r>
                      <m:r>
                        <a:rPr lang="en-US" sz="4400" i="1">
                          <a:latin typeface="Cambria Math" panose="02040503050406030204" pitchFamily="18" charset="0"/>
                        </a:rPr>
                        <m:t>𝛽</m:t>
                      </m:r>
                      <m:sSub>
                        <m:sSubPr>
                          <m:ctrlPr>
                            <a:rPr lang="en-US" sz="4400" i="1">
                              <a:latin typeface="Cambria Math" panose="02040503050406030204" pitchFamily="18" charset="0"/>
                            </a:rPr>
                          </m:ctrlPr>
                        </m:sSubPr>
                        <m:e>
                          <m:r>
                            <a:rPr lang="en-US" sz="4400" i="1">
                              <a:latin typeface="Cambria Math" panose="02040503050406030204" pitchFamily="18" charset="0"/>
                            </a:rPr>
                            <m:t>𝑥</m:t>
                          </m:r>
                        </m:e>
                        <m:sub>
                          <m:r>
                            <a:rPr lang="en-US" sz="4400" i="1">
                              <a:latin typeface="Cambria Math" panose="02040503050406030204" pitchFamily="18" charset="0"/>
                            </a:rPr>
                            <m:t>𝑗𝑡</m:t>
                          </m:r>
                        </m:sub>
                      </m:sSub>
                      <m:r>
                        <a:rPr lang="en-US" sz="4400" i="1">
                          <a:latin typeface="Cambria Math" panose="02040503050406030204" pitchFamily="18" charset="0"/>
                        </a:rPr>
                        <m:t>−</m:t>
                      </m:r>
                      <m:r>
                        <a:rPr lang="en-US" sz="4400" i="1">
                          <a:latin typeface="Cambria Math" panose="02040503050406030204" pitchFamily="18" charset="0"/>
                        </a:rPr>
                        <m:t>𝛼</m:t>
                      </m:r>
                      <m:sSub>
                        <m:sSubPr>
                          <m:ctrlPr>
                            <a:rPr lang="en-US" sz="4400" i="1">
                              <a:latin typeface="Cambria Math" panose="02040503050406030204" pitchFamily="18" charset="0"/>
                            </a:rPr>
                          </m:ctrlPr>
                        </m:sSubPr>
                        <m:e>
                          <m:r>
                            <a:rPr lang="en-US" sz="4400" i="1">
                              <a:latin typeface="Cambria Math" panose="02040503050406030204" pitchFamily="18" charset="0"/>
                            </a:rPr>
                            <m:t>𝑝</m:t>
                          </m:r>
                        </m:e>
                        <m:sub>
                          <m:r>
                            <a:rPr lang="en-US" sz="4400" i="1">
                              <a:latin typeface="Cambria Math" panose="02040503050406030204" pitchFamily="18" charset="0"/>
                            </a:rPr>
                            <m:t>𝑗𝑡</m:t>
                          </m:r>
                        </m:sub>
                      </m:sSub>
                      <m:r>
                        <a:rPr lang="en-US" sz="4400" i="1">
                          <a:latin typeface="Cambria Math" panose="02040503050406030204" pitchFamily="18" charset="0"/>
                        </a:rPr>
                        <m:t>+</m:t>
                      </m:r>
                      <m:sSub>
                        <m:sSubPr>
                          <m:ctrlPr>
                            <a:rPr lang="en-US" sz="4400" i="1">
                              <a:latin typeface="Cambria Math" panose="02040503050406030204" pitchFamily="18" charset="0"/>
                            </a:rPr>
                          </m:ctrlPr>
                        </m:sSubPr>
                        <m:e>
                          <m:r>
                            <a:rPr lang="en-US" sz="4400" i="1">
                              <a:latin typeface="Cambria Math" panose="02040503050406030204" pitchFamily="18" charset="0"/>
                            </a:rPr>
                            <m:t>𝜉</m:t>
                          </m:r>
                        </m:e>
                        <m:sub>
                          <m:r>
                            <a:rPr lang="en-US" sz="4400" i="1">
                              <a:latin typeface="Cambria Math" panose="02040503050406030204" pitchFamily="18" charset="0"/>
                            </a:rPr>
                            <m:t>𝑗𝑡</m:t>
                          </m:r>
                        </m:sub>
                      </m:sSub>
                    </m:oMath>
                  </m:oMathPara>
                </a14:m>
                <a:endParaRPr lang="en-US" sz="4400" i="1" dirty="0">
                  <a:latin typeface="Cambria Math" panose="02040503050406030204" pitchFamily="18" charset="0"/>
                </a:endParaRPr>
              </a:p>
              <a:p>
                <a:pPr marL="0" indent="0">
                  <a:buNone/>
                </a:pPr>
                <a:endParaRPr lang="en-US" sz="4400" i="1" dirty="0">
                  <a:latin typeface="Cambria Math" panose="02040503050406030204" pitchFamily="18" charset="0"/>
                </a:endParaRPr>
              </a:p>
              <a:p>
                <a:pPr marL="0" indent="0">
                  <a:buNone/>
                </a:pPr>
                <a:endParaRPr lang="en-US" sz="4400" i="1" dirty="0">
                  <a:latin typeface="Cambria Math" panose="02040503050406030204" pitchFamily="18" charset="0"/>
                </a:endParaRPr>
              </a:p>
              <a:p>
                <a:pPr marL="0" indent="0" algn="ctr">
                  <a:buNone/>
                </a:pPr>
                <a:r>
                  <a:rPr lang="en-US" sz="4400" u="sng" dirty="0"/>
                  <a:t>BLP Utility</a:t>
                </a:r>
              </a:p>
              <a:p>
                <a:pPr marL="0" indent="0">
                  <a:buNone/>
                </a:pPr>
                <a14:m>
                  <m:oMathPara xmlns:m="http://schemas.openxmlformats.org/officeDocument/2006/math">
                    <m:oMathParaPr>
                      <m:jc m:val="centerGroup"/>
                    </m:oMathParaPr>
                    <m:oMath xmlns:m="http://schemas.openxmlformats.org/officeDocument/2006/math">
                      <m:sSub>
                        <m:sSubPr>
                          <m:ctrlPr>
                            <a:rPr lang="en-US" sz="4400" i="1">
                              <a:latin typeface="Cambria Math" panose="02040503050406030204" pitchFamily="18" charset="0"/>
                            </a:rPr>
                          </m:ctrlPr>
                        </m:sSubPr>
                        <m:e>
                          <m:r>
                            <a:rPr lang="en-US" sz="4400" i="1">
                              <a:latin typeface="Cambria Math" panose="02040503050406030204" pitchFamily="18" charset="0"/>
                            </a:rPr>
                            <m:t>𝑢</m:t>
                          </m:r>
                        </m:e>
                        <m:sub>
                          <m:r>
                            <a:rPr lang="en-US" sz="4400" i="1">
                              <a:latin typeface="Cambria Math" panose="02040503050406030204" pitchFamily="18" charset="0"/>
                            </a:rPr>
                            <m:t>𝑖𝑗𝑡</m:t>
                          </m:r>
                        </m:sub>
                      </m:sSub>
                      <m:r>
                        <a:rPr lang="en-US" sz="4400" i="1">
                          <a:latin typeface="Cambria Math" panose="02040503050406030204" pitchFamily="18" charset="0"/>
                        </a:rPr>
                        <m:t>=</m:t>
                      </m:r>
                      <m:sSub>
                        <m:sSubPr>
                          <m:ctrlPr>
                            <a:rPr lang="en-US" sz="4400" i="1">
                              <a:latin typeface="Cambria Math" panose="02040503050406030204" pitchFamily="18" charset="0"/>
                            </a:rPr>
                          </m:ctrlPr>
                        </m:sSubPr>
                        <m:e>
                          <m:r>
                            <a:rPr lang="en-US" sz="4400" i="1">
                              <a:latin typeface="Cambria Math" panose="02040503050406030204" pitchFamily="18" charset="0"/>
                            </a:rPr>
                            <m:t>𝛽</m:t>
                          </m:r>
                        </m:e>
                        <m:sub>
                          <m:r>
                            <a:rPr lang="en-US" sz="4400" i="1">
                              <a:latin typeface="Cambria Math" panose="02040503050406030204" pitchFamily="18" charset="0"/>
                            </a:rPr>
                            <m:t>𝑖</m:t>
                          </m:r>
                        </m:sub>
                      </m:sSub>
                      <m:sSub>
                        <m:sSubPr>
                          <m:ctrlPr>
                            <a:rPr lang="en-US" sz="4400" i="1">
                              <a:latin typeface="Cambria Math" panose="02040503050406030204" pitchFamily="18" charset="0"/>
                            </a:rPr>
                          </m:ctrlPr>
                        </m:sSubPr>
                        <m:e>
                          <m:r>
                            <a:rPr lang="en-US" sz="4400" i="1">
                              <a:latin typeface="Cambria Math" panose="02040503050406030204" pitchFamily="18" charset="0"/>
                            </a:rPr>
                            <m:t>𝑥</m:t>
                          </m:r>
                        </m:e>
                        <m:sub>
                          <m:r>
                            <a:rPr lang="en-US" sz="4400" i="1">
                              <a:latin typeface="Cambria Math" panose="02040503050406030204" pitchFamily="18" charset="0"/>
                            </a:rPr>
                            <m:t>𝑗𝑡</m:t>
                          </m:r>
                        </m:sub>
                      </m:sSub>
                      <m:r>
                        <a:rPr lang="en-US" sz="4400" i="1">
                          <a:latin typeface="Cambria Math" panose="02040503050406030204" pitchFamily="18" charset="0"/>
                        </a:rPr>
                        <m:t>−</m:t>
                      </m:r>
                      <m:sSub>
                        <m:sSubPr>
                          <m:ctrlPr>
                            <a:rPr lang="en-US" sz="4400" i="1">
                              <a:latin typeface="Cambria Math" panose="02040503050406030204" pitchFamily="18" charset="0"/>
                            </a:rPr>
                          </m:ctrlPr>
                        </m:sSubPr>
                        <m:e>
                          <m:r>
                            <a:rPr lang="en-US" sz="4400" i="1">
                              <a:latin typeface="Cambria Math" panose="02040503050406030204" pitchFamily="18" charset="0"/>
                            </a:rPr>
                            <m:t>𝛼</m:t>
                          </m:r>
                        </m:e>
                        <m:sub>
                          <m:r>
                            <a:rPr lang="en-US" sz="4400" i="1">
                              <a:latin typeface="Cambria Math" panose="02040503050406030204" pitchFamily="18" charset="0"/>
                            </a:rPr>
                            <m:t>𝑖</m:t>
                          </m:r>
                        </m:sub>
                      </m:sSub>
                      <m:sSub>
                        <m:sSubPr>
                          <m:ctrlPr>
                            <a:rPr lang="en-US" sz="4400" i="1">
                              <a:latin typeface="Cambria Math" panose="02040503050406030204" pitchFamily="18" charset="0"/>
                            </a:rPr>
                          </m:ctrlPr>
                        </m:sSubPr>
                        <m:e>
                          <m:r>
                            <a:rPr lang="en-US" sz="4400" i="1">
                              <a:latin typeface="Cambria Math" panose="02040503050406030204" pitchFamily="18" charset="0"/>
                            </a:rPr>
                            <m:t>𝑝</m:t>
                          </m:r>
                        </m:e>
                        <m:sub>
                          <m:r>
                            <a:rPr lang="en-US" sz="4400" i="1">
                              <a:latin typeface="Cambria Math" panose="02040503050406030204" pitchFamily="18" charset="0"/>
                            </a:rPr>
                            <m:t>𝑗𝑡</m:t>
                          </m:r>
                        </m:sub>
                      </m:sSub>
                      <m:r>
                        <a:rPr lang="en-US" sz="4400" i="1">
                          <a:latin typeface="Cambria Math" panose="02040503050406030204" pitchFamily="18" charset="0"/>
                        </a:rPr>
                        <m:t>+</m:t>
                      </m:r>
                      <m:sSub>
                        <m:sSubPr>
                          <m:ctrlPr>
                            <a:rPr lang="en-US" sz="4400" i="1">
                              <a:latin typeface="Cambria Math" panose="02040503050406030204" pitchFamily="18" charset="0"/>
                            </a:rPr>
                          </m:ctrlPr>
                        </m:sSubPr>
                        <m:e>
                          <m:r>
                            <a:rPr lang="en-US" sz="4400" i="1">
                              <a:latin typeface="Cambria Math" panose="02040503050406030204" pitchFamily="18" charset="0"/>
                            </a:rPr>
                            <m:t>𝜉</m:t>
                          </m:r>
                        </m:e>
                        <m:sub>
                          <m:r>
                            <a:rPr lang="en-US" sz="4400" i="1">
                              <a:latin typeface="Cambria Math" panose="02040503050406030204" pitchFamily="18" charset="0"/>
                            </a:rPr>
                            <m:t>𝑗𝑡</m:t>
                          </m:r>
                        </m:sub>
                      </m:sSub>
                    </m:oMath>
                  </m:oMathPara>
                </a14:m>
                <a:endParaRPr lang="en-US" sz="4400" dirty="0"/>
              </a:p>
              <a:p>
                <a:pPr marL="0" indent="0">
                  <a:buNone/>
                </a:pPr>
                <a:endParaRPr lang="en-US" sz="4400" dirty="0"/>
              </a:p>
              <a:p>
                <a:pPr marL="0" indent="0">
                  <a:buNone/>
                </a:pPr>
                <a:endParaRPr lang="en-US" sz="4400" dirty="0"/>
              </a:p>
              <a:p>
                <a:pPr marL="0" indent="0" algn="ctr">
                  <a:buNone/>
                </a:pPr>
                <a:r>
                  <a:rPr lang="en-US" sz="4400" u="sng" dirty="0"/>
                  <a:t>BLP Utility with Coefficient Equations</a:t>
                </a:r>
              </a:p>
              <a:p>
                <a:pPr marL="0" indent="0">
                  <a:buNone/>
                </a:pPr>
                <a14:m>
                  <m:oMathPara xmlns:m="http://schemas.openxmlformats.org/officeDocument/2006/math">
                    <m:oMathParaPr>
                      <m:jc m:val="centerGroup"/>
                    </m:oMathParaPr>
                    <m:oMath xmlns:m="http://schemas.openxmlformats.org/officeDocument/2006/math">
                      <m:sSub>
                        <m:sSubPr>
                          <m:ctrlPr>
                            <a:rPr lang="en-US" sz="4400" i="1">
                              <a:latin typeface="Cambria Math" panose="02040503050406030204" pitchFamily="18" charset="0"/>
                            </a:rPr>
                          </m:ctrlPr>
                        </m:sSubPr>
                        <m:e>
                          <m:r>
                            <a:rPr lang="en-US" sz="4400" i="1">
                              <a:latin typeface="Cambria Math" panose="02040503050406030204" pitchFamily="18" charset="0"/>
                            </a:rPr>
                            <m:t>𝑢</m:t>
                          </m:r>
                        </m:e>
                        <m:sub>
                          <m:r>
                            <a:rPr lang="en-US" sz="4400" i="1">
                              <a:latin typeface="Cambria Math" panose="02040503050406030204" pitchFamily="18" charset="0"/>
                            </a:rPr>
                            <m:t>𝑖𝑗𝑡</m:t>
                          </m:r>
                        </m:sub>
                      </m:sSub>
                      <m:r>
                        <a:rPr lang="en-US" sz="4400" i="1">
                          <a:latin typeface="Cambria Math" panose="02040503050406030204" pitchFamily="18" charset="0"/>
                        </a:rPr>
                        <m:t>=</m:t>
                      </m:r>
                      <m:d>
                        <m:dPr>
                          <m:ctrlPr>
                            <a:rPr lang="en-US" sz="4400" i="1">
                              <a:latin typeface="Cambria Math" panose="02040503050406030204" pitchFamily="18" charset="0"/>
                            </a:rPr>
                          </m:ctrlPr>
                        </m:dPr>
                        <m:e>
                          <m:r>
                            <a:rPr lang="en-US" sz="4400" i="1">
                              <a:latin typeface="Cambria Math" panose="02040503050406030204" pitchFamily="18" charset="0"/>
                            </a:rPr>
                            <m:t>𝛽</m:t>
                          </m:r>
                          <m:r>
                            <a:rPr lang="en-US" sz="4400" i="1">
                              <a:latin typeface="Cambria Math" panose="02040503050406030204" pitchFamily="18" charset="0"/>
                            </a:rPr>
                            <m:t>+</m:t>
                          </m:r>
                          <m:r>
                            <a:rPr lang="en-US" sz="4400" i="1">
                              <a:latin typeface="Cambria Math" panose="02040503050406030204" pitchFamily="18" charset="0"/>
                            </a:rPr>
                            <m:t>𝜋</m:t>
                          </m:r>
                          <m:sSub>
                            <m:sSubPr>
                              <m:ctrlPr>
                                <a:rPr lang="en-US" sz="4400" i="1">
                                  <a:latin typeface="Cambria Math" panose="02040503050406030204" pitchFamily="18" charset="0"/>
                                </a:rPr>
                              </m:ctrlPr>
                            </m:sSubPr>
                            <m:e>
                              <m:r>
                                <a:rPr lang="en-US" sz="4400" i="1">
                                  <a:latin typeface="Cambria Math" panose="02040503050406030204" pitchFamily="18" charset="0"/>
                                </a:rPr>
                                <m:t>𝐷</m:t>
                              </m:r>
                            </m:e>
                            <m:sub>
                              <m:r>
                                <a:rPr lang="en-US" sz="4400" i="1">
                                  <a:latin typeface="Cambria Math" panose="02040503050406030204" pitchFamily="18" charset="0"/>
                                </a:rPr>
                                <m:t>𝑖</m:t>
                              </m:r>
                            </m:sub>
                          </m:sSub>
                          <m:r>
                            <a:rPr lang="en-US" sz="4400" i="1">
                              <a:latin typeface="Cambria Math" panose="02040503050406030204" pitchFamily="18" charset="0"/>
                            </a:rPr>
                            <m:t>+</m:t>
                          </m:r>
                          <m:r>
                            <a:rPr lang="en-US" sz="4400" i="1">
                              <a:latin typeface="Cambria Math" panose="02040503050406030204" pitchFamily="18" charset="0"/>
                            </a:rPr>
                            <m:t>𝜎</m:t>
                          </m:r>
                          <m:sSub>
                            <m:sSubPr>
                              <m:ctrlPr>
                                <a:rPr lang="en-US" sz="4400" i="1">
                                  <a:latin typeface="Cambria Math" panose="02040503050406030204" pitchFamily="18" charset="0"/>
                                </a:rPr>
                              </m:ctrlPr>
                            </m:sSubPr>
                            <m:e>
                              <m:r>
                                <a:rPr lang="en-US" sz="4400" i="1">
                                  <a:latin typeface="Cambria Math" panose="02040503050406030204" pitchFamily="18" charset="0"/>
                                </a:rPr>
                                <m:t>𝑣</m:t>
                              </m:r>
                            </m:e>
                            <m:sub>
                              <m:r>
                                <a:rPr lang="en-US" sz="4400" i="1">
                                  <a:latin typeface="Cambria Math" panose="02040503050406030204" pitchFamily="18" charset="0"/>
                                </a:rPr>
                                <m:t>𝑖</m:t>
                              </m:r>
                            </m:sub>
                          </m:sSub>
                        </m:e>
                      </m:d>
                      <m:sSub>
                        <m:sSubPr>
                          <m:ctrlPr>
                            <a:rPr lang="en-US" sz="4400" i="1">
                              <a:latin typeface="Cambria Math" panose="02040503050406030204" pitchFamily="18" charset="0"/>
                            </a:rPr>
                          </m:ctrlPr>
                        </m:sSubPr>
                        <m:e>
                          <m:r>
                            <a:rPr lang="en-US" sz="4400" i="1">
                              <a:latin typeface="Cambria Math" panose="02040503050406030204" pitchFamily="18" charset="0"/>
                            </a:rPr>
                            <m:t>𝑥</m:t>
                          </m:r>
                        </m:e>
                        <m:sub>
                          <m:r>
                            <a:rPr lang="en-US" sz="4400" i="1">
                              <a:latin typeface="Cambria Math" panose="02040503050406030204" pitchFamily="18" charset="0"/>
                            </a:rPr>
                            <m:t>𝑗𝑡</m:t>
                          </m:r>
                        </m:sub>
                      </m:sSub>
                      <m:r>
                        <a:rPr lang="en-US" sz="4400" i="1">
                          <a:latin typeface="Cambria Math" panose="02040503050406030204" pitchFamily="18" charset="0"/>
                        </a:rPr>
                        <m:t>−</m:t>
                      </m:r>
                      <m:d>
                        <m:dPr>
                          <m:ctrlPr>
                            <a:rPr lang="en-US" sz="4400" i="1">
                              <a:latin typeface="Cambria Math" panose="02040503050406030204" pitchFamily="18" charset="0"/>
                            </a:rPr>
                          </m:ctrlPr>
                        </m:dPr>
                        <m:e>
                          <m:r>
                            <a:rPr lang="en-US" sz="4400" i="1">
                              <a:latin typeface="Cambria Math" panose="02040503050406030204" pitchFamily="18" charset="0"/>
                            </a:rPr>
                            <m:t>𝛼</m:t>
                          </m:r>
                          <m:r>
                            <a:rPr lang="en-US" sz="4400" i="1">
                              <a:latin typeface="Cambria Math" panose="02040503050406030204" pitchFamily="18" charset="0"/>
                            </a:rPr>
                            <m:t>+</m:t>
                          </m:r>
                          <m:r>
                            <a:rPr lang="en-US" sz="4400" i="1">
                              <a:latin typeface="Cambria Math" panose="02040503050406030204" pitchFamily="18" charset="0"/>
                            </a:rPr>
                            <m:t>𝜋</m:t>
                          </m:r>
                          <m:sSub>
                            <m:sSubPr>
                              <m:ctrlPr>
                                <a:rPr lang="en-US" sz="4400" i="1">
                                  <a:latin typeface="Cambria Math" panose="02040503050406030204" pitchFamily="18" charset="0"/>
                                </a:rPr>
                              </m:ctrlPr>
                            </m:sSubPr>
                            <m:e>
                              <m:r>
                                <a:rPr lang="en-US" sz="4400" i="1">
                                  <a:latin typeface="Cambria Math" panose="02040503050406030204" pitchFamily="18" charset="0"/>
                                </a:rPr>
                                <m:t>𝐷</m:t>
                              </m:r>
                            </m:e>
                            <m:sub>
                              <m:r>
                                <a:rPr lang="en-US" sz="4400" i="1">
                                  <a:latin typeface="Cambria Math" panose="02040503050406030204" pitchFamily="18" charset="0"/>
                                </a:rPr>
                                <m:t>𝑖</m:t>
                              </m:r>
                            </m:sub>
                          </m:sSub>
                          <m:r>
                            <a:rPr lang="en-US" sz="4400" i="1">
                              <a:latin typeface="Cambria Math" panose="02040503050406030204" pitchFamily="18" charset="0"/>
                            </a:rPr>
                            <m:t>+</m:t>
                          </m:r>
                          <m:r>
                            <a:rPr lang="en-US" sz="4400" i="1">
                              <a:latin typeface="Cambria Math" panose="02040503050406030204" pitchFamily="18" charset="0"/>
                            </a:rPr>
                            <m:t>𝜎</m:t>
                          </m:r>
                          <m:sSub>
                            <m:sSubPr>
                              <m:ctrlPr>
                                <a:rPr lang="en-US" sz="4400" i="1">
                                  <a:latin typeface="Cambria Math" panose="02040503050406030204" pitchFamily="18" charset="0"/>
                                </a:rPr>
                              </m:ctrlPr>
                            </m:sSubPr>
                            <m:e>
                              <m:r>
                                <a:rPr lang="en-US" sz="4400" i="1">
                                  <a:latin typeface="Cambria Math" panose="02040503050406030204" pitchFamily="18" charset="0"/>
                                </a:rPr>
                                <m:t>𝑣</m:t>
                              </m:r>
                            </m:e>
                            <m:sub>
                              <m:r>
                                <a:rPr lang="en-US" sz="4400" i="1">
                                  <a:latin typeface="Cambria Math" panose="02040503050406030204" pitchFamily="18" charset="0"/>
                                </a:rPr>
                                <m:t>𝑖</m:t>
                              </m:r>
                            </m:sub>
                          </m:sSub>
                        </m:e>
                      </m:d>
                      <m:sSub>
                        <m:sSubPr>
                          <m:ctrlPr>
                            <a:rPr lang="en-US" sz="4400" i="1">
                              <a:latin typeface="Cambria Math" panose="02040503050406030204" pitchFamily="18" charset="0"/>
                            </a:rPr>
                          </m:ctrlPr>
                        </m:sSubPr>
                        <m:e>
                          <m:r>
                            <a:rPr lang="en-US" sz="4400" i="1">
                              <a:latin typeface="Cambria Math" panose="02040503050406030204" pitchFamily="18" charset="0"/>
                            </a:rPr>
                            <m:t>𝑝</m:t>
                          </m:r>
                        </m:e>
                        <m:sub>
                          <m:r>
                            <a:rPr lang="en-US" sz="4400" i="1">
                              <a:latin typeface="Cambria Math" panose="02040503050406030204" pitchFamily="18" charset="0"/>
                            </a:rPr>
                            <m:t>𝑗𝑡</m:t>
                          </m:r>
                        </m:sub>
                      </m:sSub>
                      <m:r>
                        <a:rPr lang="en-US" sz="4400" i="1">
                          <a:latin typeface="Cambria Math" panose="02040503050406030204" pitchFamily="18" charset="0"/>
                        </a:rPr>
                        <m:t>+</m:t>
                      </m:r>
                      <m:sSub>
                        <m:sSubPr>
                          <m:ctrlPr>
                            <a:rPr lang="en-US" sz="4400" i="1">
                              <a:latin typeface="Cambria Math" panose="02040503050406030204" pitchFamily="18" charset="0"/>
                            </a:rPr>
                          </m:ctrlPr>
                        </m:sSubPr>
                        <m:e>
                          <m:r>
                            <a:rPr lang="en-US" sz="4400" i="1">
                              <a:latin typeface="Cambria Math" panose="02040503050406030204" pitchFamily="18" charset="0"/>
                            </a:rPr>
                            <m:t>𝜉</m:t>
                          </m:r>
                        </m:e>
                        <m:sub>
                          <m:r>
                            <a:rPr lang="en-US" sz="4400" i="1">
                              <a:latin typeface="Cambria Math" panose="02040503050406030204" pitchFamily="18" charset="0"/>
                            </a:rPr>
                            <m:t>𝑗𝑡</m:t>
                          </m:r>
                        </m:sub>
                      </m:sSub>
                    </m:oMath>
                  </m:oMathPara>
                </a14:m>
                <a:endParaRPr lang="en-US" sz="4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𝑢</m:t>
                          </m:r>
                        </m:e>
                        <m:sub>
                          <m:r>
                            <a:rPr lang="en-US" sz="4400" b="0" i="1" smtClean="0">
                              <a:latin typeface="Cambria Math" panose="02040503050406030204" pitchFamily="18" charset="0"/>
                            </a:rPr>
                            <m:t>𝑖𝑗𝑡</m:t>
                          </m:r>
                        </m:sub>
                      </m:sSub>
                      <m:r>
                        <a:rPr lang="en-US" sz="4400" b="0" i="1" smtClean="0">
                          <a:latin typeface="Cambria Math" panose="02040503050406030204" pitchFamily="18" charset="0"/>
                        </a:rPr>
                        <m:t>=</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𝛿</m:t>
                          </m:r>
                        </m:e>
                        <m:sub>
                          <m:r>
                            <a:rPr lang="en-US" sz="4400" b="0" i="1" smtClean="0">
                              <a:latin typeface="Cambria Math" panose="02040503050406030204" pitchFamily="18" charset="0"/>
                            </a:rPr>
                            <m:t>𝑗𝑡</m:t>
                          </m:r>
                        </m:sub>
                      </m:sSub>
                      <m:r>
                        <a:rPr lang="en-US" sz="4400" b="0" i="1" smtClean="0">
                          <a:latin typeface="Cambria Math" panose="02040503050406030204" pitchFamily="18" charset="0"/>
                        </a:rPr>
                        <m:t>+</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𝜇</m:t>
                          </m:r>
                        </m:e>
                        <m:sub>
                          <m:r>
                            <a:rPr lang="en-US" sz="4400" b="0" i="1" smtClean="0">
                              <a:latin typeface="Cambria Math" panose="02040503050406030204" pitchFamily="18" charset="0"/>
                            </a:rPr>
                            <m:t>𝑖𝑗𝑡</m:t>
                          </m:r>
                        </m:sub>
                      </m:sSub>
                    </m:oMath>
                  </m:oMathPara>
                </a14:m>
                <a:endParaRPr lang="en-US" sz="4400" i="1" dirty="0">
                  <a:latin typeface="Cambria Math" panose="02040503050406030204" pitchFamily="18" charset="0"/>
                </a:endParaRPr>
              </a:p>
            </p:txBody>
          </p:sp>
        </mc:Choice>
        <mc:Fallback xmlns="">
          <p:sp>
            <p:nvSpPr>
              <p:cNvPr id="5" name="Content Placeholder 4">
                <a:extLst>
                  <a:ext uri="{FF2B5EF4-FFF2-40B4-BE49-F238E27FC236}">
                    <a16:creationId xmlns:a16="http://schemas.microsoft.com/office/drawing/2014/main" id="{51D49277-CE8E-4A4D-A801-D949378217B2}"/>
                  </a:ext>
                </a:extLst>
              </p:cNvPr>
              <p:cNvSpPr>
                <a:spLocks noGrp="1" noRot="1" noChangeAspect="1" noMove="1" noResize="1" noEditPoints="1" noAdjustHandles="1" noChangeArrowheads="1" noChangeShapeType="1" noTextEdit="1"/>
              </p:cNvSpPr>
              <p:nvPr>
                <p:ph sz="quarter" idx="19"/>
              </p:nvPr>
            </p:nvSpPr>
            <p:spPr>
              <a:xfrm>
                <a:off x="1112075" y="3065685"/>
                <a:ext cx="13506704" cy="10062387"/>
              </a:xfrm>
              <a:blipFill>
                <a:blip r:embed="rId2"/>
                <a:stretch>
                  <a:fillRect/>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D226806B-2A5C-4EDA-91F3-3422CAA131AB}"/>
              </a:ext>
            </a:extLst>
          </p:cNvPr>
          <p:cNvSpPr>
            <a:spLocks noGrp="1"/>
          </p:cNvSpPr>
          <p:nvPr>
            <p:ph type="sldNum" sz="quarter" idx="4"/>
          </p:nvPr>
        </p:nvSpPr>
        <p:spPr/>
        <p:txBody>
          <a:bodyPr/>
          <a:lstStyle/>
          <a:p>
            <a:fld id="{8C8B385D-DF67-E241-B0BF-76B80A8E743B}" type="slidenum">
              <a:rPr lang="en-US" smtClean="0"/>
              <a:pPr/>
              <a:t>11</a:t>
            </a:fld>
            <a:endParaRPr lang="en-US"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2E19C86-1FF8-41DB-9910-927DD9A84A70}"/>
                  </a:ext>
                </a:extLst>
              </p:cNvPr>
              <p:cNvSpPr txBox="1"/>
              <p:nvPr/>
            </p:nvSpPr>
            <p:spPr>
              <a:xfrm>
                <a:off x="16439746" y="7363546"/>
                <a:ext cx="7476708" cy="4941096"/>
              </a:xfrm>
              <a:prstGeom prst="rect">
                <a:avLst/>
              </a:prstGeom>
              <a:noFill/>
            </p:spPr>
            <p:txBody>
              <a:bodyPr wrap="square" rtlCol="0" anchor="ctr">
                <a:spAutoFit/>
              </a:bodyPr>
              <a:lstStyle/>
              <a:p>
                <a:pPr/>
                <a14:m>
                  <m:oMathPara xmlns:m="http://schemas.openxmlformats.org/officeDocument/2006/math">
                    <m:oMathParaPr>
                      <m:jc m:val="centerGroup"/>
                    </m:oMathParaPr>
                    <m:oMath xmlns:m="http://schemas.openxmlformats.org/officeDocument/2006/math">
                      <m:sSub>
                        <m:sSubPr>
                          <m:ctrlPr>
                            <a:rPr lang="en-US" sz="4400" i="1">
                              <a:latin typeface="Cambria Math" panose="02040503050406030204" pitchFamily="18" charset="0"/>
                            </a:rPr>
                          </m:ctrlPr>
                        </m:sSubPr>
                        <m:e>
                          <m:r>
                            <a:rPr lang="en-US" sz="4400" i="1">
                              <a:latin typeface="Cambria Math" panose="02040503050406030204" pitchFamily="18" charset="0"/>
                            </a:rPr>
                            <m:t>𝛼</m:t>
                          </m:r>
                        </m:e>
                        <m:sub>
                          <m:r>
                            <a:rPr lang="en-US" sz="4400" i="1">
                              <a:latin typeface="Cambria Math" panose="02040503050406030204" pitchFamily="18" charset="0"/>
                            </a:rPr>
                            <m:t>𝑖</m:t>
                          </m:r>
                        </m:sub>
                      </m:sSub>
                      <m:r>
                        <a:rPr lang="en-US" sz="4400" i="1">
                          <a:latin typeface="Cambria Math" panose="02040503050406030204" pitchFamily="18" charset="0"/>
                        </a:rPr>
                        <m:t>=</m:t>
                      </m:r>
                      <m:r>
                        <a:rPr lang="en-US" sz="4400" i="1">
                          <a:latin typeface="Cambria Math" panose="02040503050406030204" pitchFamily="18" charset="0"/>
                        </a:rPr>
                        <m:t>𝛼</m:t>
                      </m:r>
                      <m:r>
                        <a:rPr lang="en-US" sz="4400" i="1">
                          <a:latin typeface="Cambria Math" panose="02040503050406030204" pitchFamily="18" charset="0"/>
                        </a:rPr>
                        <m:t>+</m:t>
                      </m:r>
                      <m:r>
                        <a:rPr lang="en-US" sz="4400" i="1">
                          <a:latin typeface="Cambria Math" panose="02040503050406030204" pitchFamily="18" charset="0"/>
                        </a:rPr>
                        <m:t>𝜋</m:t>
                      </m:r>
                      <m:sSub>
                        <m:sSubPr>
                          <m:ctrlPr>
                            <a:rPr lang="en-US" sz="4400" i="1">
                              <a:latin typeface="Cambria Math" panose="02040503050406030204" pitchFamily="18" charset="0"/>
                            </a:rPr>
                          </m:ctrlPr>
                        </m:sSubPr>
                        <m:e>
                          <m:r>
                            <a:rPr lang="en-US" sz="4400" i="1">
                              <a:latin typeface="Cambria Math" panose="02040503050406030204" pitchFamily="18" charset="0"/>
                            </a:rPr>
                            <m:t>𝐷</m:t>
                          </m:r>
                        </m:e>
                        <m:sub>
                          <m:r>
                            <a:rPr lang="en-US" sz="4400" i="1">
                              <a:latin typeface="Cambria Math" panose="02040503050406030204" pitchFamily="18" charset="0"/>
                            </a:rPr>
                            <m:t>𝑖</m:t>
                          </m:r>
                        </m:sub>
                      </m:sSub>
                      <m:r>
                        <a:rPr lang="en-US" sz="4400" i="1">
                          <a:latin typeface="Cambria Math" panose="02040503050406030204" pitchFamily="18" charset="0"/>
                        </a:rPr>
                        <m:t>+</m:t>
                      </m:r>
                      <m:r>
                        <a:rPr lang="en-US" sz="4400" i="1">
                          <a:latin typeface="Cambria Math" panose="02040503050406030204" pitchFamily="18" charset="0"/>
                        </a:rPr>
                        <m:t>𝜎</m:t>
                      </m:r>
                      <m:sSub>
                        <m:sSubPr>
                          <m:ctrlPr>
                            <a:rPr lang="en-US" sz="4400" i="1">
                              <a:latin typeface="Cambria Math" panose="02040503050406030204" pitchFamily="18" charset="0"/>
                            </a:rPr>
                          </m:ctrlPr>
                        </m:sSubPr>
                        <m:e>
                          <m:r>
                            <a:rPr lang="en-US" sz="4400" i="1">
                              <a:latin typeface="Cambria Math" panose="02040503050406030204" pitchFamily="18" charset="0"/>
                            </a:rPr>
                            <m:t>𝑣</m:t>
                          </m:r>
                        </m:e>
                        <m:sub>
                          <m:r>
                            <a:rPr lang="en-US" sz="4400" i="1">
                              <a:latin typeface="Cambria Math" panose="02040503050406030204" pitchFamily="18" charset="0"/>
                            </a:rPr>
                            <m:t>𝑖</m:t>
                          </m:r>
                        </m:sub>
                      </m:sSub>
                    </m:oMath>
                  </m:oMathPara>
                </a14:m>
                <a:endParaRPr lang="en-US" sz="4400" dirty="0"/>
              </a:p>
              <a:p>
                <a:pPr/>
                <a14:m>
                  <m:oMathPara xmlns:m="http://schemas.openxmlformats.org/officeDocument/2006/math">
                    <m:oMathParaPr>
                      <m:jc m:val="centerGroup"/>
                    </m:oMathParaPr>
                    <m:oMath xmlns:m="http://schemas.openxmlformats.org/officeDocument/2006/math">
                      <m:sSub>
                        <m:sSubPr>
                          <m:ctrlPr>
                            <a:rPr lang="en-US" sz="4400" i="1">
                              <a:latin typeface="Cambria Math" panose="02040503050406030204" pitchFamily="18" charset="0"/>
                            </a:rPr>
                          </m:ctrlPr>
                        </m:sSubPr>
                        <m:e>
                          <m:r>
                            <a:rPr lang="en-US" sz="4400" i="1">
                              <a:latin typeface="Cambria Math" panose="02040503050406030204" pitchFamily="18" charset="0"/>
                            </a:rPr>
                            <m:t>𝛽</m:t>
                          </m:r>
                        </m:e>
                        <m:sub>
                          <m:r>
                            <a:rPr lang="en-US" sz="4400" i="1">
                              <a:latin typeface="Cambria Math" panose="02040503050406030204" pitchFamily="18" charset="0"/>
                            </a:rPr>
                            <m:t>𝑖</m:t>
                          </m:r>
                        </m:sub>
                      </m:sSub>
                      <m:r>
                        <a:rPr lang="en-US" sz="4400" i="1">
                          <a:latin typeface="Cambria Math" panose="02040503050406030204" pitchFamily="18" charset="0"/>
                        </a:rPr>
                        <m:t>=</m:t>
                      </m:r>
                      <m:r>
                        <a:rPr lang="en-US" sz="4400" i="1">
                          <a:latin typeface="Cambria Math" panose="02040503050406030204" pitchFamily="18" charset="0"/>
                        </a:rPr>
                        <m:t>𝛽</m:t>
                      </m:r>
                      <m:r>
                        <a:rPr lang="en-US" sz="4400" i="1">
                          <a:latin typeface="Cambria Math" panose="02040503050406030204" pitchFamily="18" charset="0"/>
                        </a:rPr>
                        <m:t>+</m:t>
                      </m:r>
                      <m:r>
                        <a:rPr lang="en-US" sz="4400" i="1">
                          <a:latin typeface="Cambria Math" panose="02040503050406030204" pitchFamily="18" charset="0"/>
                        </a:rPr>
                        <m:t>𝜋</m:t>
                      </m:r>
                      <m:sSub>
                        <m:sSubPr>
                          <m:ctrlPr>
                            <a:rPr lang="en-US" sz="4400" i="1">
                              <a:latin typeface="Cambria Math" panose="02040503050406030204" pitchFamily="18" charset="0"/>
                            </a:rPr>
                          </m:ctrlPr>
                        </m:sSubPr>
                        <m:e>
                          <m:r>
                            <a:rPr lang="en-US" sz="4400" i="1">
                              <a:latin typeface="Cambria Math" panose="02040503050406030204" pitchFamily="18" charset="0"/>
                            </a:rPr>
                            <m:t>𝐷</m:t>
                          </m:r>
                        </m:e>
                        <m:sub>
                          <m:r>
                            <a:rPr lang="en-US" sz="4400" i="1">
                              <a:latin typeface="Cambria Math" panose="02040503050406030204" pitchFamily="18" charset="0"/>
                            </a:rPr>
                            <m:t>𝑖</m:t>
                          </m:r>
                        </m:sub>
                      </m:sSub>
                      <m:r>
                        <a:rPr lang="en-US" sz="4400" i="1">
                          <a:latin typeface="Cambria Math" panose="02040503050406030204" pitchFamily="18" charset="0"/>
                        </a:rPr>
                        <m:t>+</m:t>
                      </m:r>
                      <m:r>
                        <a:rPr lang="en-US" sz="4400" i="1">
                          <a:latin typeface="Cambria Math" panose="02040503050406030204" pitchFamily="18" charset="0"/>
                        </a:rPr>
                        <m:t>𝜎</m:t>
                      </m:r>
                      <m:sSub>
                        <m:sSubPr>
                          <m:ctrlPr>
                            <a:rPr lang="en-US" sz="4400" i="1">
                              <a:latin typeface="Cambria Math" panose="02040503050406030204" pitchFamily="18" charset="0"/>
                            </a:rPr>
                          </m:ctrlPr>
                        </m:sSubPr>
                        <m:e>
                          <m:r>
                            <a:rPr lang="en-US" sz="4400" i="1">
                              <a:latin typeface="Cambria Math" panose="02040503050406030204" pitchFamily="18" charset="0"/>
                            </a:rPr>
                            <m:t>𝑣</m:t>
                          </m:r>
                        </m:e>
                        <m:sub>
                          <m:r>
                            <a:rPr lang="en-US" sz="4400" i="1">
                              <a:latin typeface="Cambria Math" panose="02040503050406030204" pitchFamily="18" charset="0"/>
                            </a:rPr>
                            <m:t>𝑖</m:t>
                          </m:r>
                        </m:sub>
                      </m:sSub>
                    </m:oMath>
                  </m:oMathPara>
                </a14:m>
                <a:endParaRPr lang="en-US" sz="4400" dirty="0"/>
              </a:p>
              <a:p>
                <a:endParaRPr lang="en-US" sz="4400" dirty="0"/>
              </a:p>
              <a:p>
                <a:endParaRPr lang="en-US" sz="4400" dirty="0"/>
              </a:p>
              <a:p>
                <a:endParaRPr lang="en-US" sz="4400" dirty="0"/>
              </a:p>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𝛿</m:t>
                          </m:r>
                        </m:e>
                        <m:sub>
                          <m:r>
                            <a:rPr lang="en-US" sz="4400" b="0" i="1" smtClean="0">
                              <a:latin typeface="Cambria Math" panose="02040503050406030204" pitchFamily="18" charset="0"/>
                            </a:rPr>
                            <m:t>𝑗𝑡</m:t>
                          </m:r>
                        </m:sub>
                      </m:sSub>
                      <m:r>
                        <a:rPr lang="en-US" sz="4400" b="0" i="1" smtClean="0">
                          <a:latin typeface="Cambria Math" panose="02040503050406030204" pitchFamily="18" charset="0"/>
                        </a:rPr>
                        <m:t>=</m:t>
                      </m:r>
                      <m:r>
                        <a:rPr lang="en-US" sz="4400" b="0" i="1" smtClean="0">
                          <a:latin typeface="Cambria Math" panose="02040503050406030204" pitchFamily="18" charset="0"/>
                        </a:rPr>
                        <m:t>𝛽</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𝑥</m:t>
                          </m:r>
                        </m:e>
                        <m:sub>
                          <m:r>
                            <a:rPr lang="en-US" sz="4400" b="0" i="1" smtClean="0">
                              <a:latin typeface="Cambria Math" panose="02040503050406030204" pitchFamily="18" charset="0"/>
                            </a:rPr>
                            <m:t>𝑗𝑡</m:t>
                          </m:r>
                        </m:sub>
                      </m:sSub>
                      <m:r>
                        <a:rPr lang="en-US" sz="4400" b="0" i="1" smtClean="0">
                          <a:latin typeface="Cambria Math" panose="02040503050406030204" pitchFamily="18" charset="0"/>
                        </a:rPr>
                        <m:t>−</m:t>
                      </m:r>
                      <m:r>
                        <a:rPr lang="en-US" sz="4400" b="0" i="1" smtClean="0">
                          <a:latin typeface="Cambria Math" panose="02040503050406030204" pitchFamily="18" charset="0"/>
                        </a:rPr>
                        <m:t>𝛼</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𝑝</m:t>
                          </m:r>
                        </m:e>
                        <m:sub>
                          <m:r>
                            <a:rPr lang="en-US" sz="4400" b="0" i="1" smtClean="0">
                              <a:latin typeface="Cambria Math" panose="02040503050406030204" pitchFamily="18" charset="0"/>
                            </a:rPr>
                            <m:t>𝑗𝑡</m:t>
                          </m:r>
                        </m:sub>
                      </m:sSub>
                      <m:r>
                        <a:rPr lang="en-US" sz="4400" b="0" i="1" smtClean="0">
                          <a:latin typeface="Cambria Math" panose="02040503050406030204" pitchFamily="18" charset="0"/>
                        </a:rPr>
                        <m:t>+</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𝜉</m:t>
                          </m:r>
                        </m:e>
                        <m:sub>
                          <m:r>
                            <a:rPr lang="en-US" sz="4400" b="0" i="1" smtClean="0">
                              <a:latin typeface="Cambria Math" panose="02040503050406030204" pitchFamily="18" charset="0"/>
                            </a:rPr>
                            <m:t>𝑗𝑡</m:t>
                          </m:r>
                        </m:sub>
                      </m:sSub>
                    </m:oMath>
                  </m:oMathPara>
                </a14:m>
                <a:endParaRPr lang="en-US" sz="4400" dirty="0"/>
              </a:p>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𝜇</m:t>
                          </m:r>
                        </m:e>
                        <m:sub>
                          <m:r>
                            <a:rPr lang="en-US" sz="4400" b="0" i="1" smtClean="0">
                              <a:latin typeface="Cambria Math" panose="02040503050406030204" pitchFamily="18" charset="0"/>
                            </a:rPr>
                            <m:t>𝑖𝑗𝑡</m:t>
                          </m:r>
                        </m:sub>
                      </m:sSub>
                      <m:r>
                        <a:rPr lang="en-US" sz="4400" b="0" i="1" smtClean="0">
                          <a:latin typeface="Cambria Math" panose="02040503050406030204" pitchFamily="18" charset="0"/>
                        </a:rPr>
                        <m:t>=</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𝜋</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𝐷</m:t>
                              </m:r>
                            </m:e>
                            <m:sub>
                              <m:r>
                                <a:rPr lang="en-US" sz="4400" b="0" i="1" smtClean="0">
                                  <a:latin typeface="Cambria Math" panose="02040503050406030204" pitchFamily="18" charset="0"/>
                                </a:rPr>
                                <m:t>𝑖</m:t>
                              </m:r>
                            </m:sub>
                          </m:sSub>
                          <m:r>
                            <a:rPr lang="en-US" sz="4400" b="0" i="1" smtClean="0">
                              <a:latin typeface="Cambria Math" panose="02040503050406030204" pitchFamily="18" charset="0"/>
                            </a:rPr>
                            <m:t>+</m:t>
                          </m:r>
                          <m:r>
                            <a:rPr lang="en-US" sz="4400" b="0" i="1" smtClean="0">
                              <a:latin typeface="Cambria Math" panose="02040503050406030204" pitchFamily="18" charset="0"/>
                            </a:rPr>
                            <m:t>𝜎</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𝑣</m:t>
                              </m:r>
                            </m:e>
                            <m:sub>
                              <m:r>
                                <a:rPr lang="en-US" sz="4400" b="0" i="1" smtClean="0">
                                  <a:latin typeface="Cambria Math" panose="02040503050406030204" pitchFamily="18" charset="0"/>
                                </a:rPr>
                                <m:t>𝑖</m:t>
                              </m:r>
                            </m:sub>
                          </m:sSub>
                        </m:e>
                      </m:d>
                      <m:r>
                        <a:rPr lang="en-US" sz="4400" b="0" i="1" smtClean="0">
                          <a:latin typeface="Cambria Math" panose="02040503050406030204" pitchFamily="18" charset="0"/>
                        </a:rPr>
                        <m:t>(</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𝑥</m:t>
                          </m:r>
                        </m:e>
                        <m:sub>
                          <m:r>
                            <a:rPr lang="en-US" sz="4400" b="0" i="1" smtClean="0">
                              <a:latin typeface="Cambria Math" panose="02040503050406030204" pitchFamily="18" charset="0"/>
                            </a:rPr>
                            <m:t>𝑗𝑡</m:t>
                          </m:r>
                        </m:sub>
                      </m:sSub>
                      <m:r>
                        <a:rPr lang="en-US" sz="4400" b="0" i="1" smtClean="0">
                          <a:latin typeface="Cambria Math" panose="02040503050406030204" pitchFamily="18" charset="0"/>
                        </a:rPr>
                        <m:t>−</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𝑝</m:t>
                          </m:r>
                        </m:e>
                        <m:sub>
                          <m:r>
                            <a:rPr lang="en-US" sz="4400" b="0" i="1" smtClean="0">
                              <a:latin typeface="Cambria Math" panose="02040503050406030204" pitchFamily="18" charset="0"/>
                            </a:rPr>
                            <m:t>𝑗𝑡</m:t>
                          </m:r>
                        </m:sub>
                      </m:sSub>
                      <m:r>
                        <a:rPr lang="en-US" sz="4400" b="0" i="1" smtClean="0">
                          <a:latin typeface="Cambria Math" panose="02040503050406030204" pitchFamily="18" charset="0"/>
                        </a:rPr>
                        <m:t>)</m:t>
                      </m:r>
                    </m:oMath>
                  </m:oMathPara>
                </a14:m>
                <a:endParaRPr lang="en-US" sz="4400" dirty="0"/>
              </a:p>
            </p:txBody>
          </p:sp>
        </mc:Choice>
        <mc:Fallback xmlns="">
          <p:sp>
            <p:nvSpPr>
              <p:cNvPr id="20" name="TextBox 19">
                <a:extLst>
                  <a:ext uri="{FF2B5EF4-FFF2-40B4-BE49-F238E27FC236}">
                    <a16:creationId xmlns:a16="http://schemas.microsoft.com/office/drawing/2014/main" id="{C2E19C86-1FF8-41DB-9910-927DD9A84A70}"/>
                  </a:ext>
                </a:extLst>
              </p:cNvPr>
              <p:cNvSpPr txBox="1">
                <a:spLocks noRot="1" noChangeAspect="1" noMove="1" noResize="1" noEditPoints="1" noAdjustHandles="1" noChangeArrowheads="1" noChangeShapeType="1" noTextEdit="1"/>
              </p:cNvSpPr>
              <p:nvPr/>
            </p:nvSpPr>
            <p:spPr>
              <a:xfrm>
                <a:off x="16439746" y="7363546"/>
                <a:ext cx="7476708" cy="4941096"/>
              </a:xfrm>
              <a:prstGeom prst="rect">
                <a:avLst/>
              </a:prstGeom>
              <a:blipFill>
                <a:blip r:embed="rId3"/>
                <a:stretch>
                  <a:fillRect/>
                </a:stretch>
              </a:blipFill>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AF1FBDBC-8563-4487-B90C-6C6265CDEC98}"/>
              </a:ext>
            </a:extLst>
          </p:cNvPr>
          <p:cNvCxnSpPr/>
          <p:nvPr/>
        </p:nvCxnSpPr>
        <p:spPr>
          <a:xfrm>
            <a:off x="15622621" y="1906621"/>
            <a:ext cx="0" cy="1085632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Arrow: Right 7">
            <a:extLst>
              <a:ext uri="{FF2B5EF4-FFF2-40B4-BE49-F238E27FC236}">
                <a16:creationId xmlns:a16="http://schemas.microsoft.com/office/drawing/2014/main" id="{4D4698C0-BAEC-4BC2-B550-E61F4ED9D5A5}"/>
              </a:ext>
            </a:extLst>
          </p:cNvPr>
          <p:cNvSpPr/>
          <p:nvPr/>
        </p:nvSpPr>
        <p:spPr>
          <a:xfrm rot="5400000">
            <a:off x="7593032" y="5692339"/>
            <a:ext cx="730250" cy="730250"/>
          </a:xfrm>
          <a:prstGeom prst="right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0810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A21FFE-CD45-45F6-9EC7-88F44D6680EF}"/>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64AE7CAC-4755-41F9-850E-C2D9B5186DC7}"/>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5FA13E94-6969-4D32-8CE6-88C97DA8522D}"/>
              </a:ext>
            </a:extLst>
          </p:cNvPr>
          <p:cNvSpPr>
            <a:spLocks noGrp="1"/>
          </p:cNvSpPr>
          <p:nvPr>
            <p:ph type="title"/>
          </p:nvPr>
        </p:nvSpPr>
        <p:spPr/>
        <p:txBody>
          <a:bodyPr/>
          <a:lstStyle/>
          <a:p>
            <a:r>
              <a:rPr lang="en-US" dirty="0"/>
              <a:t>BLP Algorithm – Steps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E19A75CA-9210-4316-9990-3B52C7D67395}"/>
                  </a:ext>
                </a:extLst>
              </p:cNvPr>
              <p:cNvSpPr>
                <a:spLocks noGrp="1"/>
              </p:cNvSpPr>
              <p:nvPr>
                <p:ph sz="quarter" idx="20"/>
              </p:nvPr>
            </p:nvSpPr>
            <p:spPr/>
            <p:txBody>
              <a:bodyPr/>
              <a:lstStyle/>
              <a:p>
                <a:pPr marL="742950" indent="-742950">
                  <a:buFont typeface="+mj-lt"/>
                  <a:buAutoNum type="arabicPeriod" startAt="5"/>
                </a:pPr>
                <a:r>
                  <a:rPr lang="en-US" dirty="0"/>
                  <a:t>Estimate the linear parameters                          </a:t>
                </a:r>
                <a14:m>
                  <m:oMath xmlns:m="http://schemas.openxmlformats.org/officeDocument/2006/math">
                    <m:r>
                      <a:rPr lang="en-US">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𝛼</m:t>
                        </m:r>
                      </m:e>
                    </m:acc>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𝛽</m:t>
                        </m:r>
                      </m:e>
                    </m:acc>
                    <m:r>
                      <a:rPr lang="en-US">
                        <a:latin typeface="Cambria Math" panose="02040503050406030204" pitchFamily="18" charset="0"/>
                      </a:rPr>
                      <m:t>)</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m:t>
                                </m:r>
                              </m:sup>
                            </m:sSup>
                            <m:r>
                              <a:rPr lang="en-US" i="1">
                                <a:latin typeface="Cambria Math" panose="02040503050406030204" pitchFamily="18" charset="0"/>
                              </a:rPr>
                              <m:t>𝑍</m:t>
                            </m:r>
                            <m:sSup>
                              <m:sSupPr>
                                <m:ctrlPr>
                                  <a:rPr lang="en-US" i="1">
                                    <a:latin typeface="Cambria Math" panose="02040503050406030204" pitchFamily="18" charset="0"/>
                                    <a:ea typeface="Cambria Math" panose="02040503050406030204" pitchFamily="18" charset="0"/>
                                  </a:rPr>
                                </m:ctrlPr>
                              </m:sSupPr>
                              <m:e>
                                <m:r>
                                  <m:rPr>
                                    <m:sty m:val="p"/>
                                  </m:rPr>
                                  <a:rPr lang="el-GR" i="1">
                                    <a:latin typeface="Cambria Math" panose="02040503050406030204" pitchFamily="18" charset="0"/>
                                    <a:ea typeface="Cambria Math" panose="02040503050406030204" pitchFamily="18" charset="0"/>
                                  </a:rPr>
                                  <m:t>Φ</m:t>
                                </m:r>
                              </m:e>
                              <m:sup>
                                <m:r>
                                  <a:rPr lang="en-US" i="1">
                                    <a:latin typeface="Cambria Math" panose="02040503050406030204" pitchFamily="18" charset="0"/>
                                    <a:ea typeface="Cambria Math" panose="02040503050406030204" pitchFamily="18" charset="0"/>
                                  </a:rPr>
                                  <m:t>−1</m:t>
                                </m:r>
                              </m:sup>
                            </m:sSup>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𝑍</m:t>
                                </m:r>
                              </m:e>
                              <m:sup>
                                <m:r>
                                  <a:rPr lang="en-US" i="1">
                                    <a:latin typeface="Cambria Math" panose="02040503050406030204" pitchFamily="18" charset="0"/>
                                    <a:ea typeface="Cambria Math" panose="02040503050406030204" pitchFamily="18" charset="0"/>
                                  </a:rPr>
                                  <m:t>′</m:t>
                                </m:r>
                              </m:sup>
                            </m:sSup>
                            <m:r>
                              <a:rPr lang="en-US" i="1">
                                <a:latin typeface="Cambria Math" panose="02040503050406030204" pitchFamily="18" charset="0"/>
                                <a:ea typeface="Cambria Math" panose="02040503050406030204" pitchFamily="18" charset="0"/>
                              </a:rPr>
                              <m:t>𝑋</m:t>
                            </m:r>
                          </m:e>
                        </m:d>
                      </m:e>
                      <m:sup>
                        <m:r>
                          <a:rPr lang="en-US" i="1">
                            <a:latin typeface="Cambria Math" panose="02040503050406030204" pitchFamily="18" charset="0"/>
                            <a:ea typeface="Cambria Math" panose="02040503050406030204" pitchFamily="18" charset="0"/>
                          </a:rPr>
                          <m:t>−1</m:t>
                        </m:r>
                      </m:sup>
                    </m:sSup>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𝑍</m:t>
                    </m:r>
                    <m:sSup>
                      <m:sSupPr>
                        <m:ctrlPr>
                          <a:rPr lang="en-US" i="1">
                            <a:latin typeface="Cambria Math" panose="02040503050406030204" pitchFamily="18" charset="0"/>
                            <a:ea typeface="Cambria Math" panose="02040503050406030204" pitchFamily="18" charset="0"/>
                          </a:rPr>
                        </m:ctrlPr>
                      </m:sSupPr>
                      <m:e>
                        <m:r>
                          <m:rPr>
                            <m:sty m:val="p"/>
                          </m:rPr>
                          <a:rPr lang="el-GR" i="1">
                            <a:latin typeface="Cambria Math" panose="02040503050406030204" pitchFamily="18" charset="0"/>
                            <a:ea typeface="Cambria Math" panose="02040503050406030204" pitchFamily="18" charset="0"/>
                          </a:rPr>
                          <m:t>Φ</m:t>
                        </m:r>
                      </m:e>
                      <m:sup>
                        <m:r>
                          <a:rPr lang="en-US" i="1">
                            <a:latin typeface="Cambria Math" panose="02040503050406030204" pitchFamily="18" charset="0"/>
                            <a:ea typeface="Cambria Math" panose="02040503050406030204" pitchFamily="18" charset="0"/>
                          </a:rPr>
                          <m:t>−1</m:t>
                        </m:r>
                      </m:sup>
                    </m:sSup>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𝑍</m:t>
                        </m:r>
                      </m:e>
                      <m:sup>
                        <m:r>
                          <a:rPr lang="en-US" i="1">
                            <a:latin typeface="Cambria Math" panose="02040503050406030204" pitchFamily="18" charset="0"/>
                            <a:ea typeface="Cambria Math" panose="02040503050406030204" pitchFamily="18" charset="0"/>
                          </a:rPr>
                          <m:t>′</m:t>
                        </m:r>
                      </m:sup>
                    </m:sSup>
                    <m:r>
                      <a:rPr lang="en-US" i="1">
                        <a:latin typeface="Cambria Math" panose="02040503050406030204" pitchFamily="18" charset="0"/>
                        <a:ea typeface="Cambria Math" panose="02040503050406030204" pitchFamily="18" charset="0"/>
                      </a:rPr>
                      <m:t>𝛿</m:t>
                    </m:r>
                  </m:oMath>
                </a14:m>
                <a:endParaRPr lang="en-US" dirty="0"/>
              </a:p>
              <a:p>
                <a:pPr marL="742950" indent="-742950">
                  <a:buFont typeface="+mj-lt"/>
                  <a:buAutoNum type="arabicPeriod" startAt="5"/>
                </a:pPr>
                <a:endParaRPr lang="en-US" dirty="0"/>
              </a:p>
              <a:p>
                <a:pPr marL="742950" indent="-742950">
                  <a:buFont typeface="+mj-lt"/>
                  <a:buAutoNum type="arabicPeriod" startAt="5"/>
                </a:pPr>
                <a:r>
                  <a:rPr lang="en-US" dirty="0"/>
                  <a:t>Calculate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𝜉</m:t>
                        </m:r>
                      </m:e>
                      <m:sub>
                        <m:r>
                          <a:rPr lang="en-US" i="1">
                            <a:latin typeface="Cambria Math" panose="02040503050406030204" pitchFamily="18" charset="0"/>
                          </a:rPr>
                          <m:t>𝑗𝑡</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𝛿</m:t>
                        </m:r>
                      </m:e>
                      <m:sub>
                        <m:r>
                          <a:rPr lang="en-US" i="1">
                            <a:latin typeface="Cambria Math" panose="02040503050406030204" pitchFamily="18" charset="0"/>
                          </a:rPr>
                          <m:t>𝑗𝑡</m:t>
                        </m:r>
                      </m:sub>
                      <m:sup>
                        <m:r>
                          <a:rPr lang="en-US" i="1">
                            <a:latin typeface="Cambria Math" panose="02040503050406030204" pitchFamily="18" charset="0"/>
                          </a:rPr>
                          <m:t>𝐻</m:t>
                        </m:r>
                      </m:sup>
                    </m:sSubSup>
                    <m:r>
                      <a:rPr lang="en-US" i="1">
                        <a:latin typeface="Cambria Math" panose="02040503050406030204" pitchFamily="18" charset="0"/>
                      </a:rPr>
                      <m:t>−</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𝛽</m:t>
                            </m:r>
                          </m:e>
                        </m:acc>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𝑗𝑡</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𝛼</m:t>
                            </m:r>
                          </m:e>
                        </m:acc>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𝑗𝑡</m:t>
                            </m:r>
                          </m:sub>
                        </m:sSub>
                      </m:e>
                    </m:d>
                  </m:oMath>
                </a14:m>
                <a:endParaRPr lang="en-US" dirty="0"/>
              </a:p>
              <a:p>
                <a:pPr marL="742950" indent="-742950">
                  <a:buFont typeface="+mj-lt"/>
                  <a:buAutoNum type="arabicPeriod" startAt="5"/>
                </a:pPr>
                <a:endParaRPr lang="en-US" dirty="0"/>
              </a:p>
              <a:p>
                <a:pPr marL="742950" indent="-742950">
                  <a:buFont typeface="+mj-lt"/>
                  <a:buAutoNum type="arabicPeriod" startAt="5"/>
                </a:pPr>
                <a:r>
                  <a:rPr lang="en-US" dirty="0"/>
                  <a:t>Calculate GMM objective function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𝜉</m:t>
                        </m:r>
                      </m:e>
                      <m:sup>
                        <m:r>
                          <a:rPr lang="en-US" i="1">
                            <a:latin typeface="Cambria Math" panose="02040503050406030204" pitchFamily="18" charset="0"/>
                          </a:rPr>
                          <m:t>′</m:t>
                        </m:r>
                      </m:sup>
                    </m:sSup>
                    <m:r>
                      <a:rPr lang="en-US" i="1">
                        <a:latin typeface="Cambria Math" panose="02040503050406030204" pitchFamily="18" charset="0"/>
                      </a:rPr>
                      <m:t>𝑍</m:t>
                    </m:r>
                    <m:sSup>
                      <m:sSupPr>
                        <m:ctrlPr>
                          <a:rPr lang="en-US" i="1">
                            <a:latin typeface="Cambria Math" panose="02040503050406030204" pitchFamily="18" charset="0"/>
                            <a:ea typeface="Cambria Math" panose="02040503050406030204" pitchFamily="18" charset="0"/>
                          </a:rPr>
                        </m:ctrlPr>
                      </m:sSupPr>
                      <m:e>
                        <m:r>
                          <m:rPr>
                            <m:sty m:val="p"/>
                          </m:rPr>
                          <a:rPr lang="el-GR" i="1">
                            <a:latin typeface="Cambria Math" panose="02040503050406030204" pitchFamily="18" charset="0"/>
                            <a:ea typeface="Cambria Math" panose="02040503050406030204" pitchFamily="18" charset="0"/>
                          </a:rPr>
                          <m:t>Φ</m:t>
                        </m:r>
                      </m:e>
                      <m:sup>
                        <m:r>
                          <a:rPr lang="en-US" i="1">
                            <a:latin typeface="Cambria Math" panose="02040503050406030204" pitchFamily="18" charset="0"/>
                            <a:ea typeface="Cambria Math" panose="02040503050406030204" pitchFamily="18" charset="0"/>
                          </a:rPr>
                          <m:t>−1</m:t>
                        </m:r>
                      </m:sup>
                    </m:sSup>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𝑍</m:t>
                        </m:r>
                      </m:e>
                      <m:sup>
                        <m:r>
                          <a:rPr lang="en-US" i="1">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𝜉</m:t>
                    </m:r>
                  </m:oMath>
                </a14:m>
                <a:r>
                  <a:rPr lang="en-US" dirty="0"/>
                  <a:t> where </a:t>
                </a:r>
                <a14:m>
                  <m:oMath xmlns:m="http://schemas.openxmlformats.org/officeDocument/2006/math">
                    <m:r>
                      <m:rPr>
                        <m:sty m:val="p"/>
                      </m:rPr>
                      <a:rPr lang="el-GR" i="1">
                        <a:latin typeface="Cambria Math" panose="02040503050406030204" pitchFamily="18" charset="0"/>
                        <a:ea typeface="Cambria Math" panose="02040503050406030204" pitchFamily="18" charset="0"/>
                      </a:rPr>
                      <m:t>Φ</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𝐸</m:t>
                    </m:r>
                    <m:d>
                      <m:dPr>
                        <m:begChr m:val="["/>
                        <m:endChr m:val="]"/>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𝑍</m:t>
                            </m:r>
                          </m:e>
                          <m:sup>
                            <m:r>
                              <a:rPr lang="en-US" i="1">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𝜉</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𝜉</m:t>
                            </m:r>
                          </m:e>
                          <m:sup>
                            <m:r>
                              <a:rPr lang="en-US" b="0" i="1" smtClean="0">
                                <a:latin typeface="Cambria Math" panose="02040503050406030204" pitchFamily="18" charset="0"/>
                                <a:ea typeface="Cambria Math" panose="02040503050406030204" pitchFamily="18" charset="0"/>
                              </a:rPr>
                              <m:t>′</m:t>
                            </m:r>
                          </m:sup>
                        </m:sSup>
                        <m:r>
                          <a:rPr lang="en-US" i="1">
                            <a:latin typeface="Cambria Math" panose="02040503050406030204" pitchFamily="18" charset="0"/>
                            <a:ea typeface="Cambria Math" panose="02040503050406030204" pitchFamily="18" charset="0"/>
                          </a:rPr>
                          <m:t>𝑍</m:t>
                        </m:r>
                      </m:e>
                    </m:d>
                  </m:oMath>
                </a14:m>
                <a:endParaRPr lang="en-US" dirty="0"/>
              </a:p>
              <a:p>
                <a:pPr marL="742950" indent="-742950">
                  <a:buFont typeface="+mj-lt"/>
                  <a:buAutoNum type="arabicPeriod" startAt="5"/>
                </a:pPr>
                <a:endParaRPr lang="en-US" dirty="0"/>
              </a:p>
              <a:p>
                <a:pPr marL="742950" indent="-742950">
                  <a:buFont typeface="+mj-lt"/>
                  <a:buAutoNum type="arabicPeriod" startAt="5"/>
                </a:pPr>
                <a:r>
                  <a:rPr lang="en-US" dirty="0"/>
                  <a:t>Use a search algorithm to find </a:t>
                </a:r>
                <a14:m>
                  <m:oMath xmlns:m="http://schemas.openxmlformats.org/officeDocument/2006/math">
                    <m:r>
                      <a:rPr lang="en-US">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 </m:t>
                    </m:r>
                    <m:r>
                      <a:rPr lang="en-US" i="1">
                        <a:latin typeface="Cambria Math" panose="02040503050406030204" pitchFamily="18" charset="0"/>
                      </a:rPr>
                      <m:t>𝜎</m:t>
                    </m:r>
                    <m:r>
                      <a:rPr lang="en-US" i="1">
                        <a:latin typeface="Cambria Math" panose="02040503050406030204" pitchFamily="18" charset="0"/>
                      </a:rPr>
                      <m:t>)</m:t>
                    </m:r>
                  </m:oMath>
                </a14:m>
                <a:r>
                  <a:rPr lang="en-US" dirty="0"/>
                  <a:t> such as simplex or Quasi-Newton Gradients etc.</a:t>
                </a:r>
              </a:p>
              <a:p>
                <a:pPr marL="742950" indent="-742950">
                  <a:buFont typeface="+mj-lt"/>
                  <a:buAutoNum type="arabicPeriod" startAt="5"/>
                </a:pPr>
                <a:endParaRPr lang="en-US" dirty="0"/>
              </a:p>
              <a:p>
                <a:pPr marL="0" indent="0">
                  <a:buNone/>
                </a:pPr>
                <a:r>
                  <a:rPr lang="en-US" b="1" dirty="0"/>
                  <a:t>Take these new values for </a:t>
                </a:r>
                <a14:m>
                  <m:oMath xmlns:m="http://schemas.openxmlformats.org/officeDocument/2006/math">
                    <m:d>
                      <m:dPr>
                        <m:ctrlPr>
                          <a:rPr lang="en-US" b="1" i="1" smtClean="0">
                            <a:latin typeface="Cambria Math" panose="02040503050406030204" pitchFamily="18" charset="0"/>
                          </a:rPr>
                        </m:ctrlPr>
                      </m:dPr>
                      <m:e>
                        <m:r>
                          <a:rPr lang="en-US" b="1" i="1" smtClean="0">
                            <a:latin typeface="Cambria Math" panose="02040503050406030204" pitchFamily="18" charset="0"/>
                          </a:rPr>
                          <m:t>𝜹</m:t>
                        </m:r>
                        <m:r>
                          <a:rPr lang="en-US" b="1" i="1" smtClean="0">
                            <a:latin typeface="Cambria Math" panose="02040503050406030204" pitchFamily="18" charset="0"/>
                          </a:rPr>
                          <m:t>, </m:t>
                        </m:r>
                        <m:r>
                          <a:rPr lang="en-US" b="1" i="1" smtClean="0">
                            <a:latin typeface="Cambria Math" panose="02040503050406030204" pitchFamily="18" charset="0"/>
                          </a:rPr>
                          <m:t>𝝅</m:t>
                        </m:r>
                        <m:r>
                          <a:rPr lang="en-US" b="1" i="1" smtClean="0">
                            <a:latin typeface="Cambria Math" panose="02040503050406030204" pitchFamily="18" charset="0"/>
                          </a:rPr>
                          <m:t>, </m:t>
                        </m:r>
                        <m:r>
                          <a:rPr lang="en-US" b="1" i="1" smtClean="0">
                            <a:latin typeface="Cambria Math" panose="02040503050406030204" pitchFamily="18" charset="0"/>
                          </a:rPr>
                          <m:t>𝝈</m:t>
                        </m:r>
                        <m:r>
                          <a:rPr lang="en-US" b="1" i="1" smtClean="0">
                            <a:latin typeface="Cambria Math" panose="02040503050406030204" pitchFamily="18" charset="0"/>
                          </a:rPr>
                          <m:t>, </m:t>
                        </m:r>
                        <m:r>
                          <a:rPr lang="en-US" b="1" i="1" smtClean="0">
                            <a:latin typeface="Cambria Math" panose="02040503050406030204" pitchFamily="18" charset="0"/>
                          </a:rPr>
                          <m:t>𝜷</m:t>
                        </m:r>
                        <m:r>
                          <a:rPr lang="en-US" b="1" i="1" smtClean="0">
                            <a:latin typeface="Cambria Math" panose="02040503050406030204" pitchFamily="18" charset="0"/>
                          </a:rPr>
                          <m:t>, </m:t>
                        </m:r>
                        <m:r>
                          <a:rPr lang="en-US" b="1" i="1" smtClean="0">
                            <a:latin typeface="Cambria Math" panose="02040503050406030204" pitchFamily="18" charset="0"/>
                          </a:rPr>
                          <m:t>𝜶</m:t>
                        </m:r>
                      </m:e>
                    </m:d>
                  </m:oMath>
                </a14:m>
                <a:r>
                  <a:rPr lang="en-US" b="1" dirty="0"/>
                  <a:t> and repeat 1-7 until GMM objective function is as close to zero as practical</a:t>
                </a:r>
              </a:p>
            </p:txBody>
          </p:sp>
        </mc:Choice>
        <mc:Fallback xmlns="">
          <p:sp>
            <p:nvSpPr>
              <p:cNvPr id="5" name="Content Placeholder 4">
                <a:extLst>
                  <a:ext uri="{FF2B5EF4-FFF2-40B4-BE49-F238E27FC236}">
                    <a16:creationId xmlns:a16="http://schemas.microsoft.com/office/drawing/2014/main" id="{E19A75CA-9210-4316-9990-3B52C7D67395}"/>
                  </a:ext>
                </a:extLst>
              </p:cNvPr>
              <p:cNvSpPr>
                <a:spLocks noGrp="1" noRot="1" noChangeAspect="1" noMove="1" noResize="1" noEditPoints="1" noAdjustHandles="1" noChangeArrowheads="1" noChangeShapeType="1" noTextEdit="1"/>
              </p:cNvSpPr>
              <p:nvPr>
                <p:ph sz="quarter" idx="20"/>
              </p:nvPr>
            </p:nvSpPr>
            <p:spPr>
              <a:blipFill>
                <a:blip r:embed="rId2"/>
                <a:stretch>
                  <a:fillRect l="-1791" t="-1139" r="-809" b="-165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F052E919-CD5D-4AC3-81DB-A090606F7D67}"/>
                  </a:ext>
                </a:extLst>
              </p:cNvPr>
              <p:cNvSpPr>
                <a:spLocks noGrp="1"/>
              </p:cNvSpPr>
              <p:nvPr>
                <p:ph sz="quarter" idx="21"/>
              </p:nvPr>
            </p:nvSpPr>
            <p:spPr>
              <a:xfrm>
                <a:off x="1754188" y="3523992"/>
                <a:ext cx="11105777" cy="8030748"/>
              </a:xfrm>
            </p:spPr>
            <p:txBody>
              <a:bodyPr/>
              <a:lstStyle/>
              <a:p>
                <a:pPr marL="742950" indent="-742950">
                  <a:buFont typeface="+mj-lt"/>
                  <a:buAutoNum type="arabicPeriod"/>
                </a:pPr>
                <a:r>
                  <a:rPr lang="en-US" dirty="0"/>
                  <a:t>Pick arbitrary starting values for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𝛿</m:t>
                        </m:r>
                        <m:r>
                          <a:rPr lang="en-US" b="0" i="1" smtClean="0">
                            <a:latin typeface="Cambria Math" panose="02040503050406030204" pitchFamily="18" charset="0"/>
                          </a:rPr>
                          <m:t>, </m:t>
                        </m:r>
                        <m:r>
                          <a:rPr lang="en-US" b="0" i="1" smtClean="0">
                            <a:latin typeface="Cambria Math" panose="02040503050406030204" pitchFamily="18" charset="0"/>
                          </a:rPr>
                          <m:t>𝜋</m:t>
                        </m:r>
                        <m:r>
                          <a:rPr lang="en-US" b="0" i="1" smtClean="0">
                            <a:latin typeface="Cambria Math" panose="02040503050406030204" pitchFamily="18" charset="0"/>
                          </a:rPr>
                          <m:t>, </m:t>
                        </m:r>
                        <m:r>
                          <a:rPr lang="en-US" b="0" i="1" smtClean="0">
                            <a:latin typeface="Cambria Math" panose="02040503050406030204" pitchFamily="18" charset="0"/>
                          </a:rPr>
                          <m:t>𝜎</m:t>
                        </m:r>
                        <m:r>
                          <a:rPr lang="en-US" b="0" i="1" smtClean="0">
                            <a:latin typeface="Cambria Math" panose="02040503050406030204" pitchFamily="18" charset="0"/>
                          </a:rPr>
                          <m:t>, </m:t>
                        </m:r>
                        <m:r>
                          <a:rPr lang="en-US" b="0" i="1" smtClean="0">
                            <a:latin typeface="Cambria Math" panose="02040503050406030204" pitchFamily="18" charset="0"/>
                          </a:rPr>
                          <m:t>𝛽</m:t>
                        </m:r>
                        <m:r>
                          <a:rPr lang="en-US" b="0" i="1" smtClean="0">
                            <a:latin typeface="Cambria Math" panose="02040503050406030204" pitchFamily="18" charset="0"/>
                          </a:rPr>
                          <m:t>, </m:t>
                        </m:r>
                        <m:r>
                          <a:rPr lang="en-US" b="0" i="1" smtClean="0">
                            <a:latin typeface="Cambria Math" panose="02040503050406030204" pitchFamily="18" charset="0"/>
                          </a:rPr>
                          <m:t>𝛼</m:t>
                        </m:r>
                      </m:e>
                    </m:d>
                  </m:oMath>
                </a14:m>
                <a:endParaRPr lang="en-US" dirty="0"/>
              </a:p>
              <a:p>
                <a:pPr marL="742950" indent="-742950">
                  <a:buFont typeface="+mj-lt"/>
                  <a:buAutoNum type="arabicPeriod"/>
                </a:pPr>
                <a:endParaRPr lang="en-US" dirty="0"/>
              </a:p>
              <a:p>
                <a:pPr marL="742950" indent="-742950">
                  <a:buFont typeface="+mj-lt"/>
                  <a:buAutoNum type="arabicPeriod"/>
                </a:pPr>
                <a:r>
                  <a:rPr lang="en-US" dirty="0"/>
                  <a:t>Draw </a:t>
                </a:r>
                <a14:m>
                  <m:oMath xmlns:m="http://schemas.openxmlformats.org/officeDocument/2006/math">
                    <m:r>
                      <a:rPr lang="en-US" b="0" i="1" smtClean="0">
                        <a:latin typeface="Cambria Math" panose="02040503050406030204" pitchFamily="18" charset="0"/>
                      </a:rPr>
                      <m:t>𝑛</m:t>
                    </m:r>
                  </m:oMath>
                </a14:m>
                <a:r>
                  <a:rPr lang="en-US" dirty="0"/>
                  <a:t> random samples from demographic data or distribution – more is better</a:t>
                </a:r>
              </a:p>
              <a:p>
                <a:pPr marL="742950" indent="-742950">
                  <a:buFont typeface="+mj-lt"/>
                  <a:buAutoNum type="arabicPeriod"/>
                </a:pPr>
                <a:endParaRPr lang="en-US" dirty="0"/>
              </a:p>
              <a:p>
                <a:pPr marL="742950" indent="-742950">
                  <a:buFont typeface="+mj-lt"/>
                  <a:buAutoNum type="arabicPeriod"/>
                </a:pPr>
                <a:r>
                  <a:rPr lang="en-US" dirty="0"/>
                  <a:t>Calculate </a:t>
                </a: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𝑠</m:t>
                            </m:r>
                          </m:e>
                        </m:acc>
                      </m:e>
                      <m:sub>
                        <m:r>
                          <a:rPr lang="en-US" b="0" i="1" smtClean="0">
                            <a:latin typeface="Cambria Math" panose="02040503050406030204" pitchFamily="18" charset="0"/>
                          </a:rPr>
                          <m:t>𝑗𝑡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e</m:t>
                                </m:r>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𝑗𝑡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𝑖𝑗𝑡</m:t>
                                    </m:r>
                                  </m:sub>
                                </m:sSub>
                              </m:sup>
                            </m:sSup>
                          </m:num>
                          <m:den>
                            <m:r>
                              <a:rPr lang="en-US" b="0" i="1" smtClean="0">
                                <a:latin typeface="Cambria Math" panose="02040503050406030204" pitchFamily="18" charset="0"/>
                              </a:rPr>
                              <m:t>1+</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𝑚</m:t>
                                </m:r>
                                <m:r>
                                  <a:rPr lang="en-US" b="0" i="1" smtClean="0">
                                    <a:latin typeface="Cambria Math" panose="02040503050406030204" pitchFamily="18" charset="0"/>
                                  </a:rPr>
                                  <m:t>=1</m:t>
                                </m:r>
                              </m:sub>
                              <m:sup>
                                <m:r>
                                  <a:rPr lang="en-US" b="0" i="1" smtClean="0">
                                    <a:latin typeface="Cambria Math" panose="02040503050406030204" pitchFamily="18" charset="0"/>
                                  </a:rPr>
                                  <m:t>𝐽</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𝑚𝑡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𝑖𝑚𝑡</m:t>
                                        </m:r>
                                      </m:sub>
                                    </m:sSub>
                                  </m:sup>
                                </m:sSup>
                              </m:e>
                            </m:nary>
                          </m:den>
                        </m:f>
                      </m:e>
                    </m:nary>
                  </m:oMath>
                </a14:m>
                <a:endParaRPr lang="en-US" dirty="0"/>
              </a:p>
              <a:p>
                <a:pPr marL="742950" indent="-742950">
                  <a:buFont typeface="+mj-lt"/>
                  <a:buAutoNum type="arabicPeriod"/>
                </a:pPr>
                <a:endParaRPr lang="en-US" dirty="0"/>
              </a:p>
              <a:p>
                <a:pPr marL="742950" indent="-742950">
                  <a:buFont typeface="+mj-lt"/>
                  <a:buAutoNum type="arabicPeriod"/>
                </a:pPr>
                <a:r>
                  <a:rPr lang="en-US" dirty="0"/>
                  <a:t>Loop the sequence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𝛿</m:t>
                        </m:r>
                      </m:e>
                      <m:sub>
                        <m:r>
                          <a:rPr lang="en-US" b="0" i="1" smtClean="0">
                            <a:latin typeface="Cambria Math" panose="02040503050406030204" pitchFamily="18" charset="0"/>
                          </a:rPr>
                          <m:t>𝑗𝑡</m:t>
                        </m:r>
                      </m:sub>
                      <m:sup>
                        <m:r>
                          <a:rPr lang="en-US" b="0" i="1" smtClean="0">
                            <a:latin typeface="Cambria Math" panose="02040503050406030204" pitchFamily="18" charset="0"/>
                          </a:rPr>
                          <m:t>h</m:t>
                        </m:r>
                        <m:r>
                          <a:rPr lang="en-US" b="0" i="1" smtClean="0">
                            <a:latin typeface="Cambria Math" panose="02040503050406030204" pitchFamily="18" charset="0"/>
                          </a:rPr>
                          <m:t>+1</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𝛿</m:t>
                        </m:r>
                      </m:e>
                      <m:sub>
                        <m:r>
                          <a:rPr lang="en-US" b="0" i="1" smtClean="0">
                            <a:latin typeface="Cambria Math" panose="02040503050406030204" pitchFamily="18" charset="0"/>
                          </a:rPr>
                          <m:t>𝑗𝑡</m:t>
                        </m:r>
                      </m:sub>
                      <m:sup>
                        <m:r>
                          <a:rPr lang="en-US" b="0" i="1" smtClean="0">
                            <a:latin typeface="Cambria Math" panose="02040503050406030204" pitchFamily="18" charset="0"/>
                          </a:rPr>
                          <m:t>h</m:t>
                        </m:r>
                      </m:sup>
                    </m:sSub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𝑗𝑡</m:t>
                                </m:r>
                              </m:sub>
                            </m:sSub>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𝑠</m:t>
                                    </m:r>
                                  </m:e>
                                </m:acc>
                              </m:e>
                              <m:sub>
                                <m:r>
                                  <a:rPr lang="en-US" b="0" i="1" smtClean="0">
                                    <a:latin typeface="Cambria Math" panose="02040503050406030204" pitchFamily="18" charset="0"/>
                                  </a:rPr>
                                  <m:t>𝑗𝑡</m:t>
                                </m:r>
                              </m:sub>
                            </m:sSub>
                          </m:e>
                        </m:d>
                      </m:e>
                    </m:func>
                  </m:oMath>
                </a14:m>
                <a:r>
                  <a:rPr lang="en-US" dirty="0"/>
                  <a:t> until </a:t>
                </a:r>
                <a14:m>
                  <m:oMath xmlns:m="http://schemas.openxmlformats.org/officeDocument/2006/math">
                    <m:d>
                      <m:dPr>
                        <m:begChr m:val="‖"/>
                        <m:endChr m:val="‖"/>
                        <m:ctrlPr>
                          <a:rPr lang="en-US"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𝛿</m:t>
                            </m:r>
                          </m:e>
                          <m:sub>
                            <m:r>
                              <a:rPr lang="en-US" b="0" i="1" smtClean="0">
                                <a:latin typeface="Cambria Math" panose="02040503050406030204" pitchFamily="18" charset="0"/>
                              </a:rPr>
                              <m:t>𝑗𝑡</m:t>
                            </m:r>
                          </m:sub>
                          <m:sup>
                            <m:r>
                              <a:rPr lang="en-US" b="0" i="1" smtClean="0">
                                <a:latin typeface="Cambria Math" panose="02040503050406030204" pitchFamily="18" charset="0"/>
                              </a:rPr>
                              <m:t>𝐻</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𝛿</m:t>
                            </m:r>
                          </m:e>
                          <m:sub>
                            <m:r>
                              <a:rPr lang="en-US" b="0" i="1" smtClean="0">
                                <a:latin typeface="Cambria Math" panose="02040503050406030204" pitchFamily="18" charset="0"/>
                              </a:rPr>
                              <m:t>𝑗𝑡</m:t>
                            </m:r>
                          </m:sub>
                          <m:sup>
                            <m:r>
                              <a:rPr lang="en-US" b="0" i="1" smtClean="0">
                                <a:latin typeface="Cambria Math" panose="02040503050406030204" pitchFamily="18" charset="0"/>
                              </a:rPr>
                              <m:t>𝐻</m:t>
                            </m:r>
                            <m:r>
                              <a:rPr lang="en-US" b="0" i="1" smtClean="0">
                                <a:latin typeface="Cambria Math" panose="02040503050406030204" pitchFamily="18" charset="0"/>
                              </a:rPr>
                              <m:t>−1</m:t>
                            </m:r>
                          </m:sup>
                        </m:sSubSup>
                      </m:e>
                    </m:d>
                    <m:r>
                      <a:rPr lang="en-US" b="0" i="1" smtClean="0">
                        <a:latin typeface="Cambria Math" panose="02040503050406030204" pitchFamily="18" charset="0"/>
                      </a:rPr>
                      <m:t>&lt;</m:t>
                    </m:r>
                    <m:r>
                      <a:rPr lang="en-US" b="0" i="1" smtClean="0">
                        <a:latin typeface="Cambria Math" panose="02040503050406030204" pitchFamily="18" charset="0"/>
                      </a:rPr>
                      <m:t>𝜌</m:t>
                    </m:r>
                  </m:oMath>
                </a14:m>
                <a:endParaRPr lang="en-US" dirty="0"/>
              </a:p>
            </p:txBody>
          </p:sp>
        </mc:Choice>
        <mc:Fallback xmlns="">
          <p:sp>
            <p:nvSpPr>
              <p:cNvPr id="6" name="Content Placeholder 5">
                <a:extLst>
                  <a:ext uri="{FF2B5EF4-FFF2-40B4-BE49-F238E27FC236}">
                    <a16:creationId xmlns:a16="http://schemas.microsoft.com/office/drawing/2014/main" id="{F052E919-CD5D-4AC3-81DB-A090606F7D67}"/>
                  </a:ext>
                </a:extLst>
              </p:cNvPr>
              <p:cNvSpPr>
                <a:spLocks noGrp="1" noRot="1" noChangeAspect="1" noMove="1" noResize="1" noEditPoints="1" noAdjustHandles="1" noChangeArrowheads="1" noChangeShapeType="1" noTextEdit="1"/>
              </p:cNvSpPr>
              <p:nvPr>
                <p:ph sz="quarter" idx="21"/>
              </p:nvPr>
            </p:nvSpPr>
            <p:spPr>
              <a:xfrm>
                <a:off x="1754188" y="3523992"/>
                <a:ext cx="11105777" cy="8030748"/>
              </a:xfrm>
              <a:blipFill>
                <a:blip r:embed="rId3"/>
                <a:stretch>
                  <a:fillRect l="-1537" t="-1139"/>
                </a:stretch>
              </a:blipFill>
            </p:spPr>
            <p:txBody>
              <a:bodyPr/>
              <a:lstStyle/>
              <a:p>
                <a:r>
                  <a:rPr lang="en-US">
                    <a:noFill/>
                  </a:rPr>
                  <a:t> </a:t>
                </a:r>
              </a:p>
            </p:txBody>
          </p:sp>
        </mc:Fallback>
      </mc:AlternateContent>
      <p:sp>
        <p:nvSpPr>
          <p:cNvPr id="7" name="Slide Number Placeholder 6">
            <a:extLst>
              <a:ext uri="{FF2B5EF4-FFF2-40B4-BE49-F238E27FC236}">
                <a16:creationId xmlns:a16="http://schemas.microsoft.com/office/drawing/2014/main" id="{4612F4E2-5339-49FA-9BF4-E1AADE56EB4C}"/>
              </a:ext>
            </a:extLst>
          </p:cNvPr>
          <p:cNvSpPr>
            <a:spLocks noGrp="1"/>
          </p:cNvSpPr>
          <p:nvPr>
            <p:ph type="sldNum" sz="quarter" idx="4"/>
          </p:nvPr>
        </p:nvSpPr>
        <p:spPr/>
        <p:txBody>
          <a:bodyPr/>
          <a:lstStyle/>
          <a:p>
            <a:fld id="{8C8B385D-DF67-E241-B0BF-76B80A8E743B}" type="slidenum">
              <a:rPr lang="en-US" smtClean="0"/>
              <a:pPr/>
              <a:t>12</a:t>
            </a:fld>
            <a:endParaRPr lang="en-US" dirty="0"/>
          </a:p>
        </p:txBody>
      </p:sp>
    </p:spTree>
    <p:extLst>
      <p:ext uri="{BB962C8B-B14F-4D97-AF65-F5344CB8AC3E}">
        <p14:creationId xmlns:p14="http://schemas.microsoft.com/office/powerpoint/2010/main" val="3351038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D17AA2B-6C65-433A-B403-EED9C35F1745}"/>
              </a:ext>
            </a:extLst>
          </p:cNvPr>
          <p:cNvSpPr>
            <a:spLocks noGrp="1"/>
          </p:cNvSpPr>
          <p:nvPr>
            <p:ph type="title"/>
          </p:nvPr>
        </p:nvSpPr>
        <p:spPr>
          <a:xfrm>
            <a:off x="1676401" y="5560286"/>
            <a:ext cx="20081630" cy="1442488"/>
          </a:xfrm>
        </p:spPr>
        <p:txBody>
          <a:bodyPr/>
          <a:lstStyle/>
          <a:p>
            <a:r>
              <a:rPr lang="en-US" dirty="0"/>
              <a:t>Overwhelmed??? Don’t worry, there is an R package for all of this!</a:t>
            </a:r>
          </a:p>
        </p:txBody>
      </p:sp>
      <p:sp>
        <p:nvSpPr>
          <p:cNvPr id="6" name="Slide Number Placeholder 5">
            <a:extLst>
              <a:ext uri="{FF2B5EF4-FFF2-40B4-BE49-F238E27FC236}">
                <a16:creationId xmlns:a16="http://schemas.microsoft.com/office/drawing/2014/main" id="{72E9211D-7E26-421E-BECD-987D3B8D1D10}"/>
              </a:ext>
            </a:extLst>
          </p:cNvPr>
          <p:cNvSpPr>
            <a:spLocks noGrp="1"/>
          </p:cNvSpPr>
          <p:nvPr>
            <p:ph type="sldNum" sz="quarter" idx="10"/>
          </p:nvPr>
        </p:nvSpPr>
        <p:spPr/>
        <p:txBody>
          <a:bodyPr/>
          <a:lstStyle/>
          <a:p>
            <a:fld id="{8C8B385D-DF67-E241-B0BF-76B80A8E743B}" type="slidenum">
              <a:rPr lang="en-US" smtClean="0"/>
              <a:pPr/>
              <a:t>13</a:t>
            </a:fld>
            <a:endParaRPr lang="en-US" dirty="0"/>
          </a:p>
        </p:txBody>
      </p:sp>
    </p:spTree>
    <p:extLst>
      <p:ext uri="{BB962C8B-B14F-4D97-AF65-F5344CB8AC3E}">
        <p14:creationId xmlns:p14="http://schemas.microsoft.com/office/powerpoint/2010/main" val="3659916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46B3-BD45-444C-94C6-3F31E0945F91}"/>
              </a:ext>
            </a:extLst>
          </p:cNvPr>
          <p:cNvSpPr>
            <a:spLocks noGrp="1"/>
          </p:cNvSpPr>
          <p:nvPr>
            <p:ph type="title"/>
          </p:nvPr>
        </p:nvSpPr>
        <p:spPr/>
        <p:txBody>
          <a:bodyPr/>
          <a:lstStyle/>
          <a:p>
            <a:r>
              <a:rPr lang="en-US" sz="7200" dirty="0"/>
              <a:t>Demonstration of </a:t>
            </a:r>
            <a:r>
              <a:rPr lang="en-US" sz="7200" dirty="0" err="1"/>
              <a:t>BLPestimatoR</a:t>
            </a:r>
            <a:endParaRPr lang="en-US" sz="7200" dirty="0"/>
          </a:p>
        </p:txBody>
      </p:sp>
      <p:sp>
        <p:nvSpPr>
          <p:cNvPr id="3" name="Slide Number Placeholder 2">
            <a:extLst>
              <a:ext uri="{FF2B5EF4-FFF2-40B4-BE49-F238E27FC236}">
                <a16:creationId xmlns:a16="http://schemas.microsoft.com/office/drawing/2014/main" id="{5C86B4B4-62D3-46BB-A299-B1341FAE49DE}"/>
              </a:ext>
            </a:extLst>
          </p:cNvPr>
          <p:cNvSpPr>
            <a:spLocks noGrp="1"/>
          </p:cNvSpPr>
          <p:nvPr>
            <p:ph type="sldNum" sz="quarter" idx="10"/>
          </p:nvPr>
        </p:nvSpPr>
        <p:spPr/>
        <p:txBody>
          <a:bodyPr/>
          <a:lstStyle/>
          <a:p>
            <a:fld id="{8C8B385D-DF67-E241-B0BF-76B80A8E743B}" type="slidenum">
              <a:rPr lang="en-US" smtClean="0"/>
              <a:pPr/>
              <a:t>14</a:t>
            </a:fld>
            <a:r>
              <a:rPr lang="en-US"/>
              <a:t>  |   Copyright © 2017 Kaiser Foundation Health Plan, Inc.</a:t>
            </a:r>
            <a:endParaRPr lang="en-US" dirty="0"/>
          </a:p>
        </p:txBody>
      </p:sp>
    </p:spTree>
    <p:extLst>
      <p:ext uri="{BB962C8B-B14F-4D97-AF65-F5344CB8AC3E}">
        <p14:creationId xmlns:p14="http://schemas.microsoft.com/office/powerpoint/2010/main" val="1656624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5AE27014-E413-4EEC-9CB6-C265127EE517}"/>
              </a:ext>
            </a:extLst>
          </p:cNvPr>
          <p:cNvSpPr>
            <a:spLocks noGrp="1"/>
          </p:cNvSpPr>
          <p:nvPr>
            <p:ph type="body" sz="quarter" idx="14"/>
          </p:nvPr>
        </p:nvSpPr>
        <p:spPr/>
        <p:txBody>
          <a:bodyPr/>
          <a:lstStyle/>
          <a:p>
            <a:endParaRPr lang="en-US"/>
          </a:p>
        </p:txBody>
      </p:sp>
      <p:sp>
        <p:nvSpPr>
          <p:cNvPr id="23" name="Text Placeholder 22">
            <a:extLst>
              <a:ext uri="{FF2B5EF4-FFF2-40B4-BE49-F238E27FC236}">
                <a16:creationId xmlns:a16="http://schemas.microsoft.com/office/drawing/2014/main" id="{40D52E18-E344-445F-8A75-03C1390CB007}"/>
              </a:ext>
            </a:extLst>
          </p:cNvPr>
          <p:cNvSpPr>
            <a:spLocks noGrp="1"/>
          </p:cNvSpPr>
          <p:nvPr>
            <p:ph type="body" sz="quarter" idx="15"/>
          </p:nvPr>
        </p:nvSpPr>
        <p:spPr/>
        <p:txBody>
          <a:bodyPr/>
          <a:lstStyle/>
          <a:p>
            <a:endParaRPr lang="en-US"/>
          </a:p>
        </p:txBody>
      </p:sp>
      <mc:AlternateContent xmlns:mc="http://schemas.openxmlformats.org/markup-compatibility/2006" xmlns:a14="http://schemas.microsoft.com/office/drawing/2010/main">
        <mc:Choice Requires="a14">
          <p:sp>
            <p:nvSpPr>
              <p:cNvPr id="24" name="Content Placeholder 23">
                <a:extLst>
                  <a:ext uri="{FF2B5EF4-FFF2-40B4-BE49-F238E27FC236}">
                    <a16:creationId xmlns:a16="http://schemas.microsoft.com/office/drawing/2014/main" id="{A4452A19-002C-4AE3-A599-7106095C8FB8}"/>
                  </a:ext>
                </a:extLst>
              </p:cNvPr>
              <p:cNvSpPr>
                <a:spLocks noGrp="1"/>
              </p:cNvSpPr>
              <p:nvPr>
                <p:ph sz="quarter" idx="20"/>
              </p:nvPr>
            </p:nvSpPr>
            <p:spPr>
              <a:xfrm>
                <a:off x="1754187" y="3421132"/>
                <a:ext cx="20878799" cy="9341816"/>
              </a:xfrm>
            </p:spPr>
            <p:txBody>
              <a:bodyPr anchor="ctr"/>
              <a:lstStyle/>
              <a:p>
                <a:pPr marL="0" indent="0" algn="ctr">
                  <a:buNone/>
                </a:pPr>
                <a:r>
                  <a:rPr lang="en-US" sz="4400" dirty="0"/>
                  <a:t>1. </a:t>
                </a:r>
                <a:r>
                  <a:rPr lang="en-US" sz="4400" u="sng" dirty="0"/>
                  <a:t>All utility is identical in form</a:t>
                </a:r>
                <a:endParaRPr lang="en-US" sz="4400" dirty="0"/>
              </a:p>
              <a:p>
                <a:pPr marL="0" indent="0" algn="ctr">
                  <a:buNone/>
                </a:pPr>
                <a:endParaRPr lang="en-US" sz="4400" b="0"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𝑢</m:t>
                          </m:r>
                        </m:e>
                        <m:sub>
                          <m:r>
                            <a:rPr lang="en-US" sz="4400" b="0" i="1" smtClean="0">
                              <a:latin typeface="Cambria Math" panose="02040503050406030204" pitchFamily="18" charset="0"/>
                            </a:rPr>
                            <m:t>𝑖</m:t>
                          </m:r>
                        </m:sub>
                      </m:sSub>
                      <m:r>
                        <a:rPr lang="en-US" sz="4400" b="0" i="1" smtClean="0">
                          <a:latin typeface="Cambria Math" panose="02040503050406030204" pitchFamily="18" charset="0"/>
                        </a:rPr>
                        <m:t>=</m:t>
                      </m:r>
                      <m:r>
                        <a:rPr lang="en-US" sz="4400" b="0" i="1" smtClean="0">
                          <a:latin typeface="Cambria Math" panose="02040503050406030204" pitchFamily="18" charset="0"/>
                        </a:rPr>
                        <m:t>𝑓</m:t>
                      </m:r>
                      <m:d>
                        <m:dPr>
                          <m:ctrlPr>
                            <a:rPr lang="en-US" sz="4400" b="0" i="1" smtClean="0">
                              <a:latin typeface="Cambria Math" panose="02040503050406030204" pitchFamily="18" charset="0"/>
                            </a:rPr>
                          </m:ctrlPr>
                        </m:dPr>
                        <m:e>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𝑥</m:t>
                              </m:r>
                            </m:e>
                            <m:sub>
                              <m:r>
                                <a:rPr lang="en-US" sz="4400" b="0" i="1" smtClean="0">
                                  <a:latin typeface="Cambria Math" panose="02040503050406030204" pitchFamily="18" charset="0"/>
                                </a:rPr>
                                <m:t>𝑗</m:t>
                              </m:r>
                            </m:sub>
                          </m:sSub>
                          <m:r>
                            <a:rPr lang="en-US" sz="4400" b="0" i="1" smtClean="0">
                              <a:latin typeface="Cambria Math" panose="02040503050406030204" pitchFamily="18" charset="0"/>
                            </a:rPr>
                            <m:t>,</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𝑖</m:t>
                              </m:r>
                            </m:sub>
                          </m:sSub>
                          <m:r>
                            <a:rPr lang="en-US" sz="4400" b="0" i="1" smtClean="0">
                              <a:latin typeface="Cambria Math" panose="02040503050406030204" pitchFamily="18" charset="0"/>
                            </a:rPr>
                            <m:t>−</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𝑝</m:t>
                              </m:r>
                            </m:e>
                            <m:sub>
                              <m:r>
                                <a:rPr lang="en-US" sz="4400" b="0" i="1" smtClean="0">
                                  <a:latin typeface="Cambria Math" panose="02040503050406030204" pitchFamily="18" charset="0"/>
                                </a:rPr>
                                <m:t>𝑗</m:t>
                              </m:r>
                            </m:sub>
                          </m:sSub>
                        </m:e>
                      </m:d>
                      <m:r>
                        <a:rPr lang="en-US" sz="4400" b="0" i="1" smtClean="0">
                          <a:latin typeface="Cambria Math" panose="02040503050406030204" pitchFamily="18" charset="0"/>
                        </a:rPr>
                        <m:t>  ∀  </m:t>
                      </m:r>
                      <m:r>
                        <a:rPr lang="en-US" sz="4400" b="0" i="1" smtClean="0">
                          <a:latin typeface="Cambria Math" panose="02040503050406030204" pitchFamily="18" charset="0"/>
                        </a:rPr>
                        <m:t>𝑖</m:t>
                      </m:r>
                      <m:r>
                        <a:rPr lang="en-US" sz="4400" b="0" i="1" smtClean="0">
                          <a:latin typeface="Cambria Math" panose="02040503050406030204" pitchFamily="18" charset="0"/>
                        </a:rPr>
                        <m:t>,</m:t>
                      </m:r>
                      <m:r>
                        <a:rPr lang="en-US" sz="4400" b="0" i="1" smtClean="0">
                          <a:latin typeface="Cambria Math" panose="02040503050406030204" pitchFamily="18" charset="0"/>
                        </a:rPr>
                        <m:t>𝑗</m:t>
                      </m:r>
                      <m:r>
                        <a:rPr lang="en-US" sz="4400" b="0" i="1" smtClean="0">
                          <a:latin typeface="Cambria Math" panose="02040503050406030204" pitchFamily="18" charset="0"/>
                        </a:rPr>
                        <m:t>∈</m:t>
                      </m:r>
                      <m:r>
                        <a:rPr lang="en-US" sz="4400" b="0" i="1" smtClean="0">
                          <a:latin typeface="Cambria Math" panose="02040503050406030204" pitchFamily="18" charset="0"/>
                        </a:rPr>
                        <m:t>𝐼</m:t>
                      </m:r>
                      <m:r>
                        <a:rPr lang="en-US" sz="4400" b="0" i="1" smtClean="0">
                          <a:latin typeface="Cambria Math" panose="02040503050406030204" pitchFamily="18" charset="0"/>
                        </a:rPr>
                        <m:t>,</m:t>
                      </m:r>
                      <m:r>
                        <a:rPr lang="en-US" sz="4400" b="0" i="1" smtClean="0">
                          <a:latin typeface="Cambria Math" panose="02040503050406030204" pitchFamily="18" charset="0"/>
                        </a:rPr>
                        <m:t>𝐽</m:t>
                      </m:r>
                    </m:oMath>
                  </m:oMathPara>
                </a14:m>
                <a:endParaRPr lang="en-US" sz="4400" dirty="0"/>
              </a:p>
              <a:p>
                <a:pPr marL="0" indent="0" algn="ctr">
                  <a:buNone/>
                </a:pPr>
                <a:endParaRPr lang="en-US" sz="4400" dirty="0"/>
              </a:p>
              <a:p>
                <a:pPr marL="0" indent="0" algn="ctr">
                  <a:buNone/>
                </a:pPr>
                <a:r>
                  <a:rPr lang="en-US" sz="4400" dirty="0"/>
                  <a:t>2. </a:t>
                </a:r>
                <a:r>
                  <a:rPr lang="en-US" sz="4400" u="sng" dirty="0"/>
                  <a:t>Utility is homothetic</a:t>
                </a:r>
                <a:endParaRPr lang="en-US" sz="4400" dirty="0"/>
              </a:p>
              <a:p>
                <a:pPr marL="0" indent="0" algn="ctr">
                  <a:buNone/>
                </a:pPr>
                <a:endParaRPr lang="en-US" sz="4400" i="1" dirty="0">
                  <a:latin typeface="Cambria Math" panose="02040503050406030204" pitchFamily="18" charset="0"/>
                </a:endParaRPr>
              </a:p>
              <a:p>
                <a:pPr marL="0" indent="0">
                  <a:buNone/>
                </a:pPr>
                <a:r>
                  <a:rPr lang="en-US" sz="4400" dirty="0"/>
                  <a:t>		</a:t>
                </a:r>
                <a14:m>
                  <m:oMath xmlns:m="http://schemas.openxmlformats.org/officeDocument/2006/math">
                    <m:sSub>
                      <m:sSubPr>
                        <m:ctrlPr>
                          <a:rPr lang="en-US" sz="4400" i="1">
                            <a:latin typeface="Cambria Math" panose="02040503050406030204" pitchFamily="18" charset="0"/>
                          </a:rPr>
                        </m:ctrlPr>
                      </m:sSubPr>
                      <m:e>
                        <m:r>
                          <a:rPr lang="en-US" sz="4400" i="1">
                            <a:latin typeface="Cambria Math" panose="02040503050406030204" pitchFamily="18" charset="0"/>
                          </a:rPr>
                          <m:t>𝑢</m:t>
                        </m:r>
                      </m:e>
                      <m:sub>
                        <m:r>
                          <a:rPr lang="en-US" sz="4400" i="1">
                            <a:latin typeface="Cambria Math" panose="02040503050406030204" pitchFamily="18" charset="0"/>
                          </a:rPr>
                          <m:t>𝑖</m:t>
                        </m:r>
                      </m:sub>
                    </m:sSub>
                    <m:d>
                      <m:dPr>
                        <m:ctrlPr>
                          <a:rPr lang="en-US" sz="4400" i="1">
                            <a:latin typeface="Cambria Math" panose="02040503050406030204" pitchFamily="18" charset="0"/>
                          </a:rPr>
                        </m:ctrlPr>
                      </m:dPr>
                      <m:e>
                        <m:r>
                          <a:rPr lang="en-US" sz="4400" i="1">
                            <a:latin typeface="Cambria Math" panose="02040503050406030204" pitchFamily="18" charset="0"/>
                          </a:rPr>
                          <m:t>𝜃</m:t>
                        </m:r>
                        <m:d>
                          <m:dPr>
                            <m:ctrlPr>
                              <a:rPr lang="en-US" sz="4400" b="0" i="1" smtClean="0">
                                <a:latin typeface="Cambria Math" panose="02040503050406030204" pitchFamily="18" charset="0"/>
                              </a:rPr>
                            </m:ctrlPr>
                          </m:dPr>
                          <m:e>
                            <m:sSub>
                              <m:sSubPr>
                                <m:ctrlPr>
                                  <a:rPr lang="en-US" sz="4400" i="1">
                                    <a:latin typeface="Cambria Math" panose="02040503050406030204" pitchFamily="18" charset="0"/>
                                  </a:rPr>
                                </m:ctrlPr>
                              </m:sSubPr>
                              <m:e>
                                <m:r>
                                  <a:rPr lang="en-US" sz="4400" i="1">
                                    <a:latin typeface="Cambria Math" panose="02040503050406030204" pitchFamily="18" charset="0"/>
                                  </a:rPr>
                                  <m:t>𝑦</m:t>
                                </m:r>
                              </m:e>
                              <m:sub>
                                <m:r>
                                  <a:rPr lang="en-US" sz="4400" i="1">
                                    <a:latin typeface="Cambria Math" panose="02040503050406030204" pitchFamily="18" charset="0"/>
                                  </a:rPr>
                                  <m:t>𝑖</m:t>
                                </m:r>
                              </m:sub>
                            </m:sSub>
                            <m:r>
                              <a:rPr lang="en-US" sz="4400" b="0" i="1" smtClean="0">
                                <a:latin typeface="Cambria Math" panose="02040503050406030204" pitchFamily="18" charset="0"/>
                              </a:rPr>
                              <m:t>−</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𝑝</m:t>
                                </m:r>
                              </m:e>
                              <m:sub>
                                <m:r>
                                  <a:rPr lang="en-US" sz="4400" b="0" i="1" smtClean="0">
                                    <a:latin typeface="Cambria Math" panose="02040503050406030204" pitchFamily="18" charset="0"/>
                                  </a:rPr>
                                  <m:t>𝑗</m:t>
                                </m:r>
                              </m:sub>
                            </m:sSub>
                          </m:e>
                        </m:d>
                        <m:r>
                          <a:rPr lang="en-US" sz="4400" i="1">
                            <a:latin typeface="Cambria Math" panose="02040503050406030204" pitchFamily="18" charset="0"/>
                          </a:rPr>
                          <m:t>,</m:t>
                        </m:r>
                        <m:r>
                          <a:rPr lang="en-US" sz="4400" i="1">
                            <a:latin typeface="Cambria Math" panose="02040503050406030204" pitchFamily="18" charset="0"/>
                          </a:rPr>
                          <m:t>𝜃</m:t>
                        </m:r>
                        <m:sSub>
                          <m:sSubPr>
                            <m:ctrlPr>
                              <a:rPr lang="en-US" sz="4400" i="1">
                                <a:latin typeface="Cambria Math" panose="02040503050406030204" pitchFamily="18" charset="0"/>
                              </a:rPr>
                            </m:ctrlPr>
                          </m:sSubPr>
                          <m:e>
                            <m:r>
                              <a:rPr lang="en-US" sz="4400" i="1">
                                <a:latin typeface="Cambria Math" panose="02040503050406030204" pitchFamily="18" charset="0"/>
                              </a:rPr>
                              <m:t>𝑥</m:t>
                            </m:r>
                          </m:e>
                          <m:sub>
                            <m:r>
                              <a:rPr lang="en-US" sz="4400" i="1">
                                <a:latin typeface="Cambria Math" panose="02040503050406030204" pitchFamily="18" charset="0"/>
                              </a:rPr>
                              <m:t>𝑗</m:t>
                            </m:r>
                          </m:sub>
                        </m:sSub>
                      </m:e>
                    </m:d>
                    <m:r>
                      <a:rPr lang="en-US" sz="4400" i="1">
                        <a:latin typeface="Cambria Math" panose="02040503050406030204" pitchFamily="18" charset="0"/>
                      </a:rPr>
                      <m:t>=</m:t>
                    </m:r>
                    <m:r>
                      <a:rPr lang="en-US" sz="4400" i="1">
                        <a:latin typeface="Cambria Math" panose="02040503050406030204" pitchFamily="18" charset="0"/>
                      </a:rPr>
                      <m:t>𝛼</m:t>
                    </m:r>
                    <m:d>
                      <m:dPr>
                        <m:ctrlPr>
                          <a:rPr lang="en-US" sz="4400" i="1">
                            <a:latin typeface="Cambria Math" panose="02040503050406030204" pitchFamily="18" charset="0"/>
                          </a:rPr>
                        </m:ctrlPr>
                      </m:dPr>
                      <m:e>
                        <m:r>
                          <a:rPr lang="en-US" sz="4400" i="1">
                            <a:latin typeface="Cambria Math" panose="02040503050406030204" pitchFamily="18" charset="0"/>
                          </a:rPr>
                          <m:t>𝜃</m:t>
                        </m:r>
                        <m:sSub>
                          <m:sSubPr>
                            <m:ctrlPr>
                              <a:rPr lang="en-US" sz="4400" i="1">
                                <a:latin typeface="Cambria Math" panose="02040503050406030204" pitchFamily="18" charset="0"/>
                              </a:rPr>
                            </m:ctrlPr>
                          </m:sSubPr>
                          <m:e>
                            <m:r>
                              <a:rPr lang="en-US" sz="4400" i="1">
                                <a:latin typeface="Cambria Math" panose="02040503050406030204" pitchFamily="18" charset="0"/>
                              </a:rPr>
                              <m:t>𝑦</m:t>
                            </m:r>
                          </m:e>
                          <m:sub>
                            <m:r>
                              <a:rPr lang="en-US" sz="4400" i="1">
                                <a:latin typeface="Cambria Math" panose="02040503050406030204" pitchFamily="18" charset="0"/>
                              </a:rPr>
                              <m:t>𝑖</m:t>
                            </m:r>
                          </m:sub>
                        </m:sSub>
                        <m:r>
                          <a:rPr lang="en-US" sz="4400" i="1">
                            <a:latin typeface="Cambria Math" panose="02040503050406030204" pitchFamily="18" charset="0"/>
                          </a:rPr>
                          <m:t>−</m:t>
                        </m:r>
                        <m:r>
                          <a:rPr lang="en-US" sz="4400" i="1">
                            <a:latin typeface="Cambria Math" panose="02040503050406030204" pitchFamily="18" charset="0"/>
                          </a:rPr>
                          <m:t>𝜃</m:t>
                        </m:r>
                        <m:sSub>
                          <m:sSubPr>
                            <m:ctrlPr>
                              <a:rPr lang="en-US" sz="4400" i="1">
                                <a:latin typeface="Cambria Math" panose="02040503050406030204" pitchFamily="18" charset="0"/>
                              </a:rPr>
                            </m:ctrlPr>
                          </m:sSubPr>
                          <m:e>
                            <m:r>
                              <a:rPr lang="en-US" sz="4400" i="1">
                                <a:latin typeface="Cambria Math" panose="02040503050406030204" pitchFamily="18" charset="0"/>
                              </a:rPr>
                              <m:t>𝑝</m:t>
                            </m:r>
                          </m:e>
                          <m:sub>
                            <m:r>
                              <a:rPr lang="en-US" sz="4400" i="1">
                                <a:latin typeface="Cambria Math" panose="02040503050406030204" pitchFamily="18" charset="0"/>
                              </a:rPr>
                              <m:t>𝑗</m:t>
                            </m:r>
                          </m:sub>
                        </m:sSub>
                      </m:e>
                    </m:d>
                    <m:r>
                      <a:rPr lang="en-US" sz="4400" i="1">
                        <a:latin typeface="Cambria Math" panose="02040503050406030204" pitchFamily="18" charset="0"/>
                      </a:rPr>
                      <m:t>+</m:t>
                    </m:r>
                    <m:r>
                      <a:rPr lang="en-US" sz="4400" i="1">
                        <a:latin typeface="Cambria Math" panose="02040503050406030204" pitchFamily="18" charset="0"/>
                      </a:rPr>
                      <m:t>𝛽</m:t>
                    </m:r>
                    <m:r>
                      <a:rPr lang="en-US" sz="4400" i="1">
                        <a:latin typeface="Cambria Math" panose="02040503050406030204" pitchFamily="18" charset="0"/>
                      </a:rPr>
                      <m:t>(</m:t>
                    </m:r>
                    <m:r>
                      <a:rPr lang="en-US" sz="4400" i="1">
                        <a:latin typeface="Cambria Math" panose="02040503050406030204" pitchFamily="18" charset="0"/>
                      </a:rPr>
                      <m:t>𝜃</m:t>
                    </m:r>
                    <m:sSub>
                      <m:sSubPr>
                        <m:ctrlPr>
                          <a:rPr lang="en-US" sz="4400" i="1">
                            <a:latin typeface="Cambria Math" panose="02040503050406030204" pitchFamily="18" charset="0"/>
                          </a:rPr>
                        </m:ctrlPr>
                      </m:sSubPr>
                      <m:e>
                        <m:r>
                          <a:rPr lang="en-US" sz="4400" i="1">
                            <a:latin typeface="Cambria Math" panose="02040503050406030204" pitchFamily="18" charset="0"/>
                          </a:rPr>
                          <m:t>𝑥</m:t>
                        </m:r>
                      </m:e>
                      <m:sub>
                        <m:r>
                          <a:rPr lang="en-US" sz="4400" i="1">
                            <a:latin typeface="Cambria Math" panose="02040503050406030204" pitchFamily="18" charset="0"/>
                          </a:rPr>
                          <m:t>𝑗</m:t>
                        </m:r>
                      </m:sub>
                    </m:sSub>
                    <m:r>
                      <a:rPr lang="en-US" sz="4400" i="1">
                        <a:latin typeface="Cambria Math" panose="02040503050406030204" pitchFamily="18" charset="0"/>
                      </a:rPr>
                      <m:t>)</m:t>
                    </m:r>
                  </m:oMath>
                </a14:m>
                <a:endParaRPr lang="en-US" sz="4400" dirty="0"/>
              </a:p>
              <a:p>
                <a:pPr marL="0" indent="0">
                  <a:buNone/>
                </a:pPr>
                <a:r>
                  <a:rPr lang="en-US" sz="4400" dirty="0"/>
                  <a:t>	        		        </a:t>
                </a:r>
                <a14:m>
                  <m:oMath xmlns:m="http://schemas.openxmlformats.org/officeDocument/2006/math">
                    <m:r>
                      <a:rPr lang="en-US" sz="4400" i="1">
                        <a:latin typeface="Cambria Math" panose="02040503050406030204" pitchFamily="18" charset="0"/>
                      </a:rPr>
                      <m:t>=</m:t>
                    </m:r>
                    <m:r>
                      <a:rPr lang="en-US" sz="4400" i="1">
                        <a:latin typeface="Cambria Math" panose="02040503050406030204" pitchFamily="18" charset="0"/>
                      </a:rPr>
                      <m:t>𝜃</m:t>
                    </m:r>
                    <m:d>
                      <m:dPr>
                        <m:ctrlPr>
                          <a:rPr lang="en-US" sz="4400" i="1">
                            <a:latin typeface="Cambria Math" panose="02040503050406030204" pitchFamily="18" charset="0"/>
                          </a:rPr>
                        </m:ctrlPr>
                      </m:dPr>
                      <m:e>
                        <m:r>
                          <a:rPr lang="en-US" sz="4400" i="1">
                            <a:latin typeface="Cambria Math" panose="02040503050406030204" pitchFamily="18" charset="0"/>
                          </a:rPr>
                          <m:t>𝛼</m:t>
                        </m:r>
                        <m:d>
                          <m:dPr>
                            <m:ctrlPr>
                              <a:rPr lang="en-US" sz="4400" i="1">
                                <a:latin typeface="Cambria Math" panose="02040503050406030204" pitchFamily="18" charset="0"/>
                              </a:rPr>
                            </m:ctrlPr>
                          </m:dPr>
                          <m:e>
                            <m:sSub>
                              <m:sSubPr>
                                <m:ctrlPr>
                                  <a:rPr lang="en-US" sz="4400" i="1">
                                    <a:latin typeface="Cambria Math" panose="02040503050406030204" pitchFamily="18" charset="0"/>
                                  </a:rPr>
                                </m:ctrlPr>
                              </m:sSubPr>
                              <m:e>
                                <m:r>
                                  <a:rPr lang="en-US" sz="4400" i="1">
                                    <a:latin typeface="Cambria Math" panose="02040503050406030204" pitchFamily="18" charset="0"/>
                                  </a:rPr>
                                  <m:t>𝑦</m:t>
                                </m:r>
                              </m:e>
                              <m:sub>
                                <m:r>
                                  <a:rPr lang="en-US" sz="4400" i="1">
                                    <a:latin typeface="Cambria Math" panose="02040503050406030204" pitchFamily="18" charset="0"/>
                                  </a:rPr>
                                  <m:t>𝑖</m:t>
                                </m:r>
                              </m:sub>
                            </m:sSub>
                            <m:r>
                              <a:rPr lang="en-US" sz="4400" i="1">
                                <a:latin typeface="Cambria Math" panose="02040503050406030204" pitchFamily="18" charset="0"/>
                              </a:rPr>
                              <m:t>−</m:t>
                            </m:r>
                            <m:sSub>
                              <m:sSubPr>
                                <m:ctrlPr>
                                  <a:rPr lang="en-US" sz="4400" i="1">
                                    <a:latin typeface="Cambria Math" panose="02040503050406030204" pitchFamily="18" charset="0"/>
                                  </a:rPr>
                                </m:ctrlPr>
                              </m:sSubPr>
                              <m:e>
                                <m:r>
                                  <a:rPr lang="en-US" sz="4400" i="1">
                                    <a:latin typeface="Cambria Math" panose="02040503050406030204" pitchFamily="18" charset="0"/>
                                  </a:rPr>
                                  <m:t>𝑝</m:t>
                                </m:r>
                              </m:e>
                              <m:sub>
                                <m:r>
                                  <a:rPr lang="en-US" sz="4400" i="1">
                                    <a:latin typeface="Cambria Math" panose="02040503050406030204" pitchFamily="18" charset="0"/>
                                  </a:rPr>
                                  <m:t>𝑗</m:t>
                                </m:r>
                              </m:sub>
                            </m:sSub>
                          </m:e>
                        </m:d>
                        <m:r>
                          <a:rPr lang="en-US" sz="4400" i="1">
                            <a:latin typeface="Cambria Math" panose="02040503050406030204" pitchFamily="18" charset="0"/>
                          </a:rPr>
                          <m:t>+</m:t>
                        </m:r>
                        <m:r>
                          <a:rPr lang="en-US" sz="4400" i="1">
                            <a:latin typeface="Cambria Math" panose="02040503050406030204" pitchFamily="18" charset="0"/>
                          </a:rPr>
                          <m:t>𝛽</m:t>
                        </m:r>
                        <m:sSub>
                          <m:sSubPr>
                            <m:ctrlPr>
                              <a:rPr lang="en-US" sz="4400" i="1">
                                <a:latin typeface="Cambria Math" panose="02040503050406030204" pitchFamily="18" charset="0"/>
                              </a:rPr>
                            </m:ctrlPr>
                          </m:sSubPr>
                          <m:e>
                            <m:r>
                              <a:rPr lang="en-US" sz="4400" i="1">
                                <a:latin typeface="Cambria Math" panose="02040503050406030204" pitchFamily="18" charset="0"/>
                              </a:rPr>
                              <m:t>𝑥</m:t>
                            </m:r>
                          </m:e>
                          <m:sub>
                            <m:r>
                              <a:rPr lang="en-US" sz="4400" i="1">
                                <a:latin typeface="Cambria Math" panose="02040503050406030204" pitchFamily="18" charset="0"/>
                              </a:rPr>
                              <m:t>𝑗</m:t>
                            </m:r>
                          </m:sub>
                        </m:sSub>
                      </m:e>
                    </m:d>
                    <m:r>
                      <a:rPr lang="en-US" sz="4400">
                        <a:latin typeface="Cambria Math" panose="02040503050406030204" pitchFamily="18" charset="0"/>
                      </a:rPr>
                      <m:t>=</m:t>
                    </m:r>
                    <m:r>
                      <a:rPr lang="en-US" sz="4400" i="1">
                        <a:latin typeface="Cambria Math" panose="02040503050406030204" pitchFamily="18" charset="0"/>
                      </a:rPr>
                      <m:t>𝜃</m:t>
                    </m:r>
                    <m:sSub>
                      <m:sSubPr>
                        <m:ctrlPr>
                          <a:rPr lang="en-US" sz="4400" i="1">
                            <a:latin typeface="Cambria Math" panose="02040503050406030204" pitchFamily="18" charset="0"/>
                          </a:rPr>
                        </m:ctrlPr>
                      </m:sSubPr>
                      <m:e>
                        <m:r>
                          <a:rPr lang="en-US" sz="4400" i="1">
                            <a:latin typeface="Cambria Math" panose="02040503050406030204" pitchFamily="18" charset="0"/>
                          </a:rPr>
                          <m:t>𝑢</m:t>
                        </m:r>
                      </m:e>
                      <m:sub>
                        <m:r>
                          <a:rPr lang="en-US" sz="4400" i="1">
                            <a:latin typeface="Cambria Math" panose="02040503050406030204" pitchFamily="18" charset="0"/>
                          </a:rPr>
                          <m:t>𝑖</m:t>
                        </m:r>
                      </m:sub>
                    </m:sSub>
                    <m:d>
                      <m:dPr>
                        <m:ctrlPr>
                          <a:rPr lang="en-US" sz="4400" i="1">
                            <a:latin typeface="Cambria Math" panose="02040503050406030204" pitchFamily="18" charset="0"/>
                          </a:rPr>
                        </m:ctrlPr>
                      </m:dPr>
                      <m:e>
                        <m:sSub>
                          <m:sSubPr>
                            <m:ctrlPr>
                              <a:rPr lang="en-US" sz="4400" i="1">
                                <a:latin typeface="Cambria Math" panose="02040503050406030204" pitchFamily="18" charset="0"/>
                              </a:rPr>
                            </m:ctrlPr>
                          </m:sSubPr>
                          <m:e>
                            <m:r>
                              <a:rPr lang="en-US" sz="4400" i="1">
                                <a:latin typeface="Cambria Math" panose="02040503050406030204" pitchFamily="18" charset="0"/>
                              </a:rPr>
                              <m:t>𝑦</m:t>
                            </m:r>
                          </m:e>
                          <m:sub>
                            <m:r>
                              <a:rPr lang="en-US" sz="4400" i="1">
                                <a:latin typeface="Cambria Math" panose="02040503050406030204" pitchFamily="18" charset="0"/>
                              </a:rPr>
                              <m:t>𝑖</m:t>
                            </m:r>
                          </m:sub>
                        </m:sSub>
                        <m:r>
                          <a:rPr lang="en-US" sz="4400" i="1">
                            <a:latin typeface="Cambria Math" panose="02040503050406030204" pitchFamily="18" charset="0"/>
                          </a:rPr>
                          <m:t>,</m:t>
                        </m:r>
                        <m:sSub>
                          <m:sSubPr>
                            <m:ctrlPr>
                              <a:rPr lang="en-US" sz="4400" i="1">
                                <a:latin typeface="Cambria Math" panose="02040503050406030204" pitchFamily="18" charset="0"/>
                              </a:rPr>
                            </m:ctrlPr>
                          </m:sSubPr>
                          <m:e>
                            <m:r>
                              <a:rPr lang="en-US" sz="4400" i="1">
                                <a:latin typeface="Cambria Math" panose="02040503050406030204" pitchFamily="18" charset="0"/>
                              </a:rPr>
                              <m:t>𝑥</m:t>
                            </m:r>
                          </m:e>
                          <m:sub>
                            <m:r>
                              <a:rPr lang="en-US" sz="4400" i="1">
                                <a:latin typeface="Cambria Math" panose="02040503050406030204" pitchFamily="18" charset="0"/>
                              </a:rPr>
                              <m:t>𝑗</m:t>
                            </m:r>
                          </m:sub>
                        </m:sSub>
                      </m:e>
                    </m:d>
                  </m:oMath>
                </a14:m>
                <a:endParaRPr lang="en-US" sz="4400" dirty="0"/>
              </a:p>
              <a:p>
                <a:pPr marL="0" indent="0">
                  <a:buNone/>
                </a:pPr>
                <a:endParaRPr lang="en-US" sz="4400" dirty="0"/>
              </a:p>
              <a:p>
                <a:pPr marL="0" indent="0" algn="ctr">
                  <a:buNone/>
                </a:pPr>
                <a:r>
                  <a:rPr lang="en-US" sz="4400" u="sng" dirty="0"/>
                  <a:t>Result</a:t>
                </a:r>
                <a:r>
                  <a:rPr lang="en-US" sz="4400" dirty="0"/>
                  <a:t>:  We can use a representative consumer!!!</a:t>
                </a:r>
                <a:endParaRPr lang="en-US" sz="4400" u="sng" dirty="0"/>
              </a:p>
              <a:p>
                <a:pPr marL="0" indent="0" algn="ctr">
                  <a:buNone/>
                </a:pPr>
                <a:endParaRPr lang="en-US" sz="4400" dirty="0"/>
              </a:p>
            </p:txBody>
          </p:sp>
        </mc:Choice>
        <mc:Fallback xmlns="">
          <p:sp>
            <p:nvSpPr>
              <p:cNvPr id="24" name="Content Placeholder 23">
                <a:extLst>
                  <a:ext uri="{FF2B5EF4-FFF2-40B4-BE49-F238E27FC236}">
                    <a16:creationId xmlns:a16="http://schemas.microsoft.com/office/drawing/2014/main" id="{A4452A19-002C-4AE3-A599-7106095C8FB8}"/>
                  </a:ext>
                </a:extLst>
              </p:cNvPr>
              <p:cNvSpPr>
                <a:spLocks noGrp="1" noRot="1" noChangeAspect="1" noMove="1" noResize="1" noEditPoints="1" noAdjustHandles="1" noChangeArrowheads="1" noChangeShapeType="1" noTextEdit="1"/>
              </p:cNvSpPr>
              <p:nvPr>
                <p:ph sz="quarter" idx="20"/>
              </p:nvPr>
            </p:nvSpPr>
            <p:spPr>
              <a:xfrm>
                <a:off x="1754187" y="3421132"/>
                <a:ext cx="20878799" cy="9341816"/>
              </a:xfrm>
              <a:blipFill>
                <a:blip r:embed="rId3"/>
                <a:stretch>
                  <a:fillRect t="-718"/>
                </a:stretch>
              </a:blipFill>
            </p:spPr>
            <p:txBody>
              <a:bodyPr/>
              <a:lstStyle/>
              <a:p>
                <a:r>
                  <a:rPr lang="en-US">
                    <a:noFill/>
                  </a:rPr>
                  <a:t> </a:t>
                </a:r>
              </a:p>
            </p:txBody>
          </p:sp>
        </mc:Fallback>
      </mc:AlternateContent>
      <p:sp>
        <p:nvSpPr>
          <p:cNvPr id="7" name="Slide Number Placeholder 6">
            <a:extLst>
              <a:ext uri="{FF2B5EF4-FFF2-40B4-BE49-F238E27FC236}">
                <a16:creationId xmlns:a16="http://schemas.microsoft.com/office/drawing/2014/main" id="{374C7B32-EBCE-49C2-BD67-31505963237E}"/>
              </a:ext>
            </a:extLst>
          </p:cNvPr>
          <p:cNvSpPr>
            <a:spLocks noGrp="1"/>
          </p:cNvSpPr>
          <p:nvPr>
            <p:ph type="sldNum" sz="quarter" idx="4"/>
          </p:nvPr>
        </p:nvSpPr>
        <p:spPr/>
        <p:txBody>
          <a:bodyPr/>
          <a:lstStyle/>
          <a:p>
            <a:fld id="{8C8B385D-DF67-E241-B0BF-76B80A8E743B}" type="slidenum">
              <a:rPr lang="en-US" smtClean="0"/>
              <a:pPr/>
              <a:t>15</a:t>
            </a:fld>
            <a:endParaRPr lang="en-US" dirty="0"/>
          </a:p>
        </p:txBody>
      </p:sp>
      <p:sp>
        <p:nvSpPr>
          <p:cNvPr id="29" name="Title 9">
            <a:extLst>
              <a:ext uri="{FF2B5EF4-FFF2-40B4-BE49-F238E27FC236}">
                <a16:creationId xmlns:a16="http://schemas.microsoft.com/office/drawing/2014/main" id="{00CEB237-B1B0-4B09-B407-D8A4908EC634}"/>
              </a:ext>
            </a:extLst>
          </p:cNvPr>
          <p:cNvSpPr txBox="1">
            <a:spLocks/>
          </p:cNvSpPr>
          <p:nvPr/>
        </p:nvSpPr>
        <p:spPr>
          <a:xfrm>
            <a:off x="1754188" y="1411358"/>
            <a:ext cx="17678400" cy="2009774"/>
          </a:xfrm>
          <a:prstGeom prst="rect">
            <a:avLst/>
          </a:prstGeom>
        </p:spPr>
        <p:txBody>
          <a:bodyPr vert="horz" lIns="91440" tIns="45720" rIns="91440" bIns="45720" rtlCol="0" anchor="ctr" anchorCtr="0">
            <a:noAutofit/>
          </a:bodyPr>
          <a:lstStyle>
            <a:lvl1pPr algn="l" defTabSz="1828800" rtl="0" eaLnBrk="1" latinLnBrk="0" hangingPunct="1">
              <a:lnSpc>
                <a:spcPct val="100000"/>
              </a:lnSpc>
              <a:spcBef>
                <a:spcPct val="0"/>
              </a:spcBef>
              <a:buNone/>
              <a:defRPr sz="5200" b="0" kern="1200" baseline="0">
                <a:solidFill>
                  <a:schemeClr val="tx2"/>
                </a:solidFill>
                <a:latin typeface="+mj-lt"/>
                <a:ea typeface="+mj-ea"/>
                <a:cs typeface="+mj-cs"/>
              </a:defRPr>
            </a:lvl1pPr>
          </a:lstStyle>
          <a:p>
            <a:r>
              <a:rPr lang="en-US" dirty="0"/>
              <a:t>Appendix – Utility Assumptions</a:t>
            </a:r>
          </a:p>
        </p:txBody>
      </p:sp>
    </p:spTree>
    <p:extLst>
      <p:ext uri="{BB962C8B-B14F-4D97-AF65-F5344CB8AC3E}">
        <p14:creationId xmlns:p14="http://schemas.microsoft.com/office/powerpoint/2010/main" val="2323794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6237E33B-E5C9-4C3E-A338-2A43F92F2685}"/>
              </a:ext>
            </a:extLst>
          </p:cNvPr>
          <p:cNvCxnSpPr>
            <a:cxnSpLocks/>
          </p:cNvCxnSpPr>
          <p:nvPr/>
        </p:nvCxnSpPr>
        <p:spPr>
          <a:xfrm flipV="1">
            <a:off x="19121303" y="9377464"/>
            <a:ext cx="0" cy="2452328"/>
          </a:xfrm>
          <a:prstGeom prst="line">
            <a:avLst/>
          </a:prstGeom>
          <a:ln w="762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3" name="Freeform: Shape 32">
            <a:extLst>
              <a:ext uri="{FF2B5EF4-FFF2-40B4-BE49-F238E27FC236}">
                <a16:creationId xmlns:a16="http://schemas.microsoft.com/office/drawing/2014/main" id="{703B37B6-5D65-4391-B52C-F020AE8F6492}"/>
              </a:ext>
            </a:extLst>
          </p:cNvPr>
          <p:cNvSpPr/>
          <p:nvPr/>
        </p:nvSpPr>
        <p:spPr>
          <a:xfrm>
            <a:off x="14620170" y="4437547"/>
            <a:ext cx="6789907" cy="7392245"/>
          </a:xfrm>
          <a:custGeom>
            <a:avLst/>
            <a:gdLst>
              <a:gd name="connsiteX0" fmla="*/ 0 w 6789907"/>
              <a:gd name="connsiteY0" fmla="*/ 6070066 h 6085042"/>
              <a:gd name="connsiteX1" fmla="*/ 1517515 w 6789907"/>
              <a:gd name="connsiteY1" fmla="*/ 5097300 h 6085042"/>
              <a:gd name="connsiteX2" fmla="*/ 3346315 w 6789907"/>
              <a:gd name="connsiteY2" fmla="*/ 7 h 6085042"/>
              <a:gd name="connsiteX3" fmla="*/ 4902741 w 6789907"/>
              <a:gd name="connsiteY3" fmla="*/ 5136211 h 6085042"/>
              <a:gd name="connsiteX4" fmla="*/ 6789907 w 6789907"/>
              <a:gd name="connsiteY4" fmla="*/ 6070066 h 6085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9907" h="6085042">
                <a:moveTo>
                  <a:pt x="0" y="6070066"/>
                </a:moveTo>
                <a:cubicBezTo>
                  <a:pt x="479898" y="6089521"/>
                  <a:pt x="959796" y="6108977"/>
                  <a:pt x="1517515" y="5097300"/>
                </a:cubicBezTo>
                <a:cubicBezTo>
                  <a:pt x="2075234" y="4085623"/>
                  <a:pt x="2782111" y="-6478"/>
                  <a:pt x="3346315" y="7"/>
                </a:cubicBezTo>
                <a:cubicBezTo>
                  <a:pt x="3910519" y="6492"/>
                  <a:pt x="4328809" y="4124534"/>
                  <a:pt x="4902741" y="5136211"/>
                </a:cubicBezTo>
                <a:cubicBezTo>
                  <a:pt x="5476673" y="6147888"/>
                  <a:pt x="6133290" y="6108977"/>
                  <a:pt x="6789907" y="6070066"/>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0FBAB1F6-EF80-40C2-8EB5-59AB56F04198}"/>
              </a:ext>
            </a:extLst>
          </p:cNvPr>
          <p:cNvSpPr>
            <a:spLocks noGrp="1"/>
          </p:cNvSpPr>
          <p:nvPr>
            <p:ph type="body" sz="quarter" idx="14"/>
          </p:nvPr>
        </p:nvSpPr>
        <p:spPr/>
        <p:txBody>
          <a:bodyPr/>
          <a:lstStyle/>
          <a:p>
            <a:endParaRPr lang="en-US"/>
          </a:p>
        </p:txBody>
      </p:sp>
      <p:sp>
        <p:nvSpPr>
          <p:cNvPr id="6" name="Text Placeholder 5">
            <a:extLst>
              <a:ext uri="{FF2B5EF4-FFF2-40B4-BE49-F238E27FC236}">
                <a16:creationId xmlns:a16="http://schemas.microsoft.com/office/drawing/2014/main" id="{2C653CD9-28B6-4882-9285-B423C2674806}"/>
              </a:ext>
            </a:extLst>
          </p:cNvPr>
          <p:cNvSpPr>
            <a:spLocks noGrp="1"/>
          </p:cNvSpPr>
          <p:nvPr>
            <p:ph type="body" sz="quarter" idx="15"/>
          </p:nvPr>
        </p:nvSpPr>
        <p:spPr/>
        <p:txBody>
          <a:bodyPr/>
          <a:lstStyle/>
          <a:p>
            <a:endParaRPr lang="en-US"/>
          </a:p>
        </p:txBody>
      </p:sp>
      <p:sp>
        <p:nvSpPr>
          <p:cNvPr id="10" name="Title 9">
            <a:extLst>
              <a:ext uri="{FF2B5EF4-FFF2-40B4-BE49-F238E27FC236}">
                <a16:creationId xmlns:a16="http://schemas.microsoft.com/office/drawing/2014/main" id="{1DCB9102-5FF7-491B-AB5A-CA65E0AE44B6}"/>
              </a:ext>
            </a:extLst>
          </p:cNvPr>
          <p:cNvSpPr>
            <a:spLocks noGrp="1"/>
          </p:cNvSpPr>
          <p:nvPr>
            <p:ph type="title"/>
          </p:nvPr>
        </p:nvSpPr>
        <p:spPr/>
        <p:txBody>
          <a:bodyPr/>
          <a:lstStyle/>
          <a:p>
            <a:r>
              <a:rPr lang="en-US" dirty="0"/>
              <a:t>Appendix - The Logit Model</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F4EF0263-914E-4209-B4A6-3EB8D3A1B5D6}"/>
                  </a:ext>
                </a:extLst>
              </p:cNvPr>
              <p:cNvSpPr>
                <a:spLocks noGrp="1"/>
              </p:cNvSpPr>
              <p:nvPr>
                <p:ph sz="quarter" idx="19"/>
              </p:nvPr>
            </p:nvSpPr>
            <p:spPr>
              <a:xfrm>
                <a:off x="1754188" y="3523992"/>
                <a:ext cx="10439399" cy="8305800"/>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𝜖</m:t>
                          </m:r>
                        </m:e>
                        <m:sub>
                          <m:r>
                            <a:rPr lang="en-US" sz="4400" b="0" i="1" smtClean="0">
                              <a:latin typeface="Cambria Math" panose="02040503050406030204" pitchFamily="18" charset="0"/>
                            </a:rPr>
                            <m:t>𝑖𝑗</m:t>
                          </m:r>
                        </m:sub>
                      </m:sSub>
                      <m:r>
                        <a:rPr lang="en-US" sz="4400" b="0" i="1" smtClean="0">
                          <a:latin typeface="Cambria Math" panose="02040503050406030204" pitchFamily="18" charset="0"/>
                        </a:rPr>
                        <m:t> ~ </m:t>
                      </m:r>
                      <m:r>
                        <a:rPr lang="en-US" sz="4400" b="0" i="1" smtClean="0">
                          <a:latin typeface="Cambria Math" panose="02040503050406030204" pitchFamily="18" charset="0"/>
                        </a:rPr>
                        <m:t>𝑖𝑖𝑑</m:t>
                      </m:r>
                      <m:r>
                        <a:rPr lang="en-US" sz="4400" b="0" i="1" smtClean="0">
                          <a:latin typeface="Cambria Math" panose="02040503050406030204" pitchFamily="18" charset="0"/>
                        </a:rPr>
                        <m:t> </m:t>
                      </m:r>
                      <m:r>
                        <a:rPr lang="en-US" sz="4400" b="0" i="1" smtClean="0">
                          <a:latin typeface="Cambria Math" panose="02040503050406030204" pitchFamily="18" charset="0"/>
                        </a:rPr>
                        <m:t>𝐸𝑉</m:t>
                      </m:r>
                      <m:r>
                        <a:rPr lang="en-US" sz="4400" b="0" i="1" smtClean="0">
                          <a:latin typeface="Cambria Math" panose="02040503050406030204" pitchFamily="18" charset="0"/>
                        </a:rPr>
                        <m:t> </m:t>
                      </m:r>
                      <m:r>
                        <a:rPr lang="en-US" sz="4400" b="0" i="1" smtClean="0">
                          <a:latin typeface="Cambria Math" panose="02040503050406030204" pitchFamily="18" charset="0"/>
                        </a:rPr>
                        <m:t>𝐼</m:t>
                      </m:r>
                    </m:oMath>
                  </m:oMathPara>
                </a14:m>
                <a:endParaRPr lang="en-US" sz="4400" b="0" dirty="0"/>
              </a:p>
              <a:p>
                <a:pPr marL="0" indent="0">
                  <a:buNone/>
                </a:pPr>
                <a:endParaRPr lang="en-US" sz="4400" dirty="0"/>
              </a:p>
              <a:p>
                <a:pPr marL="0" indent="0">
                  <a:buNone/>
                </a:pPr>
                <a14:m>
                  <m:oMath xmlns:m="http://schemas.openxmlformats.org/officeDocument/2006/math">
                    <m:sSub>
                      <m:sSubPr>
                        <m:ctrlPr>
                          <a:rPr lang="en-US" sz="4400" b="0" i="1" smtClean="0">
                            <a:latin typeface="Cambria Math" panose="02040503050406030204" pitchFamily="18" charset="0"/>
                          </a:rPr>
                        </m:ctrlPr>
                      </m:sSubPr>
                      <m:e>
                        <m:r>
                          <m:rPr>
                            <m:sty m:val="p"/>
                          </m:rPr>
                          <a:rPr lang="en-US" sz="4400" b="0" i="0" smtClean="0">
                            <a:latin typeface="Cambria Math" panose="02040503050406030204" pitchFamily="18" charset="0"/>
                          </a:rPr>
                          <m:t>P</m:t>
                        </m:r>
                      </m:e>
                      <m:sub>
                        <m:r>
                          <m:rPr>
                            <m:sty m:val="p"/>
                          </m:rPr>
                          <a:rPr lang="en-US" sz="4400" b="0" i="0" smtClean="0">
                            <a:latin typeface="Cambria Math" panose="02040503050406030204" pitchFamily="18" charset="0"/>
                          </a:rPr>
                          <m:t>ij</m:t>
                        </m:r>
                        <m:r>
                          <a:rPr lang="en-US" sz="4400" b="0" i="0" smtClean="0">
                            <a:latin typeface="Cambria Math" panose="02040503050406030204" pitchFamily="18" charset="0"/>
                          </a:rPr>
                          <m:t>=1</m:t>
                        </m:r>
                      </m:sub>
                    </m:sSub>
                  </m:oMath>
                </a14:m>
                <a:r>
                  <a:rPr lang="en-US" sz="4400" b="0" i="0" dirty="0">
                    <a:latin typeface="+mj-lt"/>
                  </a:rPr>
                  <a:t> </a:t>
                </a:r>
                <a14:m>
                  <m:oMath xmlns:m="http://schemas.openxmlformats.org/officeDocument/2006/math">
                    <m:r>
                      <a:rPr lang="en-US" sz="4400" i="1">
                        <a:latin typeface="Cambria Math" panose="02040503050406030204" pitchFamily="18" charset="0"/>
                      </a:rPr>
                      <m:t>=</m:t>
                    </m:r>
                    <m:func>
                      <m:funcPr>
                        <m:ctrlPr>
                          <a:rPr lang="en-US" sz="4400" i="1">
                            <a:latin typeface="Cambria Math" panose="02040503050406030204" pitchFamily="18" charset="0"/>
                          </a:rPr>
                        </m:ctrlPr>
                      </m:funcPr>
                      <m:fName>
                        <m:r>
                          <m:rPr>
                            <m:sty m:val="p"/>
                          </m:rPr>
                          <a:rPr lang="en-US" sz="4400">
                            <a:latin typeface="Cambria Math" panose="02040503050406030204" pitchFamily="18" charset="0"/>
                          </a:rPr>
                          <m:t>Pr</m:t>
                        </m:r>
                      </m:fName>
                      <m:e>
                        <m:d>
                          <m:dPr>
                            <m:ctrlPr>
                              <a:rPr lang="en-US" sz="4400" i="1">
                                <a:latin typeface="Cambria Math" panose="02040503050406030204" pitchFamily="18" charset="0"/>
                              </a:rPr>
                            </m:ctrlPr>
                          </m:dPr>
                          <m:e>
                            <m:sSub>
                              <m:sSubPr>
                                <m:ctrlPr>
                                  <a:rPr lang="en-US" sz="4400" i="1">
                                    <a:latin typeface="Cambria Math" panose="02040503050406030204" pitchFamily="18" charset="0"/>
                                  </a:rPr>
                                </m:ctrlPr>
                              </m:sSubPr>
                              <m:e>
                                <m:r>
                                  <a:rPr lang="en-US" sz="4400" i="1">
                                    <a:latin typeface="Cambria Math" panose="02040503050406030204" pitchFamily="18" charset="0"/>
                                  </a:rPr>
                                  <m:t>𝑢</m:t>
                                </m:r>
                              </m:e>
                              <m:sub>
                                <m:r>
                                  <a:rPr lang="en-US" sz="4400" i="1">
                                    <a:latin typeface="Cambria Math" panose="02040503050406030204" pitchFamily="18" charset="0"/>
                                  </a:rPr>
                                  <m:t>𝑖</m:t>
                                </m:r>
                                <m:r>
                                  <a:rPr lang="en-US" sz="4400" b="0" i="1" smtClean="0">
                                    <a:latin typeface="Cambria Math" panose="02040503050406030204" pitchFamily="18" charset="0"/>
                                  </a:rPr>
                                  <m:t>,</m:t>
                                </m:r>
                                <m:r>
                                  <a:rPr lang="en-US" sz="4400" i="1" smtClean="0">
                                    <a:latin typeface="Cambria Math" panose="02040503050406030204" pitchFamily="18" charset="0"/>
                                  </a:rPr>
                                  <m:t>𝑗</m:t>
                                </m:r>
                                <m:r>
                                  <a:rPr lang="en-US" sz="4400" i="1" smtClean="0">
                                    <a:latin typeface="Cambria Math" panose="02040503050406030204" pitchFamily="18" charset="0"/>
                                  </a:rPr>
                                  <m:t>=1</m:t>
                                </m:r>
                              </m:sub>
                            </m:sSub>
                            <m:r>
                              <a:rPr lang="en-US" sz="4400" i="1">
                                <a:latin typeface="Cambria Math" panose="02040503050406030204" pitchFamily="18" charset="0"/>
                              </a:rPr>
                              <m:t>&gt;</m:t>
                            </m:r>
                            <m:sSub>
                              <m:sSubPr>
                                <m:ctrlPr>
                                  <a:rPr lang="en-US" sz="4400" i="1">
                                    <a:latin typeface="Cambria Math" panose="02040503050406030204" pitchFamily="18" charset="0"/>
                                  </a:rPr>
                                </m:ctrlPr>
                              </m:sSubPr>
                              <m:e>
                                <m:r>
                                  <a:rPr lang="en-US" sz="4400" i="1">
                                    <a:latin typeface="Cambria Math" panose="02040503050406030204" pitchFamily="18" charset="0"/>
                                  </a:rPr>
                                  <m:t>𝑢</m:t>
                                </m:r>
                              </m:e>
                              <m:sub>
                                <m:r>
                                  <a:rPr lang="en-US" sz="4400" i="1">
                                    <a:latin typeface="Cambria Math" panose="02040503050406030204" pitchFamily="18" charset="0"/>
                                  </a:rPr>
                                  <m:t>𝑖</m:t>
                                </m:r>
                                <m:r>
                                  <a:rPr lang="en-US" sz="4400" b="0" i="1" smtClean="0">
                                    <a:latin typeface="Cambria Math" panose="02040503050406030204" pitchFamily="18" charset="0"/>
                                  </a:rPr>
                                  <m:t>,</m:t>
                                </m:r>
                                <m:r>
                                  <a:rPr lang="en-US" sz="4400" i="1">
                                    <a:latin typeface="Cambria Math" panose="02040503050406030204" pitchFamily="18" charset="0"/>
                                  </a:rPr>
                                  <m:t>𝑗</m:t>
                                </m:r>
                                <m:r>
                                  <a:rPr lang="en-US" sz="4400" b="0" i="1" smtClean="0">
                                    <a:latin typeface="Cambria Math" panose="02040503050406030204" pitchFamily="18" charset="0"/>
                                  </a:rPr>
                                  <m:t>≠1</m:t>
                                </m:r>
                              </m:sub>
                            </m:sSub>
                          </m:e>
                        </m:d>
                      </m:e>
                    </m:func>
                  </m:oMath>
                </a14:m>
                <a:endParaRPr lang="en-US" sz="4400" b="0" i="1" dirty="0">
                  <a:latin typeface="Cambria Math" panose="02040503050406030204" pitchFamily="18" charset="0"/>
                </a:endParaRPr>
              </a:p>
              <a:p>
                <a:pPr marL="0" indent="0">
                  <a:buNone/>
                </a:pPr>
                <a:r>
                  <a:rPr lang="en-US" sz="4400" dirty="0"/>
                  <a:t>        </a:t>
                </a:r>
                <a14:m>
                  <m:oMath xmlns:m="http://schemas.openxmlformats.org/officeDocument/2006/math">
                    <m:r>
                      <a:rPr lang="en-US" sz="4400" i="1">
                        <a:latin typeface="Cambria Math" panose="02040503050406030204" pitchFamily="18" charset="0"/>
                      </a:rPr>
                      <m:t>=</m:t>
                    </m:r>
                    <m:func>
                      <m:funcPr>
                        <m:ctrlPr>
                          <a:rPr lang="en-US" sz="4400" i="1">
                            <a:latin typeface="Cambria Math" panose="02040503050406030204" pitchFamily="18" charset="0"/>
                          </a:rPr>
                        </m:ctrlPr>
                      </m:funcPr>
                      <m:fName>
                        <m:r>
                          <m:rPr>
                            <m:sty m:val="p"/>
                          </m:rPr>
                          <a:rPr lang="en-US" sz="4400">
                            <a:latin typeface="Cambria Math" panose="02040503050406030204" pitchFamily="18" charset="0"/>
                          </a:rPr>
                          <m:t>Pr</m:t>
                        </m:r>
                      </m:fName>
                      <m:e>
                        <m:d>
                          <m:dPr>
                            <m:ctrlPr>
                              <a:rPr lang="en-US" sz="4400" i="1">
                                <a:latin typeface="Cambria Math" panose="02040503050406030204" pitchFamily="18" charset="0"/>
                              </a:rPr>
                            </m:ctrlPr>
                          </m:dPr>
                          <m:e>
                            <m:sSub>
                              <m:sSubPr>
                                <m:ctrlPr>
                                  <a:rPr lang="en-US" sz="4400" i="1">
                                    <a:latin typeface="Cambria Math" panose="02040503050406030204" pitchFamily="18" charset="0"/>
                                  </a:rPr>
                                </m:ctrlPr>
                              </m:sSubPr>
                              <m:e>
                                <m:r>
                                  <a:rPr lang="en-US" sz="4400" b="0" i="1" smtClean="0">
                                    <a:latin typeface="Cambria Math" panose="02040503050406030204" pitchFamily="18" charset="0"/>
                                  </a:rPr>
                                  <m:t>𝑣</m:t>
                                </m:r>
                              </m:e>
                              <m:sub>
                                <m:r>
                                  <a:rPr lang="en-US" sz="4400" i="1">
                                    <a:latin typeface="Cambria Math" panose="02040503050406030204" pitchFamily="18" charset="0"/>
                                  </a:rPr>
                                  <m:t>𝑖</m:t>
                                </m:r>
                                <m:r>
                                  <a:rPr lang="en-US" sz="4400" b="0" i="1" smtClean="0">
                                    <a:latin typeface="Cambria Math" panose="02040503050406030204" pitchFamily="18" charset="0"/>
                                  </a:rPr>
                                  <m:t>,</m:t>
                                </m:r>
                                <m:r>
                                  <a:rPr lang="en-US" sz="4400" i="1">
                                    <a:latin typeface="Cambria Math" panose="02040503050406030204" pitchFamily="18" charset="0"/>
                                  </a:rPr>
                                  <m:t>𝑗</m:t>
                                </m:r>
                                <m:r>
                                  <a:rPr lang="en-US" sz="4400" i="1">
                                    <a:latin typeface="Cambria Math" panose="02040503050406030204" pitchFamily="18" charset="0"/>
                                  </a:rPr>
                                  <m:t>=1</m:t>
                                </m:r>
                              </m:sub>
                            </m:sSub>
                            <m:r>
                              <a:rPr lang="en-US" sz="4400" b="0" i="1" smtClean="0">
                                <a:latin typeface="Cambria Math" panose="02040503050406030204" pitchFamily="18" charset="0"/>
                              </a:rPr>
                              <m:t>+</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𝜖</m:t>
                                </m:r>
                              </m:e>
                              <m:sub>
                                <m:r>
                                  <a:rPr lang="en-US" sz="4400" b="0" i="1" smtClean="0">
                                    <a:latin typeface="Cambria Math" panose="02040503050406030204" pitchFamily="18" charset="0"/>
                                  </a:rPr>
                                  <m:t>𝑖</m:t>
                                </m:r>
                                <m:r>
                                  <a:rPr lang="en-US" sz="4400" b="0" i="1" smtClean="0">
                                    <a:latin typeface="Cambria Math" panose="02040503050406030204" pitchFamily="18" charset="0"/>
                                  </a:rPr>
                                  <m:t>,</m:t>
                                </m:r>
                                <m:r>
                                  <a:rPr lang="en-US" sz="4400" b="0" i="1" smtClean="0">
                                    <a:latin typeface="Cambria Math" panose="02040503050406030204" pitchFamily="18" charset="0"/>
                                  </a:rPr>
                                  <m:t>𝑗</m:t>
                                </m:r>
                                <m:r>
                                  <a:rPr lang="en-US" sz="4400" b="0" i="1" smtClean="0">
                                    <a:latin typeface="Cambria Math" panose="02040503050406030204" pitchFamily="18" charset="0"/>
                                  </a:rPr>
                                  <m:t>=1</m:t>
                                </m:r>
                              </m:sub>
                            </m:sSub>
                            <m:r>
                              <a:rPr lang="en-US" sz="4400" i="1">
                                <a:latin typeface="Cambria Math" panose="02040503050406030204" pitchFamily="18" charset="0"/>
                              </a:rPr>
                              <m:t>&gt;</m:t>
                            </m:r>
                            <m:sSub>
                              <m:sSubPr>
                                <m:ctrlPr>
                                  <a:rPr lang="en-US" sz="4400" i="1">
                                    <a:latin typeface="Cambria Math" panose="02040503050406030204" pitchFamily="18" charset="0"/>
                                  </a:rPr>
                                </m:ctrlPr>
                              </m:sSubPr>
                              <m:e>
                                <m:r>
                                  <a:rPr lang="en-US" sz="4400" b="0" i="1" smtClean="0">
                                    <a:latin typeface="Cambria Math" panose="02040503050406030204" pitchFamily="18" charset="0"/>
                                  </a:rPr>
                                  <m:t>𝑣</m:t>
                                </m:r>
                              </m:e>
                              <m:sub>
                                <m:r>
                                  <a:rPr lang="en-US" sz="4400" i="1">
                                    <a:latin typeface="Cambria Math" panose="02040503050406030204" pitchFamily="18" charset="0"/>
                                  </a:rPr>
                                  <m:t>𝑖𝑗</m:t>
                                </m:r>
                              </m:sub>
                            </m:sSub>
                            <m:r>
                              <a:rPr lang="en-US" sz="4400" b="0" i="1" smtClean="0">
                                <a:latin typeface="Cambria Math" panose="02040503050406030204" pitchFamily="18" charset="0"/>
                              </a:rPr>
                              <m:t>+</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𝜖</m:t>
                                </m:r>
                              </m:e>
                              <m:sub>
                                <m:r>
                                  <a:rPr lang="en-US" sz="4400" b="0" i="1" smtClean="0">
                                    <a:latin typeface="Cambria Math" panose="02040503050406030204" pitchFamily="18" charset="0"/>
                                  </a:rPr>
                                  <m:t>𝑖𝑗</m:t>
                                </m:r>
                              </m:sub>
                            </m:sSub>
                          </m:e>
                        </m:d>
                      </m:e>
                    </m:func>
                  </m:oMath>
                </a14:m>
                <a:endParaRPr lang="en-US" sz="4400" dirty="0"/>
              </a:p>
              <a:p>
                <a:pPr marL="0" indent="0">
                  <a:buNone/>
                </a:pPr>
                <a:r>
                  <a:rPr lang="en-US" sz="4400" dirty="0"/>
                  <a:t>        </a:t>
                </a:r>
                <a14:m>
                  <m:oMath xmlns:m="http://schemas.openxmlformats.org/officeDocument/2006/math">
                    <m:r>
                      <a:rPr lang="en-US" sz="4400" b="0" i="1" smtClean="0">
                        <a:latin typeface="Cambria Math" panose="02040503050406030204" pitchFamily="18" charset="0"/>
                      </a:rPr>
                      <m:t>=</m:t>
                    </m:r>
                    <m:func>
                      <m:funcPr>
                        <m:ctrlPr>
                          <a:rPr lang="en-US" sz="4400" i="1">
                            <a:latin typeface="Cambria Math" panose="02040503050406030204" pitchFamily="18" charset="0"/>
                          </a:rPr>
                        </m:ctrlPr>
                      </m:funcPr>
                      <m:fName>
                        <m:r>
                          <m:rPr>
                            <m:sty m:val="p"/>
                          </m:rPr>
                          <a:rPr lang="en-US" sz="4400">
                            <a:latin typeface="Cambria Math" panose="02040503050406030204" pitchFamily="18" charset="0"/>
                          </a:rPr>
                          <m:t>Pr</m:t>
                        </m:r>
                      </m:fName>
                      <m:e>
                        <m:d>
                          <m:dPr>
                            <m:ctrlPr>
                              <a:rPr lang="en-US" sz="4400" i="1">
                                <a:latin typeface="Cambria Math" panose="02040503050406030204" pitchFamily="18" charset="0"/>
                              </a:rPr>
                            </m:ctrlPr>
                          </m:dPr>
                          <m:e>
                            <m:sSub>
                              <m:sSubPr>
                                <m:ctrlPr>
                                  <a:rPr lang="en-US" sz="4400" i="1">
                                    <a:latin typeface="Cambria Math" panose="02040503050406030204" pitchFamily="18" charset="0"/>
                                  </a:rPr>
                                </m:ctrlPr>
                              </m:sSubPr>
                              <m:e>
                                <m:r>
                                  <a:rPr lang="en-US" sz="4400" i="1">
                                    <a:latin typeface="Cambria Math" panose="02040503050406030204" pitchFamily="18" charset="0"/>
                                  </a:rPr>
                                  <m:t>𝜖</m:t>
                                </m:r>
                              </m:e>
                              <m:sub>
                                <m:r>
                                  <a:rPr lang="en-US" sz="4400" i="1">
                                    <a:latin typeface="Cambria Math" panose="02040503050406030204" pitchFamily="18" charset="0"/>
                                  </a:rPr>
                                  <m:t>𝑖𝑗</m:t>
                                </m:r>
                              </m:sub>
                            </m:sSub>
                            <m:r>
                              <a:rPr lang="en-US" sz="4400" b="0" i="1" smtClean="0">
                                <a:latin typeface="Cambria Math" panose="02040503050406030204" pitchFamily="18" charset="0"/>
                              </a:rPr>
                              <m:t>&lt;</m:t>
                            </m:r>
                            <m:sSub>
                              <m:sSubPr>
                                <m:ctrlPr>
                                  <a:rPr lang="en-US" sz="4400" i="1" smtClean="0">
                                    <a:solidFill>
                                      <a:srgbClr val="FF0000"/>
                                    </a:solidFill>
                                    <a:latin typeface="Cambria Math" panose="02040503050406030204" pitchFamily="18" charset="0"/>
                                  </a:rPr>
                                </m:ctrlPr>
                              </m:sSubPr>
                              <m:e>
                                <m:r>
                                  <a:rPr lang="en-US" sz="4400" i="1">
                                    <a:solidFill>
                                      <a:srgbClr val="FF0000"/>
                                    </a:solidFill>
                                    <a:latin typeface="Cambria Math" panose="02040503050406030204" pitchFamily="18" charset="0"/>
                                  </a:rPr>
                                  <m:t>𝜖</m:t>
                                </m:r>
                              </m:e>
                              <m:sub>
                                <m:r>
                                  <a:rPr lang="en-US" sz="4400" i="1">
                                    <a:solidFill>
                                      <a:srgbClr val="FF0000"/>
                                    </a:solidFill>
                                    <a:latin typeface="Cambria Math" panose="02040503050406030204" pitchFamily="18" charset="0"/>
                                  </a:rPr>
                                  <m:t>𝑖</m:t>
                                </m:r>
                                <m:r>
                                  <a:rPr lang="en-US" sz="4400" b="0" i="1" smtClean="0">
                                    <a:solidFill>
                                      <a:srgbClr val="FF0000"/>
                                    </a:solidFill>
                                    <a:latin typeface="Cambria Math" panose="02040503050406030204" pitchFamily="18" charset="0"/>
                                  </a:rPr>
                                  <m:t>,</m:t>
                                </m:r>
                                <m:r>
                                  <a:rPr lang="en-US" sz="4400" i="1">
                                    <a:solidFill>
                                      <a:srgbClr val="FF0000"/>
                                    </a:solidFill>
                                    <a:latin typeface="Cambria Math" panose="02040503050406030204" pitchFamily="18" charset="0"/>
                                  </a:rPr>
                                  <m:t>𝑗</m:t>
                                </m:r>
                                <m:r>
                                  <a:rPr lang="en-US" sz="4400" i="1">
                                    <a:solidFill>
                                      <a:srgbClr val="FF0000"/>
                                    </a:solidFill>
                                    <a:latin typeface="Cambria Math" panose="02040503050406030204" pitchFamily="18" charset="0"/>
                                  </a:rPr>
                                  <m:t>=1</m:t>
                                </m:r>
                              </m:sub>
                            </m:sSub>
                            <m:r>
                              <a:rPr lang="en-US" sz="4400" b="0" i="1" smtClean="0">
                                <a:solidFill>
                                  <a:srgbClr val="FF0000"/>
                                </a:solidFill>
                                <a:latin typeface="Cambria Math" panose="02040503050406030204" pitchFamily="18" charset="0"/>
                              </a:rPr>
                              <m:t>+</m:t>
                            </m:r>
                            <m:sSub>
                              <m:sSubPr>
                                <m:ctrlPr>
                                  <a:rPr lang="en-US" sz="4400" i="1">
                                    <a:solidFill>
                                      <a:srgbClr val="FF0000"/>
                                    </a:solidFill>
                                    <a:latin typeface="Cambria Math" panose="02040503050406030204" pitchFamily="18" charset="0"/>
                                  </a:rPr>
                                </m:ctrlPr>
                              </m:sSubPr>
                              <m:e>
                                <m:r>
                                  <a:rPr lang="en-US" sz="4400" i="1">
                                    <a:solidFill>
                                      <a:srgbClr val="FF0000"/>
                                    </a:solidFill>
                                    <a:latin typeface="Cambria Math" panose="02040503050406030204" pitchFamily="18" charset="0"/>
                                  </a:rPr>
                                  <m:t>𝑣</m:t>
                                </m:r>
                              </m:e>
                              <m:sub>
                                <m:r>
                                  <a:rPr lang="en-US" sz="4400" i="1">
                                    <a:solidFill>
                                      <a:srgbClr val="FF0000"/>
                                    </a:solidFill>
                                    <a:latin typeface="Cambria Math" panose="02040503050406030204" pitchFamily="18" charset="0"/>
                                  </a:rPr>
                                  <m:t>𝑖</m:t>
                                </m:r>
                                <m:r>
                                  <a:rPr lang="en-US" sz="4400" b="0" i="1" smtClean="0">
                                    <a:solidFill>
                                      <a:srgbClr val="FF0000"/>
                                    </a:solidFill>
                                    <a:latin typeface="Cambria Math" panose="02040503050406030204" pitchFamily="18" charset="0"/>
                                  </a:rPr>
                                  <m:t>,</m:t>
                                </m:r>
                                <m:r>
                                  <a:rPr lang="en-US" sz="4400" i="1">
                                    <a:solidFill>
                                      <a:srgbClr val="FF0000"/>
                                    </a:solidFill>
                                    <a:latin typeface="Cambria Math" panose="02040503050406030204" pitchFamily="18" charset="0"/>
                                  </a:rPr>
                                  <m:t>𝑗</m:t>
                                </m:r>
                                <m:r>
                                  <a:rPr lang="en-US" sz="4400" i="1">
                                    <a:solidFill>
                                      <a:srgbClr val="FF0000"/>
                                    </a:solidFill>
                                    <a:latin typeface="Cambria Math" panose="02040503050406030204" pitchFamily="18" charset="0"/>
                                  </a:rPr>
                                  <m:t>=1</m:t>
                                </m:r>
                              </m:sub>
                            </m:sSub>
                            <m:r>
                              <a:rPr lang="en-US" sz="4400" b="0" i="1" smtClean="0">
                                <a:solidFill>
                                  <a:srgbClr val="FF0000"/>
                                </a:solidFill>
                                <a:latin typeface="Cambria Math" panose="02040503050406030204" pitchFamily="18" charset="0"/>
                              </a:rPr>
                              <m:t>−</m:t>
                            </m:r>
                            <m:sSub>
                              <m:sSubPr>
                                <m:ctrlPr>
                                  <a:rPr lang="en-US" sz="4400" i="1">
                                    <a:solidFill>
                                      <a:srgbClr val="FF0000"/>
                                    </a:solidFill>
                                    <a:latin typeface="Cambria Math" panose="02040503050406030204" pitchFamily="18" charset="0"/>
                                  </a:rPr>
                                </m:ctrlPr>
                              </m:sSubPr>
                              <m:e>
                                <m:r>
                                  <a:rPr lang="en-US" sz="4400" i="1">
                                    <a:solidFill>
                                      <a:srgbClr val="FF0000"/>
                                    </a:solidFill>
                                    <a:latin typeface="Cambria Math" panose="02040503050406030204" pitchFamily="18" charset="0"/>
                                  </a:rPr>
                                  <m:t>𝑣</m:t>
                                </m:r>
                              </m:e>
                              <m:sub>
                                <m:r>
                                  <a:rPr lang="en-US" sz="4400" i="1">
                                    <a:solidFill>
                                      <a:srgbClr val="FF0000"/>
                                    </a:solidFill>
                                    <a:latin typeface="Cambria Math" panose="02040503050406030204" pitchFamily="18" charset="0"/>
                                  </a:rPr>
                                  <m:t>𝑖𝑗</m:t>
                                </m:r>
                              </m:sub>
                            </m:sSub>
                          </m:e>
                        </m:d>
                      </m:e>
                    </m:func>
                  </m:oMath>
                </a14:m>
                <a:endParaRPr lang="en-US" sz="4400" dirty="0"/>
              </a:p>
              <a:p>
                <a:pPr marL="0" indent="0">
                  <a:buNone/>
                </a:pPr>
                <a:r>
                  <a:rPr lang="en-US" sz="4400" dirty="0"/>
                  <a:t>        </a:t>
                </a:r>
                <a14:m>
                  <m:oMath xmlns:m="http://schemas.openxmlformats.org/officeDocument/2006/math">
                    <m:r>
                      <a:rPr lang="en-US" sz="4800" b="0" i="1" smtClean="0">
                        <a:latin typeface="Cambria Math" panose="02040503050406030204" pitchFamily="18" charset="0"/>
                      </a:rPr>
                      <m:t>=</m:t>
                    </m:r>
                    <m:f>
                      <m:fPr>
                        <m:ctrlPr>
                          <a:rPr lang="en-US" sz="4800" b="0" i="1" smtClean="0">
                            <a:latin typeface="Cambria Math" panose="02040503050406030204" pitchFamily="18" charset="0"/>
                          </a:rPr>
                        </m:ctrlPr>
                      </m:fPr>
                      <m:num>
                        <m:sSup>
                          <m:sSupPr>
                            <m:ctrlPr>
                              <a:rPr lang="en-US" sz="4800" b="0" i="1" smtClean="0">
                                <a:latin typeface="Cambria Math" panose="02040503050406030204" pitchFamily="18" charset="0"/>
                              </a:rPr>
                            </m:ctrlPr>
                          </m:sSupPr>
                          <m:e>
                            <m:r>
                              <a:rPr lang="en-US" sz="4800" b="0" i="1" smtClean="0">
                                <a:latin typeface="Cambria Math" panose="02040503050406030204" pitchFamily="18" charset="0"/>
                              </a:rPr>
                              <m:t>𝑒</m:t>
                            </m:r>
                          </m:e>
                          <m:sup>
                            <m:sSub>
                              <m:sSubPr>
                                <m:ctrlPr>
                                  <a:rPr lang="en-US" sz="4800" b="0" i="1" smtClean="0">
                                    <a:latin typeface="Cambria Math" panose="02040503050406030204" pitchFamily="18" charset="0"/>
                                  </a:rPr>
                                </m:ctrlPr>
                              </m:sSubPr>
                              <m:e>
                                <m:r>
                                  <a:rPr lang="en-US" sz="4800" b="0" i="1" smtClean="0">
                                    <a:latin typeface="Cambria Math" panose="02040503050406030204" pitchFamily="18" charset="0"/>
                                  </a:rPr>
                                  <m:t>𝑣</m:t>
                                </m:r>
                              </m:e>
                              <m:sub>
                                <m:r>
                                  <a:rPr lang="en-US" sz="4800" b="0" i="1" smtClean="0">
                                    <a:latin typeface="Cambria Math" panose="02040503050406030204" pitchFamily="18" charset="0"/>
                                  </a:rPr>
                                  <m:t>𝑖</m:t>
                                </m:r>
                                <m:r>
                                  <a:rPr lang="en-US" sz="4800" b="0" i="1" smtClean="0">
                                    <a:latin typeface="Cambria Math" panose="02040503050406030204" pitchFamily="18" charset="0"/>
                                  </a:rPr>
                                  <m:t>,</m:t>
                                </m:r>
                                <m:r>
                                  <a:rPr lang="en-US" sz="4800" b="0" i="1" smtClean="0">
                                    <a:latin typeface="Cambria Math" panose="02040503050406030204" pitchFamily="18" charset="0"/>
                                  </a:rPr>
                                  <m:t>𝑗</m:t>
                                </m:r>
                                <m:r>
                                  <a:rPr lang="en-US" sz="4800" b="0" i="1" smtClean="0">
                                    <a:latin typeface="Cambria Math" panose="02040503050406030204" pitchFamily="18" charset="0"/>
                                  </a:rPr>
                                  <m:t>=1</m:t>
                                </m:r>
                              </m:sub>
                            </m:sSub>
                          </m:sup>
                        </m:sSup>
                      </m:num>
                      <m:den>
                        <m:nary>
                          <m:naryPr>
                            <m:chr m:val="∑"/>
                            <m:limLoc m:val="subSup"/>
                            <m:ctrlPr>
                              <a:rPr lang="en-US" sz="4800" b="0" i="1" smtClean="0">
                                <a:latin typeface="Cambria Math" panose="02040503050406030204" pitchFamily="18" charset="0"/>
                              </a:rPr>
                            </m:ctrlPr>
                          </m:naryPr>
                          <m:sub>
                            <m:r>
                              <m:rPr>
                                <m:brk m:alnAt="25"/>
                              </m:rPr>
                              <a:rPr lang="en-US" sz="4800" b="0" i="1" smtClean="0">
                                <a:latin typeface="Cambria Math" panose="02040503050406030204" pitchFamily="18" charset="0"/>
                              </a:rPr>
                              <m:t>𝑘</m:t>
                            </m:r>
                            <m:r>
                              <a:rPr lang="en-US" sz="4800" b="0" i="1" smtClean="0">
                                <a:latin typeface="Cambria Math" panose="02040503050406030204" pitchFamily="18" charset="0"/>
                              </a:rPr>
                              <m:t>=0</m:t>
                            </m:r>
                          </m:sub>
                          <m:sup>
                            <m:r>
                              <a:rPr lang="en-US" sz="4800" b="0" i="1" smtClean="0">
                                <a:latin typeface="Cambria Math" panose="02040503050406030204" pitchFamily="18" charset="0"/>
                              </a:rPr>
                              <m:t>𝐽</m:t>
                            </m:r>
                          </m:sup>
                          <m:e>
                            <m:sSup>
                              <m:sSupPr>
                                <m:ctrlPr>
                                  <a:rPr lang="en-US" sz="4800" b="0" i="1" smtClean="0">
                                    <a:latin typeface="Cambria Math" panose="02040503050406030204" pitchFamily="18" charset="0"/>
                                  </a:rPr>
                                </m:ctrlPr>
                              </m:sSupPr>
                              <m:e>
                                <m:r>
                                  <a:rPr lang="en-US" sz="4800" i="1">
                                    <a:latin typeface="Cambria Math" panose="02040503050406030204" pitchFamily="18" charset="0"/>
                                  </a:rPr>
                                  <m:t>𝑒</m:t>
                                </m:r>
                              </m:e>
                              <m:sup>
                                <m:sSub>
                                  <m:sSubPr>
                                    <m:ctrlPr>
                                      <a:rPr lang="en-US" sz="4800" b="0" i="1" smtClean="0">
                                        <a:latin typeface="Cambria Math" panose="02040503050406030204" pitchFamily="18" charset="0"/>
                                      </a:rPr>
                                    </m:ctrlPr>
                                  </m:sSubPr>
                                  <m:e>
                                    <m:r>
                                      <a:rPr lang="en-US" sz="4800" b="0" i="1" smtClean="0">
                                        <a:latin typeface="Cambria Math" panose="02040503050406030204" pitchFamily="18" charset="0"/>
                                      </a:rPr>
                                      <m:t>𝑣</m:t>
                                    </m:r>
                                  </m:e>
                                  <m:sub>
                                    <m:r>
                                      <a:rPr lang="en-US" sz="4800" b="0" i="1" smtClean="0">
                                        <a:latin typeface="Cambria Math" panose="02040503050406030204" pitchFamily="18" charset="0"/>
                                      </a:rPr>
                                      <m:t>𝑖𝑘</m:t>
                                    </m:r>
                                  </m:sub>
                                </m:sSub>
                              </m:sup>
                            </m:sSup>
                          </m:e>
                        </m:nary>
                      </m:den>
                    </m:f>
                  </m:oMath>
                </a14:m>
                <a:endParaRPr lang="en-US" sz="4400" b="0" dirty="0"/>
              </a:p>
              <a:p>
                <a:pPr marL="0" indent="0">
                  <a:buNone/>
                </a:pPr>
                <a:r>
                  <a:rPr lang="en-US" sz="4400" dirty="0">
                    <a:latin typeface="+mj-lt"/>
                  </a:rPr>
                  <a:t> </a:t>
                </a:r>
                <a14:m>
                  <m:oMath xmlns:m="http://schemas.openxmlformats.org/officeDocument/2006/math">
                    <m:r>
                      <a:rPr lang="en-US" sz="4800" b="0" i="0" smtClean="0">
                        <a:latin typeface="Cambria Math" panose="02040503050406030204" pitchFamily="18" charset="0"/>
                      </a:rPr>
                      <m:t>        </m:t>
                    </m:r>
                    <m:r>
                      <a:rPr lang="en-US" sz="4800" i="1">
                        <a:latin typeface="Cambria Math" panose="02040503050406030204" pitchFamily="18" charset="0"/>
                      </a:rPr>
                      <m:t>=</m:t>
                    </m:r>
                    <m:f>
                      <m:fPr>
                        <m:ctrlPr>
                          <a:rPr lang="en-US" sz="4800" i="1">
                            <a:latin typeface="Cambria Math" panose="02040503050406030204" pitchFamily="18" charset="0"/>
                          </a:rPr>
                        </m:ctrlPr>
                      </m:fPr>
                      <m:num>
                        <m:sSup>
                          <m:sSupPr>
                            <m:ctrlPr>
                              <a:rPr lang="en-US" sz="4800" i="1">
                                <a:latin typeface="Cambria Math" panose="02040503050406030204" pitchFamily="18" charset="0"/>
                              </a:rPr>
                            </m:ctrlPr>
                          </m:sSupPr>
                          <m:e>
                            <m:r>
                              <a:rPr lang="en-US" sz="4800" i="1">
                                <a:latin typeface="Cambria Math" panose="02040503050406030204" pitchFamily="18" charset="0"/>
                              </a:rPr>
                              <m:t>𝑒</m:t>
                            </m:r>
                          </m:e>
                          <m:sup>
                            <m:sSub>
                              <m:sSubPr>
                                <m:ctrlPr>
                                  <a:rPr lang="en-US" sz="4800" i="1">
                                    <a:latin typeface="Cambria Math" panose="02040503050406030204" pitchFamily="18" charset="0"/>
                                  </a:rPr>
                                </m:ctrlPr>
                              </m:sSubPr>
                              <m:e>
                                <m:r>
                                  <a:rPr lang="en-US" sz="4800" i="1">
                                    <a:latin typeface="Cambria Math" panose="02040503050406030204" pitchFamily="18" charset="0"/>
                                  </a:rPr>
                                  <m:t>𝑣</m:t>
                                </m:r>
                              </m:e>
                              <m:sub>
                                <m:r>
                                  <a:rPr lang="en-US" sz="4800" i="1">
                                    <a:latin typeface="Cambria Math" panose="02040503050406030204" pitchFamily="18" charset="0"/>
                                  </a:rPr>
                                  <m:t>𝑖</m:t>
                                </m:r>
                                <m:r>
                                  <a:rPr lang="en-US" sz="4800" i="1">
                                    <a:latin typeface="Cambria Math" panose="02040503050406030204" pitchFamily="18" charset="0"/>
                                  </a:rPr>
                                  <m:t>,</m:t>
                                </m:r>
                                <m:r>
                                  <a:rPr lang="en-US" sz="4800" i="1">
                                    <a:latin typeface="Cambria Math" panose="02040503050406030204" pitchFamily="18" charset="0"/>
                                  </a:rPr>
                                  <m:t>𝑗</m:t>
                                </m:r>
                                <m:r>
                                  <a:rPr lang="en-US" sz="4800" i="1">
                                    <a:latin typeface="Cambria Math" panose="02040503050406030204" pitchFamily="18" charset="0"/>
                                  </a:rPr>
                                  <m:t>=1</m:t>
                                </m:r>
                              </m:sub>
                            </m:sSub>
                          </m:sup>
                        </m:sSup>
                      </m:num>
                      <m:den>
                        <m:r>
                          <a:rPr lang="en-US" sz="4800" i="1">
                            <a:latin typeface="Cambria Math" panose="02040503050406030204" pitchFamily="18" charset="0"/>
                          </a:rPr>
                          <m:t>1+</m:t>
                        </m:r>
                        <m:nary>
                          <m:naryPr>
                            <m:chr m:val="∑"/>
                            <m:limLoc m:val="subSup"/>
                            <m:ctrlPr>
                              <a:rPr lang="en-US" sz="4800" i="1">
                                <a:latin typeface="Cambria Math" panose="02040503050406030204" pitchFamily="18" charset="0"/>
                              </a:rPr>
                            </m:ctrlPr>
                          </m:naryPr>
                          <m:sub>
                            <m:r>
                              <m:rPr>
                                <m:brk m:alnAt="1"/>
                              </m:rPr>
                              <a:rPr lang="en-US" sz="4800" i="1">
                                <a:latin typeface="Cambria Math" panose="02040503050406030204" pitchFamily="18" charset="0"/>
                              </a:rPr>
                              <m:t>𝑘</m:t>
                            </m:r>
                            <m:r>
                              <a:rPr lang="en-US" sz="4800" i="1">
                                <a:latin typeface="Cambria Math" panose="02040503050406030204" pitchFamily="18" charset="0"/>
                              </a:rPr>
                              <m:t>=1</m:t>
                            </m:r>
                          </m:sub>
                          <m:sup>
                            <m:r>
                              <a:rPr lang="en-US" sz="4800" i="1">
                                <a:latin typeface="Cambria Math" panose="02040503050406030204" pitchFamily="18" charset="0"/>
                              </a:rPr>
                              <m:t>𝐽</m:t>
                            </m:r>
                          </m:sup>
                          <m:e>
                            <m:sSup>
                              <m:sSupPr>
                                <m:ctrlPr>
                                  <a:rPr lang="en-US" sz="4800" i="1">
                                    <a:latin typeface="Cambria Math" panose="02040503050406030204" pitchFamily="18" charset="0"/>
                                  </a:rPr>
                                </m:ctrlPr>
                              </m:sSupPr>
                              <m:e>
                                <m:r>
                                  <a:rPr lang="en-US" sz="4800" i="1">
                                    <a:latin typeface="Cambria Math" panose="02040503050406030204" pitchFamily="18" charset="0"/>
                                  </a:rPr>
                                  <m:t>𝑒</m:t>
                                </m:r>
                              </m:e>
                              <m:sup>
                                <m:sSub>
                                  <m:sSubPr>
                                    <m:ctrlPr>
                                      <a:rPr lang="en-US" sz="4800" i="1">
                                        <a:latin typeface="Cambria Math" panose="02040503050406030204" pitchFamily="18" charset="0"/>
                                      </a:rPr>
                                    </m:ctrlPr>
                                  </m:sSubPr>
                                  <m:e>
                                    <m:r>
                                      <a:rPr lang="en-US" sz="4800" i="1">
                                        <a:latin typeface="Cambria Math" panose="02040503050406030204" pitchFamily="18" charset="0"/>
                                      </a:rPr>
                                      <m:t>𝑣</m:t>
                                    </m:r>
                                  </m:e>
                                  <m:sub>
                                    <m:r>
                                      <a:rPr lang="en-US" sz="4800" i="1">
                                        <a:latin typeface="Cambria Math" panose="02040503050406030204" pitchFamily="18" charset="0"/>
                                      </a:rPr>
                                      <m:t>𝑖𝑘</m:t>
                                    </m:r>
                                  </m:sub>
                                </m:sSub>
                              </m:sup>
                            </m:sSup>
                          </m:e>
                        </m:nary>
                      </m:den>
                    </m:f>
                  </m:oMath>
                </a14:m>
                <a:r>
                  <a:rPr lang="en-US" sz="4400" b="0" i="0" dirty="0">
                    <a:latin typeface="+mj-lt"/>
                  </a:rPr>
                  <a:t> </a:t>
                </a:r>
              </a:p>
            </p:txBody>
          </p:sp>
        </mc:Choice>
        <mc:Fallback xmlns="">
          <p:sp>
            <p:nvSpPr>
              <p:cNvPr id="7" name="Content Placeholder 6">
                <a:extLst>
                  <a:ext uri="{FF2B5EF4-FFF2-40B4-BE49-F238E27FC236}">
                    <a16:creationId xmlns:a16="http://schemas.microsoft.com/office/drawing/2014/main" id="{F4EF0263-914E-4209-B4A6-3EB8D3A1B5D6}"/>
                  </a:ext>
                </a:extLst>
              </p:cNvPr>
              <p:cNvSpPr>
                <a:spLocks noGrp="1" noRot="1" noChangeAspect="1" noMove="1" noResize="1" noEditPoints="1" noAdjustHandles="1" noChangeArrowheads="1" noChangeShapeType="1" noTextEdit="1"/>
              </p:cNvSpPr>
              <p:nvPr>
                <p:ph sz="quarter" idx="19"/>
              </p:nvPr>
            </p:nvSpPr>
            <p:spPr>
              <a:xfrm>
                <a:off x="1754188" y="3523992"/>
                <a:ext cx="10439399" cy="8305800"/>
              </a:xfrm>
              <a:blipFill>
                <a:blip r:embed="rId3"/>
                <a:stretch>
                  <a:fillRect/>
                </a:stretch>
              </a:blipFill>
            </p:spPr>
            <p:txBody>
              <a:bodyPr/>
              <a:lstStyle/>
              <a:p>
                <a:r>
                  <a:rPr lang="en-US">
                    <a:noFill/>
                  </a:rPr>
                  <a:t> </a:t>
                </a:r>
              </a:p>
            </p:txBody>
          </p:sp>
        </mc:Fallback>
      </mc:AlternateContent>
      <p:sp>
        <p:nvSpPr>
          <p:cNvPr id="9" name="Slide Number Placeholder 8">
            <a:extLst>
              <a:ext uri="{FF2B5EF4-FFF2-40B4-BE49-F238E27FC236}">
                <a16:creationId xmlns:a16="http://schemas.microsoft.com/office/drawing/2014/main" id="{FAACCB93-32CA-45F0-8738-1CB4E0C661DE}"/>
              </a:ext>
            </a:extLst>
          </p:cNvPr>
          <p:cNvSpPr>
            <a:spLocks noGrp="1"/>
          </p:cNvSpPr>
          <p:nvPr>
            <p:ph type="sldNum" sz="quarter" idx="4"/>
          </p:nvPr>
        </p:nvSpPr>
        <p:spPr/>
        <p:txBody>
          <a:bodyPr/>
          <a:lstStyle/>
          <a:p>
            <a:fld id="{8C8B385D-DF67-E241-B0BF-76B80A8E743B}" type="slidenum">
              <a:rPr lang="en-US" smtClean="0"/>
              <a:pPr/>
              <a:t>16</a:t>
            </a:fld>
            <a:endParaRPr lang="en-US" dirty="0"/>
          </a:p>
        </p:txBody>
      </p:sp>
      <p:cxnSp>
        <p:nvCxnSpPr>
          <p:cNvPr id="19" name="Straight Arrow Connector 18">
            <a:extLst>
              <a:ext uri="{FF2B5EF4-FFF2-40B4-BE49-F238E27FC236}">
                <a16:creationId xmlns:a16="http://schemas.microsoft.com/office/drawing/2014/main" id="{1FB07312-D239-4C6B-934D-A946DE5A3DFC}"/>
              </a:ext>
            </a:extLst>
          </p:cNvPr>
          <p:cNvCxnSpPr>
            <a:cxnSpLocks/>
          </p:cNvCxnSpPr>
          <p:nvPr/>
        </p:nvCxnSpPr>
        <p:spPr>
          <a:xfrm flipV="1">
            <a:off x="13871575" y="11829790"/>
            <a:ext cx="8287098" cy="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F5944A22-98DB-46A0-8A17-CCD7E6F2A772}"/>
              </a:ext>
            </a:extLst>
          </p:cNvPr>
          <p:cNvCxnSpPr>
            <a:cxnSpLocks/>
          </p:cNvCxnSpPr>
          <p:nvPr/>
        </p:nvCxnSpPr>
        <p:spPr>
          <a:xfrm flipV="1">
            <a:off x="13871575" y="3934297"/>
            <a:ext cx="0" cy="7895493"/>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8" name="Content Placeholder 5">
            <a:extLst>
              <a:ext uri="{FF2B5EF4-FFF2-40B4-BE49-F238E27FC236}">
                <a16:creationId xmlns:a16="http://schemas.microsoft.com/office/drawing/2014/main" id="{1DEDE7A5-E873-4238-A01E-CC818AEBD6D3}"/>
              </a:ext>
            </a:extLst>
          </p:cNvPr>
          <p:cNvSpPr txBox="1">
            <a:spLocks/>
          </p:cNvSpPr>
          <p:nvPr/>
        </p:nvSpPr>
        <p:spPr>
          <a:xfrm>
            <a:off x="1754189" y="3523992"/>
            <a:ext cx="10677760" cy="8305800"/>
          </a:xfrm>
          <a:prstGeom prst="rect">
            <a:avLst/>
          </a:prstGeom>
        </p:spPr>
        <p:txBody>
          <a:bodyPr vert="horz" lIns="91440" tIns="45720" rIns="91440" bIns="45720" rtlCol="0" anchor="ctr">
            <a:noAutofit/>
          </a:bodyPr>
          <a:lstStyle>
            <a:lvl1pPr marL="4572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1pPr>
            <a:lvl2pPr marL="1371600" indent="-457200" algn="l" defTabSz="1828800" rtl="0" eaLnBrk="1" latinLnBrk="0" hangingPunct="1">
              <a:lnSpc>
                <a:spcPct val="100000"/>
              </a:lnSpc>
              <a:spcBef>
                <a:spcPts val="600"/>
              </a:spcBef>
              <a:spcAft>
                <a:spcPts val="600"/>
              </a:spcAft>
              <a:buSzPct val="80000"/>
              <a:buFont typeface="Wingdings" charset="2"/>
              <a:buChar char="§"/>
              <a:defRPr sz="3600" kern="1200">
                <a:solidFill>
                  <a:schemeClr val="tx1">
                    <a:lumMod val="85000"/>
                    <a:lumOff val="15000"/>
                  </a:schemeClr>
                </a:solidFill>
                <a:latin typeface="+mn-lt"/>
                <a:ea typeface="+mn-ea"/>
                <a:cs typeface="+mn-cs"/>
              </a:defRPr>
            </a:lvl2pPr>
            <a:lvl3pPr marL="22860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3pPr>
            <a:lvl4pPr marL="3200400" indent="-457200" algn="l" defTabSz="1828800" rtl="0" eaLnBrk="1" latinLnBrk="0" hangingPunct="1">
              <a:lnSpc>
                <a:spcPct val="100000"/>
              </a:lnSpc>
              <a:spcBef>
                <a:spcPts val="600"/>
              </a:spcBef>
              <a:spcAft>
                <a:spcPts val="600"/>
              </a:spcAft>
              <a:buSzPct val="80000"/>
              <a:buFont typeface="Wingdings" charset="2"/>
              <a:buChar char="§"/>
              <a:defRPr sz="3600" kern="1200">
                <a:solidFill>
                  <a:schemeClr val="tx1">
                    <a:lumMod val="85000"/>
                    <a:lumOff val="15000"/>
                  </a:schemeClr>
                </a:solidFill>
                <a:latin typeface="+mn-lt"/>
                <a:ea typeface="+mn-ea"/>
                <a:cs typeface="+mn-cs"/>
              </a:defRPr>
            </a:lvl4pPr>
            <a:lvl5pPr marL="41148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ctr">
              <a:buFont typeface="Arial" panose="020B0604020202020204" pitchFamily="34" charset="0"/>
              <a:buNone/>
            </a:pPr>
            <a:endParaRPr lang="en-US" sz="4800"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7F8E814-300C-4277-8383-E9595FEAE1CB}"/>
                  </a:ext>
                </a:extLst>
              </p:cNvPr>
              <p:cNvSpPr txBox="1"/>
              <p:nvPr/>
            </p:nvSpPr>
            <p:spPr>
              <a:xfrm>
                <a:off x="11274290" y="1869669"/>
                <a:ext cx="4844374" cy="730649"/>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b="0" i="1" smtClean="0">
                          <a:latin typeface="Cambria Math" panose="02040503050406030204" pitchFamily="18" charset="0"/>
                        </a:rPr>
                        <m:t>𝛼</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r>
                        <a:rPr lang="en-US" b="0" i="1" smtClean="0">
                          <a:latin typeface="Cambria Math" panose="02040503050406030204" pitchFamily="18" charset="0"/>
                        </a:rPr>
                        <m:t>𝛽</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oMath>
                  </m:oMathPara>
                </a14:m>
                <a:endParaRPr lang="en-US" dirty="0"/>
              </a:p>
            </p:txBody>
          </p:sp>
        </mc:Choice>
        <mc:Fallback xmlns="">
          <p:sp>
            <p:nvSpPr>
              <p:cNvPr id="12" name="TextBox 11">
                <a:extLst>
                  <a:ext uri="{FF2B5EF4-FFF2-40B4-BE49-F238E27FC236}">
                    <a16:creationId xmlns:a16="http://schemas.microsoft.com/office/drawing/2014/main" id="{97F8E814-300C-4277-8383-E9595FEAE1CB}"/>
                  </a:ext>
                </a:extLst>
              </p:cNvPr>
              <p:cNvSpPr txBox="1">
                <a:spLocks noRot="1" noChangeAspect="1" noMove="1" noResize="1" noEditPoints="1" noAdjustHandles="1" noChangeArrowheads="1" noChangeShapeType="1" noTextEdit="1"/>
              </p:cNvSpPr>
              <p:nvPr/>
            </p:nvSpPr>
            <p:spPr>
              <a:xfrm>
                <a:off x="11274290" y="1869669"/>
                <a:ext cx="4844374" cy="730649"/>
              </a:xfrm>
              <a:prstGeom prst="rect">
                <a:avLst/>
              </a:prstGeom>
              <a:blipFill>
                <a:blip r:embed="rId4"/>
                <a:stretch>
                  <a:fillRect/>
                </a:stretch>
              </a:blipFill>
              <a:ln>
                <a:noFill/>
              </a:ln>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6969F831-6085-455F-83AD-26E03211684F}"/>
              </a:ext>
            </a:extLst>
          </p:cNvPr>
          <p:cNvCxnSpPr>
            <a:cxnSpLocks/>
          </p:cNvCxnSpPr>
          <p:nvPr/>
        </p:nvCxnSpPr>
        <p:spPr>
          <a:xfrm flipV="1">
            <a:off x="9027201" y="2743201"/>
            <a:ext cx="2422187" cy="36575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7975FF7B-7FEE-4643-BC0E-0AAB3BD847F7}"/>
                  </a:ext>
                </a:extLst>
              </p:cNvPr>
              <p:cNvSpPr/>
              <p:nvPr/>
            </p:nvSpPr>
            <p:spPr>
              <a:xfrm>
                <a:off x="17376871" y="12116617"/>
                <a:ext cx="835677" cy="6908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smtClean="0">
                              <a:latin typeface="Cambria Math" panose="02040503050406030204" pitchFamily="18" charset="0"/>
                            </a:rPr>
                            <m:t>𝜖</m:t>
                          </m:r>
                        </m:e>
                        <m:sub>
                          <m:r>
                            <a:rPr lang="en-US" b="0" i="1" smtClean="0">
                              <a:latin typeface="Cambria Math" panose="02040503050406030204" pitchFamily="18" charset="0"/>
                            </a:rPr>
                            <m:t>𝑖𝑗</m:t>
                          </m:r>
                        </m:sub>
                      </m:sSub>
                    </m:oMath>
                  </m:oMathPara>
                </a14:m>
                <a:endParaRPr lang="en-US" dirty="0"/>
              </a:p>
            </p:txBody>
          </p:sp>
        </mc:Choice>
        <mc:Fallback xmlns="">
          <p:sp>
            <p:nvSpPr>
              <p:cNvPr id="41" name="Rectangle 40">
                <a:extLst>
                  <a:ext uri="{FF2B5EF4-FFF2-40B4-BE49-F238E27FC236}">
                    <a16:creationId xmlns:a16="http://schemas.microsoft.com/office/drawing/2014/main" id="{7975FF7B-7FEE-4643-BC0E-0AAB3BD847F7}"/>
                  </a:ext>
                </a:extLst>
              </p:cNvPr>
              <p:cNvSpPr>
                <a:spLocks noRot="1" noChangeAspect="1" noMove="1" noResize="1" noEditPoints="1" noAdjustHandles="1" noChangeArrowheads="1" noChangeShapeType="1" noTextEdit="1"/>
              </p:cNvSpPr>
              <p:nvPr/>
            </p:nvSpPr>
            <p:spPr>
              <a:xfrm>
                <a:off x="17376871" y="12116617"/>
                <a:ext cx="835677" cy="69089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95B4F8B-EFBD-48DC-A5D2-E4C7A745797C}"/>
                  </a:ext>
                </a:extLst>
              </p:cNvPr>
              <p:cNvSpPr txBox="1"/>
              <p:nvPr/>
            </p:nvSpPr>
            <p:spPr>
              <a:xfrm>
                <a:off x="18753924" y="8701902"/>
                <a:ext cx="4844374" cy="6908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𝜖</m:t>
                          </m:r>
                        </m:e>
                        <m:sub>
                          <m:r>
                            <a:rPr lang="en-US" i="1">
                              <a:solidFill>
                                <a:srgbClr val="FF0000"/>
                              </a:solidFill>
                              <a:latin typeface="Cambria Math" panose="02040503050406030204" pitchFamily="18" charset="0"/>
                            </a:rPr>
                            <m:t>𝑖</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𝑗</m:t>
                          </m:r>
                          <m:r>
                            <a:rPr lang="en-US" i="1">
                              <a:solidFill>
                                <a:srgbClr val="FF0000"/>
                              </a:solidFill>
                              <a:latin typeface="Cambria Math" panose="02040503050406030204" pitchFamily="18" charset="0"/>
                            </a:rPr>
                            <m:t>=1</m:t>
                          </m:r>
                        </m:sub>
                      </m:sSub>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𝑣</m:t>
                          </m:r>
                        </m:e>
                        <m:sub>
                          <m:r>
                            <a:rPr lang="en-US" i="1">
                              <a:solidFill>
                                <a:srgbClr val="FF0000"/>
                              </a:solidFill>
                              <a:latin typeface="Cambria Math" panose="02040503050406030204" pitchFamily="18" charset="0"/>
                            </a:rPr>
                            <m:t>𝑖</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𝑗</m:t>
                          </m:r>
                          <m:r>
                            <a:rPr lang="en-US" i="1">
                              <a:solidFill>
                                <a:srgbClr val="FF0000"/>
                              </a:solidFill>
                              <a:latin typeface="Cambria Math" panose="02040503050406030204" pitchFamily="18" charset="0"/>
                            </a:rPr>
                            <m:t>=1</m:t>
                          </m:r>
                        </m:sub>
                      </m:sSub>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𝑣</m:t>
                          </m:r>
                        </m:e>
                        <m:sub>
                          <m:r>
                            <a:rPr lang="en-US" i="1">
                              <a:solidFill>
                                <a:srgbClr val="FF0000"/>
                              </a:solidFill>
                              <a:latin typeface="Cambria Math" panose="02040503050406030204" pitchFamily="18" charset="0"/>
                            </a:rPr>
                            <m:t>𝑖𝑗</m:t>
                          </m:r>
                        </m:sub>
                      </m:sSub>
                    </m:oMath>
                  </m:oMathPara>
                </a14:m>
                <a:endParaRPr lang="en-US" dirty="0"/>
              </a:p>
            </p:txBody>
          </p:sp>
        </mc:Choice>
        <mc:Fallback xmlns="">
          <p:sp>
            <p:nvSpPr>
              <p:cNvPr id="4" name="TextBox 3">
                <a:extLst>
                  <a:ext uri="{FF2B5EF4-FFF2-40B4-BE49-F238E27FC236}">
                    <a16:creationId xmlns:a16="http://schemas.microsoft.com/office/drawing/2014/main" id="{595B4F8B-EFBD-48DC-A5D2-E4C7A745797C}"/>
                  </a:ext>
                </a:extLst>
              </p:cNvPr>
              <p:cNvSpPr txBox="1">
                <a:spLocks noRot="1" noChangeAspect="1" noMove="1" noResize="1" noEditPoints="1" noAdjustHandles="1" noChangeArrowheads="1" noChangeShapeType="1" noTextEdit="1"/>
              </p:cNvSpPr>
              <p:nvPr/>
            </p:nvSpPr>
            <p:spPr>
              <a:xfrm>
                <a:off x="18753924" y="8701902"/>
                <a:ext cx="4844374" cy="69089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3357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A9A210-5F4B-423B-93E8-32BB7D4A7314}"/>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6D682B0A-759A-403C-B80C-ACEC7D795645}"/>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B67C48CD-7A34-4E46-ADD7-65410B1DF978}"/>
              </a:ext>
            </a:extLst>
          </p:cNvPr>
          <p:cNvSpPr>
            <a:spLocks noGrp="1"/>
          </p:cNvSpPr>
          <p:nvPr>
            <p:ph type="title"/>
          </p:nvPr>
        </p:nvSpPr>
        <p:spPr/>
        <p:txBody>
          <a:bodyPr/>
          <a:lstStyle/>
          <a:p>
            <a:r>
              <a:rPr lang="en-US" dirty="0"/>
              <a:t>Appendix – Contrasting Logit and BLP</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896B83AB-9474-4E8B-8961-C760C44B2BA2}"/>
                  </a:ext>
                </a:extLst>
              </p:cNvPr>
              <p:cNvSpPr>
                <a:spLocks noGrp="1"/>
              </p:cNvSpPr>
              <p:nvPr>
                <p:ph sz="quarter" idx="20"/>
              </p:nvPr>
            </p:nvSpPr>
            <p:spPr>
              <a:xfrm>
                <a:off x="12193812" y="3523992"/>
                <a:ext cx="11391901" cy="8780650"/>
              </a:xfrm>
            </p:spPr>
            <p:txBody>
              <a:bodyPr/>
              <a:lstStyle/>
              <a:p>
                <a:pPr marL="0" indent="0" algn="ctr">
                  <a:buNone/>
                </a:pPr>
                <a:r>
                  <a:rPr lang="en-US" sz="4000" u="sng" dirty="0"/>
                  <a:t>BLP</a:t>
                </a:r>
              </a:p>
              <a:p>
                <a:pPr marL="0" indent="0" algn="ctr">
                  <a:buNone/>
                </a:pPr>
                <a:endParaRPr lang="en-US" sz="3200" b="1" u="sng" dirty="0"/>
              </a:p>
              <a:p>
                <a:pPr marL="0" indent="0" algn="ctr">
                  <a:buNone/>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𝑢</m:t>
                          </m:r>
                        </m:e>
                        <m:sub>
                          <m:r>
                            <a:rPr lang="en-US" sz="3200" b="0" i="1" smtClean="0">
                              <a:latin typeface="Cambria Math" panose="02040503050406030204" pitchFamily="18" charset="0"/>
                            </a:rPr>
                            <m:t>𝑖</m:t>
                          </m:r>
                          <m:r>
                            <a:rPr lang="en-US" sz="3200" i="1">
                              <a:latin typeface="Cambria Math" panose="02040503050406030204" pitchFamily="18" charset="0"/>
                            </a:rPr>
                            <m:t>𝑗𝑡</m:t>
                          </m:r>
                        </m:sub>
                      </m:sSub>
                      <m:r>
                        <a:rPr lang="en-US" sz="3200" i="1">
                          <a:latin typeface="Cambria Math" panose="02040503050406030204" pitchFamily="18" charset="0"/>
                        </a:rPr>
                        <m:t>=</m:t>
                      </m:r>
                      <m:sSub>
                        <m:sSubPr>
                          <m:ctrlPr>
                            <a:rPr lang="en-US" sz="3200" b="0" i="1" smtClean="0">
                              <a:latin typeface="Cambria Math" panose="02040503050406030204" pitchFamily="18" charset="0"/>
                            </a:rPr>
                          </m:ctrlPr>
                        </m:sSubPr>
                        <m:e>
                          <m:r>
                            <a:rPr lang="en-US" sz="3200" i="1">
                              <a:latin typeface="Cambria Math" panose="02040503050406030204" pitchFamily="18" charset="0"/>
                            </a:rPr>
                            <m:t>𝛽</m:t>
                          </m:r>
                        </m:e>
                        <m:sub>
                          <m:r>
                            <a:rPr lang="en-US" sz="3200" b="0" i="1" smtClean="0">
                              <a:latin typeface="Cambria Math" panose="02040503050406030204" pitchFamily="18" charset="0"/>
                            </a:rPr>
                            <m:t>𝑖</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𝑗𝑡</m:t>
                          </m:r>
                        </m:sub>
                      </m:sSub>
                      <m:r>
                        <a:rPr lang="en-US" sz="3200" i="1">
                          <a:latin typeface="Cambria Math" panose="02040503050406030204" pitchFamily="18" charset="0"/>
                        </a:rPr>
                        <m:t>−</m:t>
                      </m:r>
                      <m:sSub>
                        <m:sSubPr>
                          <m:ctrlPr>
                            <a:rPr lang="en-US" sz="3200" b="0" i="1" smtClean="0">
                              <a:latin typeface="Cambria Math" panose="02040503050406030204" pitchFamily="18" charset="0"/>
                            </a:rPr>
                          </m:ctrlPr>
                        </m:sSubPr>
                        <m:e>
                          <m:r>
                            <a:rPr lang="en-US" sz="3200" i="1">
                              <a:latin typeface="Cambria Math" panose="02040503050406030204" pitchFamily="18" charset="0"/>
                            </a:rPr>
                            <m:t>𝛼</m:t>
                          </m:r>
                        </m:e>
                        <m:sub>
                          <m:r>
                            <a:rPr lang="en-US" sz="3200" b="0" i="1" smtClean="0">
                              <a:latin typeface="Cambria Math" panose="02040503050406030204" pitchFamily="18" charset="0"/>
                            </a:rPr>
                            <m:t>𝑖</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𝑝</m:t>
                          </m:r>
                        </m:e>
                        <m:sub>
                          <m:r>
                            <a:rPr lang="en-US" sz="3200" i="1">
                              <a:latin typeface="Cambria Math" panose="02040503050406030204" pitchFamily="18" charset="0"/>
                            </a:rPr>
                            <m:t>𝑗𝑡</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𝜉</m:t>
                          </m:r>
                        </m:e>
                        <m:sub>
                          <m:r>
                            <a:rPr lang="en-US" sz="3200" i="1">
                              <a:latin typeface="Cambria Math" panose="02040503050406030204" pitchFamily="18" charset="0"/>
                            </a:rPr>
                            <m:t>𝑗𝑡</m:t>
                          </m:r>
                        </m:sub>
                      </m:sSub>
                    </m:oMath>
                  </m:oMathPara>
                </a14:m>
                <a:endParaRPr lang="en-US" sz="3200" dirty="0"/>
              </a:p>
              <a:p>
                <a:pPr marL="0" indent="0" algn="ctr">
                  <a:buNone/>
                </a:pPr>
                <a:endParaRPr lang="en-US" sz="3200" dirty="0"/>
              </a:p>
              <a:p>
                <a:pPr marL="0" indent="0" algn="ctr">
                  <a:buNone/>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𝑠</m:t>
                          </m:r>
                        </m:e>
                        <m:sub>
                          <m:r>
                            <a:rPr lang="en-US" sz="3200" i="1">
                              <a:latin typeface="Cambria Math" panose="02040503050406030204" pitchFamily="18" charset="0"/>
                            </a:rPr>
                            <m:t>𝑗𝑡</m:t>
                          </m:r>
                        </m:sub>
                      </m:sSub>
                      <m:r>
                        <a:rPr lang="en-US" sz="3200" i="1">
                          <a:latin typeface="Cambria Math" panose="02040503050406030204" pitchFamily="18" charset="0"/>
                        </a:rPr>
                        <m:t>=</m:t>
                      </m:r>
                      <m:nary>
                        <m:naryPr>
                          <m:chr m:val="∭"/>
                          <m:limLoc m:val="undOvr"/>
                          <m:subHide m:val="on"/>
                          <m:supHide m:val="on"/>
                          <m:ctrlPr>
                            <a:rPr lang="en-US" sz="3200" i="1">
                              <a:latin typeface="Cambria Math" panose="02040503050406030204" pitchFamily="18" charset="0"/>
                            </a:rPr>
                          </m:ctrlPr>
                        </m:naryPr>
                        <m:sub/>
                        <m:sup/>
                        <m:e>
                          <m:r>
                            <a:rPr lang="en-US" sz="3200" i="1">
                              <a:latin typeface="Cambria Math" panose="02040503050406030204" pitchFamily="18" charset="0"/>
                            </a:rPr>
                            <m:t>𝑑</m:t>
                          </m:r>
                          <m:sSub>
                            <m:sSubPr>
                              <m:ctrlPr>
                                <a:rPr lang="en-US" sz="3200" i="1">
                                  <a:latin typeface="Cambria Math" panose="02040503050406030204" pitchFamily="18" charset="0"/>
                                </a:rPr>
                              </m:ctrlPr>
                            </m:sSubPr>
                            <m:e>
                              <m:r>
                                <a:rPr lang="en-US" sz="3200" i="1">
                                  <a:latin typeface="Cambria Math" panose="02040503050406030204" pitchFamily="18" charset="0"/>
                                </a:rPr>
                                <m:t>𝑃</m:t>
                              </m:r>
                            </m:e>
                            <m:sub>
                              <m:r>
                                <a:rPr lang="en-US" sz="3200" i="1">
                                  <a:latin typeface="Cambria Math" panose="02040503050406030204" pitchFamily="18" charset="0"/>
                                </a:rPr>
                                <m:t>𝜖</m:t>
                              </m:r>
                            </m:sub>
                          </m:sSub>
                          <m:d>
                            <m:dPr>
                              <m:ctrlPr>
                                <a:rPr lang="en-US" sz="3200" i="1">
                                  <a:latin typeface="Cambria Math" panose="02040503050406030204" pitchFamily="18" charset="0"/>
                                </a:rPr>
                              </m:ctrlPr>
                            </m:dPr>
                            <m:e>
                              <m:r>
                                <a:rPr lang="en-US" sz="3200" i="1">
                                  <a:latin typeface="Cambria Math" panose="02040503050406030204" pitchFamily="18" charset="0"/>
                                </a:rPr>
                                <m:t>𝜖</m:t>
                              </m:r>
                            </m:e>
                          </m:d>
                          <m:r>
                            <a:rPr lang="en-US" sz="3200" i="1">
                              <a:latin typeface="Cambria Math" panose="02040503050406030204" pitchFamily="18" charset="0"/>
                            </a:rPr>
                            <m:t>𝑑</m:t>
                          </m:r>
                          <m:sSub>
                            <m:sSubPr>
                              <m:ctrlPr>
                                <a:rPr lang="en-US" sz="3200" b="0" i="1" smtClean="0">
                                  <a:latin typeface="Cambria Math" panose="02040503050406030204" pitchFamily="18" charset="0"/>
                                </a:rPr>
                              </m:ctrlPr>
                            </m:sSubPr>
                            <m:e>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𝑃</m:t>
                                  </m:r>
                                </m:e>
                              </m:acc>
                            </m:e>
                            <m:sub>
                              <m:r>
                                <a:rPr lang="en-US" sz="3200" b="0" i="1" smtClean="0">
                                  <a:latin typeface="Cambria Math" panose="02040503050406030204" pitchFamily="18" charset="0"/>
                                </a:rPr>
                                <m:t>𝐷</m:t>
                              </m:r>
                            </m:sub>
                          </m:sSub>
                          <m:d>
                            <m:dPr>
                              <m:ctrlPr>
                                <a:rPr lang="en-US" sz="3200" i="1">
                                  <a:latin typeface="Cambria Math" panose="02040503050406030204" pitchFamily="18" charset="0"/>
                                </a:rPr>
                              </m:ctrlPr>
                            </m:dPr>
                            <m:e>
                              <m:r>
                                <a:rPr lang="en-US" sz="3200" i="1">
                                  <a:latin typeface="Cambria Math" panose="02040503050406030204" pitchFamily="18" charset="0"/>
                                </a:rPr>
                                <m:t>𝐷</m:t>
                              </m:r>
                            </m:e>
                          </m:d>
                          <m:r>
                            <a:rPr lang="en-US" sz="3200" i="1">
                              <a:latin typeface="Cambria Math" panose="02040503050406030204" pitchFamily="18" charset="0"/>
                            </a:rPr>
                            <m:t>𝑑</m:t>
                          </m:r>
                          <m:sSub>
                            <m:sSubPr>
                              <m:ctrlPr>
                                <a:rPr lang="en-US" sz="3200" i="1">
                                  <a:latin typeface="Cambria Math" panose="02040503050406030204" pitchFamily="18" charset="0"/>
                                </a:rPr>
                              </m:ctrlPr>
                            </m:sSubPr>
                            <m:e>
                              <m:r>
                                <a:rPr lang="en-US" sz="3200" i="1">
                                  <a:latin typeface="Cambria Math" panose="02040503050406030204" pitchFamily="18" charset="0"/>
                                </a:rPr>
                                <m:t>𝑃</m:t>
                              </m:r>
                            </m:e>
                            <m:sub>
                              <m:r>
                                <a:rPr lang="en-US" sz="3200" i="1">
                                  <a:latin typeface="Cambria Math" panose="02040503050406030204" pitchFamily="18" charset="0"/>
                                </a:rPr>
                                <m:t>𝑣</m:t>
                              </m:r>
                            </m:sub>
                          </m:sSub>
                          <m:d>
                            <m:dPr>
                              <m:ctrlPr>
                                <a:rPr lang="en-US" sz="3200" i="1">
                                  <a:latin typeface="Cambria Math" panose="02040503050406030204" pitchFamily="18" charset="0"/>
                                </a:rPr>
                              </m:ctrlPr>
                            </m:dPr>
                            <m:e>
                              <m:r>
                                <a:rPr lang="en-US" sz="3200" i="1">
                                  <a:latin typeface="Cambria Math" panose="02040503050406030204" pitchFamily="18" charset="0"/>
                                </a:rPr>
                                <m:t>𝑣</m:t>
                              </m:r>
                            </m:e>
                          </m:d>
                        </m:e>
                      </m:nary>
                    </m:oMath>
                  </m:oMathPara>
                </a14:m>
                <a:endParaRPr lang="en-US" sz="3200" dirty="0"/>
              </a:p>
              <a:p>
                <a:pPr marL="0" indent="0" algn="ctr">
                  <a:buNone/>
                </a:pPr>
                <a:endParaRPr lang="en-US" sz="3200" dirty="0"/>
              </a:p>
              <a:p>
                <a:pPr marL="0" indent="0" algn="ctr">
                  <a:buNone/>
                </a:pPr>
                <a14:m>
                  <m:oMathPara xmlns:m="http://schemas.openxmlformats.org/officeDocument/2006/math">
                    <m:oMathParaPr>
                      <m:jc m:val="centerGroup"/>
                    </m:oMathParaPr>
                    <m:oMath xmlns:m="http://schemas.openxmlformats.org/officeDocument/2006/math">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ln</m:t>
                          </m:r>
                        </m:fName>
                        <m:e>
                          <m:d>
                            <m:dPr>
                              <m:ctrlPr>
                                <a:rPr lang="en-US" sz="3200" i="1">
                                  <a:latin typeface="Cambria Math" panose="02040503050406030204" pitchFamily="18" charset="0"/>
                                </a:rPr>
                              </m:ctrlPr>
                            </m:dPr>
                            <m:e>
                              <m:f>
                                <m:fPr>
                                  <m:ctrlPr>
                                    <a:rPr lang="en-US" sz="3200" i="1">
                                      <a:latin typeface="Cambria Math" panose="02040503050406030204" pitchFamily="18" charset="0"/>
                                    </a:rPr>
                                  </m:ctrlPr>
                                </m:fPr>
                                <m:num>
                                  <m:sSub>
                                    <m:sSubPr>
                                      <m:ctrlPr>
                                        <a:rPr lang="en-US" sz="3200" i="1">
                                          <a:latin typeface="Cambria Math" panose="02040503050406030204" pitchFamily="18" charset="0"/>
                                        </a:rPr>
                                      </m:ctrlPr>
                                    </m:sSubPr>
                                    <m:e>
                                      <m:r>
                                        <a:rPr lang="en-US" sz="3200" i="1">
                                          <a:latin typeface="Cambria Math" panose="02040503050406030204" pitchFamily="18" charset="0"/>
                                        </a:rPr>
                                        <m:t>𝑠</m:t>
                                      </m:r>
                                    </m:e>
                                    <m:sub>
                                      <m:r>
                                        <a:rPr lang="en-US" sz="3200" i="1">
                                          <a:latin typeface="Cambria Math" panose="02040503050406030204" pitchFamily="18" charset="0"/>
                                        </a:rPr>
                                        <m:t>𝑗𝑡</m:t>
                                      </m:r>
                                    </m:sub>
                                  </m:sSub>
                                </m:num>
                                <m:den>
                                  <m:sSub>
                                    <m:sSubPr>
                                      <m:ctrlPr>
                                        <a:rPr lang="en-US" sz="3200" i="1">
                                          <a:latin typeface="Cambria Math" panose="02040503050406030204" pitchFamily="18" charset="0"/>
                                        </a:rPr>
                                      </m:ctrlPr>
                                    </m:sSubPr>
                                    <m:e>
                                      <m:r>
                                        <a:rPr lang="en-US" sz="3200" i="1">
                                          <a:latin typeface="Cambria Math" panose="02040503050406030204" pitchFamily="18" charset="0"/>
                                        </a:rPr>
                                        <m:t>𝑠</m:t>
                                      </m:r>
                                    </m:e>
                                    <m:sub>
                                      <m:r>
                                        <a:rPr lang="en-US" sz="3200" i="1">
                                          <a:latin typeface="Cambria Math" panose="02040503050406030204" pitchFamily="18" charset="0"/>
                                        </a:rPr>
                                        <m:t>0</m:t>
                                      </m:r>
                                      <m:r>
                                        <a:rPr lang="en-US" sz="3200" i="1">
                                          <a:latin typeface="Cambria Math" panose="02040503050406030204" pitchFamily="18" charset="0"/>
                                        </a:rPr>
                                        <m:t>𝑡</m:t>
                                      </m:r>
                                    </m:sub>
                                  </m:sSub>
                                </m:den>
                              </m:f>
                            </m:e>
                          </m:d>
                        </m:e>
                      </m:func>
                      <m:r>
                        <a:rPr lang="en-US" sz="3200" i="1">
                          <a:latin typeface="Cambria Math" panose="02040503050406030204" pitchFamily="18" charset="0"/>
                        </a:rPr>
                        <m:t>=</m:t>
                      </m:r>
                      <m:r>
                        <a:rPr lang="en-US" sz="3200" b="0" i="1" smtClean="0">
                          <a:latin typeface="Cambria Math" panose="02040503050406030204" pitchFamily="18" charset="0"/>
                        </a:rPr>
                        <m:t>(</m:t>
                      </m:r>
                      <m:r>
                        <a:rPr lang="en-US" sz="3200" b="0" i="1" smtClean="0">
                          <a:latin typeface="Cambria Math" panose="02040503050406030204" pitchFamily="18" charset="0"/>
                        </a:rPr>
                        <m:t>𝛽</m:t>
                      </m:r>
                      <m:r>
                        <a:rPr lang="en-US" sz="3200" b="0" i="1" smtClean="0">
                          <a:latin typeface="Cambria Math" panose="02040503050406030204" pitchFamily="18" charset="0"/>
                        </a:rPr>
                        <m:t>+</m:t>
                      </m:r>
                      <m:r>
                        <a:rPr lang="en-US" sz="3200" b="0" i="1" smtClean="0">
                          <a:latin typeface="Cambria Math" panose="02040503050406030204" pitchFamily="18" charset="0"/>
                        </a:rPr>
                        <m:t>𝜋</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𝐷</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m:t>
                      </m:r>
                      <m:r>
                        <a:rPr lang="en-US" sz="3200" b="0" i="1" smtClean="0">
                          <a:latin typeface="Cambria Math" panose="02040503050406030204" pitchFamily="18" charset="0"/>
                        </a:rPr>
                        <m:t>𝜎</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𝑗𝑡</m:t>
                          </m:r>
                        </m:sub>
                      </m:sSub>
                      <m:r>
                        <a:rPr lang="en-US" sz="3200" i="1">
                          <a:latin typeface="Cambria Math" panose="02040503050406030204" pitchFamily="18" charset="0"/>
                        </a:rPr>
                        <m:t>−</m:t>
                      </m:r>
                      <m:r>
                        <a:rPr lang="en-US" sz="3200" b="0" i="1" smtClean="0">
                          <a:latin typeface="Cambria Math" panose="02040503050406030204" pitchFamily="18" charset="0"/>
                        </a:rPr>
                        <m:t>(</m:t>
                      </m:r>
                      <m:r>
                        <a:rPr lang="en-US" sz="3200" b="0" i="1" smtClean="0">
                          <a:latin typeface="Cambria Math" panose="02040503050406030204" pitchFamily="18" charset="0"/>
                        </a:rPr>
                        <m:t>𝛼</m:t>
                      </m:r>
                      <m:r>
                        <a:rPr lang="en-US" sz="3200" b="0" i="1" smtClean="0">
                          <a:latin typeface="Cambria Math" panose="02040503050406030204" pitchFamily="18" charset="0"/>
                        </a:rPr>
                        <m:t>+</m:t>
                      </m:r>
                      <m:r>
                        <a:rPr lang="en-US" sz="3200" b="0" i="1" smtClean="0">
                          <a:latin typeface="Cambria Math" panose="02040503050406030204" pitchFamily="18" charset="0"/>
                        </a:rPr>
                        <m:t>𝜋</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𝐷</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m:t>
                      </m:r>
                      <m:r>
                        <a:rPr lang="en-US" sz="3200" b="0" i="1" smtClean="0">
                          <a:latin typeface="Cambria Math" panose="02040503050406030204" pitchFamily="18" charset="0"/>
                        </a:rPr>
                        <m:t>𝜎</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𝑝</m:t>
                          </m:r>
                        </m:e>
                        <m:sub>
                          <m:r>
                            <a:rPr lang="en-US" sz="3200" i="1">
                              <a:latin typeface="Cambria Math" panose="02040503050406030204" pitchFamily="18" charset="0"/>
                            </a:rPr>
                            <m:t>𝑗𝑡</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𝜉</m:t>
                          </m:r>
                        </m:e>
                        <m:sub>
                          <m:r>
                            <a:rPr lang="en-US" sz="3200" i="1">
                              <a:latin typeface="Cambria Math" panose="02040503050406030204" pitchFamily="18" charset="0"/>
                            </a:rPr>
                            <m:t>𝑗𝑡</m:t>
                          </m:r>
                        </m:sub>
                      </m:sSub>
                    </m:oMath>
                  </m:oMathPara>
                </a14:m>
                <a:endParaRPr lang="en-US" sz="3200" dirty="0"/>
              </a:p>
              <a:p>
                <a:pPr marL="0" indent="0" algn="ctr">
                  <a:buNone/>
                </a:pPr>
                <a:endParaRPr lang="en-US" sz="3200" dirty="0"/>
              </a:p>
              <a:p>
                <a:pPr marL="0" indent="0" algn="ctr">
                  <a:buNone/>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𝜂</m:t>
                          </m:r>
                        </m:e>
                        <m:sub>
                          <m:r>
                            <a:rPr lang="en-US" sz="3200" i="1">
                              <a:latin typeface="Cambria Math" panose="02040503050406030204" pitchFamily="18" charset="0"/>
                            </a:rPr>
                            <m:t>𝑗𝑘𝑡</m:t>
                          </m:r>
                        </m:sub>
                      </m:sSub>
                      <m:r>
                        <a:rPr lang="en-US" sz="3200" b="0" i="1" smtClean="0">
                          <a:latin typeface="Cambria Math" panose="02040503050406030204" pitchFamily="18" charset="0"/>
                        </a:rPr>
                        <m:t>=</m:t>
                      </m:r>
                      <m:d>
                        <m:dPr>
                          <m:begChr m:val="{"/>
                          <m:endChr m:val=""/>
                          <m:ctrlPr>
                            <a:rPr lang="en-US" sz="3200" i="1">
                              <a:latin typeface="Cambria Math" panose="02040503050406030204" pitchFamily="18" charset="0"/>
                            </a:rPr>
                          </m:ctrlPr>
                        </m:dPr>
                        <m:e>
                          <m:r>
                            <a:rPr lang="en-US" sz="3200" b="0" i="1" smtClean="0">
                              <a:latin typeface="Cambria Math" panose="02040503050406030204" pitchFamily="18" charset="0"/>
                            </a:rPr>
                            <m:t> </m:t>
                          </m:r>
                          <m:eqArr>
                            <m:eqArrPr>
                              <m:ctrlPr>
                                <a:rPr lang="en-US" sz="3200" i="1">
                                  <a:latin typeface="Cambria Math" panose="02040503050406030204" pitchFamily="18" charset="0"/>
                                </a:rPr>
                              </m:ctrlPr>
                            </m:eqArrPr>
                            <m:e>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sSub>
                                    <m:sSubPr>
                                      <m:ctrlPr>
                                        <a:rPr lang="en-US" sz="3200" i="1">
                                          <a:latin typeface="Cambria Math" panose="02040503050406030204" pitchFamily="18" charset="0"/>
                                        </a:rPr>
                                      </m:ctrlPr>
                                    </m:sSubPr>
                                    <m:e>
                                      <m:r>
                                        <a:rPr lang="en-US" sz="3200" i="1">
                                          <a:latin typeface="Cambria Math" panose="02040503050406030204" pitchFamily="18" charset="0"/>
                                        </a:rPr>
                                        <m:t>𝑝</m:t>
                                      </m:r>
                                    </m:e>
                                    <m:sub>
                                      <m:r>
                                        <a:rPr lang="en-US" sz="3200" i="1">
                                          <a:latin typeface="Cambria Math" panose="02040503050406030204" pitchFamily="18" charset="0"/>
                                        </a:rPr>
                                        <m:t>𝑗𝑡</m:t>
                                      </m:r>
                                    </m:sub>
                                  </m:sSub>
                                </m:num>
                                <m:den>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𝑠</m:t>
                                      </m:r>
                                    </m:e>
                                    <m:sub>
                                      <m:r>
                                        <a:rPr lang="en-US" sz="3200" b="0" i="1" smtClean="0">
                                          <a:latin typeface="Cambria Math" panose="02040503050406030204" pitchFamily="18" charset="0"/>
                                        </a:rPr>
                                        <m:t>𝑗𝑡</m:t>
                                      </m:r>
                                    </m:sub>
                                  </m:sSub>
                                </m:den>
                              </m:f>
                              <m:nary>
                                <m:naryPr>
                                  <m:chr m:val="∬"/>
                                  <m:limLoc m:val="undOvr"/>
                                  <m:subHide m:val="on"/>
                                  <m:supHide m:val="on"/>
                                  <m:ctrlPr>
                                    <a:rPr lang="en-US" sz="3200" b="0" i="1" smtClean="0">
                                      <a:latin typeface="Cambria Math" panose="02040503050406030204" pitchFamily="18" charset="0"/>
                                    </a:rPr>
                                  </m:ctrlPr>
                                </m:naryPr>
                                <m:sub/>
                                <m:sup/>
                                <m:e>
                                  <m:sSub>
                                    <m:sSubPr>
                                      <m:ctrlPr>
                                        <a:rPr lang="en-US" sz="3200" i="1">
                                          <a:latin typeface="Cambria Math" panose="02040503050406030204" pitchFamily="18" charset="0"/>
                                        </a:rPr>
                                      </m:ctrlPr>
                                    </m:sSubPr>
                                    <m:e>
                                      <m:r>
                                        <a:rPr lang="en-US" sz="3200" i="1">
                                          <a:latin typeface="Cambria Math" panose="02040503050406030204" pitchFamily="18" charset="0"/>
                                        </a:rPr>
                                        <m:t>𝛼</m:t>
                                      </m:r>
                                    </m:e>
                                    <m:sub>
                                      <m:r>
                                        <a:rPr lang="en-US" sz="3200" i="1">
                                          <a:latin typeface="Cambria Math" panose="02040503050406030204" pitchFamily="18" charset="0"/>
                                        </a:rPr>
                                        <m:t>𝑖</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𝑠</m:t>
                                      </m:r>
                                    </m:e>
                                    <m:sub>
                                      <m:r>
                                        <a:rPr lang="en-US" sz="3200" i="1">
                                          <a:latin typeface="Cambria Math" panose="02040503050406030204" pitchFamily="18" charset="0"/>
                                        </a:rPr>
                                        <m:t>𝑖𝑗𝑡</m:t>
                                      </m:r>
                                    </m:sub>
                                  </m:sSub>
                                  <m:d>
                                    <m:dPr>
                                      <m:ctrlPr>
                                        <a:rPr lang="en-US" sz="3200" i="1">
                                          <a:latin typeface="Cambria Math" panose="02040503050406030204" pitchFamily="18" charset="0"/>
                                        </a:rPr>
                                      </m:ctrlPr>
                                    </m:dPr>
                                    <m:e>
                                      <m:r>
                                        <a:rPr lang="en-US" sz="3200" i="1">
                                          <a:latin typeface="Cambria Math" panose="02040503050406030204" pitchFamily="18" charset="0"/>
                                        </a:rPr>
                                        <m:t>1−</m:t>
                                      </m:r>
                                      <m:sSub>
                                        <m:sSubPr>
                                          <m:ctrlPr>
                                            <a:rPr lang="en-US" sz="3200" i="1">
                                              <a:latin typeface="Cambria Math" panose="02040503050406030204" pitchFamily="18" charset="0"/>
                                            </a:rPr>
                                          </m:ctrlPr>
                                        </m:sSubPr>
                                        <m:e>
                                          <m:r>
                                            <a:rPr lang="en-US" sz="3200" i="1">
                                              <a:latin typeface="Cambria Math" panose="02040503050406030204" pitchFamily="18" charset="0"/>
                                            </a:rPr>
                                            <m:t>𝑠</m:t>
                                          </m:r>
                                        </m:e>
                                        <m:sub>
                                          <m:r>
                                            <a:rPr lang="en-US" sz="3200" i="1">
                                              <a:latin typeface="Cambria Math" panose="02040503050406030204" pitchFamily="18" charset="0"/>
                                            </a:rPr>
                                            <m:t>𝑖𝑗𝑡</m:t>
                                          </m:r>
                                        </m:sub>
                                      </m:sSub>
                                    </m:e>
                                  </m:d>
                                  <m:r>
                                    <a:rPr lang="en-US" sz="3200" i="1">
                                      <a:latin typeface="Cambria Math" panose="02040503050406030204" pitchFamily="18" charset="0"/>
                                    </a:rPr>
                                    <m:t>𝑑</m:t>
                                  </m:r>
                                  <m:sSub>
                                    <m:sSubPr>
                                      <m:ctrlPr>
                                        <a:rPr lang="en-US" sz="3200" i="1">
                                          <a:latin typeface="Cambria Math" panose="02040503050406030204" pitchFamily="18" charset="0"/>
                                        </a:rPr>
                                      </m:ctrlPr>
                                    </m:sSubPr>
                                    <m:e>
                                      <m:acc>
                                        <m:accPr>
                                          <m:chr m:val="̂"/>
                                          <m:ctrlPr>
                                            <a:rPr lang="en-US" sz="3200" i="1">
                                              <a:latin typeface="Cambria Math" panose="02040503050406030204" pitchFamily="18" charset="0"/>
                                            </a:rPr>
                                          </m:ctrlPr>
                                        </m:accPr>
                                        <m:e>
                                          <m:r>
                                            <a:rPr lang="en-US" sz="3200" i="1">
                                              <a:latin typeface="Cambria Math" panose="02040503050406030204" pitchFamily="18" charset="0"/>
                                            </a:rPr>
                                            <m:t>𝑃</m:t>
                                          </m:r>
                                        </m:e>
                                      </m:acc>
                                    </m:e>
                                    <m:sub>
                                      <m:r>
                                        <a:rPr lang="en-US" sz="3200" i="1">
                                          <a:latin typeface="Cambria Math" panose="02040503050406030204" pitchFamily="18" charset="0"/>
                                        </a:rPr>
                                        <m:t>𝐷</m:t>
                                      </m:r>
                                    </m:sub>
                                  </m:sSub>
                                  <m:d>
                                    <m:dPr>
                                      <m:ctrlPr>
                                        <a:rPr lang="en-US" sz="3200" i="1">
                                          <a:latin typeface="Cambria Math" panose="02040503050406030204" pitchFamily="18" charset="0"/>
                                        </a:rPr>
                                      </m:ctrlPr>
                                    </m:dPr>
                                    <m:e>
                                      <m:r>
                                        <a:rPr lang="en-US" sz="3200" i="1">
                                          <a:latin typeface="Cambria Math" panose="02040503050406030204" pitchFamily="18" charset="0"/>
                                        </a:rPr>
                                        <m:t>𝐷</m:t>
                                      </m:r>
                                    </m:e>
                                  </m:d>
                                  <m:r>
                                    <a:rPr lang="en-US" sz="3200" i="1">
                                      <a:latin typeface="Cambria Math" panose="02040503050406030204" pitchFamily="18" charset="0"/>
                                    </a:rPr>
                                    <m:t>𝑑</m:t>
                                  </m:r>
                                  <m:sSub>
                                    <m:sSubPr>
                                      <m:ctrlPr>
                                        <a:rPr lang="en-US" sz="3200" i="1">
                                          <a:latin typeface="Cambria Math" panose="02040503050406030204" pitchFamily="18" charset="0"/>
                                        </a:rPr>
                                      </m:ctrlPr>
                                    </m:sSubPr>
                                    <m:e>
                                      <m:r>
                                        <a:rPr lang="en-US" sz="3200" i="1">
                                          <a:latin typeface="Cambria Math" panose="02040503050406030204" pitchFamily="18" charset="0"/>
                                        </a:rPr>
                                        <m:t>𝑃</m:t>
                                      </m:r>
                                    </m:e>
                                    <m:sub>
                                      <m:r>
                                        <a:rPr lang="en-US" sz="3200" i="1">
                                          <a:latin typeface="Cambria Math" panose="02040503050406030204" pitchFamily="18" charset="0"/>
                                        </a:rPr>
                                        <m:t>𝑣</m:t>
                                      </m:r>
                                    </m:sub>
                                  </m:sSub>
                                  <m:r>
                                    <a:rPr lang="en-US" sz="3200" i="1">
                                      <a:latin typeface="Cambria Math" panose="02040503050406030204" pitchFamily="18" charset="0"/>
                                    </a:rPr>
                                    <m:t>(</m:t>
                                  </m:r>
                                  <m:r>
                                    <a:rPr lang="en-US" sz="3200" i="1">
                                      <a:latin typeface="Cambria Math" panose="02040503050406030204" pitchFamily="18" charset="0"/>
                                    </a:rPr>
                                    <m:t>𝑣</m:t>
                                  </m:r>
                                  <m:r>
                                    <a:rPr lang="en-US" sz="3200" i="1">
                                      <a:latin typeface="Cambria Math" panose="02040503050406030204" pitchFamily="18" charset="0"/>
                                    </a:rPr>
                                    <m:t>)</m:t>
                                  </m:r>
                                </m:e>
                              </m:nary>
                              <m:r>
                                <a:rPr lang="en-US" sz="3200" i="1">
                                  <a:latin typeface="Cambria Math" panose="02040503050406030204" pitchFamily="18" charset="0"/>
                                </a:rPr>
                                <m:t>,  </m:t>
                              </m:r>
                              <m:r>
                                <a:rPr lang="en-US" sz="3200" i="1">
                                  <a:latin typeface="Cambria Math" panose="02040503050406030204" pitchFamily="18" charset="0"/>
                                </a:rPr>
                                <m:t>𝑖𝑓</m:t>
                              </m:r>
                              <m:r>
                                <a:rPr lang="en-US" sz="3200" i="1">
                                  <a:latin typeface="Cambria Math" panose="02040503050406030204" pitchFamily="18" charset="0"/>
                                </a:rPr>
                                <m:t> </m:t>
                              </m:r>
                              <m:r>
                                <a:rPr lang="en-US" sz="3200" i="1">
                                  <a:latin typeface="Cambria Math" panose="02040503050406030204" pitchFamily="18" charset="0"/>
                                </a:rPr>
                                <m:t>𝑗</m:t>
                              </m:r>
                              <m:r>
                                <a:rPr lang="en-US" sz="3200" i="1">
                                  <a:latin typeface="Cambria Math" panose="02040503050406030204" pitchFamily="18" charset="0"/>
                                </a:rPr>
                                <m:t>=</m:t>
                              </m:r>
                              <m:r>
                                <a:rPr lang="en-US" sz="3200" i="1">
                                  <a:latin typeface="Cambria Math" panose="02040503050406030204" pitchFamily="18" charset="0"/>
                                </a:rPr>
                                <m:t>𝑘</m:t>
                              </m:r>
                            </m:e>
                            <m:e>
                              <m:r>
                                <a:rPr lang="en-US" sz="3200" b="0" i="1" smtClean="0">
                                  <a:latin typeface="Cambria Math" panose="02040503050406030204" pitchFamily="18" charset="0"/>
                                </a:rPr>
                                <m:t>   </m:t>
                              </m:r>
                              <m:r>
                                <a:rPr lang="en-US" sz="3200" i="1">
                                  <a:latin typeface="Cambria Math" panose="02040503050406030204" pitchFamily="18" charset="0"/>
                                </a:rPr>
                                <m:t>&amp;</m:t>
                              </m:r>
                              <m:f>
                                <m:fPr>
                                  <m:ctrlPr>
                                    <a:rPr lang="en-US" sz="3200" i="1">
                                      <a:latin typeface="Cambria Math" panose="02040503050406030204" pitchFamily="18" charset="0"/>
                                    </a:rPr>
                                  </m:ctrlPr>
                                </m:fPr>
                                <m:num>
                                  <m:sSub>
                                    <m:sSubPr>
                                      <m:ctrlPr>
                                        <a:rPr lang="en-US" sz="3200" i="1">
                                          <a:latin typeface="Cambria Math" panose="02040503050406030204" pitchFamily="18" charset="0"/>
                                        </a:rPr>
                                      </m:ctrlPr>
                                    </m:sSubPr>
                                    <m:e>
                                      <m:r>
                                        <a:rPr lang="en-US" sz="3200" i="1">
                                          <a:latin typeface="Cambria Math" panose="02040503050406030204" pitchFamily="18" charset="0"/>
                                        </a:rPr>
                                        <m:t>𝑝</m:t>
                                      </m:r>
                                    </m:e>
                                    <m:sub>
                                      <m:r>
                                        <a:rPr lang="en-US" sz="3200" b="0" i="1" smtClean="0">
                                          <a:latin typeface="Cambria Math" panose="02040503050406030204" pitchFamily="18" charset="0"/>
                                        </a:rPr>
                                        <m:t>𝑘</m:t>
                                      </m:r>
                                      <m:r>
                                        <a:rPr lang="en-US" sz="3200" i="1">
                                          <a:latin typeface="Cambria Math" panose="02040503050406030204" pitchFamily="18" charset="0"/>
                                        </a:rPr>
                                        <m:t>𝑡</m:t>
                                      </m:r>
                                    </m:sub>
                                  </m:sSub>
                                </m:num>
                                <m:den>
                                  <m:sSub>
                                    <m:sSubPr>
                                      <m:ctrlPr>
                                        <a:rPr lang="en-US" sz="3200" i="1">
                                          <a:latin typeface="Cambria Math" panose="02040503050406030204" pitchFamily="18" charset="0"/>
                                        </a:rPr>
                                      </m:ctrlPr>
                                    </m:sSubPr>
                                    <m:e>
                                      <m:r>
                                        <a:rPr lang="en-US" sz="3200" i="1">
                                          <a:latin typeface="Cambria Math" panose="02040503050406030204" pitchFamily="18" charset="0"/>
                                        </a:rPr>
                                        <m:t>𝑠</m:t>
                                      </m:r>
                                    </m:e>
                                    <m:sub>
                                      <m:r>
                                        <a:rPr lang="en-US" sz="3200" i="1">
                                          <a:latin typeface="Cambria Math" panose="02040503050406030204" pitchFamily="18" charset="0"/>
                                        </a:rPr>
                                        <m:t>𝑗𝑡</m:t>
                                      </m:r>
                                    </m:sub>
                                  </m:sSub>
                                </m:den>
                              </m:f>
                              <m:nary>
                                <m:naryPr>
                                  <m:chr m:val="∬"/>
                                  <m:limLoc m:val="undOvr"/>
                                  <m:subHide m:val="on"/>
                                  <m:supHide m:val="on"/>
                                  <m:ctrlPr>
                                    <a:rPr lang="en-US" sz="3200" i="1" smtClean="0">
                                      <a:latin typeface="Cambria Math" panose="02040503050406030204" pitchFamily="18" charset="0"/>
                                    </a:rPr>
                                  </m:ctrlPr>
                                </m:naryPr>
                                <m:sub/>
                                <m:sup/>
                                <m:e>
                                  <m:sSub>
                                    <m:sSubPr>
                                      <m:ctrlPr>
                                        <a:rPr lang="en-US" sz="3200" i="1">
                                          <a:latin typeface="Cambria Math" panose="02040503050406030204" pitchFamily="18" charset="0"/>
                                        </a:rPr>
                                      </m:ctrlPr>
                                    </m:sSubPr>
                                    <m:e>
                                      <m:r>
                                        <a:rPr lang="en-US" sz="3200" i="1">
                                          <a:latin typeface="Cambria Math" panose="02040503050406030204" pitchFamily="18" charset="0"/>
                                        </a:rPr>
                                        <m:t>𝛼</m:t>
                                      </m:r>
                                    </m:e>
                                    <m:sub>
                                      <m:r>
                                        <a:rPr lang="en-US" sz="3200" i="1">
                                          <a:latin typeface="Cambria Math" panose="02040503050406030204" pitchFamily="18" charset="0"/>
                                        </a:rPr>
                                        <m:t>𝑖</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𝑠</m:t>
                                      </m:r>
                                    </m:e>
                                    <m:sub>
                                      <m:r>
                                        <a:rPr lang="en-US" sz="3200" i="1">
                                          <a:latin typeface="Cambria Math" panose="02040503050406030204" pitchFamily="18" charset="0"/>
                                        </a:rPr>
                                        <m:t>𝑖𝑗𝑡</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𝑠</m:t>
                                      </m:r>
                                    </m:e>
                                    <m:sub>
                                      <m:r>
                                        <a:rPr lang="en-US" sz="3200" i="1">
                                          <a:latin typeface="Cambria Math" panose="02040503050406030204" pitchFamily="18" charset="0"/>
                                        </a:rPr>
                                        <m:t>𝑖𝑘𝑡</m:t>
                                      </m:r>
                                    </m:sub>
                                  </m:sSub>
                                  <m:r>
                                    <a:rPr lang="en-US" sz="3200" i="1">
                                      <a:latin typeface="Cambria Math" panose="02040503050406030204" pitchFamily="18" charset="0"/>
                                    </a:rPr>
                                    <m:t>𝑑</m:t>
                                  </m:r>
                                  <m:sSub>
                                    <m:sSubPr>
                                      <m:ctrlPr>
                                        <a:rPr lang="en-US" sz="3200" i="1">
                                          <a:latin typeface="Cambria Math" panose="02040503050406030204" pitchFamily="18" charset="0"/>
                                        </a:rPr>
                                      </m:ctrlPr>
                                    </m:sSubPr>
                                    <m:e>
                                      <m:acc>
                                        <m:accPr>
                                          <m:chr m:val="̂"/>
                                          <m:ctrlPr>
                                            <a:rPr lang="en-US" sz="3200" i="1">
                                              <a:latin typeface="Cambria Math" panose="02040503050406030204" pitchFamily="18" charset="0"/>
                                            </a:rPr>
                                          </m:ctrlPr>
                                        </m:accPr>
                                        <m:e>
                                          <m:r>
                                            <a:rPr lang="en-US" sz="3200" i="1">
                                              <a:latin typeface="Cambria Math" panose="02040503050406030204" pitchFamily="18" charset="0"/>
                                            </a:rPr>
                                            <m:t>𝑃</m:t>
                                          </m:r>
                                        </m:e>
                                      </m:acc>
                                    </m:e>
                                    <m:sub>
                                      <m:r>
                                        <a:rPr lang="en-US" sz="3200" i="1">
                                          <a:latin typeface="Cambria Math" panose="02040503050406030204" pitchFamily="18" charset="0"/>
                                        </a:rPr>
                                        <m:t>𝐷</m:t>
                                      </m:r>
                                    </m:sub>
                                  </m:sSub>
                                  <m:d>
                                    <m:dPr>
                                      <m:ctrlPr>
                                        <a:rPr lang="en-US" sz="3200" i="1">
                                          <a:latin typeface="Cambria Math" panose="02040503050406030204" pitchFamily="18" charset="0"/>
                                        </a:rPr>
                                      </m:ctrlPr>
                                    </m:dPr>
                                    <m:e>
                                      <m:r>
                                        <a:rPr lang="en-US" sz="3200" i="1">
                                          <a:latin typeface="Cambria Math" panose="02040503050406030204" pitchFamily="18" charset="0"/>
                                        </a:rPr>
                                        <m:t>𝐷</m:t>
                                      </m:r>
                                    </m:e>
                                  </m:d>
                                  <m:r>
                                    <a:rPr lang="en-US" sz="3200" i="1">
                                      <a:latin typeface="Cambria Math" panose="02040503050406030204" pitchFamily="18" charset="0"/>
                                    </a:rPr>
                                    <m:t>𝑑</m:t>
                                  </m:r>
                                  <m:sSub>
                                    <m:sSubPr>
                                      <m:ctrlPr>
                                        <a:rPr lang="en-US" sz="3200" i="1">
                                          <a:latin typeface="Cambria Math" panose="02040503050406030204" pitchFamily="18" charset="0"/>
                                        </a:rPr>
                                      </m:ctrlPr>
                                    </m:sSubPr>
                                    <m:e>
                                      <m:r>
                                        <a:rPr lang="en-US" sz="3200" i="1">
                                          <a:latin typeface="Cambria Math" panose="02040503050406030204" pitchFamily="18" charset="0"/>
                                        </a:rPr>
                                        <m:t>𝑃</m:t>
                                      </m:r>
                                    </m:e>
                                    <m:sub>
                                      <m:r>
                                        <a:rPr lang="en-US" sz="3200" i="1">
                                          <a:latin typeface="Cambria Math" panose="02040503050406030204" pitchFamily="18" charset="0"/>
                                        </a:rPr>
                                        <m:t>𝑣</m:t>
                                      </m:r>
                                    </m:sub>
                                  </m:sSub>
                                  <m:d>
                                    <m:dPr>
                                      <m:ctrlPr>
                                        <a:rPr lang="en-US" sz="3200" i="1">
                                          <a:latin typeface="Cambria Math" panose="02040503050406030204" pitchFamily="18" charset="0"/>
                                        </a:rPr>
                                      </m:ctrlPr>
                                    </m:dPr>
                                    <m:e>
                                      <m:r>
                                        <a:rPr lang="en-US" sz="3200" i="1">
                                          <a:latin typeface="Cambria Math" panose="02040503050406030204" pitchFamily="18" charset="0"/>
                                        </a:rPr>
                                        <m:t>𝑣</m:t>
                                      </m:r>
                                    </m:e>
                                  </m:d>
                                </m:e>
                              </m:nary>
                              <m:r>
                                <a:rPr lang="en-US" sz="3200" i="1">
                                  <a:latin typeface="Cambria Math" panose="02040503050406030204" pitchFamily="18" charset="0"/>
                                </a:rPr>
                                <m:t>,</m:t>
                              </m:r>
                              <m:r>
                                <a:rPr lang="en-US" sz="3200" b="0" i="1" smtClean="0">
                                  <a:latin typeface="Cambria Math" panose="02040503050406030204" pitchFamily="18" charset="0"/>
                                </a:rPr>
                                <m:t>         </m:t>
                              </m:r>
                              <m:r>
                                <a:rPr lang="en-US" sz="3200" i="1">
                                  <a:latin typeface="Cambria Math" panose="02040503050406030204" pitchFamily="18" charset="0"/>
                                </a:rPr>
                                <m:t>  </m:t>
                              </m:r>
                              <m:r>
                                <a:rPr lang="en-US" sz="3200" b="0" i="1" smtClean="0">
                                  <a:latin typeface="Cambria Math" panose="02040503050406030204" pitchFamily="18" charset="0"/>
                                </a:rPr>
                                <m:t>  </m:t>
                              </m:r>
                              <m:r>
                                <a:rPr lang="en-US" sz="3200" b="0" i="1" smtClean="0">
                                  <a:latin typeface="Cambria Math" panose="02040503050406030204" pitchFamily="18" charset="0"/>
                                </a:rPr>
                                <m:t>𝑖𝑓</m:t>
                              </m:r>
                              <m:r>
                                <a:rPr lang="en-US" sz="3200" b="0" i="1" smtClean="0">
                                  <a:latin typeface="Cambria Math" panose="02040503050406030204" pitchFamily="18" charset="0"/>
                                </a:rPr>
                                <m:t> </m:t>
                              </m:r>
                              <m:r>
                                <a:rPr lang="en-US" sz="3200" b="0" i="1" smtClean="0">
                                  <a:latin typeface="Cambria Math" panose="02040503050406030204" pitchFamily="18" charset="0"/>
                                </a:rPr>
                                <m:t>𝑗</m:t>
                              </m:r>
                              <m:r>
                                <a:rPr lang="en-US" sz="3200" b="0" i="1" smtClean="0">
                                  <a:latin typeface="Cambria Math" panose="02040503050406030204" pitchFamily="18" charset="0"/>
                                </a:rPr>
                                <m:t>≠</m:t>
                              </m:r>
                              <m:r>
                                <a:rPr lang="en-US" sz="3200" b="0" i="1" smtClean="0">
                                  <a:latin typeface="Cambria Math" panose="02040503050406030204" pitchFamily="18" charset="0"/>
                                </a:rPr>
                                <m:t>𝑘</m:t>
                              </m:r>
                            </m:e>
                          </m:eqArr>
                        </m:e>
                      </m:d>
                    </m:oMath>
                  </m:oMathPara>
                </a14:m>
                <a:endParaRPr lang="en-US" sz="3200" b="1" u="sng" dirty="0"/>
              </a:p>
            </p:txBody>
          </p:sp>
        </mc:Choice>
        <mc:Fallback xmlns="">
          <p:sp>
            <p:nvSpPr>
              <p:cNvPr id="5" name="Content Placeholder 4">
                <a:extLst>
                  <a:ext uri="{FF2B5EF4-FFF2-40B4-BE49-F238E27FC236}">
                    <a16:creationId xmlns:a16="http://schemas.microsoft.com/office/drawing/2014/main" id="{896B83AB-9474-4E8B-8961-C760C44B2BA2}"/>
                  </a:ext>
                </a:extLst>
              </p:cNvPr>
              <p:cNvSpPr>
                <a:spLocks noGrp="1" noRot="1" noChangeAspect="1" noMove="1" noResize="1" noEditPoints="1" noAdjustHandles="1" noChangeArrowheads="1" noChangeShapeType="1" noTextEdit="1"/>
              </p:cNvSpPr>
              <p:nvPr>
                <p:ph sz="quarter" idx="20"/>
              </p:nvPr>
            </p:nvSpPr>
            <p:spPr>
              <a:xfrm>
                <a:off x="12193812" y="3523992"/>
                <a:ext cx="11391901" cy="8780650"/>
              </a:xfrm>
              <a:blipFill>
                <a:blip r:embed="rId2"/>
                <a:stretch>
                  <a:fillRect t="-1250" b="-45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701637F3-6353-4355-A095-6FC3EC319F1A}"/>
                  </a:ext>
                </a:extLst>
              </p:cNvPr>
              <p:cNvSpPr>
                <a:spLocks noGrp="1"/>
              </p:cNvSpPr>
              <p:nvPr>
                <p:ph sz="quarter" idx="21"/>
              </p:nvPr>
            </p:nvSpPr>
            <p:spPr>
              <a:xfrm>
                <a:off x="801462" y="3523992"/>
                <a:ext cx="10439398" cy="9238956"/>
              </a:xfrm>
            </p:spPr>
            <p:txBody>
              <a:bodyPr/>
              <a:lstStyle/>
              <a:p>
                <a:pPr marL="0" indent="0" algn="ctr">
                  <a:buNone/>
                </a:pPr>
                <a:r>
                  <a:rPr lang="en-US" sz="4000" u="sng" dirty="0"/>
                  <a:t>Logit</a:t>
                </a:r>
                <a:endParaRPr lang="en-US" sz="3200" u="sng" dirty="0"/>
              </a:p>
              <a:p>
                <a:pPr marL="0" indent="0" algn="ctr">
                  <a:buNone/>
                </a:pPr>
                <a:endParaRPr lang="en-US" sz="3200" dirty="0"/>
              </a:p>
              <a:p>
                <a:pPr marL="0" indent="0" algn="ctr">
                  <a:buNone/>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𝑢</m:t>
                          </m:r>
                        </m:e>
                        <m:sub>
                          <m:r>
                            <a:rPr lang="en-US" sz="3200" b="0" i="1" smtClean="0">
                              <a:latin typeface="Cambria Math" panose="02040503050406030204" pitchFamily="18" charset="0"/>
                            </a:rPr>
                            <m:t>𝑗𝑡</m:t>
                          </m:r>
                        </m:sub>
                      </m:sSub>
                      <m:r>
                        <a:rPr lang="en-US" sz="3200" b="0" i="1" smtClean="0">
                          <a:latin typeface="Cambria Math" panose="02040503050406030204" pitchFamily="18" charset="0"/>
                        </a:rPr>
                        <m:t>=</m:t>
                      </m:r>
                      <m:r>
                        <a:rPr lang="en-US" sz="3200" b="0" i="1" smtClean="0">
                          <a:latin typeface="Cambria Math" panose="02040503050406030204" pitchFamily="18" charset="0"/>
                        </a:rPr>
                        <m:t>𝛽</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𝑗𝑡</m:t>
                          </m:r>
                        </m:sub>
                      </m:sSub>
                      <m:r>
                        <a:rPr lang="en-US" sz="3200" b="0" i="1" smtClean="0">
                          <a:latin typeface="Cambria Math" panose="02040503050406030204" pitchFamily="18" charset="0"/>
                        </a:rPr>
                        <m:t>−</m:t>
                      </m:r>
                      <m:r>
                        <a:rPr lang="en-US" sz="3200" b="0" i="1" smtClean="0">
                          <a:latin typeface="Cambria Math" panose="02040503050406030204" pitchFamily="18" charset="0"/>
                        </a:rPr>
                        <m:t>𝛼</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𝑝</m:t>
                          </m:r>
                        </m:e>
                        <m:sub>
                          <m:r>
                            <a:rPr lang="en-US" sz="3200" b="0" i="1" smtClean="0">
                              <a:latin typeface="Cambria Math" panose="02040503050406030204" pitchFamily="18" charset="0"/>
                            </a:rPr>
                            <m:t>𝑗𝑡</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𝜉</m:t>
                          </m:r>
                        </m:e>
                        <m:sub>
                          <m:r>
                            <a:rPr lang="en-US" sz="3200" b="0" i="1" smtClean="0">
                              <a:latin typeface="Cambria Math" panose="02040503050406030204" pitchFamily="18" charset="0"/>
                            </a:rPr>
                            <m:t>𝑗𝑡</m:t>
                          </m:r>
                        </m:sub>
                      </m:sSub>
                    </m:oMath>
                  </m:oMathPara>
                </a14:m>
                <a:endParaRPr lang="en-US" sz="3200" dirty="0"/>
              </a:p>
              <a:p>
                <a:pPr marL="0" indent="0" algn="ctr">
                  <a:buNone/>
                </a:pPr>
                <a:endParaRPr lang="en-US" sz="3200" dirty="0"/>
              </a:p>
              <a:p>
                <a:pPr marL="0" indent="0" algn="ctr">
                  <a:buNone/>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𝑠</m:t>
                          </m:r>
                        </m:e>
                        <m:sub>
                          <m:r>
                            <a:rPr lang="en-US" sz="3200" b="0" i="1" smtClean="0">
                              <a:latin typeface="Cambria Math" panose="02040503050406030204" pitchFamily="18" charset="0"/>
                            </a:rPr>
                            <m:t>𝑗𝑡</m:t>
                          </m:r>
                        </m:sub>
                      </m:sSub>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𝑒</m:t>
                              </m:r>
                            </m:e>
                            <m:sup>
                              <m:r>
                                <a:rPr lang="en-US" sz="3200" b="0" i="1" smtClean="0">
                                  <a:latin typeface="Cambria Math" panose="02040503050406030204" pitchFamily="18" charset="0"/>
                                </a:rPr>
                                <m:t>𝛽</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𝑗𝑡</m:t>
                                  </m:r>
                                </m:sub>
                              </m:sSub>
                              <m:r>
                                <a:rPr lang="en-US" sz="3200" b="0" i="1" smtClean="0">
                                  <a:latin typeface="Cambria Math" panose="02040503050406030204" pitchFamily="18" charset="0"/>
                                </a:rPr>
                                <m:t>−</m:t>
                              </m:r>
                              <m:r>
                                <a:rPr lang="en-US" sz="3200" b="0" i="1" smtClean="0">
                                  <a:latin typeface="Cambria Math" panose="02040503050406030204" pitchFamily="18" charset="0"/>
                                </a:rPr>
                                <m:t>𝛼</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𝑝</m:t>
                                  </m:r>
                                </m:e>
                                <m:sub>
                                  <m:r>
                                    <a:rPr lang="en-US" sz="3200" b="0" i="1" smtClean="0">
                                      <a:latin typeface="Cambria Math" panose="02040503050406030204" pitchFamily="18" charset="0"/>
                                    </a:rPr>
                                    <m:t>𝑗𝑡</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𝜉</m:t>
                                  </m:r>
                                </m:e>
                                <m:sub>
                                  <m:r>
                                    <a:rPr lang="en-US" sz="3200" b="0" i="1" smtClean="0">
                                      <a:latin typeface="Cambria Math" panose="02040503050406030204" pitchFamily="18" charset="0"/>
                                    </a:rPr>
                                    <m:t>𝑗𝑡</m:t>
                                  </m:r>
                                </m:sub>
                              </m:sSub>
                            </m:sup>
                          </m:sSup>
                        </m:num>
                        <m:den>
                          <m:r>
                            <a:rPr lang="en-US" sz="3200" b="0" i="1" smtClean="0">
                              <a:latin typeface="Cambria Math" panose="02040503050406030204" pitchFamily="18" charset="0"/>
                            </a:rPr>
                            <m:t>1+</m:t>
                          </m:r>
                          <m:nary>
                            <m:naryPr>
                              <m:chr m:val="∑"/>
                              <m:supHide m:val="on"/>
                              <m:ctrlPr>
                                <a:rPr lang="en-US" sz="3200" b="0" i="1" smtClean="0">
                                  <a:latin typeface="Cambria Math" panose="02040503050406030204" pitchFamily="18" charset="0"/>
                                </a:rPr>
                              </m:ctrlPr>
                            </m:naryPr>
                            <m:sub>
                              <m:r>
                                <a:rPr lang="en-US" sz="3200" b="0" i="1" smtClean="0">
                                  <a:latin typeface="Cambria Math" panose="02040503050406030204" pitchFamily="18" charset="0"/>
                                </a:rPr>
                                <m:t>𝑘</m:t>
                              </m:r>
                            </m:sub>
                            <m:sup/>
                            <m:e>
                              <m:sSup>
                                <m:sSupPr>
                                  <m:ctrlPr>
                                    <a:rPr lang="en-US" sz="3200" b="0" i="1" smtClean="0">
                                      <a:latin typeface="Cambria Math" panose="02040503050406030204" pitchFamily="18" charset="0"/>
                                    </a:rPr>
                                  </m:ctrlPr>
                                </m:sSupPr>
                                <m:e>
                                  <m:r>
                                    <a:rPr lang="en-US" sz="3200" i="1">
                                      <a:latin typeface="Cambria Math" panose="02040503050406030204" pitchFamily="18" charset="0"/>
                                    </a:rPr>
                                    <m:t>𝑒</m:t>
                                  </m:r>
                                </m:e>
                                <m:sup>
                                  <m:r>
                                    <a:rPr lang="en-US" sz="3200" i="1">
                                      <a:latin typeface="Cambria Math" panose="02040503050406030204" pitchFamily="18" charset="0"/>
                                    </a:rPr>
                                    <m:t>𝛽</m:t>
                                  </m:r>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𝑗𝑡</m:t>
                                      </m:r>
                                    </m:sub>
                                  </m:sSub>
                                  <m:r>
                                    <a:rPr lang="en-US" sz="3200" i="1">
                                      <a:latin typeface="Cambria Math" panose="02040503050406030204" pitchFamily="18" charset="0"/>
                                    </a:rPr>
                                    <m:t>−</m:t>
                                  </m:r>
                                  <m:r>
                                    <a:rPr lang="en-US" sz="3200" i="1">
                                      <a:latin typeface="Cambria Math" panose="02040503050406030204" pitchFamily="18" charset="0"/>
                                    </a:rPr>
                                    <m:t>𝛼</m:t>
                                  </m:r>
                                  <m:sSub>
                                    <m:sSubPr>
                                      <m:ctrlPr>
                                        <a:rPr lang="en-US" sz="3200" i="1">
                                          <a:latin typeface="Cambria Math" panose="02040503050406030204" pitchFamily="18" charset="0"/>
                                        </a:rPr>
                                      </m:ctrlPr>
                                    </m:sSubPr>
                                    <m:e>
                                      <m:r>
                                        <a:rPr lang="en-US" sz="3200" i="1">
                                          <a:latin typeface="Cambria Math" panose="02040503050406030204" pitchFamily="18" charset="0"/>
                                        </a:rPr>
                                        <m:t>𝑝</m:t>
                                      </m:r>
                                    </m:e>
                                    <m:sub>
                                      <m:r>
                                        <a:rPr lang="en-US" sz="3200" i="1">
                                          <a:latin typeface="Cambria Math" panose="02040503050406030204" pitchFamily="18" charset="0"/>
                                        </a:rPr>
                                        <m:t>𝑗𝑡</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𝜉</m:t>
                                      </m:r>
                                    </m:e>
                                    <m:sub>
                                      <m:r>
                                        <a:rPr lang="en-US" sz="3200" i="1">
                                          <a:latin typeface="Cambria Math" panose="02040503050406030204" pitchFamily="18" charset="0"/>
                                        </a:rPr>
                                        <m:t>𝑗𝑡</m:t>
                                      </m:r>
                                    </m:sub>
                                  </m:sSub>
                                </m:sup>
                              </m:sSup>
                            </m:e>
                          </m:nary>
                        </m:den>
                      </m:f>
                    </m:oMath>
                  </m:oMathPara>
                </a14:m>
                <a:endParaRPr lang="en-US" sz="3200" dirty="0"/>
              </a:p>
              <a:p>
                <a:pPr marL="0" indent="0" algn="ctr">
                  <a:buNone/>
                </a:pPr>
                <a:endParaRPr lang="en-US" sz="3200" dirty="0"/>
              </a:p>
              <a:p>
                <a:pPr marL="0" indent="0" algn="ctr">
                  <a:buNone/>
                </a:pPr>
                <a14:m>
                  <m:oMathPara xmlns:m="http://schemas.openxmlformats.org/officeDocument/2006/math">
                    <m:oMathParaPr>
                      <m:jc m:val="centerGroup"/>
                    </m:oMathParaPr>
                    <m:oMath xmlns:m="http://schemas.openxmlformats.org/officeDocument/2006/math">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ln</m:t>
                          </m:r>
                        </m:fName>
                        <m:e>
                          <m:d>
                            <m:dPr>
                              <m:ctrlPr>
                                <a:rPr lang="en-US" sz="3200" b="0" i="1" smtClean="0">
                                  <a:latin typeface="Cambria Math" panose="02040503050406030204" pitchFamily="18" charset="0"/>
                                </a:rPr>
                              </m:ctrlPr>
                            </m:dPr>
                            <m:e>
                              <m:f>
                                <m:fPr>
                                  <m:ctrlPr>
                                    <a:rPr lang="en-US" sz="3200" b="0" i="1" smtClean="0">
                                      <a:latin typeface="Cambria Math" panose="02040503050406030204" pitchFamily="18" charset="0"/>
                                    </a:rPr>
                                  </m:ctrlPr>
                                </m:fPr>
                                <m:num>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𝑠</m:t>
                                      </m:r>
                                    </m:e>
                                    <m:sub>
                                      <m:r>
                                        <a:rPr lang="en-US" sz="3200" b="0" i="1" smtClean="0">
                                          <a:latin typeface="Cambria Math" panose="02040503050406030204" pitchFamily="18" charset="0"/>
                                        </a:rPr>
                                        <m:t>𝑗𝑡</m:t>
                                      </m:r>
                                    </m:sub>
                                  </m:sSub>
                                </m:num>
                                <m:den>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𝑠</m:t>
                                      </m:r>
                                    </m:e>
                                    <m:sub>
                                      <m:r>
                                        <a:rPr lang="en-US" sz="3200" b="0" i="1" smtClean="0">
                                          <a:latin typeface="Cambria Math" panose="02040503050406030204" pitchFamily="18" charset="0"/>
                                        </a:rPr>
                                        <m:t>0</m:t>
                                      </m:r>
                                      <m:r>
                                        <a:rPr lang="en-US" sz="3200" b="0" i="1" smtClean="0">
                                          <a:latin typeface="Cambria Math" panose="02040503050406030204" pitchFamily="18" charset="0"/>
                                        </a:rPr>
                                        <m:t>𝑡</m:t>
                                      </m:r>
                                    </m:sub>
                                  </m:sSub>
                                </m:den>
                              </m:f>
                            </m:e>
                          </m:d>
                        </m:e>
                      </m:func>
                      <m:r>
                        <a:rPr lang="en-US" sz="3200" b="0" i="1" smtClean="0">
                          <a:latin typeface="Cambria Math" panose="02040503050406030204" pitchFamily="18" charset="0"/>
                        </a:rPr>
                        <m:t>=</m:t>
                      </m:r>
                      <m:r>
                        <a:rPr lang="en-US" sz="3200" b="0" i="1" smtClean="0">
                          <a:latin typeface="Cambria Math" panose="02040503050406030204" pitchFamily="18" charset="0"/>
                        </a:rPr>
                        <m:t>𝛽</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𝑗𝑡</m:t>
                          </m:r>
                        </m:sub>
                      </m:sSub>
                      <m:r>
                        <a:rPr lang="en-US" sz="3200" b="0" i="1" smtClean="0">
                          <a:latin typeface="Cambria Math" panose="02040503050406030204" pitchFamily="18" charset="0"/>
                        </a:rPr>
                        <m:t>−</m:t>
                      </m:r>
                      <m:r>
                        <a:rPr lang="en-US" sz="3200" b="0" i="1" smtClean="0">
                          <a:latin typeface="Cambria Math" panose="02040503050406030204" pitchFamily="18" charset="0"/>
                        </a:rPr>
                        <m:t>𝛼</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𝑝</m:t>
                          </m:r>
                        </m:e>
                        <m:sub>
                          <m:r>
                            <a:rPr lang="en-US" sz="3200" b="0" i="1" smtClean="0">
                              <a:latin typeface="Cambria Math" panose="02040503050406030204" pitchFamily="18" charset="0"/>
                            </a:rPr>
                            <m:t>𝑗𝑡</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𝜉</m:t>
                          </m:r>
                        </m:e>
                        <m:sub>
                          <m:r>
                            <a:rPr lang="en-US" sz="3200" b="0" i="1" smtClean="0">
                              <a:latin typeface="Cambria Math" panose="02040503050406030204" pitchFamily="18" charset="0"/>
                            </a:rPr>
                            <m:t>𝑗𝑡</m:t>
                          </m:r>
                        </m:sub>
                      </m:sSub>
                    </m:oMath>
                  </m:oMathPara>
                </a14:m>
                <a:endParaRPr lang="en-US" sz="3200" dirty="0"/>
              </a:p>
              <a:p>
                <a:pPr marL="0" indent="0" algn="ctr">
                  <a:buNone/>
                </a:pPr>
                <a:endParaRPr lang="en-US" sz="3200" dirty="0"/>
              </a:p>
              <a:p>
                <a:pPr marL="0" indent="0" algn="ctr">
                  <a:buNone/>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𝜂</m:t>
                          </m:r>
                        </m:e>
                        <m:sub>
                          <m:r>
                            <a:rPr lang="en-US" sz="3200" b="0" i="1" smtClean="0">
                              <a:latin typeface="Cambria Math" panose="02040503050406030204" pitchFamily="18" charset="0"/>
                            </a:rPr>
                            <m:t>𝑗𝑘𝑡</m:t>
                          </m:r>
                        </m:sub>
                      </m:sSub>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 </m:t>
                          </m:r>
                          <m:eqArr>
                            <m:eqArrPr>
                              <m:ctrlPr>
                                <a:rPr lang="en-US" sz="3200" b="0" i="1" smtClean="0">
                                  <a:latin typeface="Cambria Math" panose="02040503050406030204" pitchFamily="18" charset="0"/>
                                </a:rPr>
                              </m:ctrlPr>
                            </m:eqArrPr>
                            <m:e>
                              <m:r>
                                <a:rPr lang="en-US" sz="3200" b="0" i="1" smtClean="0">
                                  <a:latin typeface="Cambria Math" panose="02040503050406030204" pitchFamily="18" charset="0"/>
                                </a:rPr>
                                <m:t>−</m:t>
                              </m:r>
                              <m:r>
                                <a:rPr lang="en-US" sz="3200" b="0" i="1" smtClean="0">
                                  <a:latin typeface="Cambria Math" panose="02040503050406030204" pitchFamily="18" charset="0"/>
                                </a:rPr>
                                <m:t>𝛼</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𝑝</m:t>
                                  </m:r>
                                </m:e>
                                <m:sub>
                                  <m:r>
                                    <a:rPr lang="en-US" sz="3200" b="0" i="1" smtClean="0">
                                      <a:latin typeface="Cambria Math" panose="02040503050406030204" pitchFamily="18" charset="0"/>
                                    </a:rPr>
                                    <m:t>𝑗𝑡</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1−</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𝑠</m:t>
                                      </m:r>
                                    </m:e>
                                    <m:sub>
                                      <m:r>
                                        <a:rPr lang="en-US" sz="3200" b="0" i="1" smtClean="0">
                                          <a:latin typeface="Cambria Math" panose="02040503050406030204" pitchFamily="18" charset="0"/>
                                        </a:rPr>
                                        <m:t>𝑗𝑡</m:t>
                                      </m:r>
                                    </m:sub>
                                  </m:sSub>
                                </m:e>
                              </m:d>
                              <m:r>
                                <a:rPr lang="en-US" sz="3200" b="0" i="1" smtClean="0">
                                  <a:latin typeface="Cambria Math" panose="02040503050406030204" pitchFamily="18" charset="0"/>
                                </a:rPr>
                                <m:t>,  </m:t>
                              </m:r>
                              <m:r>
                                <a:rPr lang="en-US" sz="3200" b="0" i="1" smtClean="0">
                                  <a:latin typeface="Cambria Math" panose="02040503050406030204" pitchFamily="18" charset="0"/>
                                </a:rPr>
                                <m:t>𝑖𝑓</m:t>
                              </m:r>
                              <m:r>
                                <a:rPr lang="en-US" sz="3200" b="0" i="1" smtClean="0">
                                  <a:latin typeface="Cambria Math" panose="02040503050406030204" pitchFamily="18" charset="0"/>
                                </a:rPr>
                                <m:t> </m:t>
                              </m:r>
                              <m:r>
                                <a:rPr lang="en-US" sz="3200" b="0" i="1" smtClean="0">
                                  <a:latin typeface="Cambria Math" panose="02040503050406030204" pitchFamily="18" charset="0"/>
                                </a:rPr>
                                <m:t>𝑗</m:t>
                              </m:r>
                              <m:r>
                                <a:rPr lang="en-US" sz="3200" b="0" i="1" smtClean="0">
                                  <a:latin typeface="Cambria Math" panose="02040503050406030204" pitchFamily="18" charset="0"/>
                                </a:rPr>
                                <m:t>=</m:t>
                              </m:r>
                              <m:r>
                                <a:rPr lang="en-US" sz="3200" b="0" i="1" smtClean="0">
                                  <a:latin typeface="Cambria Math" panose="02040503050406030204" pitchFamily="18" charset="0"/>
                                </a:rPr>
                                <m:t>𝑘</m:t>
                              </m:r>
                            </m:e>
                            <m:e>
                              <m:r>
                                <a:rPr lang="en-US" sz="3200" b="0" i="1" smtClean="0">
                                  <a:latin typeface="Cambria Math" panose="02040503050406030204" pitchFamily="18" charset="0"/>
                                </a:rPr>
                                <m:t>&amp;   </m:t>
                              </m:r>
                              <m:r>
                                <a:rPr lang="en-US" sz="3200" b="0" i="1" smtClean="0">
                                  <a:latin typeface="Cambria Math" panose="02040503050406030204" pitchFamily="18" charset="0"/>
                                </a:rPr>
                                <m:t>𝛼</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𝑝</m:t>
                                  </m:r>
                                </m:e>
                                <m:sub>
                                  <m:r>
                                    <a:rPr lang="en-US" sz="3200" b="0" i="1" smtClean="0">
                                      <a:latin typeface="Cambria Math" panose="02040503050406030204" pitchFamily="18" charset="0"/>
                                    </a:rPr>
                                    <m:t>𝑘𝑡</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𝑠</m:t>
                                  </m:r>
                                </m:e>
                                <m:sub>
                                  <m:r>
                                    <a:rPr lang="en-US" sz="3200" b="0" i="1" smtClean="0">
                                      <a:latin typeface="Cambria Math" panose="02040503050406030204" pitchFamily="18" charset="0"/>
                                    </a:rPr>
                                    <m:t>𝑘𝑡</m:t>
                                  </m:r>
                                </m:sub>
                              </m:sSub>
                              <m:r>
                                <a:rPr lang="en-US" sz="3200" b="0" i="1" smtClean="0">
                                  <a:latin typeface="Cambria Math" panose="02040503050406030204" pitchFamily="18" charset="0"/>
                                </a:rPr>
                                <m:t>,             </m:t>
                              </m:r>
                              <m:r>
                                <a:rPr lang="en-US" sz="3200" b="0" i="1" smtClean="0">
                                  <a:latin typeface="Cambria Math" panose="02040503050406030204" pitchFamily="18" charset="0"/>
                                </a:rPr>
                                <m:t>𝑖𝑓</m:t>
                              </m:r>
                              <m:r>
                                <a:rPr lang="en-US" sz="3200" b="0" i="1" smtClean="0">
                                  <a:latin typeface="Cambria Math" panose="02040503050406030204" pitchFamily="18" charset="0"/>
                                </a:rPr>
                                <m:t> </m:t>
                              </m:r>
                              <m:r>
                                <a:rPr lang="en-US" sz="3200" b="0" i="1" smtClean="0">
                                  <a:latin typeface="Cambria Math" panose="02040503050406030204" pitchFamily="18" charset="0"/>
                                </a:rPr>
                                <m:t>𝑗</m:t>
                              </m:r>
                              <m:r>
                                <a:rPr lang="en-US" sz="3200" b="0" i="1" smtClean="0">
                                  <a:latin typeface="Cambria Math" panose="02040503050406030204" pitchFamily="18" charset="0"/>
                                </a:rPr>
                                <m:t>≠</m:t>
                              </m:r>
                              <m:r>
                                <a:rPr lang="en-US" sz="3200" b="0" i="1" smtClean="0">
                                  <a:latin typeface="Cambria Math" panose="02040503050406030204" pitchFamily="18" charset="0"/>
                                </a:rPr>
                                <m:t>𝑘</m:t>
                              </m:r>
                            </m:e>
                          </m:eqArr>
                        </m:e>
                      </m:d>
                    </m:oMath>
                  </m:oMathPara>
                </a14:m>
                <a:endParaRPr lang="en-US" sz="3200" dirty="0"/>
              </a:p>
            </p:txBody>
          </p:sp>
        </mc:Choice>
        <mc:Fallback xmlns="">
          <p:sp>
            <p:nvSpPr>
              <p:cNvPr id="6" name="Content Placeholder 5">
                <a:extLst>
                  <a:ext uri="{FF2B5EF4-FFF2-40B4-BE49-F238E27FC236}">
                    <a16:creationId xmlns:a16="http://schemas.microsoft.com/office/drawing/2014/main" id="{701637F3-6353-4355-A095-6FC3EC319F1A}"/>
                  </a:ext>
                </a:extLst>
              </p:cNvPr>
              <p:cNvSpPr>
                <a:spLocks noGrp="1" noRot="1" noChangeAspect="1" noMove="1" noResize="1" noEditPoints="1" noAdjustHandles="1" noChangeArrowheads="1" noChangeShapeType="1" noTextEdit="1"/>
              </p:cNvSpPr>
              <p:nvPr>
                <p:ph sz="quarter" idx="21"/>
              </p:nvPr>
            </p:nvSpPr>
            <p:spPr>
              <a:xfrm>
                <a:off x="801462" y="3523992"/>
                <a:ext cx="10439398" cy="9238956"/>
              </a:xfrm>
              <a:blipFill>
                <a:blip r:embed="rId3"/>
                <a:stretch>
                  <a:fillRect t="-1187"/>
                </a:stretch>
              </a:blipFill>
            </p:spPr>
            <p:txBody>
              <a:bodyPr/>
              <a:lstStyle/>
              <a:p>
                <a:r>
                  <a:rPr lang="en-US">
                    <a:noFill/>
                  </a:rPr>
                  <a:t> </a:t>
                </a:r>
              </a:p>
            </p:txBody>
          </p:sp>
        </mc:Fallback>
      </mc:AlternateContent>
      <p:sp>
        <p:nvSpPr>
          <p:cNvPr id="7" name="Slide Number Placeholder 6">
            <a:extLst>
              <a:ext uri="{FF2B5EF4-FFF2-40B4-BE49-F238E27FC236}">
                <a16:creationId xmlns:a16="http://schemas.microsoft.com/office/drawing/2014/main" id="{C0017361-338F-41E3-AC58-522682798CF4}"/>
              </a:ext>
            </a:extLst>
          </p:cNvPr>
          <p:cNvSpPr>
            <a:spLocks noGrp="1"/>
          </p:cNvSpPr>
          <p:nvPr>
            <p:ph type="sldNum" sz="quarter" idx="4"/>
          </p:nvPr>
        </p:nvSpPr>
        <p:spPr/>
        <p:txBody>
          <a:bodyPr/>
          <a:lstStyle/>
          <a:p>
            <a:fld id="{8C8B385D-DF67-E241-B0BF-76B80A8E743B}" type="slidenum">
              <a:rPr lang="en-US" smtClean="0"/>
              <a:pPr/>
              <a:t>17</a:t>
            </a:fld>
            <a:endParaRPr lang="en-US" dirty="0"/>
          </a:p>
        </p:txBody>
      </p:sp>
    </p:spTree>
    <p:extLst>
      <p:ext uri="{BB962C8B-B14F-4D97-AF65-F5344CB8AC3E}">
        <p14:creationId xmlns:p14="http://schemas.microsoft.com/office/powerpoint/2010/main" val="3179984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73029D56-CB52-4146-9894-786F1D61D488}"/>
              </a:ext>
            </a:extLst>
          </p:cNvPr>
          <p:cNvSpPr>
            <a:spLocks noGrp="1"/>
          </p:cNvSpPr>
          <p:nvPr>
            <p:ph type="body" sz="quarter" idx="14"/>
          </p:nvPr>
        </p:nvSpPr>
        <p:spPr/>
        <p:txBody>
          <a:bodyPr/>
          <a:lstStyle/>
          <a:p>
            <a:endParaRPr lang="en-US"/>
          </a:p>
        </p:txBody>
      </p:sp>
      <p:sp>
        <p:nvSpPr>
          <p:cNvPr id="13" name="Text Placeholder 12">
            <a:extLst>
              <a:ext uri="{FF2B5EF4-FFF2-40B4-BE49-F238E27FC236}">
                <a16:creationId xmlns:a16="http://schemas.microsoft.com/office/drawing/2014/main" id="{49D2B2C4-3EA3-49D5-A138-0F3FC5411A0B}"/>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3A316E8B-776C-4EF8-9EB0-AA8F19B98872}"/>
              </a:ext>
            </a:extLst>
          </p:cNvPr>
          <p:cNvSpPr>
            <a:spLocks noGrp="1"/>
          </p:cNvSpPr>
          <p:nvPr>
            <p:ph type="title"/>
          </p:nvPr>
        </p:nvSpPr>
        <p:spPr/>
        <p:txBody>
          <a:bodyPr/>
          <a:lstStyle/>
          <a:p>
            <a:r>
              <a:rPr lang="en-US" dirty="0"/>
              <a:t>Appendix – Selection of Instruments</a:t>
            </a:r>
          </a:p>
        </p:txBody>
      </p:sp>
      <p:sp>
        <p:nvSpPr>
          <p:cNvPr id="14" name="Content Placeholder 13">
            <a:extLst>
              <a:ext uri="{FF2B5EF4-FFF2-40B4-BE49-F238E27FC236}">
                <a16:creationId xmlns:a16="http://schemas.microsoft.com/office/drawing/2014/main" id="{B855D3FF-6C35-4F2F-A976-E30B0367E675}"/>
              </a:ext>
            </a:extLst>
          </p:cNvPr>
          <p:cNvSpPr>
            <a:spLocks noGrp="1"/>
          </p:cNvSpPr>
          <p:nvPr>
            <p:ph sz="quarter" idx="20"/>
          </p:nvPr>
        </p:nvSpPr>
        <p:spPr/>
        <p:txBody>
          <a:bodyPr/>
          <a:lstStyle/>
          <a:p>
            <a:pPr marL="0" indent="0" algn="ctr">
              <a:buNone/>
            </a:pPr>
            <a:r>
              <a:rPr lang="en-US" dirty="0"/>
              <a:t>BLP Instruments</a:t>
            </a:r>
          </a:p>
          <a:p>
            <a:r>
              <a:rPr lang="en-US" dirty="0"/>
              <a:t>Measures of isolation in characteristic space</a:t>
            </a:r>
          </a:p>
          <a:p>
            <a:pPr lvl="1"/>
            <a:r>
              <a:rPr lang="en-US" dirty="0"/>
              <a:t>Market sum of characteristics of other firm’s products or other products from same firm</a:t>
            </a:r>
          </a:p>
          <a:p>
            <a:r>
              <a:rPr lang="en-US" dirty="0"/>
              <a:t>Strong correlation with price &amp; based on oligopolistic competition</a:t>
            </a:r>
          </a:p>
          <a:p>
            <a:r>
              <a:rPr lang="en-US" dirty="0"/>
              <a:t>Easy to get; we can calculate it directly from the data at hand</a:t>
            </a:r>
          </a:p>
        </p:txBody>
      </p:sp>
      <p:sp>
        <p:nvSpPr>
          <p:cNvPr id="15" name="Content Placeholder 14">
            <a:extLst>
              <a:ext uri="{FF2B5EF4-FFF2-40B4-BE49-F238E27FC236}">
                <a16:creationId xmlns:a16="http://schemas.microsoft.com/office/drawing/2014/main" id="{CA94AFBA-9228-4ABD-A949-5096AE78364F}"/>
              </a:ext>
            </a:extLst>
          </p:cNvPr>
          <p:cNvSpPr>
            <a:spLocks noGrp="1"/>
          </p:cNvSpPr>
          <p:nvPr>
            <p:ph sz="quarter" idx="21"/>
          </p:nvPr>
        </p:nvSpPr>
        <p:spPr/>
        <p:txBody>
          <a:bodyPr/>
          <a:lstStyle/>
          <a:p>
            <a:pPr marL="0" indent="0" algn="ctr">
              <a:buNone/>
            </a:pPr>
            <a:r>
              <a:rPr lang="en-US" u="sng" dirty="0"/>
              <a:t>Hausman Instruments</a:t>
            </a:r>
          </a:p>
          <a:p>
            <a:r>
              <a:rPr lang="en-US" dirty="0"/>
              <a:t>Prices of the same good in nearby markets</a:t>
            </a:r>
          </a:p>
          <a:p>
            <a:r>
              <a:rPr lang="en-US" dirty="0"/>
              <a:t>Not too hard to get</a:t>
            </a:r>
          </a:p>
          <a:p>
            <a:r>
              <a:rPr lang="en-US" dirty="0"/>
              <a:t>Criticized for being a weak instrument</a:t>
            </a:r>
          </a:p>
          <a:p>
            <a:endParaRPr lang="en-US" dirty="0"/>
          </a:p>
          <a:p>
            <a:pPr marL="0" indent="0" algn="ctr">
              <a:buNone/>
            </a:pPr>
            <a:r>
              <a:rPr lang="en-US" u="sng" dirty="0"/>
              <a:t>Cost Shifters</a:t>
            </a:r>
          </a:p>
          <a:p>
            <a:r>
              <a:rPr lang="en-US" dirty="0"/>
              <a:t>Prices of product inputs</a:t>
            </a:r>
          </a:p>
          <a:p>
            <a:r>
              <a:rPr lang="en-US" dirty="0"/>
              <a:t>Strong correlation with price</a:t>
            </a:r>
          </a:p>
          <a:p>
            <a:r>
              <a:rPr lang="en-US" dirty="0"/>
              <a:t>Can be difficult to get for all the firms being examined</a:t>
            </a:r>
          </a:p>
        </p:txBody>
      </p:sp>
      <p:sp>
        <p:nvSpPr>
          <p:cNvPr id="7" name="Slide Number Placeholder 6">
            <a:extLst>
              <a:ext uri="{FF2B5EF4-FFF2-40B4-BE49-F238E27FC236}">
                <a16:creationId xmlns:a16="http://schemas.microsoft.com/office/drawing/2014/main" id="{30755B04-643D-4E63-A5B4-FE4B39FED861}"/>
              </a:ext>
            </a:extLst>
          </p:cNvPr>
          <p:cNvSpPr>
            <a:spLocks noGrp="1"/>
          </p:cNvSpPr>
          <p:nvPr>
            <p:ph type="sldNum" sz="quarter" idx="4"/>
          </p:nvPr>
        </p:nvSpPr>
        <p:spPr/>
        <p:txBody>
          <a:bodyPr/>
          <a:lstStyle/>
          <a:p>
            <a:fld id="{8C8B385D-DF67-E241-B0BF-76B80A8E743B}" type="slidenum">
              <a:rPr lang="en-US" smtClean="0"/>
              <a:pPr/>
              <a:t>18</a:t>
            </a:fld>
            <a:endParaRPr lang="en-US" dirty="0"/>
          </a:p>
        </p:txBody>
      </p:sp>
    </p:spTree>
    <p:extLst>
      <p:ext uri="{BB962C8B-B14F-4D97-AF65-F5344CB8AC3E}">
        <p14:creationId xmlns:p14="http://schemas.microsoft.com/office/powerpoint/2010/main" val="1885537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358363-53A0-4A89-9CF2-9C8CDD2D3D03}"/>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B645F8D0-80E7-44DD-B4D6-195B894F73C0}"/>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1D71CF04-5A2D-4630-BF62-FB38D84411E5}"/>
              </a:ext>
            </a:extLst>
          </p:cNvPr>
          <p:cNvSpPr>
            <a:spLocks noGrp="1"/>
          </p:cNvSpPr>
          <p:nvPr>
            <p:ph type="title"/>
          </p:nvPr>
        </p:nvSpPr>
        <p:spPr/>
        <p:txBody>
          <a:bodyPr/>
          <a:lstStyle/>
          <a:p>
            <a:r>
              <a:rPr lang="en-US" dirty="0"/>
              <a:t>Learning Objectives</a:t>
            </a:r>
          </a:p>
        </p:txBody>
      </p:sp>
      <p:sp>
        <p:nvSpPr>
          <p:cNvPr id="5" name="Content Placeholder 4">
            <a:extLst>
              <a:ext uri="{FF2B5EF4-FFF2-40B4-BE49-F238E27FC236}">
                <a16:creationId xmlns:a16="http://schemas.microsoft.com/office/drawing/2014/main" id="{E4132C30-9A6B-452F-A1BF-4148480CB599}"/>
              </a:ext>
            </a:extLst>
          </p:cNvPr>
          <p:cNvSpPr>
            <a:spLocks noGrp="1"/>
          </p:cNvSpPr>
          <p:nvPr>
            <p:ph sz="quarter" idx="19"/>
          </p:nvPr>
        </p:nvSpPr>
        <p:spPr/>
        <p:txBody>
          <a:bodyPr anchor="ctr"/>
          <a:lstStyle/>
          <a:p>
            <a:pPr marL="742950" indent="-742950">
              <a:buFont typeface="+mj-lt"/>
              <a:buAutoNum type="arabicPeriod"/>
            </a:pPr>
            <a:r>
              <a:rPr lang="en-US" dirty="0"/>
              <a:t>Gain a fundamental understanding of the BLP model from a theoretical perspective </a:t>
            </a:r>
            <a:r>
              <a:rPr lang="en-US" i="1" dirty="0"/>
              <a:t>(BLP stands for Berry, </a:t>
            </a:r>
            <a:r>
              <a:rPr lang="en-US" i="1" dirty="0" err="1"/>
              <a:t>Levinsohn</a:t>
            </a:r>
            <a:r>
              <a:rPr lang="en-US" i="1" dirty="0"/>
              <a:t>, &amp; </a:t>
            </a:r>
            <a:r>
              <a:rPr lang="en-US" i="1" dirty="0" err="1"/>
              <a:t>Pakes</a:t>
            </a:r>
            <a:r>
              <a:rPr lang="en-US" i="1" dirty="0"/>
              <a:t>; they thought it up in 1995)</a:t>
            </a:r>
          </a:p>
          <a:p>
            <a:pPr marL="742950" indent="-742950">
              <a:buFont typeface="+mj-lt"/>
              <a:buAutoNum type="arabicPeriod"/>
            </a:pPr>
            <a:endParaRPr lang="en-US" dirty="0"/>
          </a:p>
          <a:p>
            <a:pPr marL="742950" indent="-742950">
              <a:buFont typeface="+mj-lt"/>
              <a:buAutoNum type="arabicPeriod"/>
            </a:pPr>
            <a:r>
              <a:rPr lang="en-US" dirty="0"/>
              <a:t>Be able to use that understanding to know the strengths and limitations of the BLP model in different contexts</a:t>
            </a:r>
          </a:p>
          <a:p>
            <a:pPr marL="742950" indent="-742950">
              <a:buFont typeface="+mj-lt"/>
              <a:buAutoNum type="arabicPeriod"/>
            </a:pPr>
            <a:endParaRPr lang="en-US" dirty="0"/>
          </a:p>
          <a:p>
            <a:pPr marL="742950" indent="-742950">
              <a:buFont typeface="+mj-lt"/>
              <a:buAutoNum type="arabicPeriod"/>
            </a:pPr>
            <a:r>
              <a:rPr lang="en-US" dirty="0"/>
              <a:t>Develop a practical understanding of how to implement the BLP model</a:t>
            </a:r>
          </a:p>
        </p:txBody>
      </p:sp>
      <p:sp>
        <p:nvSpPr>
          <p:cNvPr id="6" name="Slide Number Placeholder 5">
            <a:extLst>
              <a:ext uri="{FF2B5EF4-FFF2-40B4-BE49-F238E27FC236}">
                <a16:creationId xmlns:a16="http://schemas.microsoft.com/office/drawing/2014/main" id="{DC1B926A-0E10-41C3-AF6C-056F3220E8C4}"/>
              </a:ext>
            </a:extLst>
          </p:cNvPr>
          <p:cNvSpPr>
            <a:spLocks noGrp="1"/>
          </p:cNvSpPr>
          <p:nvPr>
            <p:ph type="sldNum" sz="quarter" idx="4"/>
          </p:nvPr>
        </p:nvSpPr>
        <p:spPr/>
        <p:txBody>
          <a:bodyPr/>
          <a:lstStyle/>
          <a:p>
            <a:fld id="{8C8B385D-DF67-E241-B0BF-76B80A8E743B}" type="slidenum">
              <a:rPr lang="en-US" smtClean="0"/>
              <a:pPr/>
              <a:t>2</a:t>
            </a:fld>
            <a:endParaRPr lang="en-US" dirty="0"/>
          </a:p>
        </p:txBody>
      </p:sp>
    </p:spTree>
    <p:extLst>
      <p:ext uri="{BB962C8B-B14F-4D97-AF65-F5344CB8AC3E}">
        <p14:creationId xmlns:p14="http://schemas.microsoft.com/office/powerpoint/2010/main" val="3872101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3"/>
          <p:cNvSpPr>
            <a:spLocks noChangeArrowheads="1"/>
          </p:cNvSpPr>
          <p:nvPr/>
        </p:nvSpPr>
        <p:spPr bwMode="gray">
          <a:xfrm>
            <a:off x="1776009" y="3645496"/>
            <a:ext cx="14195004" cy="898220"/>
          </a:xfrm>
          <a:prstGeom prst="rect">
            <a:avLst/>
          </a:prstGeom>
          <a:solidFill>
            <a:schemeClr val="accent1"/>
          </a:solidFill>
          <a:ln>
            <a:noFill/>
          </a:ln>
          <a:effectLst/>
        </p:spPr>
        <p:txBody>
          <a:bodyPr wrap="none" anchor="ctr"/>
          <a:lstStyle/>
          <a:p>
            <a:endParaRPr lang="en-US" dirty="0"/>
          </a:p>
        </p:txBody>
      </p:sp>
      <p:sp>
        <p:nvSpPr>
          <p:cNvPr id="24" name="Text Box 4"/>
          <p:cNvSpPr txBox="1">
            <a:spLocks noChangeArrowheads="1"/>
          </p:cNvSpPr>
          <p:nvPr/>
        </p:nvSpPr>
        <p:spPr bwMode="gray">
          <a:xfrm>
            <a:off x="1995084" y="3745131"/>
            <a:ext cx="13670486" cy="646331"/>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altLang="x-none" dirty="0">
                <a:solidFill>
                  <a:schemeClr val="bg1"/>
                </a:solidFill>
                <a:latin typeface="+mj-lt"/>
              </a:rPr>
              <a:t>Basic Markets – Naïve OLS Approach</a:t>
            </a:r>
            <a:endParaRPr lang="en-US" altLang="x-none" sz="3600" b="0" dirty="0">
              <a:solidFill>
                <a:schemeClr val="bg1"/>
              </a:solidFill>
              <a:latin typeface="+mj-lt"/>
            </a:endParaRPr>
          </a:p>
        </p:txBody>
      </p:sp>
      <p:sp>
        <p:nvSpPr>
          <p:cNvPr id="25" name="Rectangle 5"/>
          <p:cNvSpPr>
            <a:spLocks noChangeArrowheads="1"/>
          </p:cNvSpPr>
          <p:nvPr/>
        </p:nvSpPr>
        <p:spPr bwMode="gray">
          <a:xfrm>
            <a:off x="1776009" y="4849255"/>
            <a:ext cx="14195004" cy="898219"/>
          </a:xfrm>
          <a:prstGeom prst="rect">
            <a:avLst/>
          </a:prstGeom>
          <a:solidFill>
            <a:schemeClr val="accent1"/>
          </a:solidFill>
          <a:ln>
            <a:noFill/>
          </a:ln>
          <a:effectLst/>
        </p:spPr>
        <p:txBody>
          <a:bodyPr wrap="none" anchor="ctr"/>
          <a:lstStyle/>
          <a:p>
            <a:endParaRPr lang="en-US" dirty="0"/>
          </a:p>
        </p:txBody>
      </p:sp>
      <p:sp>
        <p:nvSpPr>
          <p:cNvPr id="26" name="Text Box 6"/>
          <p:cNvSpPr txBox="1">
            <a:spLocks noChangeArrowheads="1"/>
          </p:cNvSpPr>
          <p:nvPr/>
        </p:nvSpPr>
        <p:spPr bwMode="gray">
          <a:xfrm>
            <a:off x="1995084" y="4948439"/>
            <a:ext cx="13670486" cy="646331"/>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altLang="x-none" dirty="0">
                <a:solidFill>
                  <a:schemeClr val="bg1"/>
                </a:solidFill>
                <a:latin typeface="+mj-lt"/>
              </a:rPr>
              <a:t>Review of Utility</a:t>
            </a:r>
            <a:endParaRPr lang="en-US" altLang="x-none" sz="3600" b="0" dirty="0">
              <a:solidFill>
                <a:schemeClr val="bg1"/>
              </a:solidFill>
              <a:latin typeface="+mj-lt"/>
            </a:endParaRPr>
          </a:p>
        </p:txBody>
      </p:sp>
      <p:sp>
        <p:nvSpPr>
          <p:cNvPr id="27" name="Rectangle 7"/>
          <p:cNvSpPr>
            <a:spLocks noChangeArrowheads="1"/>
          </p:cNvSpPr>
          <p:nvPr/>
        </p:nvSpPr>
        <p:spPr bwMode="gray">
          <a:xfrm>
            <a:off x="1776009" y="6053013"/>
            <a:ext cx="14195004" cy="896412"/>
          </a:xfrm>
          <a:prstGeom prst="rect">
            <a:avLst/>
          </a:prstGeom>
          <a:solidFill>
            <a:schemeClr val="accent1"/>
          </a:solidFill>
          <a:ln>
            <a:noFill/>
          </a:ln>
          <a:effectLst/>
        </p:spPr>
        <p:txBody>
          <a:bodyPr wrap="none" anchor="ctr"/>
          <a:lstStyle/>
          <a:p>
            <a:endParaRPr lang="en-US" dirty="0"/>
          </a:p>
        </p:txBody>
      </p:sp>
      <p:sp>
        <p:nvSpPr>
          <p:cNvPr id="28" name="Text Box 8"/>
          <p:cNvSpPr txBox="1">
            <a:spLocks noChangeArrowheads="1"/>
          </p:cNvSpPr>
          <p:nvPr/>
        </p:nvSpPr>
        <p:spPr bwMode="gray">
          <a:xfrm>
            <a:off x="1995084" y="6151747"/>
            <a:ext cx="13670486" cy="646331"/>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altLang="x-none" dirty="0">
                <a:solidFill>
                  <a:schemeClr val="bg1"/>
                </a:solidFill>
                <a:latin typeface="+mj-lt"/>
              </a:rPr>
              <a:t>The Logit Model</a:t>
            </a:r>
            <a:endParaRPr lang="en-US" altLang="x-none" sz="3600" b="0" dirty="0">
              <a:solidFill>
                <a:schemeClr val="bg1"/>
              </a:solidFill>
              <a:latin typeface="+mj-lt"/>
            </a:endParaRPr>
          </a:p>
        </p:txBody>
      </p:sp>
      <p:sp>
        <p:nvSpPr>
          <p:cNvPr id="29" name="Rectangle 9"/>
          <p:cNvSpPr>
            <a:spLocks noChangeArrowheads="1"/>
          </p:cNvSpPr>
          <p:nvPr/>
        </p:nvSpPr>
        <p:spPr bwMode="gray">
          <a:xfrm>
            <a:off x="1776009" y="7254964"/>
            <a:ext cx="14195004" cy="898220"/>
          </a:xfrm>
          <a:prstGeom prst="rect">
            <a:avLst/>
          </a:prstGeom>
          <a:solidFill>
            <a:schemeClr val="accent1"/>
          </a:solidFill>
          <a:ln>
            <a:noFill/>
          </a:ln>
          <a:effectLst/>
        </p:spPr>
        <p:txBody>
          <a:bodyPr wrap="none" anchor="ctr"/>
          <a:lstStyle/>
          <a:p>
            <a:endParaRPr lang="en-US" dirty="0"/>
          </a:p>
        </p:txBody>
      </p:sp>
      <p:sp>
        <p:nvSpPr>
          <p:cNvPr id="30" name="Text Box 10"/>
          <p:cNvSpPr txBox="1">
            <a:spLocks noChangeArrowheads="1"/>
          </p:cNvSpPr>
          <p:nvPr/>
        </p:nvSpPr>
        <p:spPr bwMode="gray">
          <a:xfrm>
            <a:off x="1995084" y="7355055"/>
            <a:ext cx="13670486" cy="646331"/>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altLang="x-none" dirty="0">
                <a:solidFill>
                  <a:schemeClr val="bg1"/>
                </a:solidFill>
              </a:rPr>
              <a:t>BLP in Theory – Relaxing Assumptions</a:t>
            </a:r>
          </a:p>
        </p:txBody>
      </p:sp>
      <p:sp>
        <p:nvSpPr>
          <p:cNvPr id="31" name="Rectangle 11"/>
          <p:cNvSpPr>
            <a:spLocks noChangeArrowheads="1"/>
          </p:cNvSpPr>
          <p:nvPr/>
        </p:nvSpPr>
        <p:spPr bwMode="gray">
          <a:xfrm>
            <a:off x="1776009" y="8458723"/>
            <a:ext cx="14195004" cy="898219"/>
          </a:xfrm>
          <a:prstGeom prst="rect">
            <a:avLst/>
          </a:prstGeom>
          <a:solidFill>
            <a:schemeClr val="accent1"/>
          </a:solidFill>
          <a:ln>
            <a:noFill/>
          </a:ln>
          <a:effectLst/>
        </p:spPr>
        <p:txBody>
          <a:bodyPr wrap="none" anchor="ctr"/>
          <a:lstStyle/>
          <a:p>
            <a:endParaRPr lang="en-US" dirty="0"/>
          </a:p>
        </p:txBody>
      </p:sp>
      <p:sp>
        <p:nvSpPr>
          <p:cNvPr id="32" name="Text Box 12"/>
          <p:cNvSpPr txBox="1">
            <a:spLocks noChangeArrowheads="1"/>
          </p:cNvSpPr>
          <p:nvPr/>
        </p:nvSpPr>
        <p:spPr bwMode="gray">
          <a:xfrm>
            <a:off x="1995084" y="8558363"/>
            <a:ext cx="13670486" cy="646331"/>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altLang="x-none" sz="3600" b="0" dirty="0">
                <a:solidFill>
                  <a:schemeClr val="bg1"/>
                </a:solidFill>
                <a:latin typeface="+mj-lt"/>
              </a:rPr>
              <a:t>BLP in Practice – The Algorithm</a:t>
            </a:r>
          </a:p>
        </p:txBody>
      </p:sp>
      <p:sp>
        <p:nvSpPr>
          <p:cNvPr id="18" name="Title 1"/>
          <p:cNvSpPr txBox="1">
            <a:spLocks/>
          </p:cNvSpPr>
          <p:nvPr/>
        </p:nvSpPr>
        <p:spPr>
          <a:xfrm>
            <a:off x="1716089" y="1544418"/>
            <a:ext cx="20878800" cy="1683206"/>
          </a:xfrm>
          <a:prstGeom prst="rect">
            <a:avLst/>
          </a:prstGeom>
        </p:spPr>
        <p:txBody>
          <a:bodyPr anchor="ctr" anchorCtr="0">
            <a:noAutofit/>
          </a:bodyPr>
          <a:lstStyle>
            <a:lvl1pPr algn="l" defTabSz="1828800" rtl="0" eaLnBrk="1" latinLnBrk="0" hangingPunct="1">
              <a:lnSpc>
                <a:spcPct val="90000"/>
              </a:lnSpc>
              <a:spcBef>
                <a:spcPct val="0"/>
              </a:spcBef>
              <a:buNone/>
              <a:defRPr sz="6000" b="1" kern="1200" baseline="0">
                <a:solidFill>
                  <a:schemeClr val="tx2"/>
                </a:solidFill>
                <a:latin typeface="+mj-lt"/>
                <a:ea typeface="+mj-ea"/>
                <a:cs typeface="+mj-cs"/>
              </a:defRPr>
            </a:lvl1pPr>
          </a:lstStyle>
          <a:p>
            <a:r>
              <a:rPr lang="en-US" sz="5200" b="0" dirty="0"/>
              <a:t>Outline</a:t>
            </a:r>
          </a:p>
        </p:txBody>
      </p:sp>
      <p:sp>
        <p:nvSpPr>
          <p:cNvPr id="4" name="Slide Number Placeholder 3"/>
          <p:cNvSpPr>
            <a:spLocks noGrp="1"/>
          </p:cNvSpPr>
          <p:nvPr>
            <p:ph type="sldNum" sz="quarter" idx="4"/>
          </p:nvPr>
        </p:nvSpPr>
        <p:spPr/>
        <p:txBody>
          <a:bodyPr/>
          <a:lstStyle/>
          <a:p>
            <a:fld id="{8C8B385D-DF67-E241-B0BF-76B80A8E743B}" type="slidenum">
              <a:rPr lang="en-US" smtClean="0"/>
              <a:pPr/>
              <a:t>3</a:t>
            </a:fld>
            <a:endParaRPr lang="en-US" dirty="0"/>
          </a:p>
        </p:txBody>
      </p:sp>
    </p:spTree>
    <p:extLst>
      <p:ext uri="{BB962C8B-B14F-4D97-AF65-F5344CB8AC3E}">
        <p14:creationId xmlns:p14="http://schemas.microsoft.com/office/powerpoint/2010/main" val="121944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10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1000"/>
                                        <p:tgtEl>
                                          <p:spTgt spid="26"/>
                                        </p:tgtEl>
                                      </p:cBhvr>
                                    </p:animEffect>
                                  </p:childTnLst>
                                </p:cTn>
                              </p:par>
                              <p:par>
                                <p:cTn id="19" presetID="9" presetClass="emph" presetSubtype="0" grpId="1" nodeType="withEffect">
                                  <p:stCondLst>
                                    <p:cond delay="0"/>
                                  </p:stCondLst>
                                  <p:childTnLst>
                                    <p:set>
                                      <p:cBhvr rctx="PPT">
                                        <p:cTn id="20" dur="indefinite"/>
                                        <p:tgtEl>
                                          <p:spTgt spid="23"/>
                                        </p:tgtEl>
                                        <p:attrNameLst>
                                          <p:attrName>style.opacity</p:attrName>
                                        </p:attrNameLst>
                                      </p:cBhvr>
                                      <p:to>
                                        <p:strVal val="0.4"/>
                                      </p:to>
                                    </p:set>
                                    <p:animEffect filter="image" prLst="opacity: 0.4">
                                      <p:cBhvr rctx="IE">
                                        <p:cTn id="21" dur="indefinite"/>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left)">
                                      <p:cBhvr>
                                        <p:cTn id="26" dur="500"/>
                                        <p:tgtEl>
                                          <p:spTgt spid="27"/>
                                        </p:tgtEl>
                                      </p:cBhvr>
                                    </p:animEffect>
                                  </p:childTnLst>
                                </p:cTn>
                              </p:par>
                              <p:par>
                                <p:cTn id="27" presetID="10"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1000"/>
                                        <p:tgtEl>
                                          <p:spTgt spid="28"/>
                                        </p:tgtEl>
                                      </p:cBhvr>
                                    </p:animEffect>
                                  </p:childTnLst>
                                </p:cTn>
                              </p:par>
                              <p:par>
                                <p:cTn id="30" presetID="9" presetClass="emph" presetSubtype="0" grpId="1" nodeType="withEffect">
                                  <p:stCondLst>
                                    <p:cond delay="0"/>
                                  </p:stCondLst>
                                  <p:childTnLst>
                                    <p:set>
                                      <p:cBhvr rctx="PPT">
                                        <p:cTn id="31" dur="indefinite"/>
                                        <p:tgtEl>
                                          <p:spTgt spid="25"/>
                                        </p:tgtEl>
                                        <p:attrNameLst>
                                          <p:attrName>style.opacity</p:attrName>
                                        </p:attrNameLst>
                                      </p:cBhvr>
                                      <p:to>
                                        <p:strVal val="0.4"/>
                                      </p:to>
                                    </p:set>
                                    <p:animEffect filter="image" prLst="opacity: 0.4">
                                      <p:cBhvr rctx="IE">
                                        <p:cTn id="32" dur="indefinite"/>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par>
                                <p:cTn id="38" presetID="10" presetClass="entr" presetSubtype="0"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1000"/>
                                        <p:tgtEl>
                                          <p:spTgt spid="30"/>
                                        </p:tgtEl>
                                      </p:cBhvr>
                                    </p:animEffect>
                                  </p:childTnLst>
                                </p:cTn>
                              </p:par>
                              <p:par>
                                <p:cTn id="41" presetID="9" presetClass="emph" presetSubtype="0" grpId="1" nodeType="withEffect">
                                  <p:stCondLst>
                                    <p:cond delay="0"/>
                                  </p:stCondLst>
                                  <p:childTnLst>
                                    <p:set>
                                      <p:cBhvr rctx="PPT">
                                        <p:cTn id="42" dur="indefinite"/>
                                        <p:tgtEl>
                                          <p:spTgt spid="27"/>
                                        </p:tgtEl>
                                        <p:attrNameLst>
                                          <p:attrName>style.opacity</p:attrName>
                                        </p:attrNameLst>
                                      </p:cBhvr>
                                      <p:to>
                                        <p:strVal val="0.4"/>
                                      </p:to>
                                    </p:set>
                                    <p:animEffect filter="image" prLst="opacity: 0.4">
                                      <p:cBhvr rctx="IE">
                                        <p:cTn id="43" dur="indefinite"/>
                                        <p:tgtEl>
                                          <p:spTgt spid="2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left)">
                                      <p:cBhvr>
                                        <p:cTn id="48" dur="500"/>
                                        <p:tgtEl>
                                          <p:spTgt spid="3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1000"/>
                                        <p:tgtEl>
                                          <p:spTgt spid="32"/>
                                        </p:tgtEl>
                                      </p:cBhvr>
                                    </p:animEffect>
                                  </p:childTnLst>
                                </p:cTn>
                              </p:par>
                              <p:par>
                                <p:cTn id="52" presetID="9" presetClass="emph" presetSubtype="0" grpId="1" nodeType="withEffect">
                                  <p:stCondLst>
                                    <p:cond delay="0"/>
                                  </p:stCondLst>
                                  <p:childTnLst>
                                    <p:set>
                                      <p:cBhvr rctx="PPT">
                                        <p:cTn id="53" dur="indefinite"/>
                                        <p:tgtEl>
                                          <p:spTgt spid="29"/>
                                        </p:tgtEl>
                                        <p:attrNameLst>
                                          <p:attrName>style.opacity</p:attrName>
                                        </p:attrNameLst>
                                      </p:cBhvr>
                                      <p:to>
                                        <p:strVal val="0.4"/>
                                      </p:to>
                                    </p:set>
                                    <p:animEffect filter="image" prLst="opacity: 0.4">
                                      <p:cBhvr rctx="IE">
                                        <p:cTn id="54" dur="indefinite"/>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4" grpId="0"/>
      <p:bldP spid="25" grpId="0" animBg="1"/>
      <p:bldP spid="25" grpId="1" animBg="1"/>
      <p:bldP spid="26" grpId="0"/>
      <p:bldP spid="27" grpId="0" animBg="1"/>
      <p:bldP spid="27" grpId="1" animBg="1"/>
      <p:bldP spid="29" grpId="0" animBg="1"/>
      <p:bldP spid="29" grpId="1" animBg="1"/>
      <p:bldP spid="31" grpId="0" animBg="1"/>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17F5324C-C9BB-41FD-8CF0-5C2A231A34C3}"/>
              </a:ext>
            </a:extLst>
          </p:cNvPr>
          <p:cNvSpPr>
            <a:spLocks noGrp="1"/>
          </p:cNvSpPr>
          <p:nvPr>
            <p:ph type="body" sz="quarter" idx="14"/>
          </p:nvPr>
        </p:nvSpPr>
        <p:spPr/>
        <p:txBody>
          <a:bodyPr/>
          <a:lstStyle/>
          <a:p>
            <a:endParaRPr lang="en-US"/>
          </a:p>
        </p:txBody>
      </p:sp>
      <p:sp>
        <p:nvSpPr>
          <p:cNvPr id="12" name="Text Placeholder 11">
            <a:extLst>
              <a:ext uri="{FF2B5EF4-FFF2-40B4-BE49-F238E27FC236}">
                <a16:creationId xmlns:a16="http://schemas.microsoft.com/office/drawing/2014/main" id="{5989397C-5B79-4833-9C27-41E450CED8F5}"/>
              </a:ext>
            </a:extLst>
          </p:cNvPr>
          <p:cNvSpPr>
            <a:spLocks noGrp="1"/>
          </p:cNvSpPr>
          <p:nvPr>
            <p:ph type="body" sz="quarter" idx="15"/>
          </p:nvPr>
        </p:nvSpPr>
        <p:spPr/>
        <p:txBody>
          <a:bodyPr/>
          <a:lstStyle/>
          <a:p>
            <a:endParaRPr lang="en-US"/>
          </a:p>
        </p:txBody>
      </p:sp>
      <p:sp>
        <p:nvSpPr>
          <p:cNvPr id="10" name="Title 9">
            <a:extLst>
              <a:ext uri="{FF2B5EF4-FFF2-40B4-BE49-F238E27FC236}">
                <a16:creationId xmlns:a16="http://schemas.microsoft.com/office/drawing/2014/main" id="{1DCB9102-5FF7-491B-AB5A-CA65E0AE44B6}"/>
              </a:ext>
            </a:extLst>
          </p:cNvPr>
          <p:cNvSpPr>
            <a:spLocks noGrp="1"/>
          </p:cNvSpPr>
          <p:nvPr>
            <p:ph type="title"/>
          </p:nvPr>
        </p:nvSpPr>
        <p:spPr>
          <a:xfrm>
            <a:off x="1754188" y="1411358"/>
            <a:ext cx="12735899" cy="2009774"/>
          </a:xfrm>
        </p:spPr>
        <p:txBody>
          <a:bodyPr/>
          <a:lstStyle/>
          <a:p>
            <a:r>
              <a:rPr lang="en-US" dirty="0"/>
              <a:t>Basic Markets Example – OLS Elasticity</a:t>
            </a:r>
          </a:p>
        </p:txBody>
      </p:sp>
      <mc:AlternateContent xmlns:mc="http://schemas.openxmlformats.org/markup-compatibility/2006" xmlns:a14="http://schemas.microsoft.com/office/drawing/2010/main">
        <mc:Choice Requires="a14">
          <p:sp>
            <p:nvSpPr>
              <p:cNvPr id="13" name="Content Placeholder 12">
                <a:extLst>
                  <a:ext uri="{FF2B5EF4-FFF2-40B4-BE49-F238E27FC236}">
                    <a16:creationId xmlns:a16="http://schemas.microsoft.com/office/drawing/2014/main" id="{838C6FC8-D65D-4B3D-93D9-12AC8CDB22F7}"/>
                  </a:ext>
                </a:extLst>
              </p:cNvPr>
              <p:cNvSpPr>
                <a:spLocks noGrp="1"/>
              </p:cNvSpPr>
              <p:nvPr>
                <p:ph sz="quarter" idx="19"/>
              </p:nvPr>
            </p:nvSpPr>
            <p:spPr>
              <a:xfrm>
                <a:off x="1754189" y="3523992"/>
                <a:ext cx="8761412" cy="8305800"/>
              </a:xfrm>
            </p:spPr>
            <p:txBody>
              <a:bodyPr anchor="ctr"/>
              <a:lstStyle/>
              <a:p>
                <a:r>
                  <a:rPr lang="en-US" dirty="0">
                    <a:solidFill>
                      <a:srgbClr val="FF0000"/>
                    </a:solidFill>
                  </a:rPr>
                  <a:t>Demand</a:t>
                </a:r>
              </a:p>
              <a:p>
                <a:pPr lvl="1"/>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𝑃</m:t>
                    </m:r>
                  </m:oMath>
                </a14:m>
                <a:endParaRPr lang="en-US" dirty="0"/>
              </a:p>
              <a:p>
                <a:endParaRPr lang="en-US" dirty="0"/>
              </a:p>
              <a:p>
                <a:r>
                  <a:rPr lang="en-US" dirty="0">
                    <a:solidFill>
                      <a:srgbClr val="0070C0"/>
                    </a:solidFill>
                  </a:rPr>
                  <a:t>Supply</a:t>
                </a:r>
              </a:p>
              <a:p>
                <a:pPr lvl="1"/>
                <a14:m>
                  <m:oMath xmlns:m="http://schemas.openxmlformats.org/officeDocument/2006/math">
                    <m:r>
                      <a:rPr lang="en-US" b="0" i="1" smtClean="0">
                        <a:latin typeface="Cambria Math" panose="02040503050406030204" pitchFamily="18" charset="0"/>
                      </a:rPr>
                      <m:t>𝑄</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𝑃</m:t>
                    </m:r>
                  </m:oMath>
                </a14:m>
                <a:endParaRPr lang="en-US" dirty="0"/>
              </a:p>
              <a:p>
                <a:endParaRPr lang="en-US" dirty="0"/>
              </a:p>
              <a:p>
                <a:r>
                  <a:rPr lang="en-US" dirty="0"/>
                  <a:t>Advantage?</a:t>
                </a:r>
              </a:p>
              <a:p>
                <a:pPr lvl="1"/>
                <a:r>
                  <a:rPr lang="en-US" dirty="0"/>
                  <a:t>Easy to estimate – Just fit OLS!</a:t>
                </a:r>
              </a:p>
            </p:txBody>
          </p:sp>
        </mc:Choice>
        <mc:Fallback xmlns="">
          <p:sp>
            <p:nvSpPr>
              <p:cNvPr id="13" name="Content Placeholder 12">
                <a:extLst>
                  <a:ext uri="{FF2B5EF4-FFF2-40B4-BE49-F238E27FC236}">
                    <a16:creationId xmlns:a16="http://schemas.microsoft.com/office/drawing/2014/main" id="{838C6FC8-D65D-4B3D-93D9-12AC8CDB22F7}"/>
                  </a:ext>
                </a:extLst>
              </p:cNvPr>
              <p:cNvSpPr>
                <a:spLocks noGrp="1" noRot="1" noChangeAspect="1" noMove="1" noResize="1" noEditPoints="1" noAdjustHandles="1" noChangeArrowheads="1" noChangeShapeType="1" noTextEdit="1"/>
              </p:cNvSpPr>
              <p:nvPr>
                <p:ph sz="quarter" idx="19"/>
              </p:nvPr>
            </p:nvSpPr>
            <p:spPr>
              <a:xfrm>
                <a:off x="1754189" y="3523992"/>
                <a:ext cx="8761412" cy="8305800"/>
              </a:xfrm>
              <a:blipFill>
                <a:blip r:embed="rId3"/>
                <a:stretch>
                  <a:fillRect l="-1949"/>
                </a:stretch>
              </a:blipFill>
            </p:spPr>
            <p:txBody>
              <a:bodyPr/>
              <a:lstStyle/>
              <a:p>
                <a:r>
                  <a:rPr lang="en-US">
                    <a:noFill/>
                  </a:rPr>
                  <a:t> </a:t>
                </a:r>
              </a:p>
            </p:txBody>
          </p:sp>
        </mc:Fallback>
      </mc:AlternateContent>
      <p:sp>
        <p:nvSpPr>
          <p:cNvPr id="9" name="Slide Number Placeholder 8">
            <a:extLst>
              <a:ext uri="{FF2B5EF4-FFF2-40B4-BE49-F238E27FC236}">
                <a16:creationId xmlns:a16="http://schemas.microsoft.com/office/drawing/2014/main" id="{FAACCB93-32CA-45F0-8738-1CB4E0C661DE}"/>
              </a:ext>
            </a:extLst>
          </p:cNvPr>
          <p:cNvSpPr>
            <a:spLocks noGrp="1"/>
          </p:cNvSpPr>
          <p:nvPr>
            <p:ph type="sldNum" sz="quarter" idx="4"/>
          </p:nvPr>
        </p:nvSpPr>
        <p:spPr/>
        <p:txBody>
          <a:bodyPr/>
          <a:lstStyle/>
          <a:p>
            <a:fld id="{8C8B385D-DF67-E241-B0BF-76B80A8E743B}" type="slidenum">
              <a:rPr lang="en-US" smtClean="0"/>
              <a:pPr/>
              <a:t>4</a:t>
            </a:fld>
            <a:endParaRPr lang="en-US" dirty="0"/>
          </a:p>
        </p:txBody>
      </p:sp>
      <p:cxnSp>
        <p:nvCxnSpPr>
          <p:cNvPr id="19" name="Straight Arrow Connector 18">
            <a:extLst>
              <a:ext uri="{FF2B5EF4-FFF2-40B4-BE49-F238E27FC236}">
                <a16:creationId xmlns:a16="http://schemas.microsoft.com/office/drawing/2014/main" id="{1FB07312-D239-4C6B-934D-A946DE5A3DFC}"/>
              </a:ext>
            </a:extLst>
          </p:cNvPr>
          <p:cNvCxnSpPr>
            <a:cxnSpLocks/>
          </p:cNvCxnSpPr>
          <p:nvPr/>
        </p:nvCxnSpPr>
        <p:spPr>
          <a:xfrm flipV="1">
            <a:off x="13871575" y="11829790"/>
            <a:ext cx="8287098" cy="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9B25BB0B-1A98-4E44-BE6F-CD0AD7D7288B}"/>
              </a:ext>
            </a:extLst>
          </p:cNvPr>
          <p:cNvSpPr txBox="1"/>
          <p:nvPr/>
        </p:nvSpPr>
        <p:spPr>
          <a:xfrm>
            <a:off x="13253061" y="2801206"/>
            <a:ext cx="1237027" cy="923330"/>
          </a:xfrm>
          <a:prstGeom prst="rect">
            <a:avLst/>
          </a:prstGeom>
          <a:noFill/>
        </p:spPr>
        <p:txBody>
          <a:bodyPr wrap="square" rtlCol="0">
            <a:spAutoFit/>
          </a:bodyPr>
          <a:lstStyle/>
          <a:p>
            <a:pPr algn="ctr"/>
            <a:r>
              <a:rPr lang="en-US" sz="5400" dirty="0"/>
              <a:t>P</a:t>
            </a:r>
          </a:p>
        </p:txBody>
      </p:sp>
      <p:sp>
        <p:nvSpPr>
          <p:cNvPr id="24" name="TextBox 23">
            <a:extLst>
              <a:ext uri="{FF2B5EF4-FFF2-40B4-BE49-F238E27FC236}">
                <a16:creationId xmlns:a16="http://schemas.microsoft.com/office/drawing/2014/main" id="{3BBC8527-3C1C-45D4-83EC-2B0283B40D62}"/>
              </a:ext>
            </a:extLst>
          </p:cNvPr>
          <p:cNvSpPr txBox="1"/>
          <p:nvPr/>
        </p:nvSpPr>
        <p:spPr>
          <a:xfrm>
            <a:off x="22158673" y="11368125"/>
            <a:ext cx="1237027" cy="923330"/>
          </a:xfrm>
          <a:prstGeom prst="rect">
            <a:avLst/>
          </a:prstGeom>
          <a:noFill/>
        </p:spPr>
        <p:txBody>
          <a:bodyPr wrap="square" rtlCol="0">
            <a:spAutoFit/>
          </a:bodyPr>
          <a:lstStyle/>
          <a:p>
            <a:pPr algn="ctr"/>
            <a:r>
              <a:rPr lang="en-US" sz="5400" dirty="0"/>
              <a:t>Q</a:t>
            </a:r>
          </a:p>
        </p:txBody>
      </p:sp>
      <p:cxnSp>
        <p:nvCxnSpPr>
          <p:cNvPr id="26" name="Straight Connector 25">
            <a:extLst>
              <a:ext uri="{FF2B5EF4-FFF2-40B4-BE49-F238E27FC236}">
                <a16:creationId xmlns:a16="http://schemas.microsoft.com/office/drawing/2014/main" id="{36264F4E-9ACC-4A52-ACD2-01F72929974A}"/>
              </a:ext>
            </a:extLst>
          </p:cNvPr>
          <p:cNvCxnSpPr>
            <a:cxnSpLocks/>
          </p:cNvCxnSpPr>
          <p:nvPr/>
        </p:nvCxnSpPr>
        <p:spPr>
          <a:xfrm>
            <a:off x="13871575" y="5111448"/>
            <a:ext cx="7792671" cy="5803346"/>
          </a:xfrm>
          <a:prstGeom prst="line">
            <a:avLst/>
          </a:prstGeom>
          <a:ln w="76200">
            <a:solidFill>
              <a:srgbClr val="FF0000"/>
            </a:solidFill>
          </a:ln>
        </p:spPr>
        <p:style>
          <a:lnRef idx="1">
            <a:schemeClr val="accent4"/>
          </a:lnRef>
          <a:fillRef idx="0">
            <a:schemeClr val="accent4"/>
          </a:fillRef>
          <a:effectRef idx="0">
            <a:schemeClr val="accent4"/>
          </a:effectRef>
          <a:fontRef idx="minor">
            <a:schemeClr val="tx1"/>
          </a:fontRef>
        </p:style>
      </p:cxnSp>
      <p:cxnSp>
        <p:nvCxnSpPr>
          <p:cNvPr id="27" name="Straight Connector 26">
            <a:extLst>
              <a:ext uri="{FF2B5EF4-FFF2-40B4-BE49-F238E27FC236}">
                <a16:creationId xmlns:a16="http://schemas.microsoft.com/office/drawing/2014/main" id="{84972761-5F56-4CC9-82D3-1299CECD69BF}"/>
              </a:ext>
            </a:extLst>
          </p:cNvPr>
          <p:cNvCxnSpPr>
            <a:cxnSpLocks/>
          </p:cNvCxnSpPr>
          <p:nvPr/>
        </p:nvCxnSpPr>
        <p:spPr>
          <a:xfrm flipH="1">
            <a:off x="13871574" y="4901452"/>
            <a:ext cx="7792672" cy="6466673"/>
          </a:xfrm>
          <a:prstGeom prst="line">
            <a:avLst/>
          </a:prstGeom>
          <a:ln w="76200">
            <a:solidFill>
              <a:srgbClr val="0070C0"/>
            </a:solidFill>
          </a:ln>
        </p:spPr>
        <p:style>
          <a:lnRef idx="1">
            <a:schemeClr val="accent4"/>
          </a:lnRef>
          <a:fillRef idx="0">
            <a:schemeClr val="accent4"/>
          </a:fillRef>
          <a:effectRef idx="0">
            <a:schemeClr val="accent4"/>
          </a:effectRef>
          <a:fontRef idx="minor">
            <a:schemeClr val="tx1"/>
          </a:fontRef>
        </p:style>
      </p:cxnSp>
      <p:cxnSp>
        <p:nvCxnSpPr>
          <p:cNvPr id="17" name="Straight Arrow Connector 16">
            <a:extLst>
              <a:ext uri="{FF2B5EF4-FFF2-40B4-BE49-F238E27FC236}">
                <a16:creationId xmlns:a16="http://schemas.microsoft.com/office/drawing/2014/main" id="{F5944A22-98DB-46A0-8A17-CCD7E6F2A772}"/>
              </a:ext>
            </a:extLst>
          </p:cNvPr>
          <p:cNvCxnSpPr>
            <a:cxnSpLocks/>
          </p:cNvCxnSpPr>
          <p:nvPr/>
        </p:nvCxnSpPr>
        <p:spPr>
          <a:xfrm flipV="1">
            <a:off x="13871575" y="3934297"/>
            <a:ext cx="0" cy="7895493"/>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1045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fade">
                                      <p:cBhvr>
                                        <p:cTn id="10" dur="1000"/>
                                        <p:tgtEl>
                                          <p:spTgt spid="1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down)">
                                      <p:cBhvr>
                                        <p:cTn id="13" dur="75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
                                            <p:txEl>
                                              <p:pRg st="3" end="3"/>
                                            </p:txEl>
                                          </p:spTgt>
                                        </p:tgtEl>
                                        <p:attrNameLst>
                                          <p:attrName>style.visibility</p:attrName>
                                        </p:attrNameLst>
                                      </p:cBhvr>
                                      <p:to>
                                        <p:strVal val="visible"/>
                                      </p:to>
                                    </p:set>
                                    <p:animEffect transition="in" filter="fade">
                                      <p:cBhvr>
                                        <p:cTn id="18" dur="1000"/>
                                        <p:tgtEl>
                                          <p:spTgt spid="1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xEl>
                                              <p:pRg st="4" end="4"/>
                                            </p:txEl>
                                          </p:spTgt>
                                        </p:tgtEl>
                                        <p:attrNameLst>
                                          <p:attrName>style.visibility</p:attrName>
                                        </p:attrNameLst>
                                      </p:cBhvr>
                                      <p:to>
                                        <p:strVal val="visible"/>
                                      </p:to>
                                    </p:set>
                                    <p:animEffect transition="in" filter="fade">
                                      <p:cBhvr>
                                        <p:cTn id="21" dur="1000"/>
                                        <p:tgtEl>
                                          <p:spTgt spid="13">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down)">
                                      <p:cBhvr>
                                        <p:cTn id="24" dur="75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3">
                                            <p:txEl>
                                              <p:pRg st="6" end="6"/>
                                            </p:txEl>
                                          </p:spTgt>
                                        </p:tgtEl>
                                        <p:attrNameLst>
                                          <p:attrName>style.visibility</p:attrName>
                                        </p:attrNameLst>
                                      </p:cBhvr>
                                      <p:to>
                                        <p:strVal val="visible"/>
                                      </p:to>
                                    </p:set>
                                    <p:animEffect transition="in" filter="fade">
                                      <p:cBhvr>
                                        <p:cTn id="29" dur="1000"/>
                                        <p:tgtEl>
                                          <p:spTgt spid="1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3">
                                            <p:txEl>
                                              <p:pRg st="7" end="7"/>
                                            </p:txEl>
                                          </p:spTgt>
                                        </p:tgtEl>
                                        <p:attrNameLst>
                                          <p:attrName>style.visibility</p:attrName>
                                        </p:attrNameLst>
                                      </p:cBhvr>
                                      <p:to>
                                        <p:strVal val="visible"/>
                                      </p:to>
                                    </p:set>
                                    <p:animEffect transition="in" filter="fade">
                                      <p:cBhvr>
                                        <p:cTn id="34" dur="1000"/>
                                        <p:tgtEl>
                                          <p:spTgt spid="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D1E527E6-9C47-4367-AC73-FF0D38331A06}"/>
              </a:ext>
            </a:extLst>
          </p:cNvPr>
          <p:cNvSpPr/>
          <p:nvPr/>
        </p:nvSpPr>
        <p:spPr>
          <a:xfrm>
            <a:off x="14627192" y="8938789"/>
            <a:ext cx="194552" cy="2334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0F37DB8B-E5D2-408A-8E51-952EEA9FB730}"/>
              </a:ext>
            </a:extLst>
          </p:cNvPr>
          <p:cNvCxnSpPr>
            <a:cxnSpLocks/>
          </p:cNvCxnSpPr>
          <p:nvPr/>
        </p:nvCxnSpPr>
        <p:spPr>
          <a:xfrm flipV="1">
            <a:off x="13868553" y="6529766"/>
            <a:ext cx="3520021" cy="3369483"/>
          </a:xfrm>
          <a:prstGeom prst="line">
            <a:avLst/>
          </a:prstGeom>
          <a:ln w="762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056C3EE-0A0E-48F8-8A48-CF47AB8894DE}"/>
              </a:ext>
            </a:extLst>
          </p:cNvPr>
          <p:cNvCxnSpPr>
            <a:cxnSpLocks/>
          </p:cNvCxnSpPr>
          <p:nvPr/>
        </p:nvCxnSpPr>
        <p:spPr>
          <a:xfrm>
            <a:off x="13858654" y="8065226"/>
            <a:ext cx="3315498" cy="3764563"/>
          </a:xfrm>
          <a:prstGeom prst="line">
            <a:avLst/>
          </a:prstGeom>
          <a:ln w="762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D57A89F-1283-434A-9535-2E685856416A}"/>
              </a:ext>
            </a:extLst>
          </p:cNvPr>
          <p:cNvSpPr>
            <a:spLocks noGrp="1"/>
          </p:cNvSpPr>
          <p:nvPr>
            <p:ph type="body" sz="quarter" idx="14"/>
          </p:nvPr>
        </p:nvSpPr>
        <p:spPr/>
        <p:txBody>
          <a:bodyPr/>
          <a:lstStyle/>
          <a:p>
            <a:endParaRPr lang="en-US"/>
          </a:p>
        </p:txBody>
      </p:sp>
      <p:sp>
        <p:nvSpPr>
          <p:cNvPr id="5" name="Text Placeholder 4">
            <a:extLst>
              <a:ext uri="{FF2B5EF4-FFF2-40B4-BE49-F238E27FC236}">
                <a16:creationId xmlns:a16="http://schemas.microsoft.com/office/drawing/2014/main" id="{903F98A0-4681-49E8-97D7-199F134AC396}"/>
              </a:ext>
            </a:extLst>
          </p:cNvPr>
          <p:cNvSpPr>
            <a:spLocks noGrp="1"/>
          </p:cNvSpPr>
          <p:nvPr>
            <p:ph type="body" sz="quarter" idx="15"/>
          </p:nvPr>
        </p:nvSpPr>
        <p:spPr/>
        <p:txBody>
          <a:bodyPr/>
          <a:lstStyle/>
          <a:p>
            <a:endParaRPr lang="en-US"/>
          </a:p>
        </p:txBody>
      </p:sp>
      <p:sp>
        <p:nvSpPr>
          <p:cNvPr id="10" name="Title 9">
            <a:extLst>
              <a:ext uri="{FF2B5EF4-FFF2-40B4-BE49-F238E27FC236}">
                <a16:creationId xmlns:a16="http://schemas.microsoft.com/office/drawing/2014/main" id="{1DCB9102-5FF7-491B-AB5A-CA65E0AE44B6}"/>
              </a:ext>
            </a:extLst>
          </p:cNvPr>
          <p:cNvSpPr>
            <a:spLocks noGrp="1"/>
          </p:cNvSpPr>
          <p:nvPr>
            <p:ph type="title"/>
          </p:nvPr>
        </p:nvSpPr>
        <p:spPr/>
        <p:txBody>
          <a:bodyPr/>
          <a:lstStyle/>
          <a:p>
            <a:r>
              <a:rPr lang="en-US" dirty="0"/>
              <a:t>Problem with OLS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E4F991CC-C2DE-4B82-9F3D-9880D89CB7D1}"/>
                  </a:ext>
                </a:extLst>
              </p:cNvPr>
              <p:cNvSpPr>
                <a:spLocks noGrp="1"/>
              </p:cNvSpPr>
              <p:nvPr>
                <p:ph sz="quarter" idx="19"/>
              </p:nvPr>
            </p:nvSpPr>
            <p:spPr>
              <a:xfrm>
                <a:off x="1776026" y="4563598"/>
                <a:ext cx="10677760" cy="8305800"/>
              </a:xfrm>
            </p:spPr>
            <p:txBody>
              <a:bodyPr/>
              <a:lstStyle/>
              <a:p>
                <a:pPr marL="0" indent="0" algn="ctr">
                  <a:buNone/>
                </a:pPr>
                <a:r>
                  <a:rPr lang="en-US" u="sng" dirty="0">
                    <a:solidFill>
                      <a:schemeClr val="tx1"/>
                    </a:solidFill>
                  </a:rPr>
                  <a:t>Demand</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𝑃</m:t>
                      </m:r>
                    </m:oMath>
                  </m:oMathPara>
                </a14:m>
                <a:endParaRPr lang="en-US" dirty="0"/>
              </a:p>
              <a:p>
                <a:endParaRPr lang="en-US" dirty="0"/>
              </a:p>
              <a:p>
                <a:pPr marL="0" indent="0" algn="ctr">
                  <a:buNone/>
                </a:pPr>
                <a:r>
                  <a:rPr lang="en-US" u="sng" dirty="0">
                    <a:solidFill>
                      <a:schemeClr val="tx1"/>
                    </a:solidFill>
                  </a:rPr>
                  <a:t>Supply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𝑃</m:t>
                      </m:r>
                    </m:oMath>
                  </m:oMathPara>
                </a14:m>
                <a:endParaRPr lang="en-US" dirty="0"/>
              </a:p>
              <a:p>
                <a:endParaRPr lang="en-US" dirty="0"/>
              </a:p>
              <a:p>
                <a:pPr marL="0" indent="0" algn="ctr">
                  <a:buNone/>
                </a:pPr>
                <a:r>
                  <a:rPr lang="en-US" u="sng" dirty="0"/>
                  <a:t>Any given point</a:t>
                </a:r>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𝐷</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𝑆</m:t>
                          </m:r>
                        </m:sub>
                      </m:sSub>
                    </m:oMath>
                  </m:oMathPara>
                </a14:m>
                <a:endParaRPr lang="en-US" b="0"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𝑃</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𝛼</m:t>
                      </m:r>
                      <m:r>
                        <a:rPr lang="en-US" b="0" i="1" smtClean="0">
                          <a:latin typeface="Cambria Math" panose="02040503050406030204" pitchFamily="18" charset="0"/>
                        </a:rPr>
                        <m:t>𝑃</m:t>
                      </m:r>
                    </m:oMath>
                  </m:oMathPara>
                </a14:m>
                <a:endParaRPr lang="en-US" dirty="0"/>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𝐷</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𝑜</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𝐷</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𝐷</m:t>
                          </m:r>
                        </m:sub>
                      </m:sSub>
                    </m:oMath>
                  </m:oMathPara>
                </a14:m>
                <a:endParaRPr lang="en-US" dirty="0"/>
              </a:p>
            </p:txBody>
          </p:sp>
        </mc:Choice>
        <mc:Fallback xmlns="">
          <p:sp>
            <p:nvSpPr>
              <p:cNvPr id="6" name="Content Placeholder 5">
                <a:extLst>
                  <a:ext uri="{FF2B5EF4-FFF2-40B4-BE49-F238E27FC236}">
                    <a16:creationId xmlns:a16="http://schemas.microsoft.com/office/drawing/2014/main" id="{E4F991CC-C2DE-4B82-9F3D-9880D89CB7D1}"/>
                  </a:ext>
                </a:extLst>
              </p:cNvPr>
              <p:cNvSpPr>
                <a:spLocks noGrp="1" noRot="1" noChangeAspect="1" noMove="1" noResize="1" noEditPoints="1" noAdjustHandles="1" noChangeArrowheads="1" noChangeShapeType="1" noTextEdit="1"/>
              </p:cNvSpPr>
              <p:nvPr>
                <p:ph sz="quarter" idx="19"/>
              </p:nvPr>
            </p:nvSpPr>
            <p:spPr>
              <a:xfrm>
                <a:off x="1776026" y="4563598"/>
                <a:ext cx="10677760" cy="8305800"/>
              </a:xfrm>
              <a:blipFill>
                <a:blip r:embed="rId3"/>
                <a:stretch>
                  <a:fillRect t="-1175"/>
                </a:stretch>
              </a:blipFill>
            </p:spPr>
            <p:txBody>
              <a:bodyPr/>
              <a:lstStyle/>
              <a:p>
                <a:r>
                  <a:rPr lang="en-US">
                    <a:noFill/>
                  </a:rPr>
                  <a:t> </a:t>
                </a:r>
              </a:p>
            </p:txBody>
          </p:sp>
        </mc:Fallback>
      </mc:AlternateContent>
      <p:sp>
        <p:nvSpPr>
          <p:cNvPr id="9" name="Slide Number Placeholder 8">
            <a:extLst>
              <a:ext uri="{FF2B5EF4-FFF2-40B4-BE49-F238E27FC236}">
                <a16:creationId xmlns:a16="http://schemas.microsoft.com/office/drawing/2014/main" id="{FAACCB93-32CA-45F0-8738-1CB4E0C661DE}"/>
              </a:ext>
            </a:extLst>
          </p:cNvPr>
          <p:cNvSpPr>
            <a:spLocks noGrp="1"/>
          </p:cNvSpPr>
          <p:nvPr>
            <p:ph type="sldNum" sz="quarter" idx="4"/>
          </p:nvPr>
        </p:nvSpPr>
        <p:spPr/>
        <p:txBody>
          <a:bodyPr/>
          <a:lstStyle/>
          <a:p>
            <a:fld id="{8C8B385D-DF67-E241-B0BF-76B80A8E743B}" type="slidenum">
              <a:rPr lang="en-US" smtClean="0"/>
              <a:pPr/>
              <a:t>5</a:t>
            </a:fld>
            <a:endParaRPr lang="en-US" dirty="0"/>
          </a:p>
        </p:txBody>
      </p:sp>
      <p:cxnSp>
        <p:nvCxnSpPr>
          <p:cNvPr id="19" name="Straight Arrow Connector 18">
            <a:extLst>
              <a:ext uri="{FF2B5EF4-FFF2-40B4-BE49-F238E27FC236}">
                <a16:creationId xmlns:a16="http://schemas.microsoft.com/office/drawing/2014/main" id="{1FB07312-D239-4C6B-934D-A946DE5A3DFC}"/>
              </a:ext>
            </a:extLst>
          </p:cNvPr>
          <p:cNvCxnSpPr>
            <a:cxnSpLocks/>
          </p:cNvCxnSpPr>
          <p:nvPr/>
        </p:nvCxnSpPr>
        <p:spPr>
          <a:xfrm flipV="1">
            <a:off x="13871575" y="11829790"/>
            <a:ext cx="8287098" cy="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9B25BB0B-1A98-4E44-BE6F-CD0AD7D7288B}"/>
              </a:ext>
            </a:extLst>
          </p:cNvPr>
          <p:cNvSpPr txBox="1"/>
          <p:nvPr/>
        </p:nvSpPr>
        <p:spPr>
          <a:xfrm>
            <a:off x="13253061" y="2801206"/>
            <a:ext cx="1237027" cy="923330"/>
          </a:xfrm>
          <a:prstGeom prst="rect">
            <a:avLst/>
          </a:prstGeom>
          <a:noFill/>
        </p:spPr>
        <p:txBody>
          <a:bodyPr wrap="square" rtlCol="0">
            <a:spAutoFit/>
          </a:bodyPr>
          <a:lstStyle/>
          <a:p>
            <a:pPr algn="ctr"/>
            <a:r>
              <a:rPr lang="en-US" sz="5400" dirty="0"/>
              <a:t>P</a:t>
            </a:r>
          </a:p>
        </p:txBody>
      </p:sp>
      <p:sp>
        <p:nvSpPr>
          <p:cNvPr id="24" name="TextBox 23">
            <a:extLst>
              <a:ext uri="{FF2B5EF4-FFF2-40B4-BE49-F238E27FC236}">
                <a16:creationId xmlns:a16="http://schemas.microsoft.com/office/drawing/2014/main" id="{3BBC8527-3C1C-45D4-83EC-2B0283B40D62}"/>
              </a:ext>
            </a:extLst>
          </p:cNvPr>
          <p:cNvSpPr txBox="1"/>
          <p:nvPr/>
        </p:nvSpPr>
        <p:spPr>
          <a:xfrm>
            <a:off x="22158673" y="11368125"/>
            <a:ext cx="1237027" cy="923330"/>
          </a:xfrm>
          <a:prstGeom prst="rect">
            <a:avLst/>
          </a:prstGeom>
          <a:noFill/>
        </p:spPr>
        <p:txBody>
          <a:bodyPr wrap="square" rtlCol="0">
            <a:spAutoFit/>
          </a:bodyPr>
          <a:lstStyle/>
          <a:p>
            <a:pPr algn="ctr"/>
            <a:r>
              <a:rPr lang="en-US" sz="5400" dirty="0"/>
              <a:t>Q</a:t>
            </a:r>
          </a:p>
        </p:txBody>
      </p:sp>
      <p:cxnSp>
        <p:nvCxnSpPr>
          <p:cNvPr id="17" name="Straight Arrow Connector 16">
            <a:extLst>
              <a:ext uri="{FF2B5EF4-FFF2-40B4-BE49-F238E27FC236}">
                <a16:creationId xmlns:a16="http://schemas.microsoft.com/office/drawing/2014/main" id="{F5944A22-98DB-46A0-8A17-CCD7E6F2A772}"/>
              </a:ext>
            </a:extLst>
          </p:cNvPr>
          <p:cNvCxnSpPr>
            <a:cxnSpLocks/>
          </p:cNvCxnSpPr>
          <p:nvPr/>
        </p:nvCxnSpPr>
        <p:spPr>
          <a:xfrm flipV="1">
            <a:off x="13871575" y="3934297"/>
            <a:ext cx="0" cy="7895493"/>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7" name="Oval 6">
            <a:extLst>
              <a:ext uri="{FF2B5EF4-FFF2-40B4-BE49-F238E27FC236}">
                <a16:creationId xmlns:a16="http://schemas.microsoft.com/office/drawing/2014/main" id="{4347D953-7507-4E52-B1FC-AFA08722A79D}"/>
              </a:ext>
            </a:extLst>
          </p:cNvPr>
          <p:cNvSpPr/>
          <p:nvPr/>
        </p:nvSpPr>
        <p:spPr>
          <a:xfrm>
            <a:off x="16556478" y="5719865"/>
            <a:ext cx="194552" cy="2334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38B5323-967A-4C26-BE22-DF6566227A78}"/>
              </a:ext>
            </a:extLst>
          </p:cNvPr>
          <p:cNvSpPr/>
          <p:nvPr/>
        </p:nvSpPr>
        <p:spPr>
          <a:xfrm>
            <a:off x="18015124" y="5357420"/>
            <a:ext cx="194552" cy="2334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2AB01F0-1C86-4477-950D-EC12E37375B6}"/>
              </a:ext>
            </a:extLst>
          </p:cNvPr>
          <p:cNvSpPr/>
          <p:nvPr/>
        </p:nvSpPr>
        <p:spPr>
          <a:xfrm>
            <a:off x="17723296" y="7708441"/>
            <a:ext cx="194552" cy="2334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BAB38A0-6D4E-42BF-89D8-6DBEC1BB4CB7}"/>
              </a:ext>
            </a:extLst>
          </p:cNvPr>
          <p:cNvSpPr/>
          <p:nvPr/>
        </p:nvSpPr>
        <p:spPr>
          <a:xfrm>
            <a:off x="18677107" y="6681944"/>
            <a:ext cx="194552" cy="2334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2516BDA-1A53-4465-B385-20481E2DDA2C}"/>
              </a:ext>
            </a:extLst>
          </p:cNvPr>
          <p:cNvSpPr/>
          <p:nvPr/>
        </p:nvSpPr>
        <p:spPr>
          <a:xfrm>
            <a:off x="19715100" y="7275276"/>
            <a:ext cx="194552" cy="2334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4AC7BD5-E405-49EA-99EA-CCD75FEC14CB}"/>
              </a:ext>
            </a:extLst>
          </p:cNvPr>
          <p:cNvSpPr/>
          <p:nvPr/>
        </p:nvSpPr>
        <p:spPr>
          <a:xfrm>
            <a:off x="17174152" y="9354526"/>
            <a:ext cx="194552" cy="2334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2B8788A-5134-4DA6-9BEE-2034E03EBD08}"/>
              </a:ext>
            </a:extLst>
          </p:cNvPr>
          <p:cNvSpPr/>
          <p:nvPr/>
        </p:nvSpPr>
        <p:spPr>
          <a:xfrm>
            <a:off x="16244759" y="8218792"/>
            <a:ext cx="194552" cy="2334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6DC976B-84FC-4C1F-A9A3-1870370A64C4}"/>
              </a:ext>
            </a:extLst>
          </p:cNvPr>
          <p:cNvSpPr/>
          <p:nvPr/>
        </p:nvSpPr>
        <p:spPr>
          <a:xfrm>
            <a:off x="18456614" y="9028471"/>
            <a:ext cx="194552" cy="2334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BAD41D7-6053-483D-93E4-1B2867DC0BE0}"/>
              </a:ext>
            </a:extLst>
          </p:cNvPr>
          <p:cNvSpPr/>
          <p:nvPr/>
        </p:nvSpPr>
        <p:spPr>
          <a:xfrm>
            <a:off x="20483080" y="9028471"/>
            <a:ext cx="194552" cy="2334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03502C9-681A-47B9-8857-DE9058D96119}"/>
              </a:ext>
            </a:extLst>
          </p:cNvPr>
          <p:cNvSpPr/>
          <p:nvPr/>
        </p:nvSpPr>
        <p:spPr>
          <a:xfrm>
            <a:off x="20181652" y="4563598"/>
            <a:ext cx="194552" cy="2334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0B3F239-03F9-4C74-B35C-07E36BF98C60}"/>
              </a:ext>
            </a:extLst>
          </p:cNvPr>
          <p:cNvSpPr/>
          <p:nvPr/>
        </p:nvSpPr>
        <p:spPr>
          <a:xfrm>
            <a:off x="20580356" y="6078676"/>
            <a:ext cx="194552" cy="2334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 Bracket 15">
            <a:extLst>
              <a:ext uri="{FF2B5EF4-FFF2-40B4-BE49-F238E27FC236}">
                <a16:creationId xmlns:a16="http://schemas.microsoft.com/office/drawing/2014/main" id="{16370BD7-2DF8-460E-8086-CED1977143B5}"/>
              </a:ext>
            </a:extLst>
          </p:cNvPr>
          <p:cNvSpPr/>
          <p:nvPr/>
        </p:nvSpPr>
        <p:spPr>
          <a:xfrm>
            <a:off x="5054218" y="9708332"/>
            <a:ext cx="246496" cy="1043136"/>
          </a:xfrm>
          <a:prstGeom prst="leftBracket">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Left Bracket 34">
            <a:extLst>
              <a:ext uri="{FF2B5EF4-FFF2-40B4-BE49-F238E27FC236}">
                <a16:creationId xmlns:a16="http://schemas.microsoft.com/office/drawing/2014/main" id="{AF45A82F-1BC6-442B-A33A-22E56D0B89F8}"/>
              </a:ext>
            </a:extLst>
          </p:cNvPr>
          <p:cNvSpPr/>
          <p:nvPr/>
        </p:nvSpPr>
        <p:spPr>
          <a:xfrm rot="10800000">
            <a:off x="8874133" y="9708332"/>
            <a:ext cx="246496" cy="1043136"/>
          </a:xfrm>
          <a:prstGeom prst="leftBracket">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Left Bracket 35">
            <a:extLst>
              <a:ext uri="{FF2B5EF4-FFF2-40B4-BE49-F238E27FC236}">
                <a16:creationId xmlns:a16="http://schemas.microsoft.com/office/drawing/2014/main" id="{2DA47BA3-C2D4-4C95-820C-CA2605F8DC6F}"/>
              </a:ext>
            </a:extLst>
          </p:cNvPr>
          <p:cNvSpPr/>
          <p:nvPr/>
        </p:nvSpPr>
        <p:spPr>
          <a:xfrm rot="10800000">
            <a:off x="8653004" y="5009189"/>
            <a:ext cx="246496" cy="1043136"/>
          </a:xfrm>
          <a:prstGeom prst="leftBracket">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Left Bracket 36">
            <a:extLst>
              <a:ext uri="{FF2B5EF4-FFF2-40B4-BE49-F238E27FC236}">
                <a16:creationId xmlns:a16="http://schemas.microsoft.com/office/drawing/2014/main" id="{32FAF60C-854B-4FB6-8ED3-7CF510829F83}"/>
              </a:ext>
            </a:extLst>
          </p:cNvPr>
          <p:cNvSpPr/>
          <p:nvPr/>
        </p:nvSpPr>
        <p:spPr>
          <a:xfrm>
            <a:off x="5432794" y="6987165"/>
            <a:ext cx="246496" cy="1043136"/>
          </a:xfrm>
          <a:prstGeom prst="leftBracket">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8" name="Connector: Elbow 37">
            <a:extLst>
              <a:ext uri="{FF2B5EF4-FFF2-40B4-BE49-F238E27FC236}">
                <a16:creationId xmlns:a16="http://schemas.microsoft.com/office/drawing/2014/main" id="{CCA99C50-1950-4698-9036-A96C2028DE4A}"/>
              </a:ext>
            </a:extLst>
          </p:cNvPr>
          <p:cNvCxnSpPr>
            <a:cxnSpLocks/>
            <a:stCxn id="37" idx="1"/>
            <a:endCxn id="16" idx="1"/>
          </p:cNvCxnSpPr>
          <p:nvPr/>
        </p:nvCxnSpPr>
        <p:spPr>
          <a:xfrm rot="10800000" flipV="1">
            <a:off x="5054218" y="7508732"/>
            <a:ext cx="378576" cy="2721167"/>
          </a:xfrm>
          <a:prstGeom prst="bentConnector3">
            <a:avLst>
              <a:gd name="adj1" fmla="val 160384"/>
            </a:avLst>
          </a:prstGeom>
          <a:ln w="76200"/>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F29EFC66-924E-4326-8FE7-0734235A9A0C}"/>
              </a:ext>
            </a:extLst>
          </p:cNvPr>
          <p:cNvCxnSpPr>
            <a:cxnSpLocks/>
            <a:stCxn id="35" idx="1"/>
            <a:endCxn id="36" idx="1"/>
          </p:cNvCxnSpPr>
          <p:nvPr/>
        </p:nvCxnSpPr>
        <p:spPr>
          <a:xfrm flipH="1" flipV="1">
            <a:off x="8899500" y="5530757"/>
            <a:ext cx="221129" cy="4699143"/>
          </a:xfrm>
          <a:prstGeom prst="bentConnector3">
            <a:avLst>
              <a:gd name="adj1" fmla="val -103379"/>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0AD693C-9F5B-4D25-9B19-2C4D5D474157}"/>
              </a:ext>
            </a:extLst>
          </p:cNvPr>
          <p:cNvCxnSpPr>
            <a:cxnSpLocks/>
          </p:cNvCxnSpPr>
          <p:nvPr/>
        </p:nvCxnSpPr>
        <p:spPr>
          <a:xfrm>
            <a:off x="14824791" y="6569967"/>
            <a:ext cx="3315498" cy="3764563"/>
          </a:xfrm>
          <a:prstGeom prst="line">
            <a:avLst/>
          </a:prstGeom>
          <a:ln w="762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AFE47AD-49E5-429D-AD8D-57EA4B15762F}"/>
              </a:ext>
            </a:extLst>
          </p:cNvPr>
          <p:cNvCxnSpPr>
            <a:cxnSpLocks/>
          </p:cNvCxnSpPr>
          <p:nvPr/>
        </p:nvCxnSpPr>
        <p:spPr>
          <a:xfrm>
            <a:off x="14995909" y="7002854"/>
            <a:ext cx="3315498" cy="3764563"/>
          </a:xfrm>
          <a:prstGeom prst="line">
            <a:avLst/>
          </a:prstGeom>
          <a:ln w="762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E87CC27-B2B1-492B-9C66-0C03C5FE6C39}"/>
              </a:ext>
            </a:extLst>
          </p:cNvPr>
          <p:cNvCxnSpPr>
            <a:cxnSpLocks/>
          </p:cNvCxnSpPr>
          <p:nvPr/>
        </p:nvCxnSpPr>
        <p:spPr>
          <a:xfrm>
            <a:off x="16827823" y="7233686"/>
            <a:ext cx="3315498" cy="3764563"/>
          </a:xfrm>
          <a:prstGeom prst="line">
            <a:avLst/>
          </a:prstGeom>
          <a:ln w="762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FA97BB2-2885-47A6-9525-F0D169D787E2}"/>
              </a:ext>
            </a:extLst>
          </p:cNvPr>
          <p:cNvCxnSpPr>
            <a:cxnSpLocks/>
          </p:cNvCxnSpPr>
          <p:nvPr/>
        </p:nvCxnSpPr>
        <p:spPr>
          <a:xfrm>
            <a:off x="15894211" y="5649589"/>
            <a:ext cx="3315498" cy="3764563"/>
          </a:xfrm>
          <a:prstGeom prst="line">
            <a:avLst/>
          </a:prstGeom>
          <a:ln w="762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E6B8277-DAB2-4E92-8199-114C731637AD}"/>
              </a:ext>
            </a:extLst>
          </p:cNvPr>
          <p:cNvCxnSpPr>
            <a:cxnSpLocks/>
          </p:cNvCxnSpPr>
          <p:nvPr/>
        </p:nvCxnSpPr>
        <p:spPr>
          <a:xfrm>
            <a:off x="18549336" y="6868755"/>
            <a:ext cx="3315498" cy="3764563"/>
          </a:xfrm>
          <a:prstGeom prst="line">
            <a:avLst/>
          </a:prstGeom>
          <a:ln w="762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5CAEC3C-6EDF-49AD-9D47-ECB2639D5327}"/>
              </a:ext>
            </a:extLst>
          </p:cNvPr>
          <p:cNvCxnSpPr>
            <a:cxnSpLocks/>
          </p:cNvCxnSpPr>
          <p:nvPr/>
        </p:nvCxnSpPr>
        <p:spPr>
          <a:xfrm>
            <a:off x="15686283" y="4773713"/>
            <a:ext cx="3315498" cy="3764563"/>
          </a:xfrm>
          <a:prstGeom prst="line">
            <a:avLst/>
          </a:prstGeom>
          <a:ln w="762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715D654-2A7B-4257-89D8-D71C030C9FFA}"/>
              </a:ext>
            </a:extLst>
          </p:cNvPr>
          <p:cNvCxnSpPr>
            <a:cxnSpLocks/>
          </p:cNvCxnSpPr>
          <p:nvPr/>
        </p:nvCxnSpPr>
        <p:spPr>
          <a:xfrm>
            <a:off x="16988959" y="4773713"/>
            <a:ext cx="3315498" cy="3764563"/>
          </a:xfrm>
          <a:prstGeom prst="line">
            <a:avLst/>
          </a:prstGeom>
          <a:ln w="762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4AC0204-94F4-4B2F-9D7B-227B036155BB}"/>
              </a:ext>
            </a:extLst>
          </p:cNvPr>
          <p:cNvCxnSpPr>
            <a:cxnSpLocks/>
          </p:cNvCxnSpPr>
          <p:nvPr/>
        </p:nvCxnSpPr>
        <p:spPr>
          <a:xfrm>
            <a:off x="16383024" y="3510713"/>
            <a:ext cx="3315498" cy="3764563"/>
          </a:xfrm>
          <a:prstGeom prst="line">
            <a:avLst/>
          </a:prstGeom>
          <a:ln w="762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124C657-C5A6-417F-9B05-D67CE57C71A1}"/>
              </a:ext>
            </a:extLst>
          </p:cNvPr>
          <p:cNvCxnSpPr>
            <a:cxnSpLocks/>
          </p:cNvCxnSpPr>
          <p:nvPr/>
        </p:nvCxnSpPr>
        <p:spPr>
          <a:xfrm>
            <a:off x="18916908" y="4207310"/>
            <a:ext cx="3315498" cy="3764563"/>
          </a:xfrm>
          <a:prstGeom prst="line">
            <a:avLst/>
          </a:prstGeom>
          <a:ln w="762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A4A725C-CE74-41DD-A60F-11D3F4D5FAEE}"/>
              </a:ext>
            </a:extLst>
          </p:cNvPr>
          <p:cNvCxnSpPr>
            <a:cxnSpLocks/>
          </p:cNvCxnSpPr>
          <p:nvPr/>
        </p:nvCxnSpPr>
        <p:spPr>
          <a:xfrm>
            <a:off x="18552804" y="2770113"/>
            <a:ext cx="3315498" cy="3764563"/>
          </a:xfrm>
          <a:prstGeom prst="line">
            <a:avLst/>
          </a:prstGeom>
          <a:ln w="762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9249618-8249-4640-B179-EBB2401F30B3}"/>
              </a:ext>
            </a:extLst>
          </p:cNvPr>
          <p:cNvCxnSpPr>
            <a:cxnSpLocks/>
          </p:cNvCxnSpPr>
          <p:nvPr/>
        </p:nvCxnSpPr>
        <p:spPr>
          <a:xfrm flipV="1">
            <a:off x="16984418" y="7287915"/>
            <a:ext cx="3520021" cy="3369483"/>
          </a:xfrm>
          <a:prstGeom prst="line">
            <a:avLst/>
          </a:prstGeom>
          <a:ln w="762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A461FEA-9503-4FA5-8E75-A3B5903D2A0B}"/>
              </a:ext>
            </a:extLst>
          </p:cNvPr>
          <p:cNvCxnSpPr>
            <a:cxnSpLocks/>
          </p:cNvCxnSpPr>
          <p:nvPr/>
        </p:nvCxnSpPr>
        <p:spPr>
          <a:xfrm flipV="1">
            <a:off x="14804606" y="6402145"/>
            <a:ext cx="3520021" cy="3369483"/>
          </a:xfrm>
          <a:prstGeom prst="line">
            <a:avLst/>
          </a:prstGeom>
          <a:ln w="762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B122A77-2E48-49D0-8473-FEFA4823D152}"/>
              </a:ext>
            </a:extLst>
          </p:cNvPr>
          <p:cNvCxnSpPr>
            <a:cxnSpLocks/>
          </p:cNvCxnSpPr>
          <p:nvPr/>
        </p:nvCxnSpPr>
        <p:spPr>
          <a:xfrm flipV="1">
            <a:off x="15638850" y="7639712"/>
            <a:ext cx="3520021" cy="3369483"/>
          </a:xfrm>
          <a:prstGeom prst="line">
            <a:avLst/>
          </a:prstGeom>
          <a:ln w="762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04FB681-0E43-4BEC-8254-81510DF938A9}"/>
              </a:ext>
            </a:extLst>
          </p:cNvPr>
          <p:cNvCxnSpPr>
            <a:cxnSpLocks/>
          </p:cNvCxnSpPr>
          <p:nvPr/>
        </p:nvCxnSpPr>
        <p:spPr>
          <a:xfrm flipV="1">
            <a:off x="14921440" y="4099505"/>
            <a:ext cx="3520021" cy="3369483"/>
          </a:xfrm>
          <a:prstGeom prst="line">
            <a:avLst/>
          </a:prstGeom>
          <a:ln w="762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816ADE7-6722-4717-9FE2-80D85092C357}"/>
              </a:ext>
            </a:extLst>
          </p:cNvPr>
          <p:cNvCxnSpPr>
            <a:cxnSpLocks/>
          </p:cNvCxnSpPr>
          <p:nvPr/>
        </p:nvCxnSpPr>
        <p:spPr>
          <a:xfrm flipV="1">
            <a:off x="16006330" y="6233140"/>
            <a:ext cx="3520021" cy="3369483"/>
          </a:xfrm>
          <a:prstGeom prst="line">
            <a:avLst/>
          </a:prstGeom>
          <a:ln w="762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38092B4-193B-4896-BC66-1AD91CB05348}"/>
              </a:ext>
            </a:extLst>
          </p:cNvPr>
          <p:cNvCxnSpPr>
            <a:cxnSpLocks/>
          </p:cNvCxnSpPr>
          <p:nvPr/>
        </p:nvCxnSpPr>
        <p:spPr>
          <a:xfrm flipV="1">
            <a:off x="16864860" y="5168219"/>
            <a:ext cx="3520021" cy="3369483"/>
          </a:xfrm>
          <a:prstGeom prst="line">
            <a:avLst/>
          </a:prstGeom>
          <a:ln w="762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3D7F1B1-5C04-41D4-A40C-357510132C0F}"/>
              </a:ext>
            </a:extLst>
          </p:cNvPr>
          <p:cNvCxnSpPr>
            <a:cxnSpLocks/>
          </p:cNvCxnSpPr>
          <p:nvPr/>
        </p:nvCxnSpPr>
        <p:spPr>
          <a:xfrm flipV="1">
            <a:off x="18886260" y="7370775"/>
            <a:ext cx="3520021" cy="3369483"/>
          </a:xfrm>
          <a:prstGeom prst="line">
            <a:avLst/>
          </a:prstGeom>
          <a:ln w="762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496EB61-BC8E-43CF-BCEC-E6C14A4AECD9}"/>
              </a:ext>
            </a:extLst>
          </p:cNvPr>
          <p:cNvCxnSpPr>
            <a:cxnSpLocks/>
          </p:cNvCxnSpPr>
          <p:nvPr/>
        </p:nvCxnSpPr>
        <p:spPr>
          <a:xfrm flipV="1">
            <a:off x="18111965" y="5638643"/>
            <a:ext cx="3520021" cy="3369483"/>
          </a:xfrm>
          <a:prstGeom prst="line">
            <a:avLst/>
          </a:prstGeom>
          <a:ln w="762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D526A90-143B-4C03-BBC4-5C66C381D756}"/>
              </a:ext>
            </a:extLst>
          </p:cNvPr>
          <p:cNvCxnSpPr>
            <a:cxnSpLocks/>
          </p:cNvCxnSpPr>
          <p:nvPr/>
        </p:nvCxnSpPr>
        <p:spPr>
          <a:xfrm flipV="1">
            <a:off x="18988974" y="4411041"/>
            <a:ext cx="3520021" cy="3369483"/>
          </a:xfrm>
          <a:prstGeom prst="line">
            <a:avLst/>
          </a:prstGeom>
          <a:ln w="762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5C8F3D9-76AB-4D22-84AC-5607498CE113}"/>
              </a:ext>
            </a:extLst>
          </p:cNvPr>
          <p:cNvCxnSpPr>
            <a:cxnSpLocks/>
          </p:cNvCxnSpPr>
          <p:nvPr/>
        </p:nvCxnSpPr>
        <p:spPr>
          <a:xfrm flipV="1">
            <a:off x="18605628" y="2914068"/>
            <a:ext cx="3520021" cy="3369483"/>
          </a:xfrm>
          <a:prstGeom prst="line">
            <a:avLst/>
          </a:prstGeom>
          <a:ln w="762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7EED12A-B79B-404D-ADDD-E125DD3F0F9A}"/>
              </a:ext>
            </a:extLst>
          </p:cNvPr>
          <p:cNvCxnSpPr>
            <a:cxnSpLocks/>
          </p:cNvCxnSpPr>
          <p:nvPr/>
        </p:nvCxnSpPr>
        <p:spPr>
          <a:xfrm flipV="1">
            <a:off x="13893497" y="4508356"/>
            <a:ext cx="8512784" cy="611588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2D95090-9B76-4570-9B4B-282F7BCBE1AB}"/>
              </a:ext>
            </a:extLst>
          </p:cNvPr>
          <p:cNvCxnSpPr>
            <a:cxnSpLocks/>
          </p:cNvCxnSpPr>
          <p:nvPr/>
        </p:nvCxnSpPr>
        <p:spPr>
          <a:xfrm>
            <a:off x="17977538" y="5238924"/>
            <a:ext cx="3315498" cy="3764563"/>
          </a:xfrm>
          <a:prstGeom prst="line">
            <a:avLst/>
          </a:prstGeom>
          <a:ln w="762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8A8C8CA-E5BC-4AC0-AC92-177B78306B07}"/>
              </a:ext>
            </a:extLst>
          </p:cNvPr>
          <p:cNvSpPr txBox="1"/>
          <p:nvPr/>
        </p:nvSpPr>
        <p:spPr>
          <a:xfrm>
            <a:off x="22543686" y="3699730"/>
            <a:ext cx="1089023" cy="769441"/>
          </a:xfrm>
          <a:prstGeom prst="rect">
            <a:avLst/>
          </a:prstGeom>
          <a:noFill/>
        </p:spPr>
        <p:txBody>
          <a:bodyPr wrap="square" rtlCol="0">
            <a:spAutoFit/>
          </a:bodyPr>
          <a:lstStyle/>
          <a:p>
            <a:r>
              <a:rPr lang="en-US" sz="4400" b="1" dirty="0">
                <a:solidFill>
                  <a:srgbClr val="FF0000"/>
                </a:solidFill>
              </a:rPr>
              <a:t>D</a:t>
            </a:r>
          </a:p>
        </p:txBody>
      </p:sp>
    </p:spTree>
    <p:extLst>
      <p:ext uri="{BB962C8B-B14F-4D97-AF65-F5344CB8AC3E}">
        <p14:creationId xmlns:p14="http://schemas.microsoft.com/office/powerpoint/2010/main" val="155253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wipe(down)">
                                      <p:cBhvr>
                                        <p:cTn id="27" dur="500"/>
                                        <p:tgtEl>
                                          <p:spTgt spid="45"/>
                                        </p:tgtEl>
                                      </p:cBhvr>
                                    </p:animEffect>
                                  </p:childTnLst>
                                </p:cTn>
                              </p:par>
                              <p:par>
                                <p:cTn id="28" presetID="22" presetClass="entr" presetSubtype="4" fill="hold" nodeType="with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wipe(down)">
                                      <p:cBhvr>
                                        <p:cTn id="30" dur="500"/>
                                        <p:tgtEl>
                                          <p:spTgt spid="53"/>
                                        </p:tgtEl>
                                      </p:cBhvr>
                                    </p:animEffect>
                                  </p:childTnLst>
                                </p:cTn>
                              </p:par>
                              <p:par>
                                <p:cTn id="31" presetID="22" presetClass="entr" presetSubtype="4"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wipe(down)">
                                      <p:cBhvr>
                                        <p:cTn id="33" dur="500"/>
                                        <p:tgtEl>
                                          <p:spTgt spid="48"/>
                                        </p:tgtEl>
                                      </p:cBhvr>
                                    </p:animEffect>
                                  </p:childTnLst>
                                </p:cTn>
                              </p:par>
                              <p:par>
                                <p:cTn id="34" presetID="22" presetClass="entr" presetSubtype="4" fill="hold" nodeType="withEffect">
                                  <p:stCondLst>
                                    <p:cond delay="0"/>
                                  </p:stCondLst>
                                  <p:childTnLst>
                                    <p:set>
                                      <p:cBhvr>
                                        <p:cTn id="35" dur="1" fill="hold">
                                          <p:stCondLst>
                                            <p:cond delay="0"/>
                                          </p:stCondLst>
                                        </p:cTn>
                                        <p:tgtEl>
                                          <p:spTgt spid="54"/>
                                        </p:tgtEl>
                                        <p:attrNameLst>
                                          <p:attrName>style.visibility</p:attrName>
                                        </p:attrNameLst>
                                      </p:cBhvr>
                                      <p:to>
                                        <p:strVal val="visible"/>
                                      </p:to>
                                    </p:set>
                                    <p:animEffect transition="in" filter="wipe(down)">
                                      <p:cBhvr>
                                        <p:cTn id="36" dur="500"/>
                                        <p:tgtEl>
                                          <p:spTgt spid="54"/>
                                        </p:tgtEl>
                                      </p:cBhvr>
                                    </p:animEffect>
                                  </p:childTnLst>
                                </p:cTn>
                              </p:par>
                              <p:par>
                                <p:cTn id="37" presetID="22" presetClass="entr" presetSubtype="4" fill="hold" nodeType="with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wipe(down)">
                                      <p:cBhvr>
                                        <p:cTn id="39" dur="500"/>
                                        <p:tgtEl>
                                          <p:spTgt spid="55"/>
                                        </p:tgtEl>
                                      </p:cBhvr>
                                    </p:animEffect>
                                  </p:childTnLst>
                                </p:cTn>
                              </p:par>
                              <p:par>
                                <p:cTn id="40" presetID="22" presetClass="entr" presetSubtype="4" fill="hold" nodeType="with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wipe(down)">
                                      <p:cBhvr>
                                        <p:cTn id="42" dur="500"/>
                                        <p:tgtEl>
                                          <p:spTgt spid="57"/>
                                        </p:tgtEl>
                                      </p:cBhvr>
                                    </p:animEffect>
                                  </p:childTnLst>
                                </p:cTn>
                              </p:par>
                              <p:par>
                                <p:cTn id="43" presetID="22" presetClass="entr" presetSubtype="4" fill="hold" nodeType="with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wipe(down)">
                                      <p:cBhvr>
                                        <p:cTn id="45" dur="500"/>
                                        <p:tgtEl>
                                          <p:spTgt spid="58"/>
                                        </p:tgtEl>
                                      </p:cBhvr>
                                    </p:animEffect>
                                  </p:childTnLst>
                                </p:cTn>
                              </p:par>
                              <p:par>
                                <p:cTn id="46" presetID="22" presetClass="entr" presetSubtype="4" fill="hold" nodeType="with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wipe(down)">
                                      <p:cBhvr>
                                        <p:cTn id="48" dur="500"/>
                                        <p:tgtEl>
                                          <p:spTgt spid="56"/>
                                        </p:tgtEl>
                                      </p:cBhvr>
                                    </p:animEffect>
                                  </p:childTnLst>
                                </p:cTn>
                              </p:par>
                              <p:par>
                                <p:cTn id="49" presetID="22" presetClass="entr" presetSubtype="4" fill="hold" nodeType="with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wipe(down)">
                                      <p:cBhvr>
                                        <p:cTn id="51" dur="500"/>
                                        <p:tgtEl>
                                          <p:spTgt spid="59"/>
                                        </p:tgtEl>
                                      </p:cBhvr>
                                    </p:animEffect>
                                  </p:childTnLst>
                                </p:cTn>
                              </p:par>
                              <p:par>
                                <p:cTn id="52" presetID="22" presetClass="entr" presetSubtype="4" fill="hold" nodeType="withEffect">
                                  <p:stCondLst>
                                    <p:cond delay="0"/>
                                  </p:stCondLst>
                                  <p:childTnLst>
                                    <p:set>
                                      <p:cBhvr>
                                        <p:cTn id="53" dur="1" fill="hold">
                                          <p:stCondLst>
                                            <p:cond delay="0"/>
                                          </p:stCondLst>
                                        </p:cTn>
                                        <p:tgtEl>
                                          <p:spTgt spid="60"/>
                                        </p:tgtEl>
                                        <p:attrNameLst>
                                          <p:attrName>style.visibility</p:attrName>
                                        </p:attrNameLst>
                                      </p:cBhvr>
                                      <p:to>
                                        <p:strVal val="visible"/>
                                      </p:to>
                                    </p:set>
                                    <p:animEffect transition="in" filter="wipe(down)">
                                      <p:cBhvr>
                                        <p:cTn id="54" dur="500"/>
                                        <p:tgtEl>
                                          <p:spTgt spid="60"/>
                                        </p:tgtEl>
                                      </p:cBhvr>
                                    </p:animEffect>
                                  </p:childTnLst>
                                </p:cTn>
                              </p:par>
                              <p:par>
                                <p:cTn id="55" presetID="22" presetClass="entr" presetSubtype="4" fill="hold" nodeType="withEffect">
                                  <p:stCondLst>
                                    <p:cond delay="0"/>
                                  </p:stCondLst>
                                  <p:childTnLst>
                                    <p:set>
                                      <p:cBhvr>
                                        <p:cTn id="56" dur="1" fill="hold">
                                          <p:stCondLst>
                                            <p:cond delay="0"/>
                                          </p:stCondLst>
                                        </p:cTn>
                                        <p:tgtEl>
                                          <p:spTgt spid="61"/>
                                        </p:tgtEl>
                                        <p:attrNameLst>
                                          <p:attrName>style.visibility</p:attrName>
                                        </p:attrNameLst>
                                      </p:cBhvr>
                                      <p:to>
                                        <p:strVal val="visible"/>
                                      </p:to>
                                    </p:set>
                                    <p:animEffect transition="in" filter="wipe(down)">
                                      <p:cBhvr>
                                        <p:cTn id="57" dur="500"/>
                                        <p:tgtEl>
                                          <p:spTgt spid="61"/>
                                        </p:tgtEl>
                                      </p:cBhvr>
                                    </p:animEffect>
                                  </p:childTnLst>
                                </p:cTn>
                              </p:par>
                              <p:par>
                                <p:cTn id="58" presetID="22" presetClass="entr" presetSubtype="4" fill="hold" nodeType="with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wipe(down)">
                                      <p:cBhvr>
                                        <p:cTn id="60" dur="500"/>
                                        <p:tgtEl>
                                          <p:spTgt spid="5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62"/>
                                        </p:tgtEl>
                                        <p:attrNameLst>
                                          <p:attrName>style.visibility</p:attrName>
                                        </p:attrNameLst>
                                      </p:cBhvr>
                                      <p:to>
                                        <p:strVal val="visible"/>
                                      </p:to>
                                    </p:set>
                                    <p:animEffect transition="in" filter="wipe(down)">
                                      <p:cBhvr>
                                        <p:cTn id="65" dur="500"/>
                                        <p:tgtEl>
                                          <p:spTgt spid="62"/>
                                        </p:tgtEl>
                                      </p:cBhvr>
                                    </p:animEffect>
                                  </p:childTnLst>
                                </p:cTn>
                              </p:par>
                              <p:par>
                                <p:cTn id="66" presetID="22" presetClass="entr" presetSubtype="4" fill="hold" nodeType="withEffect">
                                  <p:stCondLst>
                                    <p:cond delay="0"/>
                                  </p:stCondLst>
                                  <p:childTnLst>
                                    <p:set>
                                      <p:cBhvr>
                                        <p:cTn id="67" dur="1" fill="hold">
                                          <p:stCondLst>
                                            <p:cond delay="0"/>
                                          </p:stCondLst>
                                        </p:cTn>
                                        <p:tgtEl>
                                          <p:spTgt spid="64"/>
                                        </p:tgtEl>
                                        <p:attrNameLst>
                                          <p:attrName>style.visibility</p:attrName>
                                        </p:attrNameLst>
                                      </p:cBhvr>
                                      <p:to>
                                        <p:strVal val="visible"/>
                                      </p:to>
                                    </p:set>
                                    <p:animEffect transition="in" filter="wipe(down)">
                                      <p:cBhvr>
                                        <p:cTn id="68" dur="500"/>
                                        <p:tgtEl>
                                          <p:spTgt spid="64"/>
                                        </p:tgtEl>
                                      </p:cBhvr>
                                    </p:animEffect>
                                  </p:childTnLst>
                                </p:cTn>
                              </p:par>
                              <p:par>
                                <p:cTn id="69" presetID="22" presetClass="entr" presetSubtype="4" fill="hold" nodeType="with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wipe(down)">
                                      <p:cBhvr>
                                        <p:cTn id="71" dur="500"/>
                                        <p:tgtEl>
                                          <p:spTgt spid="65"/>
                                        </p:tgtEl>
                                      </p:cBhvr>
                                    </p:animEffect>
                                  </p:childTnLst>
                                </p:cTn>
                              </p:par>
                              <p:par>
                                <p:cTn id="72" presetID="22" presetClass="entr" presetSubtype="4" fill="hold" nodeType="withEffect">
                                  <p:stCondLst>
                                    <p:cond delay="0"/>
                                  </p:stCondLst>
                                  <p:childTnLst>
                                    <p:set>
                                      <p:cBhvr>
                                        <p:cTn id="73" dur="1" fill="hold">
                                          <p:stCondLst>
                                            <p:cond delay="0"/>
                                          </p:stCondLst>
                                        </p:cTn>
                                        <p:tgtEl>
                                          <p:spTgt spid="66"/>
                                        </p:tgtEl>
                                        <p:attrNameLst>
                                          <p:attrName>style.visibility</p:attrName>
                                        </p:attrNameLst>
                                      </p:cBhvr>
                                      <p:to>
                                        <p:strVal val="visible"/>
                                      </p:to>
                                    </p:set>
                                    <p:animEffect transition="in" filter="wipe(down)">
                                      <p:cBhvr>
                                        <p:cTn id="74" dur="500"/>
                                        <p:tgtEl>
                                          <p:spTgt spid="66"/>
                                        </p:tgtEl>
                                      </p:cBhvr>
                                    </p:animEffect>
                                  </p:childTnLst>
                                </p:cTn>
                              </p:par>
                              <p:par>
                                <p:cTn id="75" presetID="22" presetClass="entr" presetSubtype="4" fill="hold" nodeType="with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wipe(down)">
                                      <p:cBhvr>
                                        <p:cTn id="77" dur="500"/>
                                        <p:tgtEl>
                                          <p:spTgt spid="67"/>
                                        </p:tgtEl>
                                      </p:cBhvr>
                                    </p:animEffect>
                                  </p:childTnLst>
                                </p:cTn>
                              </p:par>
                              <p:par>
                                <p:cTn id="78" presetID="22" presetClass="entr" presetSubtype="4" fill="hold" nodeType="withEffect">
                                  <p:stCondLst>
                                    <p:cond delay="0"/>
                                  </p:stCondLst>
                                  <p:childTnLst>
                                    <p:set>
                                      <p:cBhvr>
                                        <p:cTn id="79" dur="1" fill="hold">
                                          <p:stCondLst>
                                            <p:cond delay="0"/>
                                          </p:stCondLst>
                                        </p:cTn>
                                        <p:tgtEl>
                                          <p:spTgt spid="68"/>
                                        </p:tgtEl>
                                        <p:attrNameLst>
                                          <p:attrName>style.visibility</p:attrName>
                                        </p:attrNameLst>
                                      </p:cBhvr>
                                      <p:to>
                                        <p:strVal val="visible"/>
                                      </p:to>
                                    </p:set>
                                    <p:animEffect transition="in" filter="wipe(down)">
                                      <p:cBhvr>
                                        <p:cTn id="80" dur="500"/>
                                        <p:tgtEl>
                                          <p:spTgt spid="68"/>
                                        </p:tgtEl>
                                      </p:cBhvr>
                                    </p:animEffect>
                                  </p:childTnLst>
                                </p:cTn>
                              </p:par>
                              <p:par>
                                <p:cTn id="81" presetID="22" presetClass="entr" presetSubtype="4" fill="hold" nodeType="withEffect">
                                  <p:stCondLst>
                                    <p:cond delay="0"/>
                                  </p:stCondLst>
                                  <p:childTnLst>
                                    <p:set>
                                      <p:cBhvr>
                                        <p:cTn id="82" dur="1" fill="hold">
                                          <p:stCondLst>
                                            <p:cond delay="0"/>
                                          </p:stCondLst>
                                        </p:cTn>
                                        <p:tgtEl>
                                          <p:spTgt spid="69"/>
                                        </p:tgtEl>
                                        <p:attrNameLst>
                                          <p:attrName>style.visibility</p:attrName>
                                        </p:attrNameLst>
                                      </p:cBhvr>
                                      <p:to>
                                        <p:strVal val="visible"/>
                                      </p:to>
                                    </p:set>
                                    <p:animEffect transition="in" filter="wipe(down)">
                                      <p:cBhvr>
                                        <p:cTn id="83" dur="500"/>
                                        <p:tgtEl>
                                          <p:spTgt spid="69"/>
                                        </p:tgtEl>
                                      </p:cBhvr>
                                    </p:animEffect>
                                  </p:childTnLst>
                                </p:cTn>
                              </p:par>
                              <p:par>
                                <p:cTn id="84" presetID="22" presetClass="entr" presetSubtype="4" fill="hold" nodeType="withEffect">
                                  <p:stCondLst>
                                    <p:cond delay="0"/>
                                  </p:stCondLst>
                                  <p:childTnLst>
                                    <p:set>
                                      <p:cBhvr>
                                        <p:cTn id="85" dur="1" fill="hold">
                                          <p:stCondLst>
                                            <p:cond delay="0"/>
                                          </p:stCondLst>
                                        </p:cTn>
                                        <p:tgtEl>
                                          <p:spTgt spid="70"/>
                                        </p:tgtEl>
                                        <p:attrNameLst>
                                          <p:attrName>style.visibility</p:attrName>
                                        </p:attrNameLst>
                                      </p:cBhvr>
                                      <p:to>
                                        <p:strVal val="visible"/>
                                      </p:to>
                                    </p:set>
                                    <p:animEffect transition="in" filter="wipe(down)">
                                      <p:cBhvr>
                                        <p:cTn id="86" dur="500"/>
                                        <p:tgtEl>
                                          <p:spTgt spid="70"/>
                                        </p:tgtEl>
                                      </p:cBhvr>
                                    </p:animEffect>
                                  </p:childTnLst>
                                </p:cTn>
                              </p:par>
                              <p:par>
                                <p:cTn id="87" presetID="22" presetClass="entr" presetSubtype="4" fill="hold" nodeType="withEffect">
                                  <p:stCondLst>
                                    <p:cond delay="0"/>
                                  </p:stCondLst>
                                  <p:childTnLst>
                                    <p:set>
                                      <p:cBhvr>
                                        <p:cTn id="88" dur="1" fill="hold">
                                          <p:stCondLst>
                                            <p:cond delay="0"/>
                                          </p:stCondLst>
                                        </p:cTn>
                                        <p:tgtEl>
                                          <p:spTgt spid="71"/>
                                        </p:tgtEl>
                                        <p:attrNameLst>
                                          <p:attrName>style.visibility</p:attrName>
                                        </p:attrNameLst>
                                      </p:cBhvr>
                                      <p:to>
                                        <p:strVal val="visible"/>
                                      </p:to>
                                    </p:set>
                                    <p:animEffect transition="in" filter="wipe(down)">
                                      <p:cBhvr>
                                        <p:cTn id="89" dur="500"/>
                                        <p:tgtEl>
                                          <p:spTgt spid="71"/>
                                        </p:tgtEl>
                                      </p:cBhvr>
                                    </p:animEffect>
                                  </p:childTnLst>
                                </p:cTn>
                              </p:par>
                              <p:par>
                                <p:cTn id="90" presetID="22" presetClass="entr" presetSubtype="4" fill="hold" nodeType="withEffect">
                                  <p:stCondLst>
                                    <p:cond delay="0"/>
                                  </p:stCondLst>
                                  <p:childTnLst>
                                    <p:set>
                                      <p:cBhvr>
                                        <p:cTn id="91" dur="1" fill="hold">
                                          <p:stCondLst>
                                            <p:cond delay="0"/>
                                          </p:stCondLst>
                                        </p:cTn>
                                        <p:tgtEl>
                                          <p:spTgt spid="72"/>
                                        </p:tgtEl>
                                        <p:attrNameLst>
                                          <p:attrName>style.visibility</p:attrName>
                                        </p:attrNameLst>
                                      </p:cBhvr>
                                      <p:to>
                                        <p:strVal val="visible"/>
                                      </p:to>
                                    </p:set>
                                    <p:animEffect transition="in" filter="wipe(down)">
                                      <p:cBhvr>
                                        <p:cTn id="92" dur="500"/>
                                        <p:tgtEl>
                                          <p:spTgt spid="72"/>
                                        </p:tgtEl>
                                      </p:cBhvr>
                                    </p:animEffect>
                                  </p:childTnLst>
                                </p:cTn>
                              </p:par>
                              <p:par>
                                <p:cTn id="93" presetID="22" presetClass="entr" presetSubtype="4" fill="hold" nodeType="withEffect">
                                  <p:stCondLst>
                                    <p:cond delay="0"/>
                                  </p:stCondLst>
                                  <p:childTnLst>
                                    <p:set>
                                      <p:cBhvr>
                                        <p:cTn id="94" dur="1" fill="hold">
                                          <p:stCondLst>
                                            <p:cond delay="0"/>
                                          </p:stCondLst>
                                        </p:cTn>
                                        <p:tgtEl>
                                          <p:spTgt spid="73"/>
                                        </p:tgtEl>
                                        <p:attrNameLst>
                                          <p:attrName>style.visibility</p:attrName>
                                        </p:attrNameLst>
                                      </p:cBhvr>
                                      <p:to>
                                        <p:strVal val="visible"/>
                                      </p:to>
                                    </p:set>
                                    <p:animEffect transition="in" filter="wipe(down)">
                                      <p:cBhvr>
                                        <p:cTn id="95" dur="500"/>
                                        <p:tgtEl>
                                          <p:spTgt spid="73"/>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xit" presetSubtype="4" fill="hold" nodeType="clickEffect">
                                  <p:stCondLst>
                                    <p:cond delay="0"/>
                                  </p:stCondLst>
                                  <p:childTnLst>
                                    <p:animEffect transition="out" filter="wipe(down)">
                                      <p:cBhvr>
                                        <p:cTn id="99" dur="500"/>
                                        <p:tgtEl>
                                          <p:spTgt spid="45"/>
                                        </p:tgtEl>
                                      </p:cBhvr>
                                    </p:animEffect>
                                    <p:set>
                                      <p:cBhvr>
                                        <p:cTn id="100" dur="1" fill="hold">
                                          <p:stCondLst>
                                            <p:cond delay="499"/>
                                          </p:stCondLst>
                                        </p:cTn>
                                        <p:tgtEl>
                                          <p:spTgt spid="45"/>
                                        </p:tgtEl>
                                        <p:attrNameLst>
                                          <p:attrName>style.visibility</p:attrName>
                                        </p:attrNameLst>
                                      </p:cBhvr>
                                      <p:to>
                                        <p:strVal val="hidden"/>
                                      </p:to>
                                    </p:set>
                                  </p:childTnLst>
                                </p:cTn>
                              </p:par>
                              <p:par>
                                <p:cTn id="101" presetID="22" presetClass="exit" presetSubtype="4" fill="hold" nodeType="withEffect">
                                  <p:stCondLst>
                                    <p:cond delay="0"/>
                                  </p:stCondLst>
                                  <p:childTnLst>
                                    <p:animEffect transition="out" filter="wipe(down)">
                                      <p:cBhvr>
                                        <p:cTn id="102" dur="500"/>
                                        <p:tgtEl>
                                          <p:spTgt spid="53"/>
                                        </p:tgtEl>
                                      </p:cBhvr>
                                    </p:animEffect>
                                    <p:set>
                                      <p:cBhvr>
                                        <p:cTn id="103" dur="1" fill="hold">
                                          <p:stCondLst>
                                            <p:cond delay="499"/>
                                          </p:stCondLst>
                                        </p:cTn>
                                        <p:tgtEl>
                                          <p:spTgt spid="53"/>
                                        </p:tgtEl>
                                        <p:attrNameLst>
                                          <p:attrName>style.visibility</p:attrName>
                                        </p:attrNameLst>
                                      </p:cBhvr>
                                      <p:to>
                                        <p:strVal val="hidden"/>
                                      </p:to>
                                    </p:set>
                                  </p:childTnLst>
                                </p:cTn>
                              </p:par>
                              <p:par>
                                <p:cTn id="104" presetID="22" presetClass="exit" presetSubtype="4" fill="hold" nodeType="withEffect">
                                  <p:stCondLst>
                                    <p:cond delay="0"/>
                                  </p:stCondLst>
                                  <p:childTnLst>
                                    <p:animEffect transition="out" filter="wipe(down)">
                                      <p:cBhvr>
                                        <p:cTn id="105" dur="500"/>
                                        <p:tgtEl>
                                          <p:spTgt spid="48"/>
                                        </p:tgtEl>
                                      </p:cBhvr>
                                    </p:animEffect>
                                    <p:set>
                                      <p:cBhvr>
                                        <p:cTn id="106" dur="1" fill="hold">
                                          <p:stCondLst>
                                            <p:cond delay="499"/>
                                          </p:stCondLst>
                                        </p:cTn>
                                        <p:tgtEl>
                                          <p:spTgt spid="48"/>
                                        </p:tgtEl>
                                        <p:attrNameLst>
                                          <p:attrName>style.visibility</p:attrName>
                                        </p:attrNameLst>
                                      </p:cBhvr>
                                      <p:to>
                                        <p:strVal val="hidden"/>
                                      </p:to>
                                    </p:set>
                                  </p:childTnLst>
                                </p:cTn>
                              </p:par>
                              <p:par>
                                <p:cTn id="107" presetID="22" presetClass="exit" presetSubtype="4" fill="hold" nodeType="withEffect">
                                  <p:stCondLst>
                                    <p:cond delay="0"/>
                                  </p:stCondLst>
                                  <p:childTnLst>
                                    <p:animEffect transition="out" filter="wipe(down)">
                                      <p:cBhvr>
                                        <p:cTn id="108" dur="500"/>
                                        <p:tgtEl>
                                          <p:spTgt spid="54"/>
                                        </p:tgtEl>
                                      </p:cBhvr>
                                    </p:animEffect>
                                    <p:set>
                                      <p:cBhvr>
                                        <p:cTn id="109" dur="1" fill="hold">
                                          <p:stCondLst>
                                            <p:cond delay="499"/>
                                          </p:stCondLst>
                                        </p:cTn>
                                        <p:tgtEl>
                                          <p:spTgt spid="54"/>
                                        </p:tgtEl>
                                        <p:attrNameLst>
                                          <p:attrName>style.visibility</p:attrName>
                                        </p:attrNameLst>
                                      </p:cBhvr>
                                      <p:to>
                                        <p:strVal val="hidden"/>
                                      </p:to>
                                    </p:set>
                                  </p:childTnLst>
                                </p:cTn>
                              </p:par>
                              <p:par>
                                <p:cTn id="110" presetID="22" presetClass="exit" presetSubtype="4" fill="hold" nodeType="withEffect">
                                  <p:stCondLst>
                                    <p:cond delay="0"/>
                                  </p:stCondLst>
                                  <p:childTnLst>
                                    <p:animEffect transition="out" filter="wipe(down)">
                                      <p:cBhvr>
                                        <p:cTn id="111" dur="500"/>
                                        <p:tgtEl>
                                          <p:spTgt spid="55"/>
                                        </p:tgtEl>
                                      </p:cBhvr>
                                    </p:animEffect>
                                    <p:set>
                                      <p:cBhvr>
                                        <p:cTn id="112" dur="1" fill="hold">
                                          <p:stCondLst>
                                            <p:cond delay="499"/>
                                          </p:stCondLst>
                                        </p:cTn>
                                        <p:tgtEl>
                                          <p:spTgt spid="55"/>
                                        </p:tgtEl>
                                        <p:attrNameLst>
                                          <p:attrName>style.visibility</p:attrName>
                                        </p:attrNameLst>
                                      </p:cBhvr>
                                      <p:to>
                                        <p:strVal val="hidden"/>
                                      </p:to>
                                    </p:set>
                                  </p:childTnLst>
                                </p:cTn>
                              </p:par>
                              <p:par>
                                <p:cTn id="113" presetID="22" presetClass="exit" presetSubtype="4" fill="hold" nodeType="withEffect">
                                  <p:stCondLst>
                                    <p:cond delay="0"/>
                                  </p:stCondLst>
                                  <p:childTnLst>
                                    <p:animEffect transition="out" filter="wipe(down)">
                                      <p:cBhvr>
                                        <p:cTn id="114" dur="500"/>
                                        <p:tgtEl>
                                          <p:spTgt spid="57"/>
                                        </p:tgtEl>
                                      </p:cBhvr>
                                    </p:animEffect>
                                    <p:set>
                                      <p:cBhvr>
                                        <p:cTn id="115" dur="1" fill="hold">
                                          <p:stCondLst>
                                            <p:cond delay="499"/>
                                          </p:stCondLst>
                                        </p:cTn>
                                        <p:tgtEl>
                                          <p:spTgt spid="57"/>
                                        </p:tgtEl>
                                        <p:attrNameLst>
                                          <p:attrName>style.visibility</p:attrName>
                                        </p:attrNameLst>
                                      </p:cBhvr>
                                      <p:to>
                                        <p:strVal val="hidden"/>
                                      </p:to>
                                    </p:set>
                                  </p:childTnLst>
                                </p:cTn>
                              </p:par>
                              <p:par>
                                <p:cTn id="116" presetID="22" presetClass="exit" presetSubtype="4" fill="hold" nodeType="withEffect">
                                  <p:stCondLst>
                                    <p:cond delay="0"/>
                                  </p:stCondLst>
                                  <p:childTnLst>
                                    <p:animEffect transition="out" filter="wipe(down)">
                                      <p:cBhvr>
                                        <p:cTn id="117" dur="500"/>
                                        <p:tgtEl>
                                          <p:spTgt spid="58"/>
                                        </p:tgtEl>
                                      </p:cBhvr>
                                    </p:animEffect>
                                    <p:set>
                                      <p:cBhvr>
                                        <p:cTn id="118" dur="1" fill="hold">
                                          <p:stCondLst>
                                            <p:cond delay="499"/>
                                          </p:stCondLst>
                                        </p:cTn>
                                        <p:tgtEl>
                                          <p:spTgt spid="58"/>
                                        </p:tgtEl>
                                        <p:attrNameLst>
                                          <p:attrName>style.visibility</p:attrName>
                                        </p:attrNameLst>
                                      </p:cBhvr>
                                      <p:to>
                                        <p:strVal val="hidden"/>
                                      </p:to>
                                    </p:set>
                                  </p:childTnLst>
                                </p:cTn>
                              </p:par>
                              <p:par>
                                <p:cTn id="119" presetID="22" presetClass="exit" presetSubtype="4" fill="hold" nodeType="withEffect">
                                  <p:stCondLst>
                                    <p:cond delay="0"/>
                                  </p:stCondLst>
                                  <p:childTnLst>
                                    <p:animEffect transition="out" filter="wipe(down)">
                                      <p:cBhvr>
                                        <p:cTn id="120" dur="500"/>
                                        <p:tgtEl>
                                          <p:spTgt spid="56"/>
                                        </p:tgtEl>
                                      </p:cBhvr>
                                    </p:animEffect>
                                    <p:set>
                                      <p:cBhvr>
                                        <p:cTn id="121" dur="1" fill="hold">
                                          <p:stCondLst>
                                            <p:cond delay="499"/>
                                          </p:stCondLst>
                                        </p:cTn>
                                        <p:tgtEl>
                                          <p:spTgt spid="56"/>
                                        </p:tgtEl>
                                        <p:attrNameLst>
                                          <p:attrName>style.visibility</p:attrName>
                                        </p:attrNameLst>
                                      </p:cBhvr>
                                      <p:to>
                                        <p:strVal val="hidden"/>
                                      </p:to>
                                    </p:set>
                                  </p:childTnLst>
                                </p:cTn>
                              </p:par>
                              <p:par>
                                <p:cTn id="122" presetID="22" presetClass="exit" presetSubtype="4" fill="hold" nodeType="withEffect">
                                  <p:stCondLst>
                                    <p:cond delay="0"/>
                                  </p:stCondLst>
                                  <p:childTnLst>
                                    <p:animEffect transition="out" filter="wipe(down)">
                                      <p:cBhvr>
                                        <p:cTn id="123" dur="500"/>
                                        <p:tgtEl>
                                          <p:spTgt spid="59"/>
                                        </p:tgtEl>
                                      </p:cBhvr>
                                    </p:animEffect>
                                    <p:set>
                                      <p:cBhvr>
                                        <p:cTn id="124" dur="1" fill="hold">
                                          <p:stCondLst>
                                            <p:cond delay="499"/>
                                          </p:stCondLst>
                                        </p:cTn>
                                        <p:tgtEl>
                                          <p:spTgt spid="59"/>
                                        </p:tgtEl>
                                        <p:attrNameLst>
                                          <p:attrName>style.visibility</p:attrName>
                                        </p:attrNameLst>
                                      </p:cBhvr>
                                      <p:to>
                                        <p:strVal val="hidden"/>
                                      </p:to>
                                    </p:set>
                                  </p:childTnLst>
                                </p:cTn>
                              </p:par>
                              <p:par>
                                <p:cTn id="125" presetID="22" presetClass="exit" presetSubtype="4" fill="hold" nodeType="withEffect">
                                  <p:stCondLst>
                                    <p:cond delay="0"/>
                                  </p:stCondLst>
                                  <p:childTnLst>
                                    <p:animEffect transition="out" filter="wipe(down)">
                                      <p:cBhvr>
                                        <p:cTn id="126" dur="500"/>
                                        <p:tgtEl>
                                          <p:spTgt spid="60"/>
                                        </p:tgtEl>
                                      </p:cBhvr>
                                    </p:animEffect>
                                    <p:set>
                                      <p:cBhvr>
                                        <p:cTn id="127" dur="1" fill="hold">
                                          <p:stCondLst>
                                            <p:cond delay="499"/>
                                          </p:stCondLst>
                                        </p:cTn>
                                        <p:tgtEl>
                                          <p:spTgt spid="60"/>
                                        </p:tgtEl>
                                        <p:attrNameLst>
                                          <p:attrName>style.visibility</p:attrName>
                                        </p:attrNameLst>
                                      </p:cBhvr>
                                      <p:to>
                                        <p:strVal val="hidden"/>
                                      </p:to>
                                    </p:set>
                                  </p:childTnLst>
                                </p:cTn>
                              </p:par>
                              <p:par>
                                <p:cTn id="128" presetID="22" presetClass="exit" presetSubtype="4" fill="hold" nodeType="withEffect">
                                  <p:stCondLst>
                                    <p:cond delay="0"/>
                                  </p:stCondLst>
                                  <p:childTnLst>
                                    <p:animEffect transition="out" filter="wipe(down)">
                                      <p:cBhvr>
                                        <p:cTn id="129" dur="500"/>
                                        <p:tgtEl>
                                          <p:spTgt spid="61"/>
                                        </p:tgtEl>
                                      </p:cBhvr>
                                    </p:animEffect>
                                    <p:set>
                                      <p:cBhvr>
                                        <p:cTn id="130" dur="1" fill="hold">
                                          <p:stCondLst>
                                            <p:cond delay="499"/>
                                          </p:stCondLst>
                                        </p:cTn>
                                        <p:tgtEl>
                                          <p:spTgt spid="61"/>
                                        </p:tgtEl>
                                        <p:attrNameLst>
                                          <p:attrName>style.visibility</p:attrName>
                                        </p:attrNameLst>
                                      </p:cBhvr>
                                      <p:to>
                                        <p:strVal val="hidden"/>
                                      </p:to>
                                    </p:set>
                                  </p:childTnLst>
                                </p:cTn>
                              </p:par>
                              <p:par>
                                <p:cTn id="131" presetID="22" presetClass="exit" presetSubtype="4" fill="hold" nodeType="withEffect">
                                  <p:stCondLst>
                                    <p:cond delay="0"/>
                                  </p:stCondLst>
                                  <p:childTnLst>
                                    <p:animEffect transition="out" filter="wipe(down)">
                                      <p:cBhvr>
                                        <p:cTn id="132" dur="500"/>
                                        <p:tgtEl>
                                          <p:spTgt spid="62"/>
                                        </p:tgtEl>
                                      </p:cBhvr>
                                    </p:animEffect>
                                    <p:set>
                                      <p:cBhvr>
                                        <p:cTn id="133" dur="1" fill="hold">
                                          <p:stCondLst>
                                            <p:cond delay="499"/>
                                          </p:stCondLst>
                                        </p:cTn>
                                        <p:tgtEl>
                                          <p:spTgt spid="62"/>
                                        </p:tgtEl>
                                        <p:attrNameLst>
                                          <p:attrName>style.visibility</p:attrName>
                                        </p:attrNameLst>
                                      </p:cBhvr>
                                      <p:to>
                                        <p:strVal val="hidden"/>
                                      </p:to>
                                    </p:set>
                                  </p:childTnLst>
                                </p:cTn>
                              </p:par>
                              <p:par>
                                <p:cTn id="134" presetID="22" presetClass="exit" presetSubtype="4" fill="hold" nodeType="withEffect">
                                  <p:stCondLst>
                                    <p:cond delay="0"/>
                                  </p:stCondLst>
                                  <p:childTnLst>
                                    <p:animEffect transition="out" filter="wipe(down)">
                                      <p:cBhvr>
                                        <p:cTn id="135" dur="500"/>
                                        <p:tgtEl>
                                          <p:spTgt spid="64"/>
                                        </p:tgtEl>
                                      </p:cBhvr>
                                    </p:animEffect>
                                    <p:set>
                                      <p:cBhvr>
                                        <p:cTn id="136" dur="1" fill="hold">
                                          <p:stCondLst>
                                            <p:cond delay="499"/>
                                          </p:stCondLst>
                                        </p:cTn>
                                        <p:tgtEl>
                                          <p:spTgt spid="64"/>
                                        </p:tgtEl>
                                        <p:attrNameLst>
                                          <p:attrName>style.visibility</p:attrName>
                                        </p:attrNameLst>
                                      </p:cBhvr>
                                      <p:to>
                                        <p:strVal val="hidden"/>
                                      </p:to>
                                    </p:set>
                                  </p:childTnLst>
                                </p:cTn>
                              </p:par>
                              <p:par>
                                <p:cTn id="137" presetID="22" presetClass="exit" presetSubtype="4" fill="hold" nodeType="withEffect">
                                  <p:stCondLst>
                                    <p:cond delay="0"/>
                                  </p:stCondLst>
                                  <p:childTnLst>
                                    <p:animEffect transition="out" filter="wipe(down)">
                                      <p:cBhvr>
                                        <p:cTn id="138" dur="500"/>
                                        <p:tgtEl>
                                          <p:spTgt spid="65"/>
                                        </p:tgtEl>
                                      </p:cBhvr>
                                    </p:animEffect>
                                    <p:set>
                                      <p:cBhvr>
                                        <p:cTn id="139" dur="1" fill="hold">
                                          <p:stCondLst>
                                            <p:cond delay="499"/>
                                          </p:stCondLst>
                                        </p:cTn>
                                        <p:tgtEl>
                                          <p:spTgt spid="65"/>
                                        </p:tgtEl>
                                        <p:attrNameLst>
                                          <p:attrName>style.visibility</p:attrName>
                                        </p:attrNameLst>
                                      </p:cBhvr>
                                      <p:to>
                                        <p:strVal val="hidden"/>
                                      </p:to>
                                    </p:set>
                                  </p:childTnLst>
                                </p:cTn>
                              </p:par>
                              <p:par>
                                <p:cTn id="140" presetID="22" presetClass="exit" presetSubtype="4" fill="hold" nodeType="withEffect">
                                  <p:stCondLst>
                                    <p:cond delay="0"/>
                                  </p:stCondLst>
                                  <p:childTnLst>
                                    <p:animEffect transition="out" filter="wipe(down)">
                                      <p:cBhvr>
                                        <p:cTn id="141" dur="500"/>
                                        <p:tgtEl>
                                          <p:spTgt spid="66"/>
                                        </p:tgtEl>
                                      </p:cBhvr>
                                    </p:animEffect>
                                    <p:set>
                                      <p:cBhvr>
                                        <p:cTn id="142" dur="1" fill="hold">
                                          <p:stCondLst>
                                            <p:cond delay="499"/>
                                          </p:stCondLst>
                                        </p:cTn>
                                        <p:tgtEl>
                                          <p:spTgt spid="66"/>
                                        </p:tgtEl>
                                        <p:attrNameLst>
                                          <p:attrName>style.visibility</p:attrName>
                                        </p:attrNameLst>
                                      </p:cBhvr>
                                      <p:to>
                                        <p:strVal val="hidden"/>
                                      </p:to>
                                    </p:set>
                                  </p:childTnLst>
                                </p:cTn>
                              </p:par>
                              <p:par>
                                <p:cTn id="143" presetID="22" presetClass="exit" presetSubtype="4" fill="hold" nodeType="withEffect">
                                  <p:stCondLst>
                                    <p:cond delay="0"/>
                                  </p:stCondLst>
                                  <p:childTnLst>
                                    <p:animEffect transition="out" filter="wipe(down)">
                                      <p:cBhvr>
                                        <p:cTn id="144" dur="500"/>
                                        <p:tgtEl>
                                          <p:spTgt spid="67"/>
                                        </p:tgtEl>
                                      </p:cBhvr>
                                    </p:animEffect>
                                    <p:set>
                                      <p:cBhvr>
                                        <p:cTn id="145" dur="1" fill="hold">
                                          <p:stCondLst>
                                            <p:cond delay="499"/>
                                          </p:stCondLst>
                                        </p:cTn>
                                        <p:tgtEl>
                                          <p:spTgt spid="67"/>
                                        </p:tgtEl>
                                        <p:attrNameLst>
                                          <p:attrName>style.visibility</p:attrName>
                                        </p:attrNameLst>
                                      </p:cBhvr>
                                      <p:to>
                                        <p:strVal val="hidden"/>
                                      </p:to>
                                    </p:set>
                                  </p:childTnLst>
                                </p:cTn>
                              </p:par>
                              <p:par>
                                <p:cTn id="146" presetID="22" presetClass="exit" presetSubtype="4" fill="hold" nodeType="withEffect">
                                  <p:stCondLst>
                                    <p:cond delay="0"/>
                                  </p:stCondLst>
                                  <p:childTnLst>
                                    <p:animEffect transition="out" filter="wipe(down)">
                                      <p:cBhvr>
                                        <p:cTn id="147" dur="500"/>
                                        <p:tgtEl>
                                          <p:spTgt spid="68"/>
                                        </p:tgtEl>
                                      </p:cBhvr>
                                    </p:animEffect>
                                    <p:set>
                                      <p:cBhvr>
                                        <p:cTn id="148" dur="1" fill="hold">
                                          <p:stCondLst>
                                            <p:cond delay="499"/>
                                          </p:stCondLst>
                                        </p:cTn>
                                        <p:tgtEl>
                                          <p:spTgt spid="68"/>
                                        </p:tgtEl>
                                        <p:attrNameLst>
                                          <p:attrName>style.visibility</p:attrName>
                                        </p:attrNameLst>
                                      </p:cBhvr>
                                      <p:to>
                                        <p:strVal val="hidden"/>
                                      </p:to>
                                    </p:set>
                                  </p:childTnLst>
                                </p:cTn>
                              </p:par>
                              <p:par>
                                <p:cTn id="149" presetID="22" presetClass="exit" presetSubtype="4" fill="hold" nodeType="withEffect">
                                  <p:stCondLst>
                                    <p:cond delay="0"/>
                                  </p:stCondLst>
                                  <p:childTnLst>
                                    <p:animEffect transition="out" filter="wipe(down)">
                                      <p:cBhvr>
                                        <p:cTn id="150" dur="500"/>
                                        <p:tgtEl>
                                          <p:spTgt spid="69"/>
                                        </p:tgtEl>
                                      </p:cBhvr>
                                    </p:animEffect>
                                    <p:set>
                                      <p:cBhvr>
                                        <p:cTn id="151" dur="1" fill="hold">
                                          <p:stCondLst>
                                            <p:cond delay="499"/>
                                          </p:stCondLst>
                                        </p:cTn>
                                        <p:tgtEl>
                                          <p:spTgt spid="69"/>
                                        </p:tgtEl>
                                        <p:attrNameLst>
                                          <p:attrName>style.visibility</p:attrName>
                                        </p:attrNameLst>
                                      </p:cBhvr>
                                      <p:to>
                                        <p:strVal val="hidden"/>
                                      </p:to>
                                    </p:set>
                                  </p:childTnLst>
                                </p:cTn>
                              </p:par>
                              <p:par>
                                <p:cTn id="152" presetID="22" presetClass="exit" presetSubtype="4" fill="hold" nodeType="withEffect">
                                  <p:stCondLst>
                                    <p:cond delay="0"/>
                                  </p:stCondLst>
                                  <p:childTnLst>
                                    <p:animEffect transition="out" filter="wipe(down)">
                                      <p:cBhvr>
                                        <p:cTn id="153" dur="500"/>
                                        <p:tgtEl>
                                          <p:spTgt spid="70"/>
                                        </p:tgtEl>
                                      </p:cBhvr>
                                    </p:animEffect>
                                    <p:set>
                                      <p:cBhvr>
                                        <p:cTn id="154" dur="1" fill="hold">
                                          <p:stCondLst>
                                            <p:cond delay="499"/>
                                          </p:stCondLst>
                                        </p:cTn>
                                        <p:tgtEl>
                                          <p:spTgt spid="70"/>
                                        </p:tgtEl>
                                        <p:attrNameLst>
                                          <p:attrName>style.visibility</p:attrName>
                                        </p:attrNameLst>
                                      </p:cBhvr>
                                      <p:to>
                                        <p:strVal val="hidden"/>
                                      </p:to>
                                    </p:set>
                                  </p:childTnLst>
                                </p:cTn>
                              </p:par>
                              <p:par>
                                <p:cTn id="155" presetID="22" presetClass="exit" presetSubtype="4" fill="hold" nodeType="withEffect">
                                  <p:stCondLst>
                                    <p:cond delay="0"/>
                                  </p:stCondLst>
                                  <p:childTnLst>
                                    <p:animEffect transition="out" filter="wipe(down)">
                                      <p:cBhvr>
                                        <p:cTn id="156" dur="500"/>
                                        <p:tgtEl>
                                          <p:spTgt spid="71"/>
                                        </p:tgtEl>
                                      </p:cBhvr>
                                    </p:animEffect>
                                    <p:set>
                                      <p:cBhvr>
                                        <p:cTn id="157" dur="1" fill="hold">
                                          <p:stCondLst>
                                            <p:cond delay="499"/>
                                          </p:stCondLst>
                                        </p:cTn>
                                        <p:tgtEl>
                                          <p:spTgt spid="71"/>
                                        </p:tgtEl>
                                        <p:attrNameLst>
                                          <p:attrName>style.visibility</p:attrName>
                                        </p:attrNameLst>
                                      </p:cBhvr>
                                      <p:to>
                                        <p:strVal val="hidden"/>
                                      </p:to>
                                    </p:set>
                                  </p:childTnLst>
                                </p:cTn>
                              </p:par>
                              <p:par>
                                <p:cTn id="158" presetID="22" presetClass="exit" presetSubtype="4" fill="hold" nodeType="withEffect">
                                  <p:stCondLst>
                                    <p:cond delay="0"/>
                                  </p:stCondLst>
                                  <p:childTnLst>
                                    <p:animEffect transition="out" filter="wipe(down)">
                                      <p:cBhvr>
                                        <p:cTn id="159" dur="500"/>
                                        <p:tgtEl>
                                          <p:spTgt spid="72"/>
                                        </p:tgtEl>
                                      </p:cBhvr>
                                    </p:animEffect>
                                    <p:set>
                                      <p:cBhvr>
                                        <p:cTn id="160" dur="1" fill="hold">
                                          <p:stCondLst>
                                            <p:cond delay="499"/>
                                          </p:stCondLst>
                                        </p:cTn>
                                        <p:tgtEl>
                                          <p:spTgt spid="72"/>
                                        </p:tgtEl>
                                        <p:attrNameLst>
                                          <p:attrName>style.visibility</p:attrName>
                                        </p:attrNameLst>
                                      </p:cBhvr>
                                      <p:to>
                                        <p:strVal val="hidden"/>
                                      </p:to>
                                    </p:set>
                                  </p:childTnLst>
                                </p:cTn>
                              </p:par>
                              <p:par>
                                <p:cTn id="161" presetID="22" presetClass="exit" presetSubtype="4" fill="hold" nodeType="withEffect">
                                  <p:stCondLst>
                                    <p:cond delay="0"/>
                                  </p:stCondLst>
                                  <p:childTnLst>
                                    <p:animEffect transition="out" filter="wipe(down)">
                                      <p:cBhvr>
                                        <p:cTn id="162" dur="500"/>
                                        <p:tgtEl>
                                          <p:spTgt spid="73"/>
                                        </p:tgtEl>
                                      </p:cBhvr>
                                    </p:animEffect>
                                    <p:set>
                                      <p:cBhvr>
                                        <p:cTn id="163" dur="1" fill="hold">
                                          <p:stCondLst>
                                            <p:cond delay="499"/>
                                          </p:stCondLst>
                                        </p:cTn>
                                        <p:tgtEl>
                                          <p:spTgt spid="73"/>
                                        </p:tgtEl>
                                        <p:attrNameLst>
                                          <p:attrName>style.visibility</p:attrName>
                                        </p:attrNameLst>
                                      </p:cBhvr>
                                      <p:to>
                                        <p:strVal val="hidden"/>
                                      </p:to>
                                    </p:set>
                                  </p:childTnLst>
                                </p:cTn>
                              </p:par>
                              <p:par>
                                <p:cTn id="164" presetID="22" presetClass="exit" presetSubtype="4" fill="hold" nodeType="withEffect">
                                  <p:stCondLst>
                                    <p:cond delay="0"/>
                                  </p:stCondLst>
                                  <p:childTnLst>
                                    <p:animEffect transition="out" filter="wipe(down)">
                                      <p:cBhvr>
                                        <p:cTn id="165" dur="500"/>
                                        <p:tgtEl>
                                          <p:spTgt spid="52"/>
                                        </p:tgtEl>
                                      </p:cBhvr>
                                    </p:animEffect>
                                    <p:set>
                                      <p:cBhvr>
                                        <p:cTn id="166" dur="1" fill="hold">
                                          <p:stCondLst>
                                            <p:cond delay="499"/>
                                          </p:stCondLst>
                                        </p:cTn>
                                        <p:tgtEl>
                                          <p:spTgt spid="52"/>
                                        </p:tgtEl>
                                        <p:attrNameLst>
                                          <p:attrName>style.visibility</p:attrName>
                                        </p:attrNameLst>
                                      </p:cBhvr>
                                      <p:to>
                                        <p:strVal val="hidden"/>
                                      </p:to>
                                    </p:set>
                                  </p:childTnLst>
                                </p:cTn>
                              </p:par>
                              <p:par>
                                <p:cTn id="167" presetID="10" presetClass="exit" presetSubtype="0" fill="hold" grpId="1" nodeType="withEffect">
                                  <p:stCondLst>
                                    <p:cond delay="0"/>
                                  </p:stCondLst>
                                  <p:childTnLst>
                                    <p:animEffect transition="out" filter="fade">
                                      <p:cBhvr>
                                        <p:cTn id="168" dur="500"/>
                                        <p:tgtEl>
                                          <p:spTgt spid="35"/>
                                        </p:tgtEl>
                                      </p:cBhvr>
                                    </p:animEffect>
                                    <p:set>
                                      <p:cBhvr>
                                        <p:cTn id="169" dur="1" fill="hold">
                                          <p:stCondLst>
                                            <p:cond delay="499"/>
                                          </p:stCondLst>
                                        </p:cTn>
                                        <p:tgtEl>
                                          <p:spTgt spid="35"/>
                                        </p:tgtEl>
                                        <p:attrNameLst>
                                          <p:attrName>style.visibility</p:attrName>
                                        </p:attrNameLst>
                                      </p:cBhvr>
                                      <p:to>
                                        <p:strVal val="hidden"/>
                                      </p:to>
                                    </p:set>
                                  </p:childTnLst>
                                </p:cTn>
                              </p:par>
                              <p:par>
                                <p:cTn id="170" presetID="10" presetClass="exit" presetSubtype="0" fill="hold" grpId="1" nodeType="withEffect">
                                  <p:stCondLst>
                                    <p:cond delay="0"/>
                                  </p:stCondLst>
                                  <p:childTnLst>
                                    <p:animEffect transition="out" filter="fade">
                                      <p:cBhvr>
                                        <p:cTn id="171" dur="500"/>
                                        <p:tgtEl>
                                          <p:spTgt spid="36"/>
                                        </p:tgtEl>
                                      </p:cBhvr>
                                    </p:animEffect>
                                    <p:set>
                                      <p:cBhvr>
                                        <p:cTn id="172" dur="1" fill="hold">
                                          <p:stCondLst>
                                            <p:cond delay="499"/>
                                          </p:stCondLst>
                                        </p:cTn>
                                        <p:tgtEl>
                                          <p:spTgt spid="36"/>
                                        </p:tgtEl>
                                        <p:attrNameLst>
                                          <p:attrName>style.visibility</p:attrName>
                                        </p:attrNameLst>
                                      </p:cBhvr>
                                      <p:to>
                                        <p:strVal val="hidden"/>
                                      </p:to>
                                    </p:set>
                                  </p:childTnLst>
                                </p:cTn>
                              </p:par>
                              <p:par>
                                <p:cTn id="173" presetID="10" presetClass="exit" presetSubtype="0" fill="hold" nodeType="withEffect">
                                  <p:stCondLst>
                                    <p:cond delay="0"/>
                                  </p:stCondLst>
                                  <p:childTnLst>
                                    <p:animEffect transition="out" filter="fade">
                                      <p:cBhvr>
                                        <p:cTn id="174" dur="500"/>
                                        <p:tgtEl>
                                          <p:spTgt spid="41"/>
                                        </p:tgtEl>
                                      </p:cBhvr>
                                    </p:animEffect>
                                    <p:set>
                                      <p:cBhvr>
                                        <p:cTn id="175" dur="1" fill="hold">
                                          <p:stCondLst>
                                            <p:cond delay="499"/>
                                          </p:stCondLst>
                                        </p:cTn>
                                        <p:tgtEl>
                                          <p:spTgt spid="41"/>
                                        </p:tgtEl>
                                        <p:attrNameLst>
                                          <p:attrName>style.visibility</p:attrName>
                                        </p:attrNameLst>
                                      </p:cBhvr>
                                      <p:to>
                                        <p:strVal val="hidden"/>
                                      </p:to>
                                    </p:set>
                                  </p:childTnLst>
                                </p:cTn>
                              </p:par>
                              <p:par>
                                <p:cTn id="176" presetID="10" presetClass="exit" presetSubtype="0" fill="hold" grpId="1" nodeType="withEffect">
                                  <p:stCondLst>
                                    <p:cond delay="0"/>
                                  </p:stCondLst>
                                  <p:childTnLst>
                                    <p:animEffect transition="out" filter="fade">
                                      <p:cBhvr>
                                        <p:cTn id="177" dur="500"/>
                                        <p:tgtEl>
                                          <p:spTgt spid="16"/>
                                        </p:tgtEl>
                                      </p:cBhvr>
                                    </p:animEffect>
                                    <p:set>
                                      <p:cBhvr>
                                        <p:cTn id="178" dur="1" fill="hold">
                                          <p:stCondLst>
                                            <p:cond delay="499"/>
                                          </p:stCondLst>
                                        </p:cTn>
                                        <p:tgtEl>
                                          <p:spTgt spid="16"/>
                                        </p:tgtEl>
                                        <p:attrNameLst>
                                          <p:attrName>style.visibility</p:attrName>
                                        </p:attrNameLst>
                                      </p:cBhvr>
                                      <p:to>
                                        <p:strVal val="hidden"/>
                                      </p:to>
                                    </p:set>
                                  </p:childTnLst>
                                </p:cTn>
                              </p:par>
                              <p:par>
                                <p:cTn id="179" presetID="10" presetClass="exit" presetSubtype="0" fill="hold" grpId="1" nodeType="withEffect">
                                  <p:stCondLst>
                                    <p:cond delay="0"/>
                                  </p:stCondLst>
                                  <p:childTnLst>
                                    <p:animEffect transition="out" filter="fade">
                                      <p:cBhvr>
                                        <p:cTn id="180" dur="500"/>
                                        <p:tgtEl>
                                          <p:spTgt spid="37"/>
                                        </p:tgtEl>
                                      </p:cBhvr>
                                    </p:animEffect>
                                    <p:set>
                                      <p:cBhvr>
                                        <p:cTn id="181" dur="1" fill="hold">
                                          <p:stCondLst>
                                            <p:cond delay="499"/>
                                          </p:stCondLst>
                                        </p:cTn>
                                        <p:tgtEl>
                                          <p:spTgt spid="37"/>
                                        </p:tgtEl>
                                        <p:attrNameLst>
                                          <p:attrName>style.visibility</p:attrName>
                                        </p:attrNameLst>
                                      </p:cBhvr>
                                      <p:to>
                                        <p:strVal val="hidden"/>
                                      </p:to>
                                    </p:set>
                                  </p:childTnLst>
                                </p:cTn>
                              </p:par>
                              <p:par>
                                <p:cTn id="182" presetID="10" presetClass="exit" presetSubtype="0" fill="hold" nodeType="withEffect">
                                  <p:stCondLst>
                                    <p:cond delay="0"/>
                                  </p:stCondLst>
                                  <p:childTnLst>
                                    <p:animEffect transition="out" filter="fade">
                                      <p:cBhvr>
                                        <p:cTn id="183" dur="500"/>
                                        <p:tgtEl>
                                          <p:spTgt spid="38"/>
                                        </p:tgtEl>
                                      </p:cBhvr>
                                    </p:animEffect>
                                    <p:set>
                                      <p:cBhvr>
                                        <p:cTn id="184" dur="1" fill="hold">
                                          <p:stCondLst>
                                            <p:cond delay="499"/>
                                          </p:stCondLst>
                                        </p:cTn>
                                        <p:tgtEl>
                                          <p:spTgt spid="38"/>
                                        </p:tgtEl>
                                        <p:attrNameLst>
                                          <p:attrName>style.visibility</p:attrName>
                                        </p:attrNameLst>
                                      </p:cBhvr>
                                      <p:to>
                                        <p:strVal val="hidden"/>
                                      </p:to>
                                    </p:set>
                                  </p:childTnLst>
                                </p:cTn>
                              </p:par>
                            </p:childTnLst>
                          </p:cTn>
                        </p:par>
                      </p:childTnLst>
                    </p:cTn>
                  </p:par>
                  <p:par>
                    <p:cTn id="185" fill="hold">
                      <p:stCondLst>
                        <p:cond delay="indefinite"/>
                      </p:stCondLst>
                      <p:childTnLst>
                        <p:par>
                          <p:cTn id="186" fill="hold">
                            <p:stCondLst>
                              <p:cond delay="0"/>
                            </p:stCondLst>
                            <p:childTnLst>
                              <p:par>
                                <p:cTn id="187" presetID="22" presetClass="entr" presetSubtype="4" fill="hold" nodeType="clickEffect">
                                  <p:stCondLst>
                                    <p:cond delay="0"/>
                                  </p:stCondLst>
                                  <p:childTnLst>
                                    <p:set>
                                      <p:cBhvr>
                                        <p:cTn id="188" dur="1" fill="hold">
                                          <p:stCondLst>
                                            <p:cond delay="0"/>
                                          </p:stCondLst>
                                        </p:cTn>
                                        <p:tgtEl>
                                          <p:spTgt spid="75"/>
                                        </p:tgtEl>
                                        <p:attrNameLst>
                                          <p:attrName>style.visibility</p:attrName>
                                        </p:attrNameLst>
                                      </p:cBhvr>
                                      <p:to>
                                        <p:strVal val="visible"/>
                                      </p:to>
                                    </p:set>
                                    <p:animEffect transition="in" filter="wipe(down)">
                                      <p:cBhvr>
                                        <p:cTn id="189" dur="500"/>
                                        <p:tgtEl>
                                          <p:spTgt spid="75"/>
                                        </p:tgtEl>
                                      </p:cBhvr>
                                    </p:animEffect>
                                  </p:childTnLst>
                                </p:cTn>
                              </p:par>
                              <p:par>
                                <p:cTn id="190" presetID="19" presetClass="emph" presetSubtype="0" fill="hold" nodeType="withEffect">
                                  <p:stCondLst>
                                    <p:cond delay="0"/>
                                  </p:stCondLst>
                                  <p:childTnLst>
                                    <p:animClr clrSpc="rgb" dir="cw">
                                      <p:cBhvr override="childStyle">
                                        <p:cTn id="191" dur="500" fill="hold"/>
                                        <p:tgtEl>
                                          <p:spTgt spid="6">
                                            <p:txEl>
                                              <p:pRg st="10" end="10"/>
                                            </p:txEl>
                                          </p:spTgt>
                                        </p:tgtEl>
                                        <p:attrNameLst>
                                          <p:attrName>style.color</p:attrName>
                                        </p:attrNameLst>
                                      </p:cBhvr>
                                      <p:to>
                                        <a:srgbClr val="E62E2E"/>
                                      </p:to>
                                    </p:animClr>
                                    <p:animClr clrSpc="rgb" dir="cw">
                                      <p:cBhvr>
                                        <p:cTn id="192" dur="500" fill="hold"/>
                                        <p:tgtEl>
                                          <p:spTgt spid="6">
                                            <p:txEl>
                                              <p:pRg st="10" end="10"/>
                                            </p:txEl>
                                          </p:spTgt>
                                        </p:tgtEl>
                                        <p:attrNameLst>
                                          <p:attrName>fillcolor</p:attrName>
                                        </p:attrNameLst>
                                      </p:cBhvr>
                                      <p:to>
                                        <a:srgbClr val="E62E2E"/>
                                      </p:to>
                                    </p:animClr>
                                    <p:set>
                                      <p:cBhvr>
                                        <p:cTn id="193" dur="500" fill="hold"/>
                                        <p:tgtEl>
                                          <p:spTgt spid="6">
                                            <p:txEl>
                                              <p:pRg st="10" end="10"/>
                                            </p:txEl>
                                          </p:spTgt>
                                        </p:tgtEl>
                                        <p:attrNameLst>
                                          <p:attrName>fill.type</p:attrName>
                                        </p:attrNameLst>
                                      </p:cBhvr>
                                      <p:to>
                                        <p:strVal val="solid"/>
                                      </p:to>
                                    </p:set>
                                    <p:set>
                                      <p:cBhvr>
                                        <p:cTn id="194" dur="500" fill="hold"/>
                                        <p:tgtEl>
                                          <p:spTgt spid="6">
                                            <p:txEl>
                                              <p:pRg st="10" end="10"/>
                                            </p:txEl>
                                          </p:spTgt>
                                        </p:tgtEl>
                                        <p:attrNameLst>
                                          <p:attrName>fill.on</p:attrName>
                                        </p:attrNameLst>
                                      </p:cBhvr>
                                      <p:to>
                                        <p:strVal val="true"/>
                                      </p:to>
                                    </p:set>
                                  </p:childTnLst>
                                </p:cTn>
                              </p:par>
                              <p:par>
                                <p:cTn id="195" presetID="10" presetClass="entr" presetSubtype="0" fill="hold" grpId="0" nodeType="withEffect">
                                  <p:stCondLst>
                                    <p:cond delay="0"/>
                                  </p:stCondLst>
                                  <p:childTnLst>
                                    <p:set>
                                      <p:cBhvr>
                                        <p:cTn id="196" dur="1" fill="hold">
                                          <p:stCondLst>
                                            <p:cond delay="0"/>
                                          </p:stCondLst>
                                        </p:cTn>
                                        <p:tgtEl>
                                          <p:spTgt spid="2"/>
                                        </p:tgtEl>
                                        <p:attrNameLst>
                                          <p:attrName>style.visibility</p:attrName>
                                        </p:attrNameLst>
                                      </p:cBhvr>
                                      <p:to>
                                        <p:strVal val="visible"/>
                                      </p:to>
                                    </p:set>
                                    <p:animEffect transition="in" filter="fade">
                                      <p:cBhvr>
                                        <p:cTn id="19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35" grpId="0" animBg="1"/>
      <p:bldP spid="35" grpId="1" animBg="1"/>
      <p:bldP spid="36" grpId="0" animBg="1"/>
      <p:bldP spid="36" grpId="1" animBg="1"/>
      <p:bldP spid="37" grpId="0" animBg="1"/>
      <p:bldP spid="37" grpId="1" animBg="1"/>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57A89F-1283-434A-9535-2E685856416A}"/>
              </a:ext>
            </a:extLst>
          </p:cNvPr>
          <p:cNvSpPr>
            <a:spLocks noGrp="1"/>
          </p:cNvSpPr>
          <p:nvPr>
            <p:ph type="body" sz="quarter" idx="14"/>
          </p:nvPr>
        </p:nvSpPr>
        <p:spPr/>
        <p:txBody>
          <a:bodyPr/>
          <a:lstStyle/>
          <a:p>
            <a:endParaRPr lang="en-US"/>
          </a:p>
        </p:txBody>
      </p:sp>
      <p:sp>
        <p:nvSpPr>
          <p:cNvPr id="5" name="Text Placeholder 4">
            <a:extLst>
              <a:ext uri="{FF2B5EF4-FFF2-40B4-BE49-F238E27FC236}">
                <a16:creationId xmlns:a16="http://schemas.microsoft.com/office/drawing/2014/main" id="{903F98A0-4681-49E8-97D7-199F134AC396}"/>
              </a:ext>
            </a:extLst>
          </p:cNvPr>
          <p:cNvSpPr>
            <a:spLocks noGrp="1"/>
          </p:cNvSpPr>
          <p:nvPr>
            <p:ph type="body" sz="quarter" idx="15"/>
          </p:nvPr>
        </p:nvSpPr>
        <p:spPr/>
        <p:txBody>
          <a:bodyPr/>
          <a:lstStyle/>
          <a:p>
            <a:endParaRPr lang="en-US"/>
          </a:p>
        </p:txBody>
      </p:sp>
      <p:sp>
        <p:nvSpPr>
          <p:cNvPr id="10" name="Title 9">
            <a:extLst>
              <a:ext uri="{FF2B5EF4-FFF2-40B4-BE49-F238E27FC236}">
                <a16:creationId xmlns:a16="http://schemas.microsoft.com/office/drawing/2014/main" id="{1DCB9102-5FF7-491B-AB5A-CA65E0AE44B6}"/>
              </a:ext>
            </a:extLst>
          </p:cNvPr>
          <p:cNvSpPr>
            <a:spLocks noGrp="1"/>
          </p:cNvSpPr>
          <p:nvPr>
            <p:ph type="title"/>
          </p:nvPr>
        </p:nvSpPr>
        <p:spPr/>
        <p:txBody>
          <a:bodyPr/>
          <a:lstStyle/>
          <a:p>
            <a:r>
              <a:rPr lang="en-US" dirty="0"/>
              <a:t>Utility as a Foundation for Logit</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E4F991CC-C2DE-4B82-9F3D-9880D89CB7D1}"/>
                  </a:ext>
                </a:extLst>
              </p:cNvPr>
              <p:cNvSpPr>
                <a:spLocks noGrp="1"/>
              </p:cNvSpPr>
              <p:nvPr>
                <p:ph sz="quarter" idx="19"/>
              </p:nvPr>
            </p:nvSpPr>
            <p:spPr>
              <a:xfrm>
                <a:off x="1674711" y="3579079"/>
                <a:ext cx="10677760" cy="9183869"/>
              </a:xfrm>
            </p:spPr>
            <p:txBody>
              <a:bodyPr anchor="ctr"/>
              <a:lstStyle/>
              <a:p>
                <a:pPr marL="0" indent="0" algn="ctr">
                  <a:buNone/>
                </a:pPr>
                <a:r>
                  <a:rPr lang="en-US" sz="4800" u="sng" dirty="0"/>
                  <a:t>Cobb-Douglas Utility</a:t>
                </a:r>
                <a:endParaRPr lang="en-US" sz="4800"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sz="4800" b="0" i="1" smtClean="0">
                          <a:solidFill>
                            <a:srgbClr val="643B8C"/>
                          </a:solidFill>
                          <a:latin typeface="Cambria Math" panose="02040503050406030204" pitchFamily="18" charset="0"/>
                        </a:rPr>
                        <m:t>𝑈</m:t>
                      </m:r>
                      <m:r>
                        <a:rPr lang="en-US" sz="4800" i="1">
                          <a:solidFill>
                            <a:srgbClr val="643B8C"/>
                          </a:solidFill>
                          <a:latin typeface="Cambria Math" panose="02040503050406030204" pitchFamily="18" charset="0"/>
                        </a:rPr>
                        <m:t>=</m:t>
                      </m:r>
                      <m:sSup>
                        <m:sSupPr>
                          <m:ctrlPr>
                            <a:rPr lang="en-US" sz="4800" b="0" i="1" smtClean="0">
                              <a:solidFill>
                                <a:srgbClr val="643B8C"/>
                              </a:solidFill>
                              <a:latin typeface="Cambria Math" panose="02040503050406030204" pitchFamily="18" charset="0"/>
                            </a:rPr>
                          </m:ctrlPr>
                        </m:sSupPr>
                        <m:e>
                          <m:r>
                            <a:rPr lang="en-US" sz="4800" b="0" i="1" smtClean="0">
                              <a:solidFill>
                                <a:srgbClr val="643B8C"/>
                              </a:solidFill>
                              <a:latin typeface="Cambria Math" panose="02040503050406030204" pitchFamily="18" charset="0"/>
                            </a:rPr>
                            <m:t>𝐶𝑜𝑜𝑘𝑖𝑒𝑠</m:t>
                          </m:r>
                        </m:e>
                        <m:sup>
                          <m:r>
                            <a:rPr lang="en-US" sz="4800" b="0" i="1" smtClean="0">
                              <a:solidFill>
                                <a:srgbClr val="643B8C"/>
                              </a:solidFill>
                              <a:latin typeface="Cambria Math" panose="02040503050406030204" pitchFamily="18" charset="0"/>
                            </a:rPr>
                            <m:t>𝛼</m:t>
                          </m:r>
                        </m:sup>
                      </m:sSup>
                      <m:r>
                        <a:rPr lang="en-US" sz="4800" b="0" i="1" smtClean="0">
                          <a:solidFill>
                            <a:srgbClr val="643B8C"/>
                          </a:solidFill>
                          <a:latin typeface="Cambria Math" panose="02040503050406030204" pitchFamily="18" charset="0"/>
                        </a:rPr>
                        <m:t>∗</m:t>
                      </m:r>
                      <m:sSup>
                        <m:sSupPr>
                          <m:ctrlPr>
                            <a:rPr lang="en-US" sz="4800" i="1">
                              <a:solidFill>
                                <a:srgbClr val="643B8C"/>
                              </a:solidFill>
                              <a:latin typeface="Cambria Math" panose="02040503050406030204" pitchFamily="18" charset="0"/>
                            </a:rPr>
                          </m:ctrlPr>
                        </m:sSupPr>
                        <m:e>
                          <m:r>
                            <a:rPr lang="en-US" sz="4800" b="0" i="1" smtClean="0">
                              <a:solidFill>
                                <a:srgbClr val="643B8C"/>
                              </a:solidFill>
                              <a:latin typeface="Cambria Math" panose="02040503050406030204" pitchFamily="18" charset="0"/>
                            </a:rPr>
                            <m:t>𝑀𝑖𝑙𝑘</m:t>
                          </m:r>
                        </m:e>
                        <m:sup>
                          <m:r>
                            <a:rPr lang="en-US" sz="4800" b="0" i="1" smtClean="0">
                              <a:solidFill>
                                <a:srgbClr val="643B8C"/>
                              </a:solidFill>
                              <a:latin typeface="Cambria Math" panose="02040503050406030204" pitchFamily="18" charset="0"/>
                            </a:rPr>
                            <m:t>𝛽</m:t>
                          </m:r>
                        </m:sup>
                      </m:sSup>
                    </m:oMath>
                  </m:oMathPara>
                </a14:m>
                <a:endParaRPr lang="en-US" sz="4800" dirty="0">
                  <a:solidFill>
                    <a:srgbClr val="643B8C"/>
                  </a:solidFill>
                </a:endParaRPr>
              </a:p>
              <a:p>
                <a:pPr marL="0" indent="0" algn="ctr">
                  <a:buNone/>
                </a:pPr>
                <a:endParaRPr lang="en-US" sz="4800" dirty="0"/>
              </a:p>
              <a:p>
                <a:pPr marL="0" indent="0" algn="ctr">
                  <a:buNone/>
                </a:pPr>
                <a:r>
                  <a:rPr lang="en-US" sz="4800" u="sng" dirty="0"/>
                  <a:t>Linear Utility</a:t>
                </a:r>
              </a:p>
              <a:p>
                <a:pPr marL="0" indent="0" algn="ctr">
                  <a:buNone/>
                </a:pPr>
                <a14:m>
                  <m:oMathPara xmlns:m="http://schemas.openxmlformats.org/officeDocument/2006/math">
                    <m:oMathParaPr>
                      <m:jc m:val="centerGroup"/>
                    </m:oMathParaPr>
                    <m:oMath xmlns:m="http://schemas.openxmlformats.org/officeDocument/2006/math">
                      <m:r>
                        <a:rPr lang="en-US" sz="4800" i="1">
                          <a:latin typeface="Cambria Math" panose="02040503050406030204" pitchFamily="18" charset="0"/>
                        </a:rPr>
                        <m:t>𝑈</m:t>
                      </m:r>
                      <m:r>
                        <a:rPr lang="en-US" sz="4800" i="1">
                          <a:latin typeface="Cambria Math" panose="02040503050406030204" pitchFamily="18" charset="0"/>
                        </a:rPr>
                        <m:t>=</m:t>
                      </m:r>
                      <m:r>
                        <a:rPr lang="en-US" sz="4800" i="1">
                          <a:latin typeface="Cambria Math" panose="02040503050406030204" pitchFamily="18" charset="0"/>
                        </a:rPr>
                        <m:t>𝛼</m:t>
                      </m:r>
                      <m:r>
                        <a:rPr lang="en-US" sz="4800" i="1">
                          <a:latin typeface="Cambria Math" panose="02040503050406030204" pitchFamily="18" charset="0"/>
                        </a:rPr>
                        <m:t>𝑌</m:t>
                      </m:r>
                      <m:r>
                        <a:rPr lang="en-US" sz="4800" i="1">
                          <a:latin typeface="Cambria Math" panose="02040503050406030204" pitchFamily="18" charset="0"/>
                        </a:rPr>
                        <m:t>+</m:t>
                      </m:r>
                      <m:r>
                        <a:rPr lang="en-US" sz="4800" i="1">
                          <a:latin typeface="Cambria Math" panose="02040503050406030204" pitchFamily="18" charset="0"/>
                        </a:rPr>
                        <m:t>𝛽</m:t>
                      </m:r>
                      <m:r>
                        <a:rPr lang="en-US" sz="4800" i="1">
                          <a:latin typeface="Cambria Math" panose="02040503050406030204" pitchFamily="18" charset="0"/>
                        </a:rPr>
                        <m:t>𝑋</m:t>
                      </m:r>
                    </m:oMath>
                  </m:oMathPara>
                </a14:m>
                <a:endParaRPr lang="en-US" sz="4800" dirty="0"/>
              </a:p>
              <a:p>
                <a:pPr marL="0" indent="0" algn="ctr">
                  <a:buNone/>
                </a:pPr>
                <a:endParaRPr lang="en-US" sz="4800" dirty="0"/>
              </a:p>
              <a:p>
                <a:pPr marL="0" indent="0" algn="ctr">
                  <a:buNone/>
                </a:pPr>
                <a:r>
                  <a:rPr lang="en-US" sz="4800" u="sng" dirty="0"/>
                  <a:t>Indirect Linear Utility</a:t>
                </a:r>
                <a:endParaRPr lang="en-US" sz="4800" dirty="0"/>
              </a:p>
              <a:p>
                <a:pPr marL="0" indent="0" algn="ctr">
                  <a:buNone/>
                </a:pPr>
                <a14:m>
                  <m:oMathPara xmlns:m="http://schemas.openxmlformats.org/officeDocument/2006/math">
                    <m:oMathParaPr>
                      <m:jc m:val="centerGroup"/>
                    </m:oMathParaPr>
                    <m:oMath xmlns:m="http://schemas.openxmlformats.org/officeDocument/2006/math">
                      <m:sSub>
                        <m:sSubPr>
                          <m:ctrlPr>
                            <a:rPr lang="en-US" sz="4800" i="1">
                              <a:latin typeface="Cambria Math" panose="02040503050406030204" pitchFamily="18" charset="0"/>
                            </a:rPr>
                          </m:ctrlPr>
                        </m:sSubPr>
                        <m:e>
                          <m:r>
                            <a:rPr lang="en-US" sz="4800" i="1">
                              <a:latin typeface="Cambria Math" panose="02040503050406030204" pitchFamily="18" charset="0"/>
                            </a:rPr>
                            <m:t>𝑢</m:t>
                          </m:r>
                        </m:e>
                        <m:sub>
                          <m:r>
                            <a:rPr lang="en-US" sz="4800" i="1">
                              <a:latin typeface="Cambria Math" panose="02040503050406030204" pitchFamily="18" charset="0"/>
                            </a:rPr>
                            <m:t>𝑖</m:t>
                          </m:r>
                          <m:r>
                            <a:rPr lang="en-US" sz="4800" b="0" i="1" smtClean="0">
                              <a:latin typeface="Cambria Math" panose="02040503050406030204" pitchFamily="18" charset="0"/>
                            </a:rPr>
                            <m:t>𝑗</m:t>
                          </m:r>
                        </m:sub>
                      </m:sSub>
                      <m:r>
                        <a:rPr lang="en-US" sz="4800" i="1">
                          <a:latin typeface="Cambria Math" panose="02040503050406030204" pitchFamily="18" charset="0"/>
                        </a:rPr>
                        <m:t>=</m:t>
                      </m:r>
                      <m:r>
                        <a:rPr lang="en-US" sz="4800" i="1">
                          <a:latin typeface="Cambria Math" panose="02040503050406030204" pitchFamily="18" charset="0"/>
                        </a:rPr>
                        <m:t>𝛼</m:t>
                      </m:r>
                      <m:d>
                        <m:dPr>
                          <m:ctrlPr>
                            <a:rPr lang="en-US" sz="4800" i="1">
                              <a:latin typeface="Cambria Math" panose="02040503050406030204" pitchFamily="18" charset="0"/>
                            </a:rPr>
                          </m:ctrlPr>
                        </m:dPr>
                        <m:e>
                          <m:sSub>
                            <m:sSubPr>
                              <m:ctrlPr>
                                <a:rPr lang="en-US" sz="4800" i="1">
                                  <a:latin typeface="Cambria Math" panose="02040503050406030204" pitchFamily="18" charset="0"/>
                                </a:rPr>
                              </m:ctrlPr>
                            </m:sSubPr>
                            <m:e>
                              <m:r>
                                <a:rPr lang="en-US" sz="4800" i="1">
                                  <a:latin typeface="Cambria Math" panose="02040503050406030204" pitchFamily="18" charset="0"/>
                                </a:rPr>
                                <m:t>𝑦</m:t>
                              </m:r>
                            </m:e>
                            <m:sub>
                              <m:r>
                                <a:rPr lang="en-US" sz="4800" i="1">
                                  <a:latin typeface="Cambria Math" panose="02040503050406030204" pitchFamily="18" charset="0"/>
                                </a:rPr>
                                <m:t>𝑖</m:t>
                              </m:r>
                            </m:sub>
                          </m:sSub>
                          <m:r>
                            <a:rPr lang="en-US" sz="4800" i="1">
                              <a:latin typeface="Cambria Math" panose="02040503050406030204" pitchFamily="18" charset="0"/>
                            </a:rPr>
                            <m:t>−</m:t>
                          </m:r>
                          <m:sSub>
                            <m:sSubPr>
                              <m:ctrlPr>
                                <a:rPr lang="en-US" sz="4800" i="1">
                                  <a:latin typeface="Cambria Math" panose="02040503050406030204" pitchFamily="18" charset="0"/>
                                </a:rPr>
                              </m:ctrlPr>
                            </m:sSubPr>
                            <m:e>
                              <m:r>
                                <a:rPr lang="en-US" sz="4800" i="1">
                                  <a:latin typeface="Cambria Math" panose="02040503050406030204" pitchFamily="18" charset="0"/>
                                </a:rPr>
                                <m:t>𝑝</m:t>
                              </m:r>
                            </m:e>
                            <m:sub>
                              <m:r>
                                <a:rPr lang="en-US" sz="4800" i="1">
                                  <a:latin typeface="Cambria Math" panose="02040503050406030204" pitchFamily="18" charset="0"/>
                                </a:rPr>
                                <m:t>𝑗</m:t>
                              </m:r>
                            </m:sub>
                          </m:sSub>
                        </m:e>
                      </m:d>
                      <m:r>
                        <a:rPr lang="en-US" sz="4800" i="1">
                          <a:latin typeface="Cambria Math" panose="02040503050406030204" pitchFamily="18" charset="0"/>
                        </a:rPr>
                        <m:t>+</m:t>
                      </m:r>
                      <m:r>
                        <a:rPr lang="en-US" sz="4800" i="1">
                          <a:latin typeface="Cambria Math" panose="02040503050406030204" pitchFamily="18" charset="0"/>
                        </a:rPr>
                        <m:t>𝛽</m:t>
                      </m:r>
                      <m:sSub>
                        <m:sSubPr>
                          <m:ctrlPr>
                            <a:rPr lang="en-US" sz="4800" i="1">
                              <a:latin typeface="Cambria Math" panose="02040503050406030204" pitchFamily="18" charset="0"/>
                            </a:rPr>
                          </m:ctrlPr>
                        </m:sSubPr>
                        <m:e>
                          <m:r>
                            <a:rPr lang="en-US" sz="4800" i="1">
                              <a:latin typeface="Cambria Math" panose="02040503050406030204" pitchFamily="18" charset="0"/>
                            </a:rPr>
                            <m:t>𝑥</m:t>
                          </m:r>
                        </m:e>
                        <m:sub>
                          <m:r>
                            <a:rPr lang="en-US" sz="4800" i="1">
                              <a:latin typeface="Cambria Math" panose="02040503050406030204" pitchFamily="18" charset="0"/>
                            </a:rPr>
                            <m:t>𝑗</m:t>
                          </m:r>
                        </m:sub>
                      </m:sSub>
                      <m:r>
                        <a:rPr lang="en-US" sz="4800" b="0" i="1" smtClean="0">
                          <a:latin typeface="Cambria Math" panose="02040503050406030204" pitchFamily="18" charset="0"/>
                        </a:rPr>
                        <m:t>+</m:t>
                      </m:r>
                      <m:sSub>
                        <m:sSubPr>
                          <m:ctrlPr>
                            <a:rPr lang="en-US" sz="4800" b="0" i="1" smtClean="0">
                              <a:latin typeface="Cambria Math" panose="02040503050406030204" pitchFamily="18" charset="0"/>
                            </a:rPr>
                          </m:ctrlPr>
                        </m:sSubPr>
                        <m:e>
                          <m:r>
                            <a:rPr lang="en-US" sz="4800" b="0" i="1" smtClean="0">
                              <a:latin typeface="Cambria Math" panose="02040503050406030204" pitchFamily="18" charset="0"/>
                            </a:rPr>
                            <m:t>𝜖</m:t>
                          </m:r>
                        </m:e>
                        <m:sub>
                          <m:r>
                            <a:rPr lang="en-US" sz="4800" b="0" i="1" smtClean="0">
                              <a:latin typeface="Cambria Math" panose="02040503050406030204" pitchFamily="18" charset="0"/>
                            </a:rPr>
                            <m:t>𝑖𝑗</m:t>
                          </m:r>
                        </m:sub>
                      </m:sSub>
                    </m:oMath>
                  </m:oMathPara>
                </a14:m>
                <a:endParaRPr lang="en-US" sz="4800" dirty="0"/>
              </a:p>
              <a:p>
                <a:pPr marL="0" indent="0" algn="ctr">
                  <a:buNone/>
                </a:pPr>
                <a:r>
                  <a:rPr lang="en-US" sz="4800" b="0" dirty="0"/>
                  <a:t>		</a:t>
                </a:r>
                <a14:m>
                  <m:oMath xmlns:m="http://schemas.openxmlformats.org/officeDocument/2006/math">
                    <m:r>
                      <a:rPr lang="en-US" sz="4800" b="0" i="1" smtClean="0">
                        <a:latin typeface="Cambria Math" panose="02040503050406030204" pitchFamily="18" charset="0"/>
                      </a:rPr>
                      <m:t>𝑖</m:t>
                    </m:r>
                    <m:r>
                      <a:rPr lang="en-US" sz="4800" b="0" i="1" smtClean="0">
                        <a:latin typeface="Cambria Math" panose="02040503050406030204" pitchFamily="18" charset="0"/>
                      </a:rPr>
                      <m:t>=1, 2,…,</m:t>
                    </m:r>
                    <m:r>
                      <a:rPr lang="en-US" sz="4800" b="0" i="1" smtClean="0">
                        <a:latin typeface="Cambria Math" panose="02040503050406030204" pitchFamily="18" charset="0"/>
                      </a:rPr>
                      <m:t>𝐼</m:t>
                    </m:r>
                  </m:oMath>
                </a14:m>
                <a:endParaRPr lang="en-US" sz="4800" dirty="0"/>
              </a:p>
              <a:p>
                <a:pPr marL="0" indent="0" algn="ctr">
                  <a:buNone/>
                </a:pPr>
                <a:r>
                  <a:rPr lang="en-US" sz="4800" b="0" dirty="0"/>
                  <a:t>		</a:t>
                </a:r>
                <a14:m>
                  <m:oMath xmlns:m="http://schemas.openxmlformats.org/officeDocument/2006/math">
                    <m:r>
                      <a:rPr lang="en-US" sz="4800" b="0" i="1" smtClean="0">
                        <a:latin typeface="Cambria Math" panose="02040503050406030204" pitchFamily="18" charset="0"/>
                      </a:rPr>
                      <m:t>𝑗</m:t>
                    </m:r>
                    <m:r>
                      <a:rPr lang="en-US" sz="4800" i="1">
                        <a:latin typeface="Cambria Math" panose="02040503050406030204" pitchFamily="18" charset="0"/>
                      </a:rPr>
                      <m:t>=</m:t>
                    </m:r>
                    <m:r>
                      <a:rPr lang="en-US" sz="4800" b="0" i="1" smtClean="0">
                        <a:latin typeface="Cambria Math" panose="02040503050406030204" pitchFamily="18" charset="0"/>
                      </a:rPr>
                      <m:t>0</m:t>
                    </m:r>
                    <m:r>
                      <a:rPr lang="en-US" sz="4800" i="1" smtClean="0">
                        <a:latin typeface="Cambria Math" panose="02040503050406030204" pitchFamily="18" charset="0"/>
                      </a:rPr>
                      <m:t>,</m:t>
                    </m:r>
                    <m:r>
                      <a:rPr lang="en-US" sz="4800" i="1">
                        <a:latin typeface="Cambria Math" panose="02040503050406030204" pitchFamily="18" charset="0"/>
                      </a:rPr>
                      <m:t> 2,…,</m:t>
                    </m:r>
                    <m:r>
                      <a:rPr lang="en-US" sz="4800" b="0" i="1" smtClean="0">
                        <a:latin typeface="Cambria Math" panose="02040503050406030204" pitchFamily="18" charset="0"/>
                      </a:rPr>
                      <m:t>𝐽</m:t>
                    </m:r>
                  </m:oMath>
                </a14:m>
                <a:endParaRPr lang="en-US" sz="4800" dirty="0"/>
              </a:p>
              <a:p>
                <a:pPr marL="0" indent="0" algn="ctr">
                  <a:buNone/>
                </a:pPr>
                <a:endParaRPr lang="en-US" sz="4800" dirty="0"/>
              </a:p>
            </p:txBody>
          </p:sp>
        </mc:Choice>
        <mc:Fallback xmlns="">
          <p:sp>
            <p:nvSpPr>
              <p:cNvPr id="6" name="Content Placeholder 5">
                <a:extLst>
                  <a:ext uri="{FF2B5EF4-FFF2-40B4-BE49-F238E27FC236}">
                    <a16:creationId xmlns:a16="http://schemas.microsoft.com/office/drawing/2014/main" id="{E4F991CC-C2DE-4B82-9F3D-9880D89CB7D1}"/>
                  </a:ext>
                </a:extLst>
              </p:cNvPr>
              <p:cNvSpPr>
                <a:spLocks noGrp="1" noRot="1" noChangeAspect="1" noMove="1" noResize="1" noEditPoints="1" noAdjustHandles="1" noChangeArrowheads="1" noChangeShapeType="1" noTextEdit="1"/>
              </p:cNvSpPr>
              <p:nvPr>
                <p:ph sz="quarter" idx="19"/>
              </p:nvPr>
            </p:nvSpPr>
            <p:spPr>
              <a:xfrm>
                <a:off x="1674711" y="3579079"/>
                <a:ext cx="10677760" cy="9183869"/>
              </a:xfrm>
              <a:blipFill>
                <a:blip r:embed="rId3"/>
                <a:stretch>
                  <a:fillRect t="-3716"/>
                </a:stretch>
              </a:blipFill>
            </p:spPr>
            <p:txBody>
              <a:bodyPr/>
              <a:lstStyle/>
              <a:p>
                <a:r>
                  <a:rPr lang="en-US">
                    <a:noFill/>
                  </a:rPr>
                  <a:t> </a:t>
                </a:r>
              </a:p>
            </p:txBody>
          </p:sp>
        </mc:Fallback>
      </mc:AlternateContent>
      <p:sp>
        <p:nvSpPr>
          <p:cNvPr id="9" name="Slide Number Placeholder 8">
            <a:extLst>
              <a:ext uri="{FF2B5EF4-FFF2-40B4-BE49-F238E27FC236}">
                <a16:creationId xmlns:a16="http://schemas.microsoft.com/office/drawing/2014/main" id="{FAACCB93-32CA-45F0-8738-1CB4E0C661DE}"/>
              </a:ext>
            </a:extLst>
          </p:cNvPr>
          <p:cNvSpPr>
            <a:spLocks noGrp="1"/>
          </p:cNvSpPr>
          <p:nvPr>
            <p:ph type="sldNum" sz="quarter" idx="4"/>
          </p:nvPr>
        </p:nvSpPr>
        <p:spPr/>
        <p:txBody>
          <a:bodyPr/>
          <a:lstStyle/>
          <a:p>
            <a:fld id="{8C8B385D-DF67-E241-B0BF-76B80A8E743B}" type="slidenum">
              <a:rPr lang="en-US" smtClean="0"/>
              <a:pPr/>
              <a:t>6</a:t>
            </a:fld>
            <a:endParaRPr lang="en-US" dirty="0"/>
          </a:p>
        </p:txBody>
      </p:sp>
      <p:cxnSp>
        <p:nvCxnSpPr>
          <p:cNvPr id="19" name="Straight Arrow Connector 18">
            <a:extLst>
              <a:ext uri="{FF2B5EF4-FFF2-40B4-BE49-F238E27FC236}">
                <a16:creationId xmlns:a16="http://schemas.microsoft.com/office/drawing/2014/main" id="{1FB07312-D239-4C6B-934D-A946DE5A3DFC}"/>
              </a:ext>
            </a:extLst>
          </p:cNvPr>
          <p:cNvCxnSpPr>
            <a:cxnSpLocks/>
          </p:cNvCxnSpPr>
          <p:nvPr/>
        </p:nvCxnSpPr>
        <p:spPr>
          <a:xfrm flipV="1">
            <a:off x="13871575" y="11829790"/>
            <a:ext cx="8287098" cy="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B25BB0B-1A98-4E44-BE6F-CD0AD7D7288B}"/>
                  </a:ext>
                </a:extLst>
              </p:cNvPr>
              <p:cNvSpPr txBox="1"/>
              <p:nvPr/>
            </p:nvSpPr>
            <p:spPr>
              <a:xfrm>
                <a:off x="12512601" y="2820968"/>
                <a:ext cx="2717947" cy="92333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5400" b="0" i="1" smtClean="0">
                          <a:latin typeface="Cambria Math" panose="02040503050406030204" pitchFamily="18" charset="0"/>
                        </a:rPr>
                        <m:t>𝐶𝑜𝑜𝑘𝑖𝑒𝑠</m:t>
                      </m:r>
                    </m:oMath>
                  </m:oMathPara>
                </a14:m>
                <a:endParaRPr lang="en-US" sz="5400" b="0" dirty="0"/>
              </a:p>
            </p:txBody>
          </p:sp>
        </mc:Choice>
        <mc:Fallback xmlns="">
          <p:sp>
            <p:nvSpPr>
              <p:cNvPr id="23" name="TextBox 22">
                <a:extLst>
                  <a:ext uri="{FF2B5EF4-FFF2-40B4-BE49-F238E27FC236}">
                    <a16:creationId xmlns:a16="http://schemas.microsoft.com/office/drawing/2014/main" id="{9B25BB0B-1A98-4E44-BE6F-CD0AD7D7288B}"/>
                  </a:ext>
                </a:extLst>
              </p:cNvPr>
              <p:cNvSpPr txBox="1">
                <a:spLocks noRot="1" noChangeAspect="1" noMove="1" noResize="1" noEditPoints="1" noAdjustHandles="1" noChangeArrowheads="1" noChangeShapeType="1" noTextEdit="1"/>
              </p:cNvSpPr>
              <p:nvPr/>
            </p:nvSpPr>
            <p:spPr>
              <a:xfrm>
                <a:off x="12512601" y="2820968"/>
                <a:ext cx="2717947" cy="92333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BBC8527-3C1C-45D4-83EC-2B0283B40D62}"/>
                  </a:ext>
                </a:extLst>
              </p:cNvPr>
              <p:cNvSpPr txBox="1"/>
              <p:nvPr/>
            </p:nvSpPr>
            <p:spPr>
              <a:xfrm>
                <a:off x="22632986" y="11335433"/>
                <a:ext cx="1237027" cy="92333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5400" b="0" i="1" smtClean="0">
                          <a:latin typeface="Cambria Math" panose="02040503050406030204" pitchFamily="18" charset="0"/>
                        </a:rPr>
                        <m:t>𝑀𝑖𝑙𝑘</m:t>
                      </m:r>
                    </m:oMath>
                  </m:oMathPara>
                </a14:m>
                <a:endParaRPr lang="en-US" sz="5400" dirty="0"/>
              </a:p>
            </p:txBody>
          </p:sp>
        </mc:Choice>
        <mc:Fallback xmlns="">
          <p:sp>
            <p:nvSpPr>
              <p:cNvPr id="24" name="TextBox 23">
                <a:extLst>
                  <a:ext uri="{FF2B5EF4-FFF2-40B4-BE49-F238E27FC236}">
                    <a16:creationId xmlns:a16="http://schemas.microsoft.com/office/drawing/2014/main" id="{3BBC8527-3C1C-45D4-83EC-2B0283B40D62}"/>
                  </a:ext>
                </a:extLst>
              </p:cNvPr>
              <p:cNvSpPr txBox="1">
                <a:spLocks noRot="1" noChangeAspect="1" noMove="1" noResize="1" noEditPoints="1" noAdjustHandles="1" noChangeArrowheads="1" noChangeShapeType="1" noTextEdit="1"/>
              </p:cNvSpPr>
              <p:nvPr/>
            </p:nvSpPr>
            <p:spPr>
              <a:xfrm>
                <a:off x="22632986" y="11335433"/>
                <a:ext cx="1237027" cy="923330"/>
              </a:xfrm>
              <a:prstGeom prst="rect">
                <a:avLst/>
              </a:prstGeom>
              <a:blipFill>
                <a:blip r:embed="rId5"/>
                <a:stretch>
                  <a:fillRect l="-13793"/>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F5944A22-98DB-46A0-8A17-CCD7E6F2A772}"/>
              </a:ext>
            </a:extLst>
          </p:cNvPr>
          <p:cNvCxnSpPr>
            <a:cxnSpLocks/>
          </p:cNvCxnSpPr>
          <p:nvPr/>
        </p:nvCxnSpPr>
        <p:spPr>
          <a:xfrm flipV="1">
            <a:off x="13871575" y="3934297"/>
            <a:ext cx="0" cy="7895493"/>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1" name="Freeform: Shape 10">
            <a:extLst>
              <a:ext uri="{FF2B5EF4-FFF2-40B4-BE49-F238E27FC236}">
                <a16:creationId xmlns:a16="http://schemas.microsoft.com/office/drawing/2014/main" id="{343EEBBF-3C61-4278-BB17-2FD10A4D8D35}"/>
              </a:ext>
            </a:extLst>
          </p:cNvPr>
          <p:cNvSpPr/>
          <p:nvPr/>
        </p:nvSpPr>
        <p:spPr>
          <a:xfrm>
            <a:off x="14727677" y="4319081"/>
            <a:ext cx="7042825" cy="6420255"/>
          </a:xfrm>
          <a:custGeom>
            <a:avLst/>
            <a:gdLst>
              <a:gd name="connsiteX0" fmla="*/ 0 w 7042825"/>
              <a:gd name="connsiteY0" fmla="*/ 0 h 6420255"/>
              <a:gd name="connsiteX1" fmla="*/ 1789889 w 7042825"/>
              <a:gd name="connsiteY1" fmla="*/ 4902740 h 6420255"/>
              <a:gd name="connsiteX2" fmla="*/ 7042825 w 7042825"/>
              <a:gd name="connsiteY2" fmla="*/ 6420255 h 6420255"/>
            </a:gdLst>
            <a:ahLst/>
            <a:cxnLst>
              <a:cxn ang="0">
                <a:pos x="connsiteX0" y="connsiteY0"/>
              </a:cxn>
              <a:cxn ang="0">
                <a:pos x="connsiteX1" y="connsiteY1"/>
              </a:cxn>
              <a:cxn ang="0">
                <a:pos x="connsiteX2" y="connsiteY2"/>
              </a:cxn>
            </a:cxnLst>
            <a:rect l="l" t="t" r="r" b="b"/>
            <a:pathLst>
              <a:path w="7042825" h="6420255">
                <a:moveTo>
                  <a:pt x="0" y="0"/>
                </a:moveTo>
                <a:cubicBezTo>
                  <a:pt x="308042" y="1916349"/>
                  <a:pt x="616085" y="3832698"/>
                  <a:pt x="1789889" y="4902740"/>
                </a:cubicBezTo>
                <a:cubicBezTo>
                  <a:pt x="2963693" y="5972782"/>
                  <a:pt x="5003259" y="6196518"/>
                  <a:pt x="7042825" y="6420255"/>
                </a:cubicBezTo>
              </a:path>
            </a:pathLst>
          </a:cu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75971502-45AF-4475-994A-71F778DEBE7E}"/>
              </a:ext>
            </a:extLst>
          </p:cNvPr>
          <p:cNvSpPr/>
          <p:nvPr/>
        </p:nvSpPr>
        <p:spPr>
          <a:xfrm>
            <a:off x="16880092" y="3857417"/>
            <a:ext cx="5104991" cy="4949650"/>
          </a:xfrm>
          <a:custGeom>
            <a:avLst/>
            <a:gdLst>
              <a:gd name="connsiteX0" fmla="*/ 0 w 7042825"/>
              <a:gd name="connsiteY0" fmla="*/ 0 h 6420255"/>
              <a:gd name="connsiteX1" fmla="*/ 1789889 w 7042825"/>
              <a:gd name="connsiteY1" fmla="*/ 4902740 h 6420255"/>
              <a:gd name="connsiteX2" fmla="*/ 7042825 w 7042825"/>
              <a:gd name="connsiteY2" fmla="*/ 6420255 h 6420255"/>
            </a:gdLst>
            <a:ahLst/>
            <a:cxnLst>
              <a:cxn ang="0">
                <a:pos x="connsiteX0" y="connsiteY0"/>
              </a:cxn>
              <a:cxn ang="0">
                <a:pos x="connsiteX1" y="connsiteY1"/>
              </a:cxn>
              <a:cxn ang="0">
                <a:pos x="connsiteX2" y="connsiteY2"/>
              </a:cxn>
            </a:cxnLst>
            <a:rect l="l" t="t" r="r" b="b"/>
            <a:pathLst>
              <a:path w="7042825" h="6420255">
                <a:moveTo>
                  <a:pt x="0" y="0"/>
                </a:moveTo>
                <a:cubicBezTo>
                  <a:pt x="308042" y="1916349"/>
                  <a:pt x="616085" y="3832698"/>
                  <a:pt x="1789889" y="4902740"/>
                </a:cubicBezTo>
                <a:cubicBezTo>
                  <a:pt x="2963693" y="5972782"/>
                  <a:pt x="5003259" y="6196518"/>
                  <a:pt x="7042825" y="6420255"/>
                </a:cubicBezTo>
              </a:path>
            </a:pathLst>
          </a:cu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9CE2089-7746-467B-B2C7-E2B819EDFC92}"/>
                  </a:ext>
                </a:extLst>
              </p:cNvPr>
              <p:cNvSpPr txBox="1"/>
              <p:nvPr/>
            </p:nvSpPr>
            <p:spPr>
              <a:xfrm>
                <a:off x="11274914" y="8989676"/>
                <a:ext cx="1837346" cy="646331"/>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=10</m:t>
                      </m:r>
                    </m:oMath>
                  </m:oMathPara>
                </a14:m>
                <a:endParaRPr lang="en-US" dirty="0"/>
              </a:p>
            </p:txBody>
          </p:sp>
        </mc:Choice>
        <mc:Fallback xmlns="">
          <p:sp>
            <p:nvSpPr>
              <p:cNvPr id="14" name="TextBox 13">
                <a:extLst>
                  <a:ext uri="{FF2B5EF4-FFF2-40B4-BE49-F238E27FC236}">
                    <a16:creationId xmlns:a16="http://schemas.microsoft.com/office/drawing/2014/main" id="{D9CE2089-7746-467B-B2C7-E2B819EDFC92}"/>
                  </a:ext>
                </a:extLst>
              </p:cNvPr>
              <p:cNvSpPr txBox="1">
                <a:spLocks noRot="1" noChangeAspect="1" noMove="1" noResize="1" noEditPoints="1" noAdjustHandles="1" noChangeArrowheads="1" noChangeShapeType="1" noTextEdit="1"/>
              </p:cNvSpPr>
              <p:nvPr/>
            </p:nvSpPr>
            <p:spPr>
              <a:xfrm>
                <a:off x="11274914" y="8989676"/>
                <a:ext cx="1837346" cy="646331"/>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644A2B6A-155F-46FA-8223-75F89B2EF021}"/>
              </a:ext>
            </a:extLst>
          </p:cNvPr>
          <p:cNvCxnSpPr>
            <a:cxnSpLocks/>
            <a:stCxn id="14" idx="3"/>
          </p:cNvCxnSpPr>
          <p:nvPr/>
        </p:nvCxnSpPr>
        <p:spPr>
          <a:xfrm flipV="1">
            <a:off x="13112260" y="7312177"/>
            <a:ext cx="1829425" cy="20006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5D80C291-F0AB-493A-967C-E876BD064898}"/>
                  </a:ext>
                </a:extLst>
              </p:cNvPr>
              <p:cNvSpPr txBox="1"/>
              <p:nvPr/>
            </p:nvSpPr>
            <p:spPr>
              <a:xfrm>
                <a:off x="20093286" y="4314909"/>
                <a:ext cx="1837346" cy="646331"/>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=15</m:t>
                      </m:r>
                    </m:oMath>
                  </m:oMathPara>
                </a14:m>
                <a:endParaRPr lang="en-US" dirty="0"/>
              </a:p>
            </p:txBody>
          </p:sp>
        </mc:Choice>
        <mc:Fallback xmlns="">
          <p:sp>
            <p:nvSpPr>
              <p:cNvPr id="74" name="TextBox 73">
                <a:extLst>
                  <a:ext uri="{FF2B5EF4-FFF2-40B4-BE49-F238E27FC236}">
                    <a16:creationId xmlns:a16="http://schemas.microsoft.com/office/drawing/2014/main" id="{5D80C291-F0AB-493A-967C-E876BD064898}"/>
                  </a:ext>
                </a:extLst>
              </p:cNvPr>
              <p:cNvSpPr txBox="1">
                <a:spLocks noRot="1" noChangeAspect="1" noMove="1" noResize="1" noEditPoints="1" noAdjustHandles="1" noChangeArrowheads="1" noChangeShapeType="1" noTextEdit="1"/>
              </p:cNvSpPr>
              <p:nvPr/>
            </p:nvSpPr>
            <p:spPr>
              <a:xfrm>
                <a:off x="20093286" y="4314909"/>
                <a:ext cx="1837346" cy="646331"/>
              </a:xfrm>
              <a:prstGeom prst="rect">
                <a:avLst/>
              </a:prstGeom>
              <a:blipFill>
                <a:blip r:embed="rId7"/>
                <a:stretch>
                  <a:fillRect/>
                </a:stretch>
              </a:blipFill>
              <a:ln>
                <a:solidFill>
                  <a:schemeClr val="tx1"/>
                </a:solidFill>
              </a:ln>
            </p:spPr>
            <p:txBody>
              <a:bodyPr/>
              <a:lstStyle/>
              <a:p>
                <a:r>
                  <a:rPr lang="en-US">
                    <a:noFill/>
                  </a:rPr>
                  <a:t> </a:t>
                </a:r>
              </a:p>
            </p:txBody>
          </p:sp>
        </mc:Fallback>
      </mc:AlternateContent>
      <p:cxnSp>
        <p:nvCxnSpPr>
          <p:cNvPr id="76" name="Straight Arrow Connector 75">
            <a:extLst>
              <a:ext uri="{FF2B5EF4-FFF2-40B4-BE49-F238E27FC236}">
                <a16:creationId xmlns:a16="http://schemas.microsoft.com/office/drawing/2014/main" id="{9D2EA88A-BB9F-406C-9BDB-AF4FF7B8BDE0}"/>
              </a:ext>
            </a:extLst>
          </p:cNvPr>
          <p:cNvCxnSpPr>
            <a:cxnSpLocks/>
            <a:stCxn id="74" idx="2"/>
          </p:cNvCxnSpPr>
          <p:nvPr/>
        </p:nvCxnSpPr>
        <p:spPr>
          <a:xfrm flipH="1">
            <a:off x="18048303" y="4961240"/>
            <a:ext cx="2963656" cy="16383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17889D4D-C52D-4F50-BBE2-95FCBC5EC44B}"/>
              </a:ext>
            </a:extLst>
          </p:cNvPr>
          <p:cNvSpPr/>
          <p:nvPr/>
        </p:nvSpPr>
        <p:spPr>
          <a:xfrm>
            <a:off x="15097328" y="6858000"/>
            <a:ext cx="343137" cy="32101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20D93762-C2D4-41A3-9934-A054993422A9}"/>
              </a:ext>
            </a:extLst>
          </p:cNvPr>
          <p:cNvSpPr/>
          <p:nvPr/>
        </p:nvSpPr>
        <p:spPr>
          <a:xfrm>
            <a:off x="16880092" y="9452188"/>
            <a:ext cx="343137" cy="32101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905D7656-5BB5-45B1-9F29-1F23B28BD5E3}"/>
              </a:ext>
            </a:extLst>
          </p:cNvPr>
          <p:cNvSpPr/>
          <p:nvPr/>
        </p:nvSpPr>
        <p:spPr>
          <a:xfrm>
            <a:off x="17424908" y="6599541"/>
            <a:ext cx="343137" cy="32101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Arrow Connector 78">
            <a:extLst>
              <a:ext uri="{FF2B5EF4-FFF2-40B4-BE49-F238E27FC236}">
                <a16:creationId xmlns:a16="http://schemas.microsoft.com/office/drawing/2014/main" id="{20786449-F9E9-496D-8FC2-5D024011AC3D}"/>
              </a:ext>
            </a:extLst>
          </p:cNvPr>
          <p:cNvCxnSpPr>
            <a:cxnSpLocks/>
            <a:stCxn id="14" idx="3"/>
          </p:cNvCxnSpPr>
          <p:nvPr/>
        </p:nvCxnSpPr>
        <p:spPr>
          <a:xfrm>
            <a:off x="13112260" y="9312842"/>
            <a:ext cx="3303547" cy="3831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375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fade">
                                      <p:cBhvr>
                                        <p:cTn id="13" dur="500"/>
                                        <p:tgtEl>
                                          <p:spTgt spid="7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500"/>
                                        <p:tgtEl>
                                          <p:spTgt spid="4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fade">
                                      <p:cBhvr>
                                        <p:cTn id="19" dur="500"/>
                                        <p:tgtEl>
                                          <p:spTgt spid="7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63"/>
                                        </p:tgtEl>
                                        <p:attrNameLst>
                                          <p:attrName>style.visibility</p:attrName>
                                        </p:attrNameLst>
                                      </p:cBhvr>
                                      <p:to>
                                        <p:strVal val="visible"/>
                                      </p:to>
                                    </p:set>
                                    <p:animEffect transition="in" filter="wipe(down)">
                                      <p:cBhvr>
                                        <p:cTn id="24" dur="500"/>
                                        <p:tgtEl>
                                          <p:spTgt spid="6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fade">
                                      <p:cBhvr>
                                        <p:cTn id="29" dur="500"/>
                                        <p:tgtEl>
                                          <p:spTgt spid="74"/>
                                        </p:tgtEl>
                                      </p:cBhvr>
                                    </p:animEffect>
                                  </p:childTnLst>
                                </p:cTn>
                              </p:par>
                              <p:par>
                                <p:cTn id="30" presetID="10" presetClass="entr" presetSubtype="0" fill="hold" nodeType="withEffect">
                                  <p:stCondLst>
                                    <p:cond delay="0"/>
                                  </p:stCondLst>
                                  <p:childTnLst>
                                    <p:set>
                                      <p:cBhvr>
                                        <p:cTn id="31" dur="1" fill="hold">
                                          <p:stCondLst>
                                            <p:cond delay="0"/>
                                          </p:stCondLst>
                                        </p:cTn>
                                        <p:tgtEl>
                                          <p:spTgt spid="76"/>
                                        </p:tgtEl>
                                        <p:attrNameLst>
                                          <p:attrName>style.visibility</p:attrName>
                                        </p:attrNameLst>
                                      </p:cBhvr>
                                      <p:to>
                                        <p:strVal val="visible"/>
                                      </p:to>
                                    </p:set>
                                    <p:animEffect transition="in" filter="fade">
                                      <p:cBhvr>
                                        <p:cTn id="32" dur="500"/>
                                        <p:tgtEl>
                                          <p:spTgt spid="7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fade">
                                      <p:cBhvr>
                                        <p:cTn id="35"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14" grpId="0" animBg="1"/>
      <p:bldP spid="74" grpId="0" animBg="1"/>
      <p:bldP spid="47" grpId="0" animBg="1"/>
      <p:bldP spid="77" grpId="0" animBg="1"/>
      <p:bldP spid="7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1D0495A4-695F-46C7-9743-67D28906A802}"/>
              </a:ext>
            </a:extLst>
          </p:cNvPr>
          <p:cNvCxnSpPr>
            <a:cxnSpLocks/>
          </p:cNvCxnSpPr>
          <p:nvPr/>
        </p:nvCxnSpPr>
        <p:spPr>
          <a:xfrm flipV="1">
            <a:off x="19124579" y="8256437"/>
            <a:ext cx="0" cy="2125320"/>
          </a:xfrm>
          <a:prstGeom prst="line">
            <a:avLst/>
          </a:prstGeom>
          <a:ln w="76200">
            <a:prstDash val="sysDash"/>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D57A89F-1283-434A-9535-2E685856416A}"/>
              </a:ext>
            </a:extLst>
          </p:cNvPr>
          <p:cNvSpPr>
            <a:spLocks noGrp="1"/>
          </p:cNvSpPr>
          <p:nvPr>
            <p:ph type="body" sz="quarter" idx="14"/>
          </p:nvPr>
        </p:nvSpPr>
        <p:spPr/>
        <p:txBody>
          <a:bodyPr/>
          <a:lstStyle/>
          <a:p>
            <a:endParaRPr lang="en-US"/>
          </a:p>
        </p:txBody>
      </p:sp>
      <p:sp>
        <p:nvSpPr>
          <p:cNvPr id="5" name="Text Placeholder 4">
            <a:extLst>
              <a:ext uri="{FF2B5EF4-FFF2-40B4-BE49-F238E27FC236}">
                <a16:creationId xmlns:a16="http://schemas.microsoft.com/office/drawing/2014/main" id="{903F98A0-4681-49E8-97D7-199F134AC396}"/>
              </a:ext>
            </a:extLst>
          </p:cNvPr>
          <p:cNvSpPr>
            <a:spLocks noGrp="1"/>
          </p:cNvSpPr>
          <p:nvPr>
            <p:ph type="body" sz="quarter" idx="15"/>
          </p:nvPr>
        </p:nvSpPr>
        <p:spPr/>
        <p:txBody>
          <a:bodyPr/>
          <a:lstStyle/>
          <a:p>
            <a:endParaRPr lang="en-US"/>
          </a:p>
        </p:txBody>
      </p:sp>
      <p:sp>
        <p:nvSpPr>
          <p:cNvPr id="10" name="Title 9">
            <a:extLst>
              <a:ext uri="{FF2B5EF4-FFF2-40B4-BE49-F238E27FC236}">
                <a16:creationId xmlns:a16="http://schemas.microsoft.com/office/drawing/2014/main" id="{1DCB9102-5FF7-491B-AB5A-CA65E0AE44B6}"/>
              </a:ext>
            </a:extLst>
          </p:cNvPr>
          <p:cNvSpPr>
            <a:spLocks noGrp="1"/>
          </p:cNvSpPr>
          <p:nvPr>
            <p:ph type="title"/>
          </p:nvPr>
        </p:nvSpPr>
        <p:spPr/>
        <p:txBody>
          <a:bodyPr/>
          <a:lstStyle/>
          <a:p>
            <a:r>
              <a:rPr lang="en-US" dirty="0"/>
              <a:t>Utility as a Foundation for Logit</a:t>
            </a:r>
          </a:p>
        </p:txBody>
      </p:sp>
      <p:sp>
        <p:nvSpPr>
          <p:cNvPr id="9" name="Slide Number Placeholder 8">
            <a:extLst>
              <a:ext uri="{FF2B5EF4-FFF2-40B4-BE49-F238E27FC236}">
                <a16:creationId xmlns:a16="http://schemas.microsoft.com/office/drawing/2014/main" id="{FAACCB93-32CA-45F0-8738-1CB4E0C661DE}"/>
              </a:ext>
            </a:extLst>
          </p:cNvPr>
          <p:cNvSpPr>
            <a:spLocks noGrp="1"/>
          </p:cNvSpPr>
          <p:nvPr>
            <p:ph type="sldNum" sz="quarter" idx="4"/>
          </p:nvPr>
        </p:nvSpPr>
        <p:spPr/>
        <p:txBody>
          <a:bodyPr/>
          <a:lstStyle/>
          <a:p>
            <a:fld id="{8C8B385D-DF67-E241-B0BF-76B80A8E743B}" type="slidenum">
              <a:rPr lang="en-US" smtClean="0"/>
              <a:pPr/>
              <a:t>7</a:t>
            </a:fld>
            <a:endParaRPr lang="en-US"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B25BB0B-1A98-4E44-BE6F-CD0AD7D7288B}"/>
                  </a:ext>
                </a:extLst>
              </p:cNvPr>
              <p:cNvSpPr txBox="1"/>
              <p:nvPr/>
            </p:nvSpPr>
            <p:spPr>
              <a:xfrm>
                <a:off x="12384775" y="2653819"/>
                <a:ext cx="3128318" cy="104964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ctrlPr>
                            <a:rPr lang="en-US" sz="5400" b="0" i="1" smtClean="0">
                              <a:latin typeface="Cambria Math" panose="02040503050406030204" pitchFamily="18" charset="0"/>
                            </a:rPr>
                          </m:ctrlPr>
                        </m:dPr>
                        <m:e>
                          <m:sSub>
                            <m:sSubPr>
                              <m:ctrlPr>
                                <a:rPr lang="en-US" sz="5400" b="0" i="1" smtClean="0">
                                  <a:latin typeface="Cambria Math" panose="02040503050406030204" pitchFamily="18" charset="0"/>
                                </a:rPr>
                              </m:ctrlPr>
                            </m:sSubPr>
                            <m:e>
                              <m:r>
                                <a:rPr lang="en-US" sz="5400" b="0" i="1" smtClean="0">
                                  <a:latin typeface="Cambria Math" panose="02040503050406030204" pitchFamily="18" charset="0"/>
                                </a:rPr>
                                <m:t>𝑦</m:t>
                              </m:r>
                            </m:e>
                            <m:sub>
                              <m:r>
                                <a:rPr lang="en-US" sz="5400" b="0" i="1" smtClean="0">
                                  <a:latin typeface="Cambria Math" panose="02040503050406030204" pitchFamily="18" charset="0"/>
                                </a:rPr>
                                <m:t>𝑖</m:t>
                              </m:r>
                            </m:sub>
                          </m:sSub>
                          <m:r>
                            <a:rPr lang="en-US" sz="5400" b="0" i="1" smtClean="0">
                              <a:latin typeface="Cambria Math" panose="02040503050406030204" pitchFamily="18" charset="0"/>
                            </a:rPr>
                            <m:t>−</m:t>
                          </m:r>
                          <m:sSub>
                            <m:sSubPr>
                              <m:ctrlPr>
                                <a:rPr lang="en-US" sz="5400" b="0" i="1" smtClean="0">
                                  <a:latin typeface="Cambria Math" panose="02040503050406030204" pitchFamily="18" charset="0"/>
                                </a:rPr>
                              </m:ctrlPr>
                            </m:sSubPr>
                            <m:e>
                              <m:r>
                                <a:rPr lang="en-US" sz="5400" b="0" i="1" smtClean="0">
                                  <a:latin typeface="Cambria Math" panose="02040503050406030204" pitchFamily="18" charset="0"/>
                                </a:rPr>
                                <m:t>𝑝</m:t>
                              </m:r>
                            </m:e>
                            <m:sub>
                              <m:r>
                                <a:rPr lang="en-US" sz="5400" b="0" i="1" smtClean="0">
                                  <a:latin typeface="Cambria Math" panose="02040503050406030204" pitchFamily="18" charset="0"/>
                                </a:rPr>
                                <m:t>𝑗</m:t>
                              </m:r>
                            </m:sub>
                          </m:sSub>
                        </m:e>
                      </m:d>
                    </m:oMath>
                  </m:oMathPara>
                </a14:m>
                <a:endParaRPr lang="en-US" sz="5400" dirty="0"/>
              </a:p>
            </p:txBody>
          </p:sp>
        </mc:Choice>
        <mc:Fallback xmlns="">
          <p:sp>
            <p:nvSpPr>
              <p:cNvPr id="23" name="TextBox 22">
                <a:extLst>
                  <a:ext uri="{FF2B5EF4-FFF2-40B4-BE49-F238E27FC236}">
                    <a16:creationId xmlns:a16="http://schemas.microsoft.com/office/drawing/2014/main" id="{9B25BB0B-1A98-4E44-BE6F-CD0AD7D7288B}"/>
                  </a:ext>
                </a:extLst>
              </p:cNvPr>
              <p:cNvSpPr txBox="1">
                <a:spLocks noRot="1" noChangeAspect="1" noMove="1" noResize="1" noEditPoints="1" noAdjustHandles="1" noChangeArrowheads="1" noChangeShapeType="1" noTextEdit="1"/>
              </p:cNvSpPr>
              <p:nvPr/>
            </p:nvSpPr>
            <p:spPr>
              <a:xfrm>
                <a:off x="12384775" y="2653819"/>
                <a:ext cx="3128318" cy="104964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BBC8527-3C1C-45D4-83EC-2B0283B40D62}"/>
                  </a:ext>
                </a:extLst>
              </p:cNvPr>
              <p:cNvSpPr txBox="1"/>
              <p:nvPr/>
            </p:nvSpPr>
            <p:spPr>
              <a:xfrm>
                <a:off x="22175908" y="11334686"/>
                <a:ext cx="1237027" cy="9902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5400" b="0" i="1" smtClean="0">
                              <a:latin typeface="Cambria Math" panose="02040503050406030204" pitchFamily="18" charset="0"/>
                            </a:rPr>
                          </m:ctrlPr>
                        </m:sSubPr>
                        <m:e>
                          <m:r>
                            <a:rPr lang="en-US" sz="5400" b="0" i="1" smtClean="0">
                              <a:latin typeface="Cambria Math" panose="02040503050406030204" pitchFamily="18" charset="0"/>
                            </a:rPr>
                            <m:t>𝑥</m:t>
                          </m:r>
                        </m:e>
                        <m:sub>
                          <m:r>
                            <a:rPr lang="en-US" sz="5400" b="0" i="1" smtClean="0">
                              <a:latin typeface="Cambria Math" panose="02040503050406030204" pitchFamily="18" charset="0"/>
                            </a:rPr>
                            <m:t>𝑗</m:t>
                          </m:r>
                        </m:sub>
                      </m:sSub>
                    </m:oMath>
                  </m:oMathPara>
                </a14:m>
                <a:endParaRPr lang="en-US" sz="5400" dirty="0"/>
              </a:p>
            </p:txBody>
          </p:sp>
        </mc:Choice>
        <mc:Fallback xmlns="">
          <p:sp>
            <p:nvSpPr>
              <p:cNvPr id="24" name="TextBox 23">
                <a:extLst>
                  <a:ext uri="{FF2B5EF4-FFF2-40B4-BE49-F238E27FC236}">
                    <a16:creationId xmlns:a16="http://schemas.microsoft.com/office/drawing/2014/main" id="{3BBC8527-3C1C-45D4-83EC-2B0283B40D62}"/>
                  </a:ext>
                </a:extLst>
              </p:cNvPr>
              <p:cNvSpPr txBox="1">
                <a:spLocks noRot="1" noChangeAspect="1" noMove="1" noResize="1" noEditPoints="1" noAdjustHandles="1" noChangeArrowheads="1" noChangeShapeType="1" noTextEdit="1"/>
              </p:cNvSpPr>
              <p:nvPr/>
            </p:nvSpPr>
            <p:spPr>
              <a:xfrm>
                <a:off x="22175908" y="11334686"/>
                <a:ext cx="1237027" cy="99020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3067B36-4A74-43A7-B60F-32098D2CBF2E}"/>
                  </a:ext>
                </a:extLst>
              </p:cNvPr>
              <p:cNvSpPr txBox="1"/>
              <p:nvPr/>
            </p:nvSpPr>
            <p:spPr>
              <a:xfrm>
                <a:off x="18332529" y="4997898"/>
                <a:ext cx="1336254" cy="923330"/>
              </a:xfrm>
              <a:prstGeom prst="rect">
                <a:avLst/>
              </a:prstGeom>
              <a:noFill/>
              <a:ln w="76200">
                <a:solidFill>
                  <a:srgbClr val="0070C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5400" b="0" i="1" smtClean="0">
                              <a:latin typeface="Cambria Math" panose="02040503050406030204" pitchFamily="18" charset="0"/>
                            </a:rPr>
                          </m:ctrlPr>
                        </m:sSubPr>
                        <m:e>
                          <m:r>
                            <a:rPr lang="en-US" sz="5400" b="0" i="1" smtClean="0">
                              <a:latin typeface="Cambria Math" panose="02040503050406030204" pitchFamily="18" charset="0"/>
                            </a:rPr>
                            <m:t>𝑥</m:t>
                          </m:r>
                        </m:e>
                        <m:sub>
                          <m:r>
                            <a:rPr lang="en-US" sz="5400" b="0" i="1" smtClean="0">
                              <a:latin typeface="Cambria Math" panose="02040503050406030204" pitchFamily="18" charset="0"/>
                            </a:rPr>
                            <m:t>1</m:t>
                          </m:r>
                        </m:sub>
                      </m:sSub>
                    </m:oMath>
                  </m:oMathPara>
                </a14:m>
                <a:endParaRPr lang="en-US" sz="5400" dirty="0"/>
              </a:p>
            </p:txBody>
          </p:sp>
        </mc:Choice>
        <mc:Fallback xmlns="">
          <p:sp>
            <p:nvSpPr>
              <p:cNvPr id="11" name="TextBox 10">
                <a:extLst>
                  <a:ext uri="{FF2B5EF4-FFF2-40B4-BE49-F238E27FC236}">
                    <a16:creationId xmlns:a16="http://schemas.microsoft.com/office/drawing/2014/main" id="{83067B36-4A74-43A7-B60F-32098D2CBF2E}"/>
                  </a:ext>
                </a:extLst>
              </p:cNvPr>
              <p:cNvSpPr txBox="1">
                <a:spLocks noRot="1" noChangeAspect="1" noMove="1" noResize="1" noEditPoints="1" noAdjustHandles="1" noChangeArrowheads="1" noChangeShapeType="1" noTextEdit="1"/>
              </p:cNvSpPr>
              <p:nvPr/>
            </p:nvSpPr>
            <p:spPr>
              <a:xfrm>
                <a:off x="18332529" y="4997898"/>
                <a:ext cx="1336254" cy="923330"/>
              </a:xfrm>
              <a:prstGeom prst="rect">
                <a:avLst/>
              </a:prstGeom>
              <a:blipFill>
                <a:blip r:embed="rId4"/>
                <a:stretch>
                  <a:fillRect/>
                </a:stretch>
              </a:blipFill>
              <a:ln w="76200">
                <a:solidFill>
                  <a:srgbClr val="0070C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7A6411C-9F0A-4F06-B96A-D590294BCC3A}"/>
                  </a:ext>
                </a:extLst>
              </p:cNvPr>
              <p:cNvSpPr txBox="1"/>
              <p:nvPr/>
            </p:nvSpPr>
            <p:spPr>
              <a:xfrm>
                <a:off x="14104211" y="8593037"/>
                <a:ext cx="1336254" cy="923330"/>
              </a:xfrm>
              <a:prstGeom prst="rect">
                <a:avLst/>
              </a:prstGeom>
              <a:noFill/>
              <a:ln w="76200">
                <a:solidFill>
                  <a:srgbClr val="0070C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5400" b="0" i="1" smtClean="0">
                              <a:latin typeface="Cambria Math" panose="02040503050406030204" pitchFamily="18" charset="0"/>
                            </a:rPr>
                          </m:ctrlPr>
                        </m:sSubPr>
                        <m:e>
                          <m:r>
                            <a:rPr lang="en-US" sz="5400" b="0" i="1" smtClean="0">
                              <a:latin typeface="Cambria Math" panose="02040503050406030204" pitchFamily="18" charset="0"/>
                            </a:rPr>
                            <m:t>𝑥</m:t>
                          </m:r>
                        </m:e>
                        <m:sub>
                          <m:r>
                            <a:rPr lang="en-US" sz="5400" b="0" i="1" smtClean="0">
                              <a:latin typeface="Cambria Math" panose="02040503050406030204" pitchFamily="18" charset="0"/>
                            </a:rPr>
                            <m:t>2</m:t>
                          </m:r>
                        </m:sub>
                      </m:sSub>
                    </m:oMath>
                  </m:oMathPara>
                </a14:m>
                <a:endParaRPr lang="en-US" sz="5400" dirty="0"/>
              </a:p>
            </p:txBody>
          </p:sp>
        </mc:Choice>
        <mc:Fallback xmlns="">
          <p:sp>
            <p:nvSpPr>
              <p:cNvPr id="18" name="TextBox 17">
                <a:extLst>
                  <a:ext uri="{FF2B5EF4-FFF2-40B4-BE49-F238E27FC236}">
                    <a16:creationId xmlns:a16="http://schemas.microsoft.com/office/drawing/2014/main" id="{C7A6411C-9F0A-4F06-B96A-D590294BCC3A}"/>
                  </a:ext>
                </a:extLst>
              </p:cNvPr>
              <p:cNvSpPr txBox="1">
                <a:spLocks noRot="1" noChangeAspect="1" noMove="1" noResize="1" noEditPoints="1" noAdjustHandles="1" noChangeArrowheads="1" noChangeShapeType="1" noTextEdit="1"/>
              </p:cNvSpPr>
              <p:nvPr/>
            </p:nvSpPr>
            <p:spPr>
              <a:xfrm>
                <a:off x="14104211" y="8593037"/>
                <a:ext cx="1336254" cy="923330"/>
              </a:xfrm>
              <a:prstGeom prst="rect">
                <a:avLst/>
              </a:prstGeom>
              <a:blipFill>
                <a:blip r:embed="rId5"/>
                <a:stretch>
                  <a:fillRect/>
                </a:stretch>
              </a:blipFill>
              <a:ln w="76200">
                <a:solidFill>
                  <a:srgbClr val="0070C0"/>
                </a:solidFill>
              </a:ln>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11175F50-99CB-47C9-9135-57D1E43EA2E2}"/>
              </a:ext>
            </a:extLst>
          </p:cNvPr>
          <p:cNvCxnSpPr>
            <a:cxnSpLocks/>
            <a:stCxn id="18" idx="0"/>
          </p:cNvCxnSpPr>
          <p:nvPr/>
        </p:nvCxnSpPr>
        <p:spPr>
          <a:xfrm flipV="1">
            <a:off x="14772338" y="6177853"/>
            <a:ext cx="113981" cy="241518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34C934E-A7C0-4227-B8CC-0BFBFAB83089}"/>
              </a:ext>
            </a:extLst>
          </p:cNvPr>
          <p:cNvCxnSpPr>
            <a:cxnSpLocks/>
            <a:stCxn id="11" idx="2"/>
          </p:cNvCxnSpPr>
          <p:nvPr/>
        </p:nvCxnSpPr>
        <p:spPr>
          <a:xfrm flipH="1">
            <a:off x="18332528" y="5921228"/>
            <a:ext cx="668128" cy="89771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Content Placeholder 5">
                <a:extLst>
                  <a:ext uri="{FF2B5EF4-FFF2-40B4-BE49-F238E27FC236}">
                    <a16:creationId xmlns:a16="http://schemas.microsoft.com/office/drawing/2014/main" id="{1DEDE7A5-E873-4238-A01E-CC818AEBD6D3}"/>
                  </a:ext>
                </a:extLst>
              </p:cNvPr>
              <p:cNvSpPr txBox="1">
                <a:spLocks/>
              </p:cNvSpPr>
              <p:nvPr/>
            </p:nvSpPr>
            <p:spPr>
              <a:xfrm>
                <a:off x="1754189" y="3523992"/>
                <a:ext cx="10677760" cy="8305800"/>
              </a:xfrm>
              <a:prstGeom prst="rect">
                <a:avLst/>
              </a:prstGeom>
            </p:spPr>
            <p:txBody>
              <a:bodyPr vert="horz" lIns="91440" tIns="45720" rIns="91440" bIns="45720" rtlCol="0" anchor="ctr">
                <a:noAutofit/>
              </a:bodyPr>
              <a:lstStyle>
                <a:lvl1pPr marL="4572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1pPr>
                <a:lvl2pPr marL="1371600" indent="-457200" algn="l" defTabSz="1828800" rtl="0" eaLnBrk="1" latinLnBrk="0" hangingPunct="1">
                  <a:lnSpc>
                    <a:spcPct val="100000"/>
                  </a:lnSpc>
                  <a:spcBef>
                    <a:spcPts val="600"/>
                  </a:spcBef>
                  <a:spcAft>
                    <a:spcPts val="600"/>
                  </a:spcAft>
                  <a:buSzPct val="80000"/>
                  <a:buFont typeface="Wingdings" charset="2"/>
                  <a:buChar char="§"/>
                  <a:defRPr sz="3600" kern="1200">
                    <a:solidFill>
                      <a:schemeClr val="tx1">
                        <a:lumMod val="85000"/>
                        <a:lumOff val="15000"/>
                      </a:schemeClr>
                    </a:solidFill>
                    <a:latin typeface="+mn-lt"/>
                    <a:ea typeface="+mn-ea"/>
                    <a:cs typeface="+mn-cs"/>
                  </a:defRPr>
                </a:lvl2pPr>
                <a:lvl3pPr marL="22860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3pPr>
                <a:lvl4pPr marL="3200400" indent="-457200" algn="l" defTabSz="1828800" rtl="0" eaLnBrk="1" latinLnBrk="0" hangingPunct="1">
                  <a:lnSpc>
                    <a:spcPct val="100000"/>
                  </a:lnSpc>
                  <a:spcBef>
                    <a:spcPts val="600"/>
                  </a:spcBef>
                  <a:spcAft>
                    <a:spcPts val="600"/>
                  </a:spcAft>
                  <a:buSzPct val="80000"/>
                  <a:buFont typeface="Wingdings" charset="2"/>
                  <a:buChar char="§"/>
                  <a:defRPr sz="3600" kern="1200">
                    <a:solidFill>
                      <a:schemeClr val="tx1">
                        <a:lumMod val="85000"/>
                        <a:lumOff val="15000"/>
                      </a:schemeClr>
                    </a:solidFill>
                    <a:latin typeface="+mn-lt"/>
                    <a:ea typeface="+mn-ea"/>
                    <a:cs typeface="+mn-cs"/>
                  </a:defRPr>
                </a:lvl4pPr>
                <a:lvl5pPr marL="4114800" indent="-457200" algn="l" defTabSz="1828800" rtl="0" eaLnBrk="1" latinLnBrk="0" hangingPunct="1">
                  <a:lnSpc>
                    <a:spcPct val="100000"/>
                  </a:lnSpc>
                  <a:spcBef>
                    <a:spcPts val="600"/>
                  </a:spcBef>
                  <a:spcAft>
                    <a:spcPts val="600"/>
                  </a:spcAft>
                  <a:buFont typeface="Arial" panose="020B0604020202020204" pitchFamily="34" charset="0"/>
                  <a:buChar char="•"/>
                  <a:defRPr sz="3600" kern="1200">
                    <a:solidFill>
                      <a:schemeClr val="tx1">
                        <a:lumMod val="85000"/>
                        <a:lumOff val="15000"/>
                      </a:schemeClr>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ctr">
                  <a:buFont typeface="Arial" panose="020B0604020202020204" pitchFamily="34" charset="0"/>
                  <a:buNone/>
                </a:pPr>
                <a:r>
                  <a:rPr lang="en-US" sz="4800" dirty="0"/>
                  <a:t>If </a:t>
                </a:r>
                <a14:m>
                  <m:oMath xmlns:m="http://schemas.openxmlformats.org/officeDocument/2006/math">
                    <m:sSub>
                      <m:sSubPr>
                        <m:ctrlPr>
                          <a:rPr lang="en-US" sz="4800" b="0" i="1" smtClean="0">
                            <a:latin typeface="Cambria Math" panose="02040503050406030204" pitchFamily="18" charset="0"/>
                          </a:rPr>
                        </m:ctrlPr>
                      </m:sSubPr>
                      <m:e>
                        <m:r>
                          <a:rPr lang="en-US" sz="4800" b="0" i="1" smtClean="0">
                            <a:latin typeface="Cambria Math" panose="02040503050406030204" pitchFamily="18" charset="0"/>
                          </a:rPr>
                          <m:t>𝑢</m:t>
                        </m:r>
                      </m:e>
                      <m:sub>
                        <m:r>
                          <a:rPr lang="en-US" sz="4800" b="0" i="1" smtClean="0">
                            <a:latin typeface="Cambria Math" panose="02040503050406030204" pitchFamily="18" charset="0"/>
                          </a:rPr>
                          <m:t>𝑖</m:t>
                        </m:r>
                      </m:sub>
                    </m:sSub>
                    <m:d>
                      <m:dPr>
                        <m:ctrlPr>
                          <a:rPr lang="en-US" sz="4800" b="0" i="1" smtClean="0">
                            <a:latin typeface="Cambria Math" panose="02040503050406030204" pitchFamily="18" charset="0"/>
                          </a:rPr>
                        </m:ctrlPr>
                      </m:dPr>
                      <m:e>
                        <m:sSub>
                          <m:sSubPr>
                            <m:ctrlPr>
                              <a:rPr lang="en-US" sz="4800" b="0" i="1" smtClean="0">
                                <a:latin typeface="Cambria Math" panose="02040503050406030204" pitchFamily="18" charset="0"/>
                              </a:rPr>
                            </m:ctrlPr>
                          </m:sSubPr>
                          <m:e>
                            <m:r>
                              <a:rPr lang="en-US" sz="4800" b="0" i="1" smtClean="0">
                                <a:latin typeface="Cambria Math" panose="02040503050406030204" pitchFamily="18" charset="0"/>
                              </a:rPr>
                              <m:t>𝑥</m:t>
                            </m:r>
                          </m:e>
                          <m:sub>
                            <m:r>
                              <a:rPr lang="en-US" sz="4800" b="0" i="1" smtClean="0">
                                <a:latin typeface="Cambria Math" panose="02040503050406030204" pitchFamily="18" charset="0"/>
                              </a:rPr>
                              <m:t>1</m:t>
                            </m:r>
                          </m:sub>
                        </m:sSub>
                      </m:e>
                    </m:d>
                    <m:r>
                      <a:rPr lang="en-US" sz="4800" b="0" i="1" smtClean="0">
                        <a:latin typeface="Cambria Math" panose="02040503050406030204" pitchFamily="18" charset="0"/>
                      </a:rPr>
                      <m:t>&gt;</m:t>
                    </m:r>
                    <m:sSub>
                      <m:sSubPr>
                        <m:ctrlPr>
                          <a:rPr lang="en-US" sz="4800" b="0" i="1" smtClean="0">
                            <a:latin typeface="Cambria Math" panose="02040503050406030204" pitchFamily="18" charset="0"/>
                          </a:rPr>
                        </m:ctrlPr>
                      </m:sSubPr>
                      <m:e>
                        <m:r>
                          <a:rPr lang="en-US" sz="4800" b="0" i="1" smtClean="0">
                            <a:latin typeface="Cambria Math" panose="02040503050406030204" pitchFamily="18" charset="0"/>
                          </a:rPr>
                          <m:t>𝑢</m:t>
                        </m:r>
                      </m:e>
                      <m:sub>
                        <m:r>
                          <a:rPr lang="en-US" sz="4800" b="0" i="1" smtClean="0">
                            <a:latin typeface="Cambria Math" panose="02040503050406030204" pitchFamily="18" charset="0"/>
                          </a:rPr>
                          <m:t>𝑖</m:t>
                        </m:r>
                      </m:sub>
                    </m:sSub>
                    <m:d>
                      <m:dPr>
                        <m:ctrlPr>
                          <a:rPr lang="en-US" sz="4800" b="0" i="1" smtClean="0">
                            <a:latin typeface="Cambria Math" panose="02040503050406030204" pitchFamily="18" charset="0"/>
                          </a:rPr>
                        </m:ctrlPr>
                      </m:dPr>
                      <m:e>
                        <m:sSub>
                          <m:sSubPr>
                            <m:ctrlPr>
                              <a:rPr lang="en-US" sz="4800" b="0" i="1" smtClean="0">
                                <a:latin typeface="Cambria Math" panose="02040503050406030204" pitchFamily="18" charset="0"/>
                              </a:rPr>
                            </m:ctrlPr>
                          </m:sSubPr>
                          <m:e>
                            <m:r>
                              <a:rPr lang="en-US" sz="4800" b="0" i="1" smtClean="0">
                                <a:latin typeface="Cambria Math" panose="02040503050406030204" pitchFamily="18" charset="0"/>
                              </a:rPr>
                              <m:t>𝑥</m:t>
                            </m:r>
                          </m:e>
                          <m:sub>
                            <m:r>
                              <a:rPr lang="en-US" sz="4800" b="0" i="1" smtClean="0">
                                <a:latin typeface="Cambria Math" panose="02040503050406030204" pitchFamily="18" charset="0"/>
                              </a:rPr>
                              <m:t>2</m:t>
                            </m:r>
                          </m:sub>
                        </m:sSub>
                      </m:e>
                    </m:d>
                  </m:oMath>
                </a14:m>
                <a:r>
                  <a:rPr lang="en-US" sz="4800" dirty="0"/>
                  <a:t> ,  then it should be clear that individual </a:t>
                </a:r>
                <a14:m>
                  <m:oMath xmlns:m="http://schemas.openxmlformats.org/officeDocument/2006/math">
                    <m:r>
                      <a:rPr lang="en-US" sz="4800" b="0" i="1" smtClean="0">
                        <a:latin typeface="Cambria Math" panose="02040503050406030204" pitchFamily="18" charset="0"/>
                      </a:rPr>
                      <m:t>𝑖</m:t>
                    </m:r>
                  </m:oMath>
                </a14:m>
                <a:r>
                  <a:rPr lang="en-US" sz="4800" dirty="0"/>
                  <a:t> should always choose </a:t>
                </a:r>
                <a14:m>
                  <m:oMath xmlns:m="http://schemas.openxmlformats.org/officeDocument/2006/math">
                    <m:sSub>
                      <m:sSubPr>
                        <m:ctrlPr>
                          <a:rPr lang="en-US" sz="4800" b="0" i="1" smtClean="0">
                            <a:latin typeface="Cambria Math" panose="02040503050406030204" pitchFamily="18" charset="0"/>
                          </a:rPr>
                        </m:ctrlPr>
                      </m:sSubPr>
                      <m:e>
                        <m:r>
                          <a:rPr lang="en-US" sz="4800" b="0" i="1" smtClean="0">
                            <a:latin typeface="Cambria Math" panose="02040503050406030204" pitchFamily="18" charset="0"/>
                          </a:rPr>
                          <m:t>𝑥</m:t>
                        </m:r>
                      </m:e>
                      <m:sub>
                        <m:r>
                          <a:rPr lang="en-US" sz="4800" b="0" i="1" smtClean="0">
                            <a:latin typeface="Cambria Math" panose="02040503050406030204" pitchFamily="18" charset="0"/>
                          </a:rPr>
                          <m:t>1</m:t>
                        </m:r>
                      </m:sub>
                    </m:sSub>
                  </m:oMath>
                </a14:m>
                <a:r>
                  <a:rPr lang="en-US" sz="4800" dirty="0"/>
                  <a:t>…</a:t>
                </a:r>
              </a:p>
              <a:p>
                <a:pPr marL="0" indent="0" algn="ctr">
                  <a:buFont typeface="Arial" panose="020B0604020202020204" pitchFamily="34" charset="0"/>
                  <a:buNone/>
                </a:pPr>
                <a:endParaRPr lang="en-US" sz="4800" dirty="0"/>
              </a:p>
              <a:p>
                <a:pPr marL="0" indent="0" algn="ctr">
                  <a:buFont typeface="Arial" panose="020B0604020202020204" pitchFamily="34" charset="0"/>
                  <a:buNone/>
                </a:pPr>
                <a:r>
                  <a:rPr lang="en-US" sz="4800" dirty="0"/>
                  <a:t>…in reality, people don’t always choose the “right” product.</a:t>
                </a:r>
              </a:p>
            </p:txBody>
          </p:sp>
        </mc:Choice>
        <mc:Fallback xmlns="">
          <p:sp>
            <p:nvSpPr>
              <p:cNvPr id="28" name="Content Placeholder 5">
                <a:extLst>
                  <a:ext uri="{FF2B5EF4-FFF2-40B4-BE49-F238E27FC236}">
                    <a16:creationId xmlns:a16="http://schemas.microsoft.com/office/drawing/2014/main" id="{1DEDE7A5-E873-4238-A01E-CC818AEBD6D3}"/>
                  </a:ext>
                </a:extLst>
              </p:cNvPr>
              <p:cNvSpPr txBox="1">
                <a:spLocks noRot="1" noChangeAspect="1" noMove="1" noResize="1" noEditPoints="1" noAdjustHandles="1" noChangeArrowheads="1" noChangeShapeType="1" noTextEdit="1"/>
              </p:cNvSpPr>
              <p:nvPr/>
            </p:nvSpPr>
            <p:spPr>
              <a:xfrm>
                <a:off x="1754189" y="3523992"/>
                <a:ext cx="10677760" cy="8305800"/>
              </a:xfrm>
              <a:prstGeom prst="rect">
                <a:avLst/>
              </a:prstGeom>
              <a:blipFill>
                <a:blip r:embed="rId6"/>
                <a:stretch>
                  <a:fillRect r="-685"/>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60E71A27-E629-4F0C-9CA1-8A07B0263719}"/>
              </a:ext>
            </a:extLst>
          </p:cNvPr>
          <p:cNvCxnSpPr>
            <a:cxnSpLocks/>
          </p:cNvCxnSpPr>
          <p:nvPr/>
        </p:nvCxnSpPr>
        <p:spPr>
          <a:xfrm flipV="1">
            <a:off x="13871575" y="11829790"/>
            <a:ext cx="8287098" cy="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180C7D89-374E-43BD-9D1C-A5D0BA69C139}"/>
              </a:ext>
            </a:extLst>
          </p:cNvPr>
          <p:cNvCxnSpPr>
            <a:cxnSpLocks/>
          </p:cNvCxnSpPr>
          <p:nvPr/>
        </p:nvCxnSpPr>
        <p:spPr>
          <a:xfrm flipV="1">
            <a:off x="13871575" y="3934297"/>
            <a:ext cx="0" cy="7895493"/>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8" name="Freeform: Shape 37">
            <a:extLst>
              <a:ext uri="{FF2B5EF4-FFF2-40B4-BE49-F238E27FC236}">
                <a16:creationId xmlns:a16="http://schemas.microsoft.com/office/drawing/2014/main" id="{683385D2-14DF-4724-BF4C-8AE5846AAD2F}"/>
              </a:ext>
            </a:extLst>
          </p:cNvPr>
          <p:cNvSpPr/>
          <p:nvPr/>
        </p:nvSpPr>
        <p:spPr>
          <a:xfrm>
            <a:off x="14727677" y="4319081"/>
            <a:ext cx="7042825" cy="6420255"/>
          </a:xfrm>
          <a:custGeom>
            <a:avLst/>
            <a:gdLst>
              <a:gd name="connsiteX0" fmla="*/ 0 w 7042825"/>
              <a:gd name="connsiteY0" fmla="*/ 0 h 6420255"/>
              <a:gd name="connsiteX1" fmla="*/ 1789889 w 7042825"/>
              <a:gd name="connsiteY1" fmla="*/ 4902740 h 6420255"/>
              <a:gd name="connsiteX2" fmla="*/ 7042825 w 7042825"/>
              <a:gd name="connsiteY2" fmla="*/ 6420255 h 6420255"/>
            </a:gdLst>
            <a:ahLst/>
            <a:cxnLst>
              <a:cxn ang="0">
                <a:pos x="connsiteX0" y="connsiteY0"/>
              </a:cxn>
              <a:cxn ang="0">
                <a:pos x="connsiteX1" y="connsiteY1"/>
              </a:cxn>
              <a:cxn ang="0">
                <a:pos x="connsiteX2" y="connsiteY2"/>
              </a:cxn>
            </a:cxnLst>
            <a:rect l="l" t="t" r="r" b="b"/>
            <a:pathLst>
              <a:path w="7042825" h="6420255">
                <a:moveTo>
                  <a:pt x="0" y="0"/>
                </a:moveTo>
                <a:cubicBezTo>
                  <a:pt x="308042" y="1916349"/>
                  <a:pt x="616085" y="3832698"/>
                  <a:pt x="1789889" y="4902740"/>
                </a:cubicBezTo>
                <a:cubicBezTo>
                  <a:pt x="2963693" y="5972782"/>
                  <a:pt x="5003259" y="6196518"/>
                  <a:pt x="7042825" y="6420255"/>
                </a:cubicBezTo>
              </a:path>
            </a:pathLst>
          </a:cu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0F26BF35-F1FF-4544-B3C1-E9F15CCD1725}"/>
              </a:ext>
            </a:extLst>
          </p:cNvPr>
          <p:cNvSpPr/>
          <p:nvPr/>
        </p:nvSpPr>
        <p:spPr>
          <a:xfrm>
            <a:off x="16880092" y="3857417"/>
            <a:ext cx="5104991" cy="4949650"/>
          </a:xfrm>
          <a:custGeom>
            <a:avLst/>
            <a:gdLst>
              <a:gd name="connsiteX0" fmla="*/ 0 w 7042825"/>
              <a:gd name="connsiteY0" fmla="*/ 0 h 6420255"/>
              <a:gd name="connsiteX1" fmla="*/ 1789889 w 7042825"/>
              <a:gd name="connsiteY1" fmla="*/ 4902740 h 6420255"/>
              <a:gd name="connsiteX2" fmla="*/ 7042825 w 7042825"/>
              <a:gd name="connsiteY2" fmla="*/ 6420255 h 6420255"/>
            </a:gdLst>
            <a:ahLst/>
            <a:cxnLst>
              <a:cxn ang="0">
                <a:pos x="connsiteX0" y="connsiteY0"/>
              </a:cxn>
              <a:cxn ang="0">
                <a:pos x="connsiteX1" y="connsiteY1"/>
              </a:cxn>
              <a:cxn ang="0">
                <a:pos x="connsiteX2" y="connsiteY2"/>
              </a:cxn>
            </a:cxnLst>
            <a:rect l="l" t="t" r="r" b="b"/>
            <a:pathLst>
              <a:path w="7042825" h="6420255">
                <a:moveTo>
                  <a:pt x="0" y="0"/>
                </a:moveTo>
                <a:cubicBezTo>
                  <a:pt x="308042" y="1916349"/>
                  <a:pt x="616085" y="3832698"/>
                  <a:pt x="1789889" y="4902740"/>
                </a:cubicBezTo>
                <a:cubicBezTo>
                  <a:pt x="2963693" y="5972782"/>
                  <a:pt x="5003259" y="6196518"/>
                  <a:pt x="7042825" y="6420255"/>
                </a:cubicBezTo>
              </a:path>
            </a:pathLst>
          </a:cu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3AF57D7-2E45-453E-B57F-DC00170D2FE8}"/>
                  </a:ext>
                </a:extLst>
              </p:cNvPr>
              <p:cNvSpPr txBox="1"/>
              <p:nvPr/>
            </p:nvSpPr>
            <p:spPr>
              <a:xfrm>
                <a:off x="18980695" y="8853424"/>
                <a:ext cx="1595334" cy="8903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800" b="0" i="1" smtClean="0">
                              <a:latin typeface="Cambria Math" panose="02040503050406030204" pitchFamily="18" charset="0"/>
                            </a:rPr>
                          </m:ctrlPr>
                        </m:sSubPr>
                        <m:e>
                          <m:r>
                            <a:rPr lang="en-US" sz="4800" b="0" i="1" smtClean="0">
                              <a:latin typeface="Cambria Math" panose="02040503050406030204" pitchFamily="18" charset="0"/>
                            </a:rPr>
                            <m:t>𝜖</m:t>
                          </m:r>
                        </m:e>
                        <m:sub>
                          <m:r>
                            <a:rPr lang="en-US" sz="4800" b="0" i="1" smtClean="0">
                              <a:latin typeface="Cambria Math" panose="02040503050406030204" pitchFamily="18" charset="0"/>
                            </a:rPr>
                            <m:t>𝑖𝑗</m:t>
                          </m:r>
                        </m:sub>
                      </m:sSub>
                    </m:oMath>
                  </m:oMathPara>
                </a14:m>
                <a:endParaRPr lang="en-US" sz="4800" dirty="0"/>
              </a:p>
            </p:txBody>
          </p:sp>
        </mc:Choice>
        <mc:Fallback xmlns="">
          <p:sp>
            <p:nvSpPr>
              <p:cNvPr id="25" name="TextBox 24">
                <a:extLst>
                  <a:ext uri="{FF2B5EF4-FFF2-40B4-BE49-F238E27FC236}">
                    <a16:creationId xmlns:a16="http://schemas.microsoft.com/office/drawing/2014/main" id="{B3AF57D7-2E45-453E-B57F-DC00170D2FE8}"/>
                  </a:ext>
                </a:extLst>
              </p:cNvPr>
              <p:cNvSpPr txBox="1">
                <a:spLocks noRot="1" noChangeAspect="1" noMove="1" noResize="1" noEditPoints="1" noAdjustHandles="1" noChangeArrowheads="1" noChangeShapeType="1" noTextEdit="1"/>
              </p:cNvSpPr>
              <p:nvPr/>
            </p:nvSpPr>
            <p:spPr>
              <a:xfrm>
                <a:off x="18980695" y="8853424"/>
                <a:ext cx="1595334" cy="890372"/>
              </a:xfrm>
              <a:prstGeom prst="rect">
                <a:avLst/>
              </a:prstGeom>
              <a:blipFill>
                <a:blip r:embed="rId7"/>
                <a:stretch>
                  <a:fillRect/>
                </a:stretch>
              </a:blipFill>
            </p:spPr>
            <p:txBody>
              <a:bodyPr/>
              <a:lstStyle/>
              <a:p>
                <a:r>
                  <a:rPr lang="en-US">
                    <a:noFill/>
                  </a:rPr>
                  <a:t> </a:t>
                </a:r>
              </a:p>
            </p:txBody>
          </p:sp>
        </mc:Fallback>
      </mc:AlternateContent>
      <p:sp>
        <p:nvSpPr>
          <p:cNvPr id="2" name="Oval 1">
            <a:extLst>
              <a:ext uri="{FF2B5EF4-FFF2-40B4-BE49-F238E27FC236}">
                <a16:creationId xmlns:a16="http://schemas.microsoft.com/office/drawing/2014/main" id="{E3B28172-2019-41A6-B866-EC302CA32AEB}"/>
              </a:ext>
            </a:extLst>
          </p:cNvPr>
          <p:cNvSpPr/>
          <p:nvPr/>
        </p:nvSpPr>
        <p:spPr>
          <a:xfrm>
            <a:off x="14842428" y="5641971"/>
            <a:ext cx="369830" cy="390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606FEA2-77B5-4151-B476-9197A2EAD123}"/>
              </a:ext>
            </a:extLst>
          </p:cNvPr>
          <p:cNvSpPr/>
          <p:nvPr/>
        </p:nvSpPr>
        <p:spPr>
          <a:xfrm>
            <a:off x="17603409" y="7062519"/>
            <a:ext cx="369830" cy="390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1892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fade">
                                      <p:cBhvr>
                                        <p:cTn id="7" dur="500"/>
                                        <p:tgtEl>
                                          <p:spTgt spid="2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8">
                                            <p:txEl>
                                              <p:pRg st="2" end="2"/>
                                            </p:txEl>
                                          </p:spTgt>
                                        </p:tgtEl>
                                        <p:attrNameLst>
                                          <p:attrName>style.visibility</p:attrName>
                                        </p:attrNameLst>
                                      </p:cBhvr>
                                      <p:to>
                                        <p:strVal val="visible"/>
                                      </p:to>
                                    </p:set>
                                    <p:animEffect transition="in" filter="fade">
                                      <p:cBhvr>
                                        <p:cTn id="24" dur="500"/>
                                        <p:tgtEl>
                                          <p:spTgt spid="28">
                                            <p:txEl>
                                              <p:pRg st="2" end="2"/>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22" presetClass="entr" presetSubtype="4"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down)">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animBg="1"/>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8BE0EE-7794-427F-BFF4-E8C5AB84571B}"/>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96495E7A-EDBA-4B1A-BE3E-EA270A9FC5D0}"/>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9A7992AF-3755-46EC-9B1C-6B5069CD2007}"/>
              </a:ext>
            </a:extLst>
          </p:cNvPr>
          <p:cNvSpPr>
            <a:spLocks noGrp="1"/>
          </p:cNvSpPr>
          <p:nvPr>
            <p:ph type="title"/>
          </p:nvPr>
        </p:nvSpPr>
        <p:spPr/>
        <p:txBody>
          <a:bodyPr/>
          <a:lstStyle/>
          <a:p>
            <a:r>
              <a:rPr lang="en-US" dirty="0"/>
              <a:t>The Logit Model</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1D49277-CE8E-4A4D-A801-D949378217B2}"/>
                  </a:ext>
                </a:extLst>
              </p:cNvPr>
              <p:cNvSpPr>
                <a:spLocks noGrp="1"/>
              </p:cNvSpPr>
              <p:nvPr>
                <p:ph sz="quarter" idx="19"/>
              </p:nvPr>
            </p:nvSpPr>
            <p:spPr>
              <a:xfrm>
                <a:off x="1112075" y="3065685"/>
                <a:ext cx="13506704" cy="10062387"/>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𝑃</m:t>
                          </m:r>
                        </m:e>
                        <m:sub>
                          <m:r>
                            <a:rPr lang="en-US" sz="4400" b="0" i="1" smtClean="0">
                              <a:latin typeface="Cambria Math" panose="02040503050406030204" pitchFamily="18" charset="0"/>
                            </a:rPr>
                            <m:t>𝑖𝑗</m:t>
                          </m:r>
                        </m:sub>
                      </m:sSub>
                      <m:r>
                        <a:rPr lang="en-US" sz="4400" b="0" i="1" smtClean="0">
                          <a:latin typeface="Cambria Math" panose="02040503050406030204" pitchFamily="18" charset="0"/>
                        </a:rPr>
                        <m:t>=</m:t>
                      </m:r>
                      <m:f>
                        <m:fPr>
                          <m:ctrlPr>
                            <a:rPr lang="en-US" sz="4400" i="1" smtClean="0">
                              <a:latin typeface="Cambria Math" panose="02040503050406030204" pitchFamily="18" charset="0"/>
                            </a:rPr>
                          </m:ctrlPr>
                        </m:fPr>
                        <m:num>
                          <m:sSup>
                            <m:sSupPr>
                              <m:ctrlPr>
                                <a:rPr lang="en-US" sz="4400" i="1">
                                  <a:latin typeface="Cambria Math" panose="02040503050406030204" pitchFamily="18" charset="0"/>
                                </a:rPr>
                              </m:ctrlPr>
                            </m:sSupPr>
                            <m:e>
                              <m:r>
                                <a:rPr lang="en-US" sz="4400" i="1">
                                  <a:latin typeface="Cambria Math" panose="02040503050406030204" pitchFamily="18" charset="0"/>
                                </a:rPr>
                                <m:t>𝑒</m:t>
                              </m:r>
                            </m:e>
                            <m:sup>
                              <m:sSub>
                                <m:sSubPr>
                                  <m:ctrlPr>
                                    <a:rPr lang="en-US" sz="4400" i="1">
                                      <a:latin typeface="Cambria Math" panose="02040503050406030204" pitchFamily="18" charset="0"/>
                                    </a:rPr>
                                  </m:ctrlPr>
                                </m:sSubPr>
                                <m:e>
                                  <m:r>
                                    <a:rPr lang="en-US" sz="4400" i="1">
                                      <a:latin typeface="Cambria Math" panose="02040503050406030204" pitchFamily="18" charset="0"/>
                                    </a:rPr>
                                    <m:t>𝑣</m:t>
                                  </m:r>
                                </m:e>
                                <m:sub>
                                  <m:r>
                                    <a:rPr lang="en-US" sz="4400" i="1">
                                      <a:latin typeface="Cambria Math" panose="02040503050406030204" pitchFamily="18" charset="0"/>
                                    </a:rPr>
                                    <m:t>𝑖</m:t>
                                  </m:r>
                                  <m:r>
                                    <a:rPr lang="en-US" sz="4400" i="1" smtClean="0">
                                      <a:latin typeface="Cambria Math" panose="02040503050406030204" pitchFamily="18" charset="0"/>
                                    </a:rPr>
                                    <m:t>𝑗</m:t>
                                  </m:r>
                                </m:sub>
                              </m:sSub>
                            </m:sup>
                          </m:sSup>
                        </m:num>
                        <m:den>
                          <m:r>
                            <a:rPr lang="en-US" sz="4400" i="1">
                              <a:latin typeface="Cambria Math" panose="02040503050406030204" pitchFamily="18" charset="0"/>
                            </a:rPr>
                            <m:t>1+</m:t>
                          </m:r>
                          <m:nary>
                            <m:naryPr>
                              <m:chr m:val="∑"/>
                              <m:limLoc m:val="subSup"/>
                              <m:ctrlPr>
                                <a:rPr lang="en-US" sz="4400" i="1">
                                  <a:latin typeface="Cambria Math" panose="02040503050406030204" pitchFamily="18" charset="0"/>
                                </a:rPr>
                              </m:ctrlPr>
                            </m:naryPr>
                            <m:sub>
                              <m:r>
                                <m:rPr>
                                  <m:brk m:alnAt="1"/>
                                </m:rPr>
                                <a:rPr lang="en-US" sz="4400" b="0" i="1" smtClean="0">
                                  <a:latin typeface="Cambria Math" panose="02040503050406030204" pitchFamily="18" charset="0"/>
                                </a:rPr>
                                <m:t>𝑘</m:t>
                              </m:r>
                              <m:r>
                                <a:rPr lang="en-US" sz="4400" i="1">
                                  <a:latin typeface="Cambria Math" panose="02040503050406030204" pitchFamily="18" charset="0"/>
                                </a:rPr>
                                <m:t>=1</m:t>
                              </m:r>
                            </m:sub>
                            <m:sup>
                              <m:r>
                                <a:rPr lang="en-US" sz="4400" i="1">
                                  <a:latin typeface="Cambria Math" panose="02040503050406030204" pitchFamily="18" charset="0"/>
                                </a:rPr>
                                <m:t>𝐽</m:t>
                              </m:r>
                            </m:sup>
                            <m:e>
                              <m:sSup>
                                <m:sSupPr>
                                  <m:ctrlPr>
                                    <a:rPr lang="en-US" sz="4400" i="1">
                                      <a:latin typeface="Cambria Math" panose="02040503050406030204" pitchFamily="18" charset="0"/>
                                    </a:rPr>
                                  </m:ctrlPr>
                                </m:sSupPr>
                                <m:e>
                                  <m:r>
                                    <a:rPr lang="en-US" sz="4400" i="1">
                                      <a:latin typeface="Cambria Math" panose="02040503050406030204" pitchFamily="18" charset="0"/>
                                    </a:rPr>
                                    <m:t>𝑒</m:t>
                                  </m:r>
                                </m:e>
                                <m:sup>
                                  <m:sSub>
                                    <m:sSubPr>
                                      <m:ctrlPr>
                                        <a:rPr lang="en-US" sz="4400" i="1">
                                          <a:latin typeface="Cambria Math" panose="02040503050406030204" pitchFamily="18" charset="0"/>
                                        </a:rPr>
                                      </m:ctrlPr>
                                    </m:sSubPr>
                                    <m:e>
                                      <m:r>
                                        <a:rPr lang="en-US" sz="4400" i="1">
                                          <a:latin typeface="Cambria Math" panose="02040503050406030204" pitchFamily="18" charset="0"/>
                                        </a:rPr>
                                        <m:t>𝑣</m:t>
                                      </m:r>
                                    </m:e>
                                    <m:sub>
                                      <m:r>
                                        <a:rPr lang="en-US" sz="4400" i="1">
                                          <a:latin typeface="Cambria Math" panose="02040503050406030204" pitchFamily="18" charset="0"/>
                                        </a:rPr>
                                        <m:t>𝑖</m:t>
                                      </m:r>
                                      <m:r>
                                        <a:rPr lang="en-US" sz="4400" b="0" i="1" smtClean="0">
                                          <a:latin typeface="Cambria Math" panose="02040503050406030204" pitchFamily="18" charset="0"/>
                                        </a:rPr>
                                        <m:t>𝑘</m:t>
                                      </m:r>
                                    </m:sub>
                                  </m:sSub>
                                </m:sup>
                              </m:sSup>
                            </m:e>
                          </m:nary>
                        </m:den>
                      </m:f>
                      <m:r>
                        <a:rPr lang="en-US" sz="4400" b="0" i="1" smtClean="0">
                          <a:latin typeface="Cambria Math" panose="02040503050406030204" pitchFamily="18" charset="0"/>
                        </a:rPr>
                        <m:t> ⇒ </m:t>
                      </m:r>
                      <m:f>
                        <m:fPr>
                          <m:ctrlPr>
                            <a:rPr lang="en-US" sz="4400" i="1">
                              <a:latin typeface="Cambria Math" panose="02040503050406030204" pitchFamily="18" charset="0"/>
                            </a:rPr>
                          </m:ctrlPr>
                        </m:fPr>
                        <m:num>
                          <m:sSup>
                            <m:sSupPr>
                              <m:ctrlPr>
                                <a:rPr lang="en-US" sz="4400" i="1">
                                  <a:latin typeface="Cambria Math" panose="02040503050406030204" pitchFamily="18" charset="0"/>
                                </a:rPr>
                              </m:ctrlPr>
                            </m:sSupPr>
                            <m:e>
                              <m:r>
                                <a:rPr lang="en-US" sz="4400" i="1">
                                  <a:latin typeface="Cambria Math" panose="02040503050406030204" pitchFamily="18" charset="0"/>
                                </a:rPr>
                                <m:t>𝑒</m:t>
                              </m:r>
                            </m:e>
                            <m:sup>
                              <m:sSub>
                                <m:sSubPr>
                                  <m:ctrlPr>
                                    <a:rPr lang="en-US" sz="4400" i="1">
                                      <a:latin typeface="Cambria Math" panose="02040503050406030204" pitchFamily="18" charset="0"/>
                                    </a:rPr>
                                  </m:ctrlPr>
                                </m:sSubPr>
                                <m:e>
                                  <m:r>
                                    <a:rPr lang="en-US" sz="4400" i="1">
                                      <a:latin typeface="Cambria Math" panose="02040503050406030204" pitchFamily="18" charset="0"/>
                                    </a:rPr>
                                    <m:t>𝑣</m:t>
                                  </m:r>
                                </m:e>
                                <m:sub>
                                  <m:r>
                                    <a:rPr lang="en-US" sz="4400" i="1">
                                      <a:latin typeface="Cambria Math" panose="02040503050406030204" pitchFamily="18" charset="0"/>
                                    </a:rPr>
                                    <m:t>𝑗</m:t>
                                  </m:r>
                                  <m:r>
                                    <a:rPr lang="en-US" sz="4400" i="1">
                                      <a:latin typeface="Cambria Math" panose="02040503050406030204" pitchFamily="18" charset="0"/>
                                    </a:rPr>
                                    <m:t>=1</m:t>
                                  </m:r>
                                </m:sub>
                              </m:sSub>
                            </m:sup>
                          </m:sSup>
                        </m:num>
                        <m:den>
                          <m:r>
                            <a:rPr lang="en-US" sz="4400" i="1">
                              <a:latin typeface="Cambria Math" panose="02040503050406030204" pitchFamily="18" charset="0"/>
                            </a:rPr>
                            <m:t>1+</m:t>
                          </m:r>
                          <m:nary>
                            <m:naryPr>
                              <m:chr m:val="∑"/>
                              <m:limLoc m:val="subSup"/>
                              <m:ctrlPr>
                                <a:rPr lang="en-US" sz="4400" i="1">
                                  <a:latin typeface="Cambria Math" panose="02040503050406030204" pitchFamily="18" charset="0"/>
                                </a:rPr>
                              </m:ctrlPr>
                            </m:naryPr>
                            <m:sub>
                              <m:r>
                                <m:rPr>
                                  <m:brk m:alnAt="1"/>
                                </m:rPr>
                                <a:rPr lang="en-US" sz="4400" b="0" i="1" smtClean="0">
                                  <a:latin typeface="Cambria Math" panose="02040503050406030204" pitchFamily="18" charset="0"/>
                                </a:rPr>
                                <m:t>𝑘</m:t>
                              </m:r>
                              <m:r>
                                <a:rPr lang="en-US" sz="4400" i="1">
                                  <a:latin typeface="Cambria Math" panose="02040503050406030204" pitchFamily="18" charset="0"/>
                                </a:rPr>
                                <m:t>=1</m:t>
                              </m:r>
                            </m:sub>
                            <m:sup>
                              <m:r>
                                <a:rPr lang="en-US" sz="4400" i="1">
                                  <a:latin typeface="Cambria Math" panose="02040503050406030204" pitchFamily="18" charset="0"/>
                                </a:rPr>
                                <m:t>𝐽</m:t>
                              </m:r>
                            </m:sup>
                            <m:e>
                              <m:sSup>
                                <m:sSupPr>
                                  <m:ctrlPr>
                                    <a:rPr lang="en-US" sz="4400" i="1">
                                      <a:latin typeface="Cambria Math" panose="02040503050406030204" pitchFamily="18" charset="0"/>
                                    </a:rPr>
                                  </m:ctrlPr>
                                </m:sSupPr>
                                <m:e>
                                  <m:r>
                                    <a:rPr lang="en-US" sz="4400" i="1">
                                      <a:latin typeface="Cambria Math" panose="02040503050406030204" pitchFamily="18" charset="0"/>
                                    </a:rPr>
                                    <m:t>𝑒</m:t>
                                  </m:r>
                                </m:e>
                                <m:sup>
                                  <m:sSub>
                                    <m:sSubPr>
                                      <m:ctrlPr>
                                        <a:rPr lang="en-US" sz="4400" i="1">
                                          <a:latin typeface="Cambria Math" panose="02040503050406030204" pitchFamily="18" charset="0"/>
                                        </a:rPr>
                                      </m:ctrlPr>
                                    </m:sSubPr>
                                    <m:e>
                                      <m:r>
                                        <a:rPr lang="en-US" sz="4400" i="1">
                                          <a:latin typeface="Cambria Math" panose="02040503050406030204" pitchFamily="18" charset="0"/>
                                        </a:rPr>
                                        <m:t>𝑣</m:t>
                                      </m:r>
                                    </m:e>
                                    <m:sub>
                                      <m:r>
                                        <a:rPr lang="en-US" sz="4400" b="0" i="1" smtClean="0">
                                          <a:latin typeface="Cambria Math" panose="02040503050406030204" pitchFamily="18" charset="0"/>
                                        </a:rPr>
                                        <m:t>𝑘</m:t>
                                      </m:r>
                                    </m:sub>
                                  </m:sSub>
                                </m:sup>
                              </m:sSup>
                            </m:e>
                          </m:nary>
                        </m:den>
                      </m:f>
                      <m:r>
                        <a:rPr lang="en-US" sz="4400" b="0" i="1" smtClean="0">
                          <a:latin typeface="Cambria Math" panose="02040503050406030204" pitchFamily="18" charset="0"/>
                        </a:rPr>
                        <m:t>=</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𝑠</m:t>
                          </m:r>
                        </m:e>
                        <m:sub>
                          <m:r>
                            <a:rPr lang="en-US" sz="4400" b="0" i="1" smtClean="0">
                              <a:latin typeface="Cambria Math" panose="02040503050406030204" pitchFamily="18" charset="0"/>
                            </a:rPr>
                            <m:t>𝑗</m:t>
                          </m:r>
                        </m:sub>
                      </m:sSub>
                    </m:oMath>
                  </m:oMathPara>
                </a14:m>
                <a:endParaRPr lang="en-US" sz="4400" dirty="0"/>
              </a:p>
              <a:p>
                <a:pPr marL="0" indent="0">
                  <a:buNone/>
                </a:pPr>
                <a:endParaRPr lang="en-US" sz="4400" dirty="0"/>
              </a:p>
              <a:p>
                <a:pPr marL="0" indent="0">
                  <a:buNone/>
                </a:pPr>
                <a14:m>
                  <m:oMathPara xmlns:m="http://schemas.openxmlformats.org/officeDocument/2006/math">
                    <m:oMathParaPr>
                      <m:jc m:val="centerGroup"/>
                    </m:oMathParaPr>
                    <m:oMath xmlns:m="http://schemas.openxmlformats.org/officeDocument/2006/math">
                      <m:f>
                        <m:fPr>
                          <m:ctrlPr>
                            <a:rPr lang="en-US" sz="4400" b="0" i="1" smtClean="0">
                              <a:latin typeface="Cambria Math" panose="02040503050406030204" pitchFamily="18" charset="0"/>
                            </a:rPr>
                          </m:ctrlPr>
                        </m:fPr>
                        <m:num>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𝑠</m:t>
                              </m:r>
                            </m:e>
                            <m:sub>
                              <m:r>
                                <a:rPr lang="en-US" sz="4400" b="0" i="1" smtClean="0">
                                  <a:latin typeface="Cambria Math" panose="02040503050406030204" pitchFamily="18" charset="0"/>
                                </a:rPr>
                                <m:t>𝑗</m:t>
                              </m:r>
                            </m:sub>
                          </m:sSub>
                        </m:num>
                        <m:den>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𝑠</m:t>
                              </m:r>
                            </m:e>
                            <m:sub>
                              <m:r>
                                <a:rPr lang="en-US" sz="4400" b="0" i="1" smtClean="0">
                                  <a:latin typeface="Cambria Math" panose="02040503050406030204" pitchFamily="18" charset="0"/>
                                </a:rPr>
                                <m:t>0</m:t>
                              </m:r>
                            </m:sub>
                          </m:sSub>
                        </m:den>
                      </m:f>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f>
                            <m:fPr>
                              <m:ctrlPr>
                                <a:rPr lang="en-US" sz="4400" b="0" i="1" smtClean="0">
                                  <a:latin typeface="Cambria Math" panose="02040503050406030204" pitchFamily="18" charset="0"/>
                                </a:rPr>
                              </m:ctrlPr>
                            </m:fPr>
                            <m:num>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𝑒</m:t>
                                  </m:r>
                                </m:e>
                                <m:sup>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𝑣</m:t>
                                      </m:r>
                                    </m:e>
                                    <m:sub>
                                      <m:r>
                                        <a:rPr lang="en-US" sz="4400" b="0" i="1" smtClean="0">
                                          <a:latin typeface="Cambria Math" panose="02040503050406030204" pitchFamily="18" charset="0"/>
                                        </a:rPr>
                                        <m:t>𝑗</m:t>
                                      </m:r>
                                    </m:sub>
                                  </m:sSub>
                                </m:sup>
                              </m:sSup>
                            </m:num>
                            <m:den>
                              <m:r>
                                <a:rPr lang="en-US" sz="4400" b="0" i="1" smtClean="0">
                                  <a:latin typeface="Cambria Math" panose="02040503050406030204" pitchFamily="18" charset="0"/>
                                </a:rPr>
                                <m:t>1+</m:t>
                              </m:r>
                              <m:nary>
                                <m:naryPr>
                                  <m:chr m:val="∑"/>
                                  <m:limLoc m:val="subSup"/>
                                  <m:ctrlPr>
                                    <a:rPr lang="en-US" sz="4400" i="1">
                                      <a:latin typeface="Cambria Math" panose="02040503050406030204" pitchFamily="18" charset="0"/>
                                    </a:rPr>
                                  </m:ctrlPr>
                                </m:naryPr>
                                <m:sub>
                                  <m:r>
                                    <m:rPr>
                                      <m:brk m:alnAt="1"/>
                                    </m:rPr>
                                    <a:rPr lang="en-US" sz="4400" b="0" i="1" smtClean="0">
                                      <a:latin typeface="Cambria Math" panose="02040503050406030204" pitchFamily="18" charset="0"/>
                                    </a:rPr>
                                    <m:t>𝑘</m:t>
                                  </m:r>
                                  <m:r>
                                    <a:rPr lang="en-US" sz="4400" i="1">
                                      <a:latin typeface="Cambria Math" panose="02040503050406030204" pitchFamily="18" charset="0"/>
                                    </a:rPr>
                                    <m:t>=1</m:t>
                                  </m:r>
                                </m:sub>
                                <m:sup>
                                  <m:r>
                                    <a:rPr lang="en-US" sz="4400" i="1">
                                      <a:latin typeface="Cambria Math" panose="02040503050406030204" pitchFamily="18" charset="0"/>
                                    </a:rPr>
                                    <m:t>𝐽</m:t>
                                  </m:r>
                                </m:sup>
                                <m:e>
                                  <m:sSup>
                                    <m:sSupPr>
                                      <m:ctrlPr>
                                        <a:rPr lang="en-US" sz="4400" i="1">
                                          <a:latin typeface="Cambria Math" panose="02040503050406030204" pitchFamily="18" charset="0"/>
                                        </a:rPr>
                                      </m:ctrlPr>
                                    </m:sSupPr>
                                    <m:e>
                                      <m:r>
                                        <a:rPr lang="en-US" sz="4400" i="1">
                                          <a:latin typeface="Cambria Math" panose="02040503050406030204" pitchFamily="18" charset="0"/>
                                        </a:rPr>
                                        <m:t>𝑒</m:t>
                                      </m:r>
                                    </m:e>
                                    <m:sup>
                                      <m:sSub>
                                        <m:sSubPr>
                                          <m:ctrlPr>
                                            <a:rPr lang="en-US" sz="4400" i="1">
                                              <a:latin typeface="Cambria Math" panose="02040503050406030204" pitchFamily="18" charset="0"/>
                                            </a:rPr>
                                          </m:ctrlPr>
                                        </m:sSubPr>
                                        <m:e>
                                          <m:r>
                                            <a:rPr lang="en-US" sz="4400" i="1">
                                              <a:latin typeface="Cambria Math" panose="02040503050406030204" pitchFamily="18" charset="0"/>
                                            </a:rPr>
                                            <m:t>𝑣</m:t>
                                          </m:r>
                                        </m:e>
                                        <m:sub>
                                          <m:r>
                                            <a:rPr lang="en-US" sz="4400" b="0" i="1" smtClean="0">
                                              <a:latin typeface="Cambria Math" panose="02040503050406030204" pitchFamily="18" charset="0"/>
                                            </a:rPr>
                                            <m:t>𝑘</m:t>
                                          </m:r>
                                        </m:sub>
                                      </m:sSub>
                                    </m:sup>
                                  </m:sSup>
                                </m:e>
                              </m:nary>
                            </m:den>
                          </m:f>
                        </m:num>
                        <m:den>
                          <m:f>
                            <m:fPr>
                              <m:ctrlPr>
                                <a:rPr lang="en-US" sz="4400" b="0" i="1" smtClean="0">
                                  <a:latin typeface="Cambria Math" panose="02040503050406030204" pitchFamily="18" charset="0"/>
                                </a:rPr>
                              </m:ctrlPr>
                            </m:fPr>
                            <m:num>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𝑒</m:t>
                                  </m:r>
                                </m:e>
                                <m:sup>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𝑣</m:t>
                                      </m:r>
                                    </m:e>
                                    <m:sub>
                                      <m:r>
                                        <a:rPr lang="en-US" sz="4400" b="0" i="1" smtClean="0">
                                          <a:latin typeface="Cambria Math" panose="02040503050406030204" pitchFamily="18" charset="0"/>
                                        </a:rPr>
                                        <m:t>0</m:t>
                                      </m:r>
                                    </m:sub>
                                  </m:sSub>
                                </m:sup>
                              </m:sSup>
                            </m:num>
                            <m:den>
                              <m:r>
                                <a:rPr lang="en-US" sz="4400" b="0" i="1" smtClean="0">
                                  <a:latin typeface="Cambria Math" panose="02040503050406030204" pitchFamily="18" charset="0"/>
                                </a:rPr>
                                <m:t>1+</m:t>
                              </m:r>
                              <m:nary>
                                <m:naryPr>
                                  <m:chr m:val="∑"/>
                                  <m:limLoc m:val="subSup"/>
                                  <m:ctrlPr>
                                    <a:rPr lang="en-US" sz="4400" i="1">
                                      <a:latin typeface="Cambria Math" panose="02040503050406030204" pitchFamily="18" charset="0"/>
                                    </a:rPr>
                                  </m:ctrlPr>
                                </m:naryPr>
                                <m:sub>
                                  <m:r>
                                    <m:rPr>
                                      <m:brk m:alnAt="1"/>
                                    </m:rPr>
                                    <a:rPr lang="en-US" sz="4400" b="0" i="1" smtClean="0">
                                      <a:latin typeface="Cambria Math" panose="02040503050406030204" pitchFamily="18" charset="0"/>
                                    </a:rPr>
                                    <m:t>𝑘</m:t>
                                  </m:r>
                                  <m:r>
                                    <a:rPr lang="en-US" sz="4400" i="1">
                                      <a:latin typeface="Cambria Math" panose="02040503050406030204" pitchFamily="18" charset="0"/>
                                    </a:rPr>
                                    <m:t>=1</m:t>
                                  </m:r>
                                </m:sub>
                                <m:sup>
                                  <m:r>
                                    <a:rPr lang="en-US" sz="4400" i="1">
                                      <a:latin typeface="Cambria Math" panose="02040503050406030204" pitchFamily="18" charset="0"/>
                                    </a:rPr>
                                    <m:t>𝐽</m:t>
                                  </m:r>
                                </m:sup>
                                <m:e>
                                  <m:sSup>
                                    <m:sSupPr>
                                      <m:ctrlPr>
                                        <a:rPr lang="en-US" sz="4400" i="1" smtClean="0">
                                          <a:latin typeface="Cambria Math" panose="02040503050406030204" pitchFamily="18" charset="0"/>
                                        </a:rPr>
                                      </m:ctrlPr>
                                    </m:sSupPr>
                                    <m:e>
                                      <m:r>
                                        <a:rPr lang="en-US" sz="4400" i="1">
                                          <a:latin typeface="Cambria Math" panose="02040503050406030204" pitchFamily="18" charset="0"/>
                                        </a:rPr>
                                        <m:t>𝑒</m:t>
                                      </m:r>
                                    </m:e>
                                    <m:sup>
                                      <m:sSub>
                                        <m:sSubPr>
                                          <m:ctrlPr>
                                            <a:rPr lang="en-US" sz="4400" i="1">
                                              <a:latin typeface="Cambria Math" panose="02040503050406030204" pitchFamily="18" charset="0"/>
                                            </a:rPr>
                                          </m:ctrlPr>
                                        </m:sSubPr>
                                        <m:e>
                                          <m:r>
                                            <a:rPr lang="en-US" sz="4400" i="1">
                                              <a:latin typeface="Cambria Math" panose="02040503050406030204" pitchFamily="18" charset="0"/>
                                            </a:rPr>
                                            <m:t>𝑣</m:t>
                                          </m:r>
                                        </m:e>
                                        <m:sub>
                                          <m:r>
                                            <a:rPr lang="en-US" sz="4400" b="0" i="1" smtClean="0">
                                              <a:latin typeface="Cambria Math" panose="02040503050406030204" pitchFamily="18" charset="0"/>
                                            </a:rPr>
                                            <m:t>𝑘</m:t>
                                          </m:r>
                                        </m:sub>
                                      </m:sSub>
                                    </m:sup>
                                  </m:sSup>
                                </m:e>
                              </m:nary>
                            </m:den>
                          </m:f>
                        </m:den>
                      </m:f>
                      <m:r>
                        <a:rPr lang="en-US" sz="4400" b="0" i="1" smtClean="0">
                          <a:latin typeface="Cambria Math" panose="02040503050406030204" pitchFamily="18" charset="0"/>
                        </a:rPr>
                        <m:t>=</m:t>
                      </m:r>
                      <m:f>
                        <m:fPr>
                          <m:ctrlPr>
                            <a:rPr lang="en-US" sz="4400" i="1">
                              <a:latin typeface="Cambria Math" panose="02040503050406030204" pitchFamily="18" charset="0"/>
                            </a:rPr>
                          </m:ctrlPr>
                        </m:fPr>
                        <m:num>
                          <m:sSup>
                            <m:sSupPr>
                              <m:ctrlPr>
                                <a:rPr lang="en-US" sz="4400" i="1">
                                  <a:latin typeface="Cambria Math" panose="02040503050406030204" pitchFamily="18" charset="0"/>
                                </a:rPr>
                              </m:ctrlPr>
                            </m:sSupPr>
                            <m:e>
                              <m:r>
                                <a:rPr lang="en-US" sz="4400" i="1">
                                  <a:latin typeface="Cambria Math" panose="02040503050406030204" pitchFamily="18" charset="0"/>
                                </a:rPr>
                                <m:t>𝑒</m:t>
                              </m:r>
                            </m:e>
                            <m:sup>
                              <m:sSub>
                                <m:sSubPr>
                                  <m:ctrlPr>
                                    <a:rPr lang="en-US" sz="4400" i="1">
                                      <a:latin typeface="Cambria Math" panose="02040503050406030204" pitchFamily="18" charset="0"/>
                                    </a:rPr>
                                  </m:ctrlPr>
                                </m:sSubPr>
                                <m:e>
                                  <m:r>
                                    <a:rPr lang="en-US" sz="4400" i="1">
                                      <a:latin typeface="Cambria Math" panose="02040503050406030204" pitchFamily="18" charset="0"/>
                                    </a:rPr>
                                    <m:t>𝑣</m:t>
                                  </m:r>
                                </m:e>
                                <m:sub>
                                  <m:r>
                                    <a:rPr lang="en-US" sz="4400" i="1">
                                      <a:latin typeface="Cambria Math" panose="02040503050406030204" pitchFamily="18" charset="0"/>
                                    </a:rPr>
                                    <m:t>𝑗</m:t>
                                  </m:r>
                                </m:sub>
                              </m:sSub>
                            </m:sup>
                          </m:sSup>
                        </m:num>
                        <m:den>
                          <m:sSup>
                            <m:sSupPr>
                              <m:ctrlPr>
                                <a:rPr lang="en-US" sz="4400" i="1">
                                  <a:latin typeface="Cambria Math" panose="02040503050406030204" pitchFamily="18" charset="0"/>
                                </a:rPr>
                              </m:ctrlPr>
                            </m:sSupPr>
                            <m:e>
                              <m:r>
                                <a:rPr lang="en-US" sz="4400" i="1">
                                  <a:latin typeface="Cambria Math" panose="02040503050406030204" pitchFamily="18" charset="0"/>
                                </a:rPr>
                                <m:t>𝑒</m:t>
                              </m:r>
                            </m:e>
                            <m:sup>
                              <m:sSub>
                                <m:sSubPr>
                                  <m:ctrlPr>
                                    <a:rPr lang="en-US" sz="4400" i="1">
                                      <a:latin typeface="Cambria Math" panose="02040503050406030204" pitchFamily="18" charset="0"/>
                                    </a:rPr>
                                  </m:ctrlPr>
                                </m:sSubPr>
                                <m:e>
                                  <m:r>
                                    <a:rPr lang="en-US" sz="4400" i="1">
                                      <a:latin typeface="Cambria Math" panose="02040503050406030204" pitchFamily="18" charset="0"/>
                                    </a:rPr>
                                    <m:t>𝑣</m:t>
                                  </m:r>
                                </m:e>
                                <m:sub>
                                  <m:r>
                                    <a:rPr lang="en-US" sz="4400" i="1">
                                      <a:latin typeface="Cambria Math" panose="02040503050406030204" pitchFamily="18" charset="0"/>
                                    </a:rPr>
                                    <m:t>0</m:t>
                                  </m:r>
                                </m:sub>
                              </m:sSub>
                            </m:sup>
                          </m:sSup>
                        </m:den>
                      </m:f>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𝑒</m:t>
                          </m:r>
                        </m:e>
                        <m:sup>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𝑣</m:t>
                              </m:r>
                            </m:e>
                            <m:sub>
                              <m:r>
                                <a:rPr lang="en-US" sz="4400" b="0" i="1" smtClean="0">
                                  <a:latin typeface="Cambria Math" panose="02040503050406030204" pitchFamily="18" charset="0"/>
                                </a:rPr>
                                <m:t>𝑗</m:t>
                              </m:r>
                            </m:sub>
                          </m:sSub>
                        </m:sup>
                      </m:sSup>
                    </m:oMath>
                  </m:oMathPara>
                </a14:m>
                <a:endParaRPr lang="en-US" sz="4400" dirty="0"/>
              </a:p>
              <a:p>
                <a:pPr marL="0" indent="0">
                  <a:buNone/>
                </a:pPr>
                <a14:m>
                  <m:oMathPara xmlns:m="http://schemas.openxmlformats.org/officeDocument/2006/math">
                    <m:oMathParaPr>
                      <m:jc m:val="centerGroup"/>
                    </m:oMathParaPr>
                    <m:oMath xmlns:m="http://schemas.openxmlformats.org/officeDocument/2006/math">
                      <m:func>
                        <m:funcPr>
                          <m:ctrlPr>
                            <a:rPr lang="en-US" sz="4400" b="0" i="1" smtClean="0">
                              <a:latin typeface="Cambria Math" panose="02040503050406030204" pitchFamily="18" charset="0"/>
                            </a:rPr>
                          </m:ctrlPr>
                        </m:funcPr>
                        <m:fName>
                          <m:r>
                            <m:rPr>
                              <m:sty m:val="p"/>
                            </m:rPr>
                            <a:rPr lang="en-US" sz="4400" b="0" i="0" smtClean="0">
                              <a:latin typeface="Cambria Math" panose="02040503050406030204" pitchFamily="18" charset="0"/>
                            </a:rPr>
                            <m:t>ln</m:t>
                          </m:r>
                        </m:fName>
                        <m:e>
                          <m:d>
                            <m:dPr>
                              <m:ctrlPr>
                                <a:rPr lang="en-US" sz="4400" b="0" i="1" smtClean="0">
                                  <a:latin typeface="Cambria Math" panose="02040503050406030204" pitchFamily="18" charset="0"/>
                                </a:rPr>
                              </m:ctrlPr>
                            </m:dPr>
                            <m:e>
                              <m:f>
                                <m:fPr>
                                  <m:ctrlPr>
                                    <a:rPr lang="en-US" sz="4400" b="0" i="1" smtClean="0">
                                      <a:latin typeface="Cambria Math" panose="02040503050406030204" pitchFamily="18" charset="0"/>
                                    </a:rPr>
                                  </m:ctrlPr>
                                </m:fPr>
                                <m:num>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𝑠</m:t>
                                      </m:r>
                                    </m:e>
                                    <m:sub>
                                      <m:r>
                                        <a:rPr lang="en-US" sz="4400" b="0" i="1" smtClean="0">
                                          <a:latin typeface="Cambria Math" panose="02040503050406030204" pitchFamily="18" charset="0"/>
                                        </a:rPr>
                                        <m:t>𝑗</m:t>
                                      </m:r>
                                    </m:sub>
                                  </m:sSub>
                                </m:num>
                                <m:den>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𝑠</m:t>
                                      </m:r>
                                    </m:e>
                                    <m:sub>
                                      <m:r>
                                        <a:rPr lang="en-US" sz="4400" b="0" i="1" smtClean="0">
                                          <a:latin typeface="Cambria Math" panose="02040503050406030204" pitchFamily="18" charset="0"/>
                                        </a:rPr>
                                        <m:t>𝑜</m:t>
                                      </m:r>
                                    </m:sub>
                                  </m:sSub>
                                </m:den>
                              </m:f>
                            </m:e>
                          </m:d>
                          <m:r>
                            <a:rPr lang="en-US" sz="4400" b="0" i="1" smtClean="0">
                              <a:latin typeface="Cambria Math" panose="02040503050406030204" pitchFamily="18" charset="0"/>
                            </a:rPr>
                            <m:t>=</m:t>
                          </m:r>
                          <m:func>
                            <m:funcPr>
                              <m:ctrlPr>
                                <a:rPr lang="en-US" sz="4400" b="0" i="1" smtClean="0">
                                  <a:latin typeface="Cambria Math" panose="02040503050406030204" pitchFamily="18" charset="0"/>
                                </a:rPr>
                              </m:ctrlPr>
                            </m:funcPr>
                            <m:fName>
                              <m:r>
                                <m:rPr>
                                  <m:sty m:val="p"/>
                                </m:rPr>
                                <a:rPr lang="en-US" sz="4400" b="0" i="0" smtClean="0">
                                  <a:latin typeface="Cambria Math" panose="02040503050406030204" pitchFamily="18" charset="0"/>
                                </a:rPr>
                                <m:t>ln</m:t>
                              </m:r>
                            </m:fName>
                            <m:e>
                              <m:d>
                                <m:dPr>
                                  <m:ctrlPr>
                                    <a:rPr lang="en-US" sz="4400" b="0" i="1" smtClean="0">
                                      <a:latin typeface="Cambria Math" panose="02040503050406030204" pitchFamily="18" charset="0"/>
                                    </a:rPr>
                                  </m:ctrlPr>
                                </m:dPr>
                                <m:e>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𝑒</m:t>
                                      </m:r>
                                    </m:e>
                                    <m:sup>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𝑣</m:t>
                                          </m:r>
                                        </m:e>
                                        <m:sub>
                                          <m:r>
                                            <a:rPr lang="en-US" sz="4400" b="0" i="1" smtClean="0">
                                              <a:latin typeface="Cambria Math" panose="02040503050406030204" pitchFamily="18" charset="0"/>
                                            </a:rPr>
                                            <m:t>𝑗</m:t>
                                          </m:r>
                                        </m:sub>
                                      </m:sSub>
                                    </m:sup>
                                  </m:sSup>
                                </m:e>
                              </m:d>
                            </m:e>
                          </m:func>
                          <m:r>
                            <a:rPr lang="en-US" sz="4400" b="0" i="1" smtClean="0">
                              <a:latin typeface="Cambria Math" panose="02040503050406030204" pitchFamily="18" charset="0"/>
                            </a:rPr>
                            <m:t>−</m:t>
                          </m:r>
                          <m:func>
                            <m:funcPr>
                              <m:ctrlPr>
                                <a:rPr lang="en-US" sz="4400" b="0" i="1" smtClean="0">
                                  <a:latin typeface="Cambria Math" panose="02040503050406030204" pitchFamily="18" charset="0"/>
                                </a:rPr>
                              </m:ctrlPr>
                            </m:funcPr>
                            <m:fName>
                              <m:r>
                                <m:rPr>
                                  <m:sty m:val="p"/>
                                </m:rPr>
                                <a:rPr lang="en-US" sz="4400" b="0" i="0" smtClean="0">
                                  <a:latin typeface="Cambria Math" panose="02040503050406030204" pitchFamily="18" charset="0"/>
                                </a:rPr>
                                <m:t>ln</m:t>
                              </m:r>
                            </m:fName>
                            <m:e>
                              <m:d>
                                <m:dPr>
                                  <m:ctrlPr>
                                    <a:rPr lang="en-US" sz="4400" b="0" i="1" smtClean="0">
                                      <a:latin typeface="Cambria Math" panose="02040503050406030204" pitchFamily="18" charset="0"/>
                                    </a:rPr>
                                  </m:ctrlPr>
                                </m:dPr>
                                <m:e>
                                  <m:r>
                                    <a:rPr lang="en-US" sz="4400" b="0" i="1" smtClean="0">
                                      <a:latin typeface="Cambria Math" panose="02040503050406030204" pitchFamily="18" charset="0"/>
                                    </a:rPr>
                                    <m:t>1</m:t>
                                  </m:r>
                                </m:e>
                              </m:d>
                            </m:e>
                          </m:func>
                        </m:e>
                      </m:func>
                      <m:r>
                        <a:rPr lang="en-US" sz="4400" b="0" i="1" smtClean="0">
                          <a:latin typeface="Cambria Math" panose="02040503050406030204" pitchFamily="18" charset="0"/>
                        </a:rPr>
                        <m:t>=</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𝑣</m:t>
                          </m:r>
                        </m:e>
                        <m:sub>
                          <m:r>
                            <a:rPr lang="en-US" sz="4400" b="0" i="1" smtClean="0">
                              <a:latin typeface="Cambria Math" panose="02040503050406030204" pitchFamily="18" charset="0"/>
                            </a:rPr>
                            <m:t>𝑗</m:t>
                          </m:r>
                        </m:sub>
                      </m:sSub>
                      <m:r>
                        <a:rPr lang="en-US" sz="4400" b="0" i="1" smtClean="0">
                          <a:latin typeface="Cambria Math" panose="02040503050406030204" pitchFamily="18" charset="0"/>
                        </a:rPr>
                        <m:t>−0=</m:t>
                      </m:r>
                      <m:r>
                        <a:rPr lang="en-US" sz="4400" b="0" i="1" smtClean="0">
                          <a:latin typeface="Cambria Math" panose="02040503050406030204" pitchFamily="18" charset="0"/>
                        </a:rPr>
                        <m:t>𝛽</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𝑥</m:t>
                          </m:r>
                        </m:e>
                        <m:sub>
                          <m:r>
                            <a:rPr lang="en-US" sz="4400" b="0" i="1" smtClean="0">
                              <a:latin typeface="Cambria Math" panose="02040503050406030204" pitchFamily="18" charset="0"/>
                            </a:rPr>
                            <m:t>𝑗</m:t>
                          </m:r>
                        </m:sub>
                      </m:sSub>
                      <m:r>
                        <a:rPr lang="en-US" sz="4400" b="0" i="1" smtClean="0">
                          <a:latin typeface="Cambria Math" panose="02040503050406030204" pitchFamily="18" charset="0"/>
                        </a:rPr>
                        <m:t>−</m:t>
                      </m:r>
                      <m:r>
                        <a:rPr lang="en-US" sz="4400" b="0" i="1" smtClean="0">
                          <a:latin typeface="Cambria Math" panose="02040503050406030204" pitchFamily="18" charset="0"/>
                        </a:rPr>
                        <m:t>𝛼</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𝑝</m:t>
                          </m:r>
                        </m:e>
                        <m:sub>
                          <m:r>
                            <a:rPr lang="en-US" sz="4400" b="0" i="1" smtClean="0">
                              <a:latin typeface="Cambria Math" panose="02040503050406030204" pitchFamily="18" charset="0"/>
                            </a:rPr>
                            <m:t>𝑗</m:t>
                          </m:r>
                        </m:sub>
                      </m:sSub>
                      <m:r>
                        <a:rPr lang="en-US" sz="4400" b="0" i="1" smtClean="0">
                          <a:latin typeface="Cambria Math" panose="02040503050406030204" pitchFamily="18" charset="0"/>
                        </a:rPr>
                        <m:t>+</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𝜉</m:t>
                          </m:r>
                        </m:e>
                        <m:sub>
                          <m:r>
                            <a:rPr lang="en-US" sz="4400" b="0" i="1" smtClean="0">
                              <a:latin typeface="Cambria Math" panose="02040503050406030204" pitchFamily="18" charset="0"/>
                            </a:rPr>
                            <m:t>𝑗</m:t>
                          </m:r>
                        </m:sub>
                      </m:sSub>
                    </m:oMath>
                  </m:oMathPara>
                </a14:m>
                <a:endParaRPr lang="en-US" sz="4400" dirty="0"/>
              </a:p>
              <a:p>
                <a:pPr marL="0" indent="0">
                  <a:buNone/>
                </a:pPr>
                <a:endParaRPr lang="en-US" sz="4400" dirty="0"/>
              </a:p>
              <a:p>
                <a:pPr marL="0" indent="0">
                  <a:buNone/>
                </a:pPr>
                <a14:m>
                  <m:oMathPara xmlns:m="http://schemas.openxmlformats.org/officeDocument/2006/math">
                    <m:oMathParaPr>
                      <m:jc m:val="centerGroup"/>
                    </m:oMathParaPr>
                    <m:oMath xmlns:m="http://schemas.openxmlformats.org/officeDocument/2006/math">
                      <m:func>
                        <m:funcPr>
                          <m:ctrlPr>
                            <a:rPr lang="en-US" sz="4400" b="0" i="1" smtClean="0">
                              <a:latin typeface="Cambria Math" panose="02040503050406030204" pitchFamily="18" charset="0"/>
                            </a:rPr>
                          </m:ctrlPr>
                        </m:funcPr>
                        <m:fName>
                          <m:r>
                            <m:rPr>
                              <m:sty m:val="p"/>
                            </m:rPr>
                            <a:rPr lang="en-US" sz="4400" b="0" i="0" smtClean="0">
                              <a:latin typeface="Cambria Math" panose="02040503050406030204" pitchFamily="18" charset="0"/>
                            </a:rPr>
                            <m:t>ln</m:t>
                          </m:r>
                        </m:fName>
                        <m:e>
                          <m:d>
                            <m:dPr>
                              <m:ctrlPr>
                                <a:rPr lang="en-US" sz="4400" b="0" i="1" smtClean="0">
                                  <a:latin typeface="Cambria Math" panose="02040503050406030204" pitchFamily="18" charset="0"/>
                                </a:rPr>
                              </m:ctrlPr>
                            </m:dPr>
                            <m:e>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𝑠</m:t>
                                  </m:r>
                                </m:e>
                                <m:sub>
                                  <m:r>
                                    <a:rPr lang="en-US" sz="4400" b="0" i="1" smtClean="0">
                                      <a:latin typeface="Cambria Math" panose="02040503050406030204" pitchFamily="18" charset="0"/>
                                    </a:rPr>
                                    <m:t>𝑗𝑡</m:t>
                                  </m:r>
                                </m:sub>
                              </m:sSub>
                            </m:e>
                          </m:d>
                        </m:e>
                      </m:func>
                      <m:r>
                        <a:rPr lang="en-US" sz="4400" b="0" i="1" smtClean="0">
                          <a:latin typeface="Cambria Math" panose="02040503050406030204" pitchFamily="18" charset="0"/>
                        </a:rPr>
                        <m:t>−</m:t>
                      </m:r>
                      <m:func>
                        <m:funcPr>
                          <m:ctrlPr>
                            <a:rPr lang="en-US" sz="4400" b="0" i="1" smtClean="0">
                              <a:latin typeface="Cambria Math" panose="02040503050406030204" pitchFamily="18" charset="0"/>
                            </a:rPr>
                          </m:ctrlPr>
                        </m:funcPr>
                        <m:fName>
                          <m:r>
                            <m:rPr>
                              <m:sty m:val="p"/>
                            </m:rPr>
                            <a:rPr lang="en-US" sz="4400" b="0" i="0" smtClean="0">
                              <a:latin typeface="Cambria Math" panose="02040503050406030204" pitchFamily="18" charset="0"/>
                            </a:rPr>
                            <m:t>ln</m:t>
                          </m:r>
                        </m:fName>
                        <m:e>
                          <m:d>
                            <m:dPr>
                              <m:ctrlPr>
                                <a:rPr lang="en-US" sz="4400" b="0" i="1" smtClean="0">
                                  <a:latin typeface="Cambria Math" panose="02040503050406030204" pitchFamily="18" charset="0"/>
                                </a:rPr>
                              </m:ctrlPr>
                            </m:dPr>
                            <m:e>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𝑠</m:t>
                                  </m:r>
                                </m:e>
                                <m:sub>
                                  <m:r>
                                    <a:rPr lang="en-US" sz="4400" b="0" i="1" smtClean="0">
                                      <a:latin typeface="Cambria Math" panose="02040503050406030204" pitchFamily="18" charset="0"/>
                                    </a:rPr>
                                    <m:t>0</m:t>
                                  </m:r>
                                  <m:r>
                                    <a:rPr lang="en-US" sz="4400" b="0" i="1" smtClean="0">
                                      <a:latin typeface="Cambria Math" panose="02040503050406030204" pitchFamily="18" charset="0"/>
                                    </a:rPr>
                                    <m:t>𝑡</m:t>
                                  </m:r>
                                </m:sub>
                              </m:sSub>
                            </m:e>
                          </m:d>
                        </m:e>
                      </m:func>
                      <m:r>
                        <a:rPr lang="en-US" sz="4400" b="0" i="1" smtClean="0">
                          <a:latin typeface="Cambria Math" panose="02040503050406030204" pitchFamily="18" charset="0"/>
                        </a:rPr>
                        <m:t>=</m:t>
                      </m:r>
                      <m:r>
                        <a:rPr lang="en-US" sz="4400" i="1">
                          <a:latin typeface="Cambria Math" panose="02040503050406030204" pitchFamily="18" charset="0"/>
                        </a:rPr>
                        <m:t>𝛽</m:t>
                      </m:r>
                      <m:sSub>
                        <m:sSubPr>
                          <m:ctrlPr>
                            <a:rPr lang="en-US" sz="4400" i="1">
                              <a:latin typeface="Cambria Math" panose="02040503050406030204" pitchFamily="18" charset="0"/>
                            </a:rPr>
                          </m:ctrlPr>
                        </m:sSubPr>
                        <m:e>
                          <m:r>
                            <a:rPr lang="en-US" sz="4400" i="1">
                              <a:latin typeface="Cambria Math" panose="02040503050406030204" pitchFamily="18" charset="0"/>
                            </a:rPr>
                            <m:t>𝑥</m:t>
                          </m:r>
                        </m:e>
                        <m:sub>
                          <m:r>
                            <a:rPr lang="en-US" sz="4400" i="1">
                              <a:latin typeface="Cambria Math" panose="02040503050406030204" pitchFamily="18" charset="0"/>
                            </a:rPr>
                            <m:t>𝑗</m:t>
                          </m:r>
                          <m:r>
                            <a:rPr lang="en-US" sz="4400" b="0" i="1" smtClean="0">
                              <a:latin typeface="Cambria Math" panose="02040503050406030204" pitchFamily="18" charset="0"/>
                            </a:rPr>
                            <m:t>𝑡</m:t>
                          </m:r>
                        </m:sub>
                      </m:sSub>
                      <m:r>
                        <a:rPr lang="en-US" sz="4400" i="1">
                          <a:latin typeface="Cambria Math" panose="02040503050406030204" pitchFamily="18" charset="0"/>
                        </a:rPr>
                        <m:t>−</m:t>
                      </m:r>
                      <m:r>
                        <a:rPr lang="en-US" sz="4400" i="1">
                          <a:latin typeface="Cambria Math" panose="02040503050406030204" pitchFamily="18" charset="0"/>
                        </a:rPr>
                        <m:t>𝛼</m:t>
                      </m:r>
                      <m:sSub>
                        <m:sSubPr>
                          <m:ctrlPr>
                            <a:rPr lang="en-US" sz="4400" i="1">
                              <a:latin typeface="Cambria Math" panose="02040503050406030204" pitchFamily="18" charset="0"/>
                            </a:rPr>
                          </m:ctrlPr>
                        </m:sSubPr>
                        <m:e>
                          <m:r>
                            <a:rPr lang="en-US" sz="4400" i="1">
                              <a:latin typeface="Cambria Math" panose="02040503050406030204" pitchFamily="18" charset="0"/>
                            </a:rPr>
                            <m:t>𝑝</m:t>
                          </m:r>
                        </m:e>
                        <m:sub>
                          <m:r>
                            <a:rPr lang="en-US" sz="4400" i="1">
                              <a:latin typeface="Cambria Math" panose="02040503050406030204" pitchFamily="18" charset="0"/>
                            </a:rPr>
                            <m:t>𝑗</m:t>
                          </m:r>
                          <m:r>
                            <a:rPr lang="en-US" sz="4400" b="0" i="1" smtClean="0">
                              <a:latin typeface="Cambria Math" panose="02040503050406030204" pitchFamily="18" charset="0"/>
                            </a:rPr>
                            <m:t>𝑡</m:t>
                          </m:r>
                        </m:sub>
                      </m:sSub>
                      <m:r>
                        <a:rPr lang="en-US" sz="4400" i="1">
                          <a:latin typeface="Cambria Math" panose="02040503050406030204" pitchFamily="18" charset="0"/>
                        </a:rPr>
                        <m:t>+</m:t>
                      </m:r>
                      <m:sSub>
                        <m:sSubPr>
                          <m:ctrlPr>
                            <a:rPr lang="en-US" sz="4400" i="1">
                              <a:latin typeface="Cambria Math" panose="02040503050406030204" pitchFamily="18" charset="0"/>
                            </a:rPr>
                          </m:ctrlPr>
                        </m:sSubPr>
                        <m:e>
                          <m:r>
                            <a:rPr lang="en-US" sz="4400" i="1">
                              <a:latin typeface="Cambria Math" panose="02040503050406030204" pitchFamily="18" charset="0"/>
                            </a:rPr>
                            <m:t>𝜉</m:t>
                          </m:r>
                        </m:e>
                        <m:sub>
                          <m:r>
                            <a:rPr lang="en-US" sz="4400" i="1">
                              <a:latin typeface="Cambria Math" panose="02040503050406030204" pitchFamily="18" charset="0"/>
                            </a:rPr>
                            <m:t>𝑗</m:t>
                          </m:r>
                          <m:r>
                            <a:rPr lang="en-US" sz="4400" b="0" i="1" smtClean="0">
                              <a:latin typeface="Cambria Math" panose="02040503050406030204" pitchFamily="18" charset="0"/>
                            </a:rPr>
                            <m:t>𝑡</m:t>
                          </m:r>
                        </m:sub>
                      </m:sSub>
                    </m:oMath>
                  </m:oMathPara>
                </a14:m>
                <a:endParaRPr lang="en-US" sz="4400" dirty="0"/>
              </a:p>
              <a:p>
                <a:pPr marL="0" indent="0">
                  <a:buNone/>
                </a:pPr>
                <a:r>
                  <a:rPr lang="en-US" sz="4400" dirty="0"/>
                  <a:t>				</a:t>
                </a:r>
                <a14:m>
                  <m:oMath xmlns:m="http://schemas.openxmlformats.org/officeDocument/2006/math">
                    <m:r>
                      <a:rPr lang="en-US" sz="4400" b="0" i="1" smtClean="0">
                        <a:latin typeface="Cambria Math" panose="02040503050406030204" pitchFamily="18" charset="0"/>
                      </a:rPr>
                      <m:t>𝑡</m:t>
                    </m:r>
                    <m:r>
                      <a:rPr lang="en-US" sz="4400" b="0" i="1" smtClean="0">
                        <a:latin typeface="Cambria Math" panose="02040503050406030204" pitchFamily="18" charset="0"/>
                      </a:rPr>
                      <m:t>=1, 2,…, </m:t>
                    </m:r>
                    <m:r>
                      <a:rPr lang="en-US" sz="4400" b="0" i="1" smtClean="0">
                        <a:latin typeface="Cambria Math" panose="02040503050406030204" pitchFamily="18" charset="0"/>
                      </a:rPr>
                      <m:t>𝑇</m:t>
                    </m:r>
                  </m:oMath>
                </a14:m>
                <a:endParaRPr lang="en-US" sz="4400" dirty="0"/>
              </a:p>
            </p:txBody>
          </p:sp>
        </mc:Choice>
        <mc:Fallback xmlns="">
          <p:sp>
            <p:nvSpPr>
              <p:cNvPr id="5" name="Content Placeholder 4">
                <a:extLst>
                  <a:ext uri="{FF2B5EF4-FFF2-40B4-BE49-F238E27FC236}">
                    <a16:creationId xmlns:a16="http://schemas.microsoft.com/office/drawing/2014/main" id="{51D49277-CE8E-4A4D-A801-D949378217B2}"/>
                  </a:ext>
                </a:extLst>
              </p:cNvPr>
              <p:cNvSpPr>
                <a:spLocks noGrp="1" noRot="1" noChangeAspect="1" noMove="1" noResize="1" noEditPoints="1" noAdjustHandles="1" noChangeArrowheads="1" noChangeShapeType="1" noTextEdit="1"/>
              </p:cNvSpPr>
              <p:nvPr>
                <p:ph sz="quarter" idx="19"/>
              </p:nvPr>
            </p:nvSpPr>
            <p:spPr>
              <a:xfrm>
                <a:off x="1112075" y="3065685"/>
                <a:ext cx="13506704" cy="10062387"/>
              </a:xfrm>
              <a:blipFill>
                <a:blip r:embed="rId2"/>
                <a:stretch>
                  <a:fillRect/>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D226806B-2A5C-4EDA-91F3-3422CAA131AB}"/>
              </a:ext>
            </a:extLst>
          </p:cNvPr>
          <p:cNvSpPr>
            <a:spLocks noGrp="1"/>
          </p:cNvSpPr>
          <p:nvPr>
            <p:ph type="sldNum" sz="quarter" idx="4"/>
          </p:nvPr>
        </p:nvSpPr>
        <p:spPr/>
        <p:txBody>
          <a:bodyPr/>
          <a:lstStyle/>
          <a:p>
            <a:fld id="{8C8B385D-DF67-E241-B0BF-76B80A8E743B}" type="slidenum">
              <a:rPr lang="en-US" smtClean="0"/>
              <a:pPr/>
              <a:t>8</a:t>
            </a:fld>
            <a:endParaRPr lang="en-US"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2E19C86-1FF8-41DB-9910-927DD9A84A70}"/>
                  </a:ext>
                </a:extLst>
              </p:cNvPr>
              <p:cNvSpPr txBox="1"/>
              <p:nvPr/>
            </p:nvSpPr>
            <p:spPr>
              <a:xfrm>
                <a:off x="16716180" y="3249038"/>
                <a:ext cx="6869533" cy="93837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𝑣</m:t>
                          </m:r>
                        </m:e>
                        <m:sub>
                          <m:r>
                            <a:rPr lang="en-US" sz="4400" b="0" i="1" smtClean="0">
                              <a:latin typeface="Cambria Math" panose="02040503050406030204" pitchFamily="18" charset="0"/>
                            </a:rPr>
                            <m:t>𝑖𝑗</m:t>
                          </m:r>
                        </m:sub>
                      </m:sSub>
                      <m:r>
                        <a:rPr lang="en-US" sz="4400" b="0" i="1" smtClean="0">
                          <a:latin typeface="Cambria Math" panose="02040503050406030204" pitchFamily="18" charset="0"/>
                        </a:rPr>
                        <m:t>=</m:t>
                      </m:r>
                      <m:r>
                        <a:rPr lang="en-US" sz="4400" b="0" i="1" smtClean="0">
                          <a:latin typeface="Cambria Math" panose="02040503050406030204" pitchFamily="18" charset="0"/>
                        </a:rPr>
                        <m:t>𝛼</m:t>
                      </m:r>
                      <m:d>
                        <m:dPr>
                          <m:ctrlPr>
                            <a:rPr lang="en-US" sz="4400" b="0" i="1" smtClean="0">
                              <a:latin typeface="Cambria Math" panose="02040503050406030204" pitchFamily="18" charset="0"/>
                            </a:rPr>
                          </m:ctrlPr>
                        </m:dPr>
                        <m:e>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𝑖</m:t>
                              </m:r>
                            </m:sub>
                          </m:sSub>
                          <m:r>
                            <a:rPr lang="en-US" sz="4400" b="0" i="1" smtClean="0">
                              <a:latin typeface="Cambria Math" panose="02040503050406030204" pitchFamily="18" charset="0"/>
                            </a:rPr>
                            <m:t>−</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𝑝</m:t>
                              </m:r>
                            </m:e>
                            <m:sub>
                              <m:r>
                                <a:rPr lang="en-US" sz="4400" b="0" i="1" smtClean="0">
                                  <a:latin typeface="Cambria Math" panose="02040503050406030204" pitchFamily="18" charset="0"/>
                                </a:rPr>
                                <m:t>𝑗</m:t>
                              </m:r>
                            </m:sub>
                          </m:sSub>
                        </m:e>
                      </m:d>
                      <m:r>
                        <a:rPr lang="en-US" sz="4400" b="0" i="1" smtClean="0">
                          <a:latin typeface="Cambria Math" panose="02040503050406030204" pitchFamily="18" charset="0"/>
                        </a:rPr>
                        <m:t>+</m:t>
                      </m:r>
                      <m:r>
                        <a:rPr lang="en-US" sz="4400" b="0" i="1" smtClean="0">
                          <a:latin typeface="Cambria Math" panose="02040503050406030204" pitchFamily="18" charset="0"/>
                        </a:rPr>
                        <m:t>𝛽</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𝑥</m:t>
                          </m:r>
                        </m:e>
                        <m:sub>
                          <m:r>
                            <a:rPr lang="en-US" sz="4400" b="0" i="1" smtClean="0">
                              <a:latin typeface="Cambria Math" panose="02040503050406030204" pitchFamily="18" charset="0"/>
                            </a:rPr>
                            <m:t>𝑗</m:t>
                          </m:r>
                        </m:sub>
                      </m:sSub>
                    </m:oMath>
                  </m:oMathPara>
                </a14:m>
                <a:endParaRPr lang="en-US" sz="4400" dirty="0"/>
              </a:p>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𝑣</m:t>
                          </m:r>
                        </m:e>
                        <m:sub>
                          <m:r>
                            <a:rPr lang="en-US" sz="4400" b="0" i="1" smtClean="0">
                              <a:latin typeface="Cambria Math" panose="02040503050406030204" pitchFamily="18" charset="0"/>
                            </a:rPr>
                            <m:t>𝑗</m:t>
                          </m:r>
                        </m:sub>
                      </m:sSub>
                      <m:r>
                        <a:rPr lang="en-US" sz="4400" b="0" i="1" smtClean="0">
                          <a:latin typeface="Cambria Math" panose="02040503050406030204" pitchFamily="18" charset="0"/>
                        </a:rPr>
                        <m:t>=</m:t>
                      </m:r>
                      <m:r>
                        <a:rPr lang="en-US" sz="4400" b="0" i="1" smtClean="0">
                          <a:latin typeface="Cambria Math" panose="02040503050406030204" pitchFamily="18" charset="0"/>
                        </a:rPr>
                        <m:t>𝛽</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𝑥</m:t>
                          </m:r>
                        </m:e>
                        <m:sub>
                          <m:r>
                            <a:rPr lang="en-US" sz="4400" b="0" i="1" smtClean="0">
                              <a:latin typeface="Cambria Math" panose="02040503050406030204" pitchFamily="18" charset="0"/>
                            </a:rPr>
                            <m:t>𝑗</m:t>
                          </m:r>
                        </m:sub>
                      </m:sSub>
                      <m:r>
                        <a:rPr lang="en-US" sz="4400" b="0" i="1" smtClean="0">
                          <a:latin typeface="Cambria Math" panose="02040503050406030204" pitchFamily="18" charset="0"/>
                        </a:rPr>
                        <m:t>−</m:t>
                      </m:r>
                      <m:r>
                        <a:rPr lang="en-US" sz="4400" b="0" i="1" smtClean="0">
                          <a:latin typeface="Cambria Math" panose="02040503050406030204" pitchFamily="18" charset="0"/>
                        </a:rPr>
                        <m:t>𝛼</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𝑝</m:t>
                          </m:r>
                        </m:e>
                        <m:sub>
                          <m:r>
                            <a:rPr lang="en-US" sz="4400" b="0" i="1" smtClean="0">
                              <a:latin typeface="Cambria Math" panose="02040503050406030204" pitchFamily="18" charset="0"/>
                            </a:rPr>
                            <m:t>𝑗</m:t>
                          </m:r>
                        </m:sub>
                      </m:sSub>
                    </m:oMath>
                  </m:oMathPara>
                </a14:m>
                <a:endParaRPr lang="en-US" sz="4400" dirty="0"/>
              </a:p>
              <a:p>
                <a:endParaRPr lang="en-US" sz="4400" dirty="0"/>
              </a:p>
              <a:p>
                <a:endParaRPr lang="en-US" sz="4400" dirty="0"/>
              </a:p>
              <a:p>
                <a:endParaRPr lang="en-US" sz="4400" dirty="0"/>
              </a:p>
              <a:p>
                <a:pPr/>
                <a14:m>
                  <m:oMathPara xmlns:m="http://schemas.openxmlformats.org/officeDocument/2006/math">
                    <m:oMathParaPr>
                      <m:jc m:val="centerGroup"/>
                    </m:oMathParaPr>
                    <m:oMath xmlns:m="http://schemas.openxmlformats.org/officeDocument/2006/math">
                      <m:sSub>
                        <m:sSubPr>
                          <m:ctrlPr>
                            <a:rPr lang="en-US" sz="4400" i="1">
                              <a:latin typeface="Cambria Math" panose="02040503050406030204" pitchFamily="18" charset="0"/>
                            </a:rPr>
                          </m:ctrlPr>
                        </m:sSubPr>
                        <m:e>
                          <m:r>
                            <a:rPr lang="en-US" sz="4400" i="1">
                              <a:latin typeface="Cambria Math" panose="02040503050406030204" pitchFamily="18" charset="0"/>
                            </a:rPr>
                            <m:t>𝑣</m:t>
                          </m:r>
                        </m:e>
                        <m:sub>
                          <m:r>
                            <a:rPr lang="en-US" sz="4400" b="0" i="1" smtClean="0">
                              <a:latin typeface="Cambria Math" panose="02040503050406030204" pitchFamily="18" charset="0"/>
                            </a:rPr>
                            <m:t>0</m:t>
                          </m:r>
                        </m:sub>
                      </m:sSub>
                      <m:r>
                        <a:rPr lang="en-US" sz="4400" i="1">
                          <a:latin typeface="Cambria Math" panose="02040503050406030204" pitchFamily="18" charset="0"/>
                        </a:rPr>
                        <m:t>=</m:t>
                      </m:r>
                      <m:r>
                        <a:rPr lang="en-US" sz="4400" i="1">
                          <a:latin typeface="Cambria Math" panose="02040503050406030204" pitchFamily="18" charset="0"/>
                        </a:rPr>
                        <m:t>𝛽</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0</m:t>
                          </m:r>
                        </m:e>
                      </m:d>
                      <m:r>
                        <a:rPr lang="en-US" sz="4400" i="1">
                          <a:latin typeface="Cambria Math" panose="02040503050406030204" pitchFamily="18" charset="0"/>
                        </a:rPr>
                        <m:t>−</m:t>
                      </m:r>
                      <m:r>
                        <a:rPr lang="en-US" sz="4400" i="1">
                          <a:latin typeface="Cambria Math" panose="02040503050406030204" pitchFamily="18" charset="0"/>
                        </a:rPr>
                        <m:t>𝛼</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0</m:t>
                          </m:r>
                        </m:e>
                      </m:d>
                    </m:oMath>
                  </m:oMathPara>
                </a14:m>
                <a:endParaRPr lang="en-US" sz="4400" dirty="0"/>
              </a:p>
              <a:p>
                <a:endParaRPr lang="en-US" sz="4400" dirty="0"/>
              </a:p>
              <a:p>
                <a:endParaRPr lang="en-US" sz="1800" dirty="0"/>
              </a:p>
              <a:p>
                <a:endParaRPr lang="en-US" sz="4400" dirty="0"/>
              </a:p>
              <a:p>
                <a:pPr algn="ctr"/>
                <a:r>
                  <a:rPr lang="en-US" sz="4400" dirty="0"/>
                  <a:t>This can be modeled with OLS!</a:t>
                </a:r>
              </a:p>
              <a:p>
                <a:pPr algn="ctr"/>
                <a:endParaRPr lang="en-US" sz="4400" dirty="0"/>
              </a:p>
              <a:p>
                <a:pPr algn="ctr"/>
                <a14:m>
                  <m:oMath xmlns:m="http://schemas.openxmlformats.org/officeDocument/2006/math">
                    <m:sSub>
                      <m:sSubPr>
                        <m:ctrlPr>
                          <a:rPr lang="en-US" sz="4400" b="0" i="1" smtClean="0">
                            <a:latin typeface="Cambria Math" panose="02040503050406030204" pitchFamily="18" charset="0"/>
                          </a:rPr>
                        </m:ctrlPr>
                      </m:sSubPr>
                      <m:e>
                        <m:r>
                          <a:rPr lang="en-US" sz="4400" i="1">
                            <a:latin typeface="Cambria Math" panose="02040503050406030204" pitchFamily="18" charset="0"/>
                          </a:rPr>
                          <m:t>𝜉</m:t>
                        </m:r>
                      </m:e>
                      <m:sub>
                        <m:r>
                          <a:rPr lang="en-US" sz="4400" b="0" i="1" smtClean="0">
                            <a:latin typeface="Cambria Math" panose="02040503050406030204" pitchFamily="18" charset="0"/>
                          </a:rPr>
                          <m:t>𝑗𝑡</m:t>
                        </m:r>
                      </m:sub>
                    </m:sSub>
                  </m:oMath>
                </a14:m>
                <a:r>
                  <a:rPr lang="en-US" sz="4400" dirty="0"/>
                  <a:t> instead of </a:t>
                </a:r>
                <a14:m>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𝜖</m:t>
                        </m:r>
                      </m:e>
                      <m:sub>
                        <m:r>
                          <a:rPr lang="en-US" sz="4400" b="0" i="1" smtClean="0">
                            <a:latin typeface="Cambria Math" panose="02040503050406030204" pitchFamily="18" charset="0"/>
                          </a:rPr>
                          <m:t>𝑗𝑡</m:t>
                        </m:r>
                      </m:sub>
                    </m:sSub>
                  </m:oMath>
                </a14:m>
                <a:r>
                  <a:rPr lang="en-US" sz="4400" dirty="0"/>
                  <a:t> due to logit model</a:t>
                </a:r>
              </a:p>
            </p:txBody>
          </p:sp>
        </mc:Choice>
        <mc:Fallback xmlns="">
          <p:sp>
            <p:nvSpPr>
              <p:cNvPr id="20" name="TextBox 19">
                <a:extLst>
                  <a:ext uri="{FF2B5EF4-FFF2-40B4-BE49-F238E27FC236}">
                    <a16:creationId xmlns:a16="http://schemas.microsoft.com/office/drawing/2014/main" id="{C2E19C86-1FF8-41DB-9910-927DD9A84A70}"/>
                  </a:ext>
                </a:extLst>
              </p:cNvPr>
              <p:cNvSpPr txBox="1">
                <a:spLocks noRot="1" noChangeAspect="1" noMove="1" noResize="1" noEditPoints="1" noAdjustHandles="1" noChangeArrowheads="1" noChangeShapeType="1" noTextEdit="1"/>
              </p:cNvSpPr>
              <p:nvPr/>
            </p:nvSpPr>
            <p:spPr>
              <a:xfrm>
                <a:off x="16716180" y="3249038"/>
                <a:ext cx="6869533" cy="9383723"/>
              </a:xfrm>
              <a:prstGeom prst="rect">
                <a:avLst/>
              </a:prstGeom>
              <a:blipFill>
                <a:blip r:embed="rId3"/>
                <a:stretch>
                  <a:fillRect l="-976" r="-3461" b="-2144"/>
                </a:stretch>
              </a:blipFill>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AF1FBDBC-8563-4487-B90C-6C6265CDEC98}"/>
              </a:ext>
            </a:extLst>
          </p:cNvPr>
          <p:cNvCxnSpPr/>
          <p:nvPr/>
        </p:nvCxnSpPr>
        <p:spPr>
          <a:xfrm>
            <a:off x="15622621" y="1906621"/>
            <a:ext cx="0" cy="1085632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5FFD7DA-E784-43ED-A2F6-313FB8D72F5E}"/>
              </a:ext>
            </a:extLst>
          </p:cNvPr>
          <p:cNvCxnSpPr>
            <a:cxnSpLocks/>
          </p:cNvCxnSpPr>
          <p:nvPr/>
        </p:nvCxnSpPr>
        <p:spPr>
          <a:xfrm flipH="1">
            <a:off x="14618779" y="9486980"/>
            <a:ext cx="227774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Double Bracket 24">
            <a:extLst>
              <a:ext uri="{FF2B5EF4-FFF2-40B4-BE49-F238E27FC236}">
                <a16:creationId xmlns:a16="http://schemas.microsoft.com/office/drawing/2014/main" id="{8942FCF8-DB53-42BB-8867-ABB4D18E1671}"/>
              </a:ext>
            </a:extLst>
          </p:cNvPr>
          <p:cNvSpPr/>
          <p:nvPr/>
        </p:nvSpPr>
        <p:spPr>
          <a:xfrm>
            <a:off x="10466961" y="8965480"/>
            <a:ext cx="3754877" cy="1043001"/>
          </a:xfrm>
          <a:prstGeom prst="bracketPair">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ectangle 6">
            <a:extLst>
              <a:ext uri="{FF2B5EF4-FFF2-40B4-BE49-F238E27FC236}">
                <a16:creationId xmlns:a16="http://schemas.microsoft.com/office/drawing/2014/main" id="{7314E067-120D-49A5-A7BD-CC25E3D4621A}"/>
              </a:ext>
            </a:extLst>
          </p:cNvPr>
          <p:cNvSpPr/>
          <p:nvPr/>
        </p:nvSpPr>
        <p:spPr>
          <a:xfrm>
            <a:off x="3035030" y="10902157"/>
            <a:ext cx="9455285" cy="1043001"/>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2772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500"/>
                                        <p:tgtEl>
                                          <p:spTgt spid="5">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fade">
                                      <p:cBhvr>
                                        <p:cTn id="37" dur="500"/>
                                        <p:tgtEl>
                                          <p:spTgt spid="5">
                                            <p:txEl>
                                              <p:pRg st="5" end="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6" end="6"/>
                                            </p:txEl>
                                          </p:spTgt>
                                        </p:tgtEl>
                                        <p:attrNameLst>
                                          <p:attrName>style.visibility</p:attrName>
                                        </p:attrNameLst>
                                      </p:cBhvr>
                                      <p:to>
                                        <p:strVal val="visible"/>
                                      </p:to>
                                    </p:set>
                                    <p:animEffect transition="in" filter="fade">
                                      <p:cBhvr>
                                        <p:cTn id="40" dur="500"/>
                                        <p:tgtEl>
                                          <p:spTgt spid="5">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down)">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F9DBFF-06AC-4064-80B3-DEAB3EB16EE6}"/>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9A3CEF68-7A45-49DE-921B-E89EA0820F18}"/>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4EFF34D5-3F1E-4FE9-ABAD-44070A632A4A}"/>
              </a:ext>
            </a:extLst>
          </p:cNvPr>
          <p:cNvSpPr>
            <a:spLocks noGrp="1"/>
          </p:cNvSpPr>
          <p:nvPr>
            <p:ph type="title"/>
          </p:nvPr>
        </p:nvSpPr>
        <p:spPr>
          <a:xfrm>
            <a:off x="1754187" y="1411358"/>
            <a:ext cx="18598005" cy="2009774"/>
          </a:xfrm>
        </p:spPr>
        <p:txBody>
          <a:bodyPr/>
          <a:lstStyle/>
          <a:p>
            <a:r>
              <a:rPr lang="en-US" dirty="0"/>
              <a:t>Logit Problems – Independence of Irrelevant Alternatives (IIA)</a:t>
            </a:r>
          </a:p>
        </p:txBody>
      </p:sp>
      <p:sp>
        <p:nvSpPr>
          <p:cNvPr id="6" name="Slide Number Placeholder 5">
            <a:extLst>
              <a:ext uri="{FF2B5EF4-FFF2-40B4-BE49-F238E27FC236}">
                <a16:creationId xmlns:a16="http://schemas.microsoft.com/office/drawing/2014/main" id="{1C427BA6-A60E-4E32-A236-267195A64FB0}"/>
              </a:ext>
            </a:extLst>
          </p:cNvPr>
          <p:cNvSpPr>
            <a:spLocks noGrp="1"/>
          </p:cNvSpPr>
          <p:nvPr>
            <p:ph type="sldNum" sz="quarter" idx="4"/>
          </p:nvPr>
        </p:nvSpPr>
        <p:spPr>
          <a:xfrm>
            <a:off x="655983" y="12762948"/>
            <a:ext cx="16240538" cy="730250"/>
          </a:xfrm>
        </p:spPr>
        <p:txBody>
          <a:bodyPr/>
          <a:lstStyle/>
          <a:p>
            <a:fld id="{8C8B385D-DF67-E241-B0BF-76B80A8E743B}" type="slidenum">
              <a:rPr lang="en-US" smtClean="0"/>
              <a:pPr/>
              <a:t>9</a:t>
            </a:fld>
            <a:endParaRPr lang="en-US" dirty="0"/>
          </a:p>
        </p:txBody>
      </p:sp>
      <p:sp>
        <p:nvSpPr>
          <p:cNvPr id="7" name="TextBox 6">
            <a:extLst>
              <a:ext uri="{FF2B5EF4-FFF2-40B4-BE49-F238E27FC236}">
                <a16:creationId xmlns:a16="http://schemas.microsoft.com/office/drawing/2014/main" id="{D11E398E-6CC3-44C6-820A-6E131280E3E4}"/>
              </a:ext>
            </a:extLst>
          </p:cNvPr>
          <p:cNvSpPr txBox="1"/>
          <p:nvPr/>
        </p:nvSpPr>
        <p:spPr>
          <a:xfrm>
            <a:off x="2626469" y="6430046"/>
            <a:ext cx="2996118" cy="2123658"/>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sz="6600" dirty="0"/>
              <a:t>CAR</a:t>
            </a:r>
          </a:p>
          <a:p>
            <a:pPr algn="ctr"/>
            <a:r>
              <a:rPr lang="en-US" sz="6600" dirty="0"/>
              <a:t>50%</a:t>
            </a:r>
          </a:p>
        </p:txBody>
      </p:sp>
      <p:sp>
        <p:nvSpPr>
          <p:cNvPr id="9" name="TextBox 8">
            <a:extLst>
              <a:ext uri="{FF2B5EF4-FFF2-40B4-BE49-F238E27FC236}">
                <a16:creationId xmlns:a16="http://schemas.microsoft.com/office/drawing/2014/main" id="{48139561-5A73-4B58-9A60-58BCC00BDA45}"/>
              </a:ext>
            </a:extLst>
          </p:cNvPr>
          <p:cNvSpPr txBox="1"/>
          <p:nvPr/>
        </p:nvSpPr>
        <p:spPr>
          <a:xfrm>
            <a:off x="17356075" y="6325746"/>
            <a:ext cx="2996118" cy="2123658"/>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sz="6600" dirty="0"/>
              <a:t>CAR</a:t>
            </a:r>
          </a:p>
          <a:p>
            <a:pPr algn="ctr"/>
            <a:r>
              <a:rPr lang="en-US" sz="6600" dirty="0"/>
              <a:t>33%</a:t>
            </a:r>
          </a:p>
        </p:txBody>
      </p:sp>
      <p:sp>
        <p:nvSpPr>
          <p:cNvPr id="10" name="TextBox 9">
            <a:extLst>
              <a:ext uri="{FF2B5EF4-FFF2-40B4-BE49-F238E27FC236}">
                <a16:creationId xmlns:a16="http://schemas.microsoft.com/office/drawing/2014/main" id="{87BED8F0-B334-4D29-9E2E-38853EC03ECA}"/>
              </a:ext>
            </a:extLst>
          </p:cNvPr>
          <p:cNvSpPr txBox="1"/>
          <p:nvPr/>
        </p:nvSpPr>
        <p:spPr>
          <a:xfrm>
            <a:off x="17377170" y="8758892"/>
            <a:ext cx="4709824" cy="2123658"/>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sz="6600" dirty="0"/>
              <a:t>RED BUS</a:t>
            </a:r>
          </a:p>
          <a:p>
            <a:pPr algn="ctr"/>
            <a:r>
              <a:rPr lang="en-US" sz="6600" dirty="0"/>
              <a:t>33%</a:t>
            </a:r>
          </a:p>
        </p:txBody>
      </p:sp>
      <p:sp>
        <p:nvSpPr>
          <p:cNvPr id="11" name="TextBox 10">
            <a:extLst>
              <a:ext uri="{FF2B5EF4-FFF2-40B4-BE49-F238E27FC236}">
                <a16:creationId xmlns:a16="http://schemas.microsoft.com/office/drawing/2014/main" id="{CD75658F-EB2A-4CD6-9ACE-79B1F52523CD}"/>
              </a:ext>
            </a:extLst>
          </p:cNvPr>
          <p:cNvSpPr txBox="1"/>
          <p:nvPr/>
        </p:nvSpPr>
        <p:spPr>
          <a:xfrm>
            <a:off x="17356075" y="11192038"/>
            <a:ext cx="4730919" cy="2123658"/>
          </a:xfrm>
          <a:prstGeom prst="rect">
            <a:avLst/>
          </a:prstGeom>
          <a:solidFill>
            <a:srgbClr val="00B0F0"/>
          </a:solidFill>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sz="6600" dirty="0"/>
              <a:t>BLUE BUS</a:t>
            </a:r>
          </a:p>
          <a:p>
            <a:pPr algn="ctr"/>
            <a:r>
              <a:rPr lang="en-US" sz="6600" dirty="0"/>
              <a:t>33%</a:t>
            </a:r>
          </a:p>
        </p:txBody>
      </p:sp>
      <p:sp>
        <p:nvSpPr>
          <p:cNvPr id="12" name="TextBox 11">
            <a:extLst>
              <a:ext uri="{FF2B5EF4-FFF2-40B4-BE49-F238E27FC236}">
                <a16:creationId xmlns:a16="http://schemas.microsoft.com/office/drawing/2014/main" id="{E4870A3D-B8EA-4CA4-9928-A1325D9F85E0}"/>
              </a:ext>
            </a:extLst>
          </p:cNvPr>
          <p:cNvSpPr txBox="1"/>
          <p:nvPr/>
        </p:nvSpPr>
        <p:spPr>
          <a:xfrm>
            <a:off x="2599676" y="8758892"/>
            <a:ext cx="4709824" cy="2123658"/>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sz="6600" dirty="0"/>
              <a:t>RED BUS</a:t>
            </a:r>
          </a:p>
          <a:p>
            <a:pPr algn="ctr"/>
            <a:r>
              <a:rPr lang="en-US" sz="6600" dirty="0"/>
              <a:t>50%</a:t>
            </a:r>
          </a:p>
        </p:txBody>
      </p:sp>
      <p:sp>
        <p:nvSpPr>
          <p:cNvPr id="13" name="TextBox 12">
            <a:extLst>
              <a:ext uri="{FF2B5EF4-FFF2-40B4-BE49-F238E27FC236}">
                <a16:creationId xmlns:a16="http://schemas.microsoft.com/office/drawing/2014/main" id="{2643DB8A-875D-4781-952F-FD3A766F1C5D}"/>
              </a:ext>
            </a:extLst>
          </p:cNvPr>
          <p:cNvSpPr txBox="1"/>
          <p:nvPr/>
        </p:nvSpPr>
        <p:spPr>
          <a:xfrm>
            <a:off x="10145061" y="6325746"/>
            <a:ext cx="2996118" cy="2123658"/>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sz="6600" dirty="0"/>
              <a:t>CAR</a:t>
            </a:r>
          </a:p>
          <a:p>
            <a:pPr algn="ctr"/>
            <a:r>
              <a:rPr lang="en-US" sz="6600" dirty="0"/>
              <a:t>50%</a:t>
            </a:r>
          </a:p>
        </p:txBody>
      </p:sp>
      <p:sp>
        <p:nvSpPr>
          <p:cNvPr id="14" name="TextBox 13">
            <a:extLst>
              <a:ext uri="{FF2B5EF4-FFF2-40B4-BE49-F238E27FC236}">
                <a16:creationId xmlns:a16="http://schemas.microsoft.com/office/drawing/2014/main" id="{F450AA48-A008-467B-A219-AEFB98D54A83}"/>
              </a:ext>
            </a:extLst>
          </p:cNvPr>
          <p:cNvSpPr txBox="1"/>
          <p:nvPr/>
        </p:nvSpPr>
        <p:spPr>
          <a:xfrm>
            <a:off x="10145061" y="8758892"/>
            <a:ext cx="4709824" cy="2123658"/>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sz="6600" dirty="0"/>
              <a:t>RED BUS</a:t>
            </a:r>
          </a:p>
          <a:p>
            <a:pPr algn="ctr"/>
            <a:r>
              <a:rPr lang="en-US" sz="6600" dirty="0"/>
              <a:t>25%</a:t>
            </a:r>
          </a:p>
        </p:txBody>
      </p:sp>
      <p:sp>
        <p:nvSpPr>
          <p:cNvPr id="15" name="TextBox 14">
            <a:extLst>
              <a:ext uri="{FF2B5EF4-FFF2-40B4-BE49-F238E27FC236}">
                <a16:creationId xmlns:a16="http://schemas.microsoft.com/office/drawing/2014/main" id="{13B8ECA5-51F9-438F-833F-EAE516238C41}"/>
              </a:ext>
            </a:extLst>
          </p:cNvPr>
          <p:cNvSpPr txBox="1"/>
          <p:nvPr/>
        </p:nvSpPr>
        <p:spPr>
          <a:xfrm>
            <a:off x="10123966" y="11192038"/>
            <a:ext cx="4730919" cy="2123658"/>
          </a:xfrm>
          <a:prstGeom prst="rect">
            <a:avLst/>
          </a:prstGeom>
          <a:solidFill>
            <a:srgbClr val="00B0F0"/>
          </a:solidFill>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sz="6600" dirty="0"/>
              <a:t>BLUE BUS</a:t>
            </a:r>
          </a:p>
          <a:p>
            <a:pPr algn="ctr"/>
            <a:r>
              <a:rPr lang="en-US" sz="6600" dirty="0"/>
              <a:t>25%</a:t>
            </a:r>
          </a:p>
        </p:txBody>
      </p:sp>
      <p:sp>
        <p:nvSpPr>
          <p:cNvPr id="16" name="TextBox 15">
            <a:extLst>
              <a:ext uri="{FF2B5EF4-FFF2-40B4-BE49-F238E27FC236}">
                <a16:creationId xmlns:a16="http://schemas.microsoft.com/office/drawing/2014/main" id="{41D8F816-9A1B-4D78-BE09-6CE32D3DEFAC}"/>
              </a:ext>
            </a:extLst>
          </p:cNvPr>
          <p:cNvSpPr txBox="1"/>
          <p:nvPr/>
        </p:nvSpPr>
        <p:spPr>
          <a:xfrm>
            <a:off x="2478470" y="5124793"/>
            <a:ext cx="4952235" cy="830997"/>
          </a:xfrm>
          <a:prstGeom prst="rect">
            <a:avLst/>
          </a:prstGeom>
          <a:noFill/>
        </p:spPr>
        <p:txBody>
          <a:bodyPr wrap="square" rtlCol="0" anchor="ctr">
            <a:spAutoFit/>
          </a:bodyPr>
          <a:lstStyle/>
          <a:p>
            <a:pPr algn="ctr"/>
            <a:r>
              <a:rPr lang="en-US" sz="4800" u="sng" dirty="0"/>
              <a:t>Original Situation</a:t>
            </a:r>
          </a:p>
        </p:txBody>
      </p:sp>
      <p:sp>
        <p:nvSpPr>
          <p:cNvPr id="19" name="TextBox 18">
            <a:extLst>
              <a:ext uri="{FF2B5EF4-FFF2-40B4-BE49-F238E27FC236}">
                <a16:creationId xmlns:a16="http://schemas.microsoft.com/office/drawing/2014/main" id="{C58CCF88-0900-4CFA-975A-BEE93856C34F}"/>
              </a:ext>
            </a:extLst>
          </p:cNvPr>
          <p:cNvSpPr txBox="1"/>
          <p:nvPr/>
        </p:nvSpPr>
        <p:spPr>
          <a:xfrm>
            <a:off x="10023855" y="5124793"/>
            <a:ext cx="4952235" cy="830997"/>
          </a:xfrm>
          <a:prstGeom prst="rect">
            <a:avLst/>
          </a:prstGeom>
          <a:noFill/>
        </p:spPr>
        <p:txBody>
          <a:bodyPr wrap="square" rtlCol="0" anchor="ctr">
            <a:spAutoFit/>
          </a:bodyPr>
          <a:lstStyle/>
          <a:p>
            <a:pPr algn="ctr"/>
            <a:r>
              <a:rPr lang="en-US" sz="4800" u="sng" dirty="0"/>
              <a:t>What We Expect</a:t>
            </a:r>
          </a:p>
        </p:txBody>
      </p:sp>
      <p:sp>
        <p:nvSpPr>
          <p:cNvPr id="20" name="TextBox 19">
            <a:extLst>
              <a:ext uri="{FF2B5EF4-FFF2-40B4-BE49-F238E27FC236}">
                <a16:creationId xmlns:a16="http://schemas.microsoft.com/office/drawing/2014/main" id="{52C84DF1-F08A-4235-9F07-C0D9C9918E93}"/>
              </a:ext>
            </a:extLst>
          </p:cNvPr>
          <p:cNvSpPr txBox="1"/>
          <p:nvPr/>
        </p:nvSpPr>
        <p:spPr>
          <a:xfrm>
            <a:off x="17245416" y="5124793"/>
            <a:ext cx="4952235" cy="830997"/>
          </a:xfrm>
          <a:prstGeom prst="rect">
            <a:avLst/>
          </a:prstGeom>
          <a:noFill/>
        </p:spPr>
        <p:txBody>
          <a:bodyPr wrap="square" rtlCol="0" anchor="ctr">
            <a:spAutoFit/>
          </a:bodyPr>
          <a:lstStyle/>
          <a:p>
            <a:pPr algn="ctr"/>
            <a:r>
              <a:rPr lang="en-US" sz="4800" u="sng" dirty="0"/>
              <a:t>What Logit Says</a:t>
            </a:r>
          </a:p>
        </p:txBody>
      </p:sp>
    </p:spTree>
    <p:extLst>
      <p:ext uri="{BB962C8B-B14F-4D97-AF65-F5344CB8AC3E}">
        <p14:creationId xmlns:p14="http://schemas.microsoft.com/office/powerpoint/2010/main" val="49929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P spid="14" grpId="0" animBg="1"/>
      <p:bldP spid="15" grpId="0" animBg="1"/>
      <p:bldP spid="19" grpId="0"/>
      <p:bldP spid="20" grpId="0"/>
    </p:bldLst>
  </p:timing>
</p:sld>
</file>

<file path=ppt/theme/theme1.xml><?xml version="1.0" encoding="utf-8"?>
<a:theme xmlns:a="http://schemas.openxmlformats.org/drawingml/2006/main" name="Title - Basic Gradient">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 Photo">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ransition">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itle - Texture Gradient">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itle - Basic Solid">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ntent">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Full Blank Slide">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55989</TotalTime>
  <Words>1013</Words>
  <Application>Microsoft Office PowerPoint</Application>
  <PresentationFormat>Custom</PresentationFormat>
  <Paragraphs>236</Paragraphs>
  <Slides>18</Slides>
  <Notes>7</Notes>
  <HiddenSlides>4</HiddenSlides>
  <MMClips>0</MMClips>
  <ScaleCrop>false</ScaleCrop>
  <HeadingPairs>
    <vt:vector size="6" baseType="variant">
      <vt:variant>
        <vt:lpstr>Fonts Used</vt:lpstr>
      </vt:variant>
      <vt:variant>
        <vt:i4>4</vt:i4>
      </vt:variant>
      <vt:variant>
        <vt:lpstr>Theme</vt:lpstr>
      </vt:variant>
      <vt:variant>
        <vt:i4>7</vt:i4>
      </vt:variant>
      <vt:variant>
        <vt:lpstr>Slide Titles</vt:lpstr>
      </vt:variant>
      <vt:variant>
        <vt:i4>18</vt:i4>
      </vt:variant>
    </vt:vector>
  </HeadingPairs>
  <TitlesOfParts>
    <vt:vector size="29" baseType="lpstr">
      <vt:lpstr>Arial</vt:lpstr>
      <vt:lpstr>Calibri</vt:lpstr>
      <vt:lpstr>Cambria Math</vt:lpstr>
      <vt:lpstr>Wingdings</vt:lpstr>
      <vt:lpstr>Title - Basic Gradient</vt:lpstr>
      <vt:lpstr>Title - Photo</vt:lpstr>
      <vt:lpstr>Transition</vt:lpstr>
      <vt:lpstr>Title - Texture Gradient</vt:lpstr>
      <vt:lpstr>Title - Basic Solid</vt:lpstr>
      <vt:lpstr>Content</vt:lpstr>
      <vt:lpstr>Full Blank Slide</vt:lpstr>
      <vt:lpstr>BLP Model of Demand Estimation</vt:lpstr>
      <vt:lpstr>Learning Objectives</vt:lpstr>
      <vt:lpstr>PowerPoint Presentation</vt:lpstr>
      <vt:lpstr>Basic Markets Example – OLS Elasticity</vt:lpstr>
      <vt:lpstr>Problem with OLS</vt:lpstr>
      <vt:lpstr>Utility as a Foundation for Logit</vt:lpstr>
      <vt:lpstr>Utility as a Foundation for Logit</vt:lpstr>
      <vt:lpstr>The Logit Model</vt:lpstr>
      <vt:lpstr>Logit Problems – Independence of Irrelevant Alternatives (IIA)</vt:lpstr>
      <vt:lpstr>Logit Problems – Own Price Elasticities</vt:lpstr>
      <vt:lpstr>The BLP Model</vt:lpstr>
      <vt:lpstr>BLP Algorithm – Steps</vt:lpstr>
      <vt:lpstr>Overwhelmed??? Don’t worry, there is an R package for all of this!</vt:lpstr>
      <vt:lpstr>Demonstration of BLPestimatoR</vt:lpstr>
      <vt:lpstr>PowerPoint Presentation</vt:lpstr>
      <vt:lpstr>Appendix - The Logit Model</vt:lpstr>
      <vt:lpstr>Appendix – Contrasting Logit and BLP</vt:lpstr>
      <vt:lpstr>Appendix – Selection of Instruments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J. Paolella</dc:creator>
  <cp:lastModifiedBy>Naveed Sharif</cp:lastModifiedBy>
  <cp:revision>583</cp:revision>
  <cp:lastPrinted>2017-08-04T21:26:58Z</cp:lastPrinted>
  <dcterms:created xsi:type="dcterms:W3CDTF">2017-05-09T20:35:20Z</dcterms:created>
  <dcterms:modified xsi:type="dcterms:W3CDTF">2021-03-29T17:04:20Z</dcterms:modified>
</cp:coreProperties>
</file>