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4"/>
    <p:restoredTop sz="95775"/>
  </p:normalViewPr>
  <p:slideViewPr>
    <p:cSldViewPr snapToGrid="0" snapToObjects="1">
      <p:cViewPr varScale="1">
        <p:scale>
          <a:sx n="95" d="100"/>
          <a:sy n="95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8123C1-0B19-4B60-BC21-0AFF50B8F64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EF263C8-5D74-4A47-AE4C-25068F6C9B3C}">
      <dgm:prSet/>
      <dgm:spPr/>
      <dgm:t>
        <a:bodyPr/>
        <a:lstStyle/>
        <a:p>
          <a:pPr>
            <a:defRPr cap="all"/>
          </a:pPr>
          <a:r>
            <a:rPr lang="en-US" baseline="0"/>
            <a:t>What variables influence an application’s likelihood of being approved?</a:t>
          </a:r>
          <a:endParaRPr lang="en-US"/>
        </a:p>
      </dgm:t>
    </dgm:pt>
    <dgm:pt modelId="{D34CAB83-070F-4DE2-B669-F47AD3DE1652}" type="parTrans" cxnId="{DF38962A-73F5-45D3-A39A-A5DFA1A5F2C9}">
      <dgm:prSet/>
      <dgm:spPr/>
      <dgm:t>
        <a:bodyPr/>
        <a:lstStyle/>
        <a:p>
          <a:endParaRPr lang="en-US"/>
        </a:p>
      </dgm:t>
    </dgm:pt>
    <dgm:pt modelId="{DFBC6658-5712-48C5-941F-EE5447E196D0}" type="sibTrans" cxnId="{DF38962A-73F5-45D3-A39A-A5DFA1A5F2C9}">
      <dgm:prSet/>
      <dgm:spPr/>
      <dgm:t>
        <a:bodyPr/>
        <a:lstStyle/>
        <a:p>
          <a:endParaRPr lang="en-US"/>
        </a:p>
      </dgm:t>
    </dgm:pt>
    <dgm:pt modelId="{F05DF976-C8F3-410B-86FC-0F852BAD3287}">
      <dgm:prSet/>
      <dgm:spPr/>
      <dgm:t>
        <a:bodyPr/>
        <a:lstStyle/>
        <a:p>
          <a:pPr>
            <a:defRPr cap="all"/>
          </a:pPr>
          <a:r>
            <a:rPr lang="en-US" baseline="0" dirty="0"/>
            <a:t>How do Job wages compare across locations?</a:t>
          </a:r>
          <a:endParaRPr lang="en-US" dirty="0"/>
        </a:p>
      </dgm:t>
    </dgm:pt>
    <dgm:pt modelId="{BC169109-55EC-42A6-8AA8-AE53E170C03D}" type="parTrans" cxnId="{E66AB8C9-7BC0-42A9-9D28-0F97DB4DFBE3}">
      <dgm:prSet/>
      <dgm:spPr/>
      <dgm:t>
        <a:bodyPr/>
        <a:lstStyle/>
        <a:p>
          <a:endParaRPr lang="en-US"/>
        </a:p>
      </dgm:t>
    </dgm:pt>
    <dgm:pt modelId="{3D877061-610A-4E53-8C78-2B076F959F2B}" type="sibTrans" cxnId="{E66AB8C9-7BC0-42A9-9D28-0F97DB4DFBE3}">
      <dgm:prSet/>
      <dgm:spPr/>
      <dgm:t>
        <a:bodyPr/>
        <a:lstStyle/>
        <a:p>
          <a:endParaRPr lang="en-US"/>
        </a:p>
      </dgm:t>
    </dgm:pt>
    <dgm:pt modelId="{9C3557DC-FBBE-4E0A-936D-22732B72062B}" type="pres">
      <dgm:prSet presAssocID="{CF8123C1-0B19-4B60-BC21-0AFF50B8F64C}" presName="root" presStyleCnt="0">
        <dgm:presLayoutVars>
          <dgm:dir/>
          <dgm:resizeHandles val="exact"/>
        </dgm:presLayoutVars>
      </dgm:prSet>
      <dgm:spPr/>
    </dgm:pt>
    <dgm:pt modelId="{56968066-8793-47EC-8F59-2ECCAA8AF7B9}" type="pres">
      <dgm:prSet presAssocID="{1EF263C8-5D74-4A47-AE4C-25068F6C9B3C}" presName="compNode" presStyleCnt="0"/>
      <dgm:spPr/>
    </dgm:pt>
    <dgm:pt modelId="{121C3762-B40B-469B-8424-2A6BFC4D9FC4}" type="pres">
      <dgm:prSet presAssocID="{1EF263C8-5D74-4A47-AE4C-25068F6C9B3C}" presName="iconBgRect" presStyleLbl="bgShp" presStyleIdx="0" presStyleCnt="2"/>
      <dgm:spPr/>
    </dgm:pt>
    <dgm:pt modelId="{2EA0E323-4AC9-4804-B9A5-B506ABA27575}" type="pres">
      <dgm:prSet presAssocID="{1EF263C8-5D74-4A47-AE4C-25068F6C9B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0550866-1823-4A83-A89D-0D834C294B47}" type="pres">
      <dgm:prSet presAssocID="{1EF263C8-5D74-4A47-AE4C-25068F6C9B3C}" presName="spaceRect" presStyleCnt="0"/>
      <dgm:spPr/>
    </dgm:pt>
    <dgm:pt modelId="{5D309F4C-B010-48E1-92ED-E7E1D031BFC6}" type="pres">
      <dgm:prSet presAssocID="{1EF263C8-5D74-4A47-AE4C-25068F6C9B3C}" presName="textRect" presStyleLbl="revTx" presStyleIdx="0" presStyleCnt="2">
        <dgm:presLayoutVars>
          <dgm:chMax val="1"/>
          <dgm:chPref val="1"/>
        </dgm:presLayoutVars>
      </dgm:prSet>
      <dgm:spPr/>
    </dgm:pt>
    <dgm:pt modelId="{02B48027-C165-4F9D-BD1F-4C4F53F61C79}" type="pres">
      <dgm:prSet presAssocID="{DFBC6658-5712-48C5-941F-EE5447E196D0}" presName="sibTrans" presStyleCnt="0"/>
      <dgm:spPr/>
    </dgm:pt>
    <dgm:pt modelId="{32AED37D-4694-4CD5-B497-520BC8D7BA4B}" type="pres">
      <dgm:prSet presAssocID="{F05DF976-C8F3-410B-86FC-0F852BAD3287}" presName="compNode" presStyleCnt="0"/>
      <dgm:spPr/>
    </dgm:pt>
    <dgm:pt modelId="{11964E23-8389-4923-8319-1F14CAD97816}" type="pres">
      <dgm:prSet presAssocID="{F05DF976-C8F3-410B-86FC-0F852BAD3287}" presName="iconBgRect" presStyleLbl="bgShp" presStyleIdx="1" presStyleCnt="2"/>
      <dgm:spPr/>
    </dgm:pt>
    <dgm:pt modelId="{B0EFCED2-4D22-47F9-959B-25D2C514AAF0}" type="pres">
      <dgm:prSet presAssocID="{F05DF976-C8F3-410B-86FC-0F852BAD32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843DD9C-0BA9-4679-951F-57DDAC5B4575}" type="pres">
      <dgm:prSet presAssocID="{F05DF976-C8F3-410B-86FC-0F852BAD3287}" presName="spaceRect" presStyleCnt="0"/>
      <dgm:spPr/>
    </dgm:pt>
    <dgm:pt modelId="{C95931BA-A9E0-425F-99DE-A2FE3111B218}" type="pres">
      <dgm:prSet presAssocID="{F05DF976-C8F3-410B-86FC-0F852BAD328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6626424-9318-4D46-B985-D97491DEDE8C}" type="presOf" srcId="{1EF263C8-5D74-4A47-AE4C-25068F6C9B3C}" destId="{5D309F4C-B010-48E1-92ED-E7E1D031BFC6}" srcOrd="0" destOrd="0" presId="urn:microsoft.com/office/officeart/2018/5/layout/IconCircleLabelList"/>
    <dgm:cxn modelId="{DF38962A-73F5-45D3-A39A-A5DFA1A5F2C9}" srcId="{CF8123C1-0B19-4B60-BC21-0AFF50B8F64C}" destId="{1EF263C8-5D74-4A47-AE4C-25068F6C9B3C}" srcOrd="0" destOrd="0" parTransId="{D34CAB83-070F-4DE2-B669-F47AD3DE1652}" sibTransId="{DFBC6658-5712-48C5-941F-EE5447E196D0}"/>
    <dgm:cxn modelId="{00A18C74-DD6B-4DD6-9EC7-6152BB2853A6}" type="presOf" srcId="{F05DF976-C8F3-410B-86FC-0F852BAD3287}" destId="{C95931BA-A9E0-425F-99DE-A2FE3111B218}" srcOrd="0" destOrd="0" presId="urn:microsoft.com/office/officeart/2018/5/layout/IconCircleLabelList"/>
    <dgm:cxn modelId="{E66AB8C9-7BC0-42A9-9D28-0F97DB4DFBE3}" srcId="{CF8123C1-0B19-4B60-BC21-0AFF50B8F64C}" destId="{F05DF976-C8F3-410B-86FC-0F852BAD3287}" srcOrd="1" destOrd="0" parTransId="{BC169109-55EC-42A6-8AA8-AE53E170C03D}" sibTransId="{3D877061-610A-4E53-8C78-2B076F959F2B}"/>
    <dgm:cxn modelId="{DAD7ECF5-FC29-4071-99B2-BC02F7508F0F}" type="presOf" srcId="{CF8123C1-0B19-4B60-BC21-0AFF50B8F64C}" destId="{9C3557DC-FBBE-4E0A-936D-22732B72062B}" srcOrd="0" destOrd="0" presId="urn:microsoft.com/office/officeart/2018/5/layout/IconCircleLabelList"/>
    <dgm:cxn modelId="{15A8839F-CDCD-4556-AFB1-C062A6B8E0CE}" type="presParOf" srcId="{9C3557DC-FBBE-4E0A-936D-22732B72062B}" destId="{56968066-8793-47EC-8F59-2ECCAA8AF7B9}" srcOrd="0" destOrd="0" presId="urn:microsoft.com/office/officeart/2018/5/layout/IconCircleLabelList"/>
    <dgm:cxn modelId="{3E480250-9939-4916-ABBE-5EA726AF3CA0}" type="presParOf" srcId="{56968066-8793-47EC-8F59-2ECCAA8AF7B9}" destId="{121C3762-B40B-469B-8424-2A6BFC4D9FC4}" srcOrd="0" destOrd="0" presId="urn:microsoft.com/office/officeart/2018/5/layout/IconCircleLabelList"/>
    <dgm:cxn modelId="{D17C9840-3CAB-4065-91D9-AA09F057FD82}" type="presParOf" srcId="{56968066-8793-47EC-8F59-2ECCAA8AF7B9}" destId="{2EA0E323-4AC9-4804-B9A5-B506ABA27575}" srcOrd="1" destOrd="0" presId="urn:microsoft.com/office/officeart/2018/5/layout/IconCircleLabelList"/>
    <dgm:cxn modelId="{DF9EB5A4-C8B0-47C5-AF61-78716B52E2CE}" type="presParOf" srcId="{56968066-8793-47EC-8F59-2ECCAA8AF7B9}" destId="{20550866-1823-4A83-A89D-0D834C294B47}" srcOrd="2" destOrd="0" presId="urn:microsoft.com/office/officeart/2018/5/layout/IconCircleLabelList"/>
    <dgm:cxn modelId="{13413781-0689-49B3-9AD5-2917BF33E034}" type="presParOf" srcId="{56968066-8793-47EC-8F59-2ECCAA8AF7B9}" destId="{5D309F4C-B010-48E1-92ED-E7E1D031BFC6}" srcOrd="3" destOrd="0" presId="urn:microsoft.com/office/officeart/2018/5/layout/IconCircleLabelList"/>
    <dgm:cxn modelId="{6A6C271B-233F-4238-97FB-09DE1CE3181E}" type="presParOf" srcId="{9C3557DC-FBBE-4E0A-936D-22732B72062B}" destId="{02B48027-C165-4F9D-BD1F-4C4F53F61C79}" srcOrd="1" destOrd="0" presId="urn:microsoft.com/office/officeart/2018/5/layout/IconCircleLabelList"/>
    <dgm:cxn modelId="{7C39774F-95D0-4F12-86BD-C8E65F2D3A6A}" type="presParOf" srcId="{9C3557DC-FBBE-4E0A-936D-22732B72062B}" destId="{32AED37D-4694-4CD5-B497-520BC8D7BA4B}" srcOrd="2" destOrd="0" presId="urn:microsoft.com/office/officeart/2018/5/layout/IconCircleLabelList"/>
    <dgm:cxn modelId="{D97E0F83-3530-4C96-9EC1-D95A80587AD9}" type="presParOf" srcId="{32AED37D-4694-4CD5-B497-520BC8D7BA4B}" destId="{11964E23-8389-4923-8319-1F14CAD97816}" srcOrd="0" destOrd="0" presId="urn:microsoft.com/office/officeart/2018/5/layout/IconCircleLabelList"/>
    <dgm:cxn modelId="{338AE414-DF2E-41FA-AEB0-F04903BC627B}" type="presParOf" srcId="{32AED37D-4694-4CD5-B497-520BC8D7BA4B}" destId="{B0EFCED2-4D22-47F9-959B-25D2C514AAF0}" srcOrd="1" destOrd="0" presId="urn:microsoft.com/office/officeart/2018/5/layout/IconCircleLabelList"/>
    <dgm:cxn modelId="{37F40F24-AB00-4730-9771-ECFB455C4F32}" type="presParOf" srcId="{32AED37D-4694-4CD5-B497-520BC8D7BA4B}" destId="{1843DD9C-0BA9-4679-951F-57DDAC5B4575}" srcOrd="2" destOrd="0" presId="urn:microsoft.com/office/officeart/2018/5/layout/IconCircleLabelList"/>
    <dgm:cxn modelId="{5E656114-27AC-44A1-A419-67CAB3138361}" type="presParOf" srcId="{32AED37D-4694-4CD5-B497-520BC8D7BA4B}" destId="{C95931BA-A9E0-425F-99DE-A2FE3111B21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C3762-B40B-469B-8424-2A6BFC4D9FC4}">
      <dsp:nvSpPr>
        <dsp:cNvPr id="0" name=""/>
        <dsp:cNvSpPr/>
      </dsp:nvSpPr>
      <dsp:spPr>
        <a:xfrm>
          <a:off x="1637803" y="13199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0E323-4AC9-4804-B9A5-B506ABA27575}">
      <dsp:nvSpPr>
        <dsp:cNvPr id="0" name=""/>
        <dsp:cNvSpPr/>
      </dsp:nvSpPr>
      <dsp:spPr>
        <a:xfrm>
          <a:off x="2098490" y="473887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09F4C-B010-48E1-92ED-E7E1D031BFC6}">
      <dsp:nvSpPr>
        <dsp:cNvPr id="0" name=""/>
        <dsp:cNvSpPr/>
      </dsp:nvSpPr>
      <dsp:spPr>
        <a:xfrm>
          <a:off x="946771" y="284820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baseline="0"/>
            <a:t>What variables influence an application’s likelihood of being approved?</a:t>
          </a:r>
          <a:endParaRPr lang="en-US" sz="1800" kern="1200"/>
        </a:p>
      </dsp:txBody>
      <dsp:txXfrm>
        <a:off x="946771" y="2848200"/>
        <a:ext cx="3543750" cy="720000"/>
      </dsp:txXfrm>
    </dsp:sp>
    <dsp:sp modelId="{11964E23-8389-4923-8319-1F14CAD97816}">
      <dsp:nvSpPr>
        <dsp:cNvPr id="0" name=""/>
        <dsp:cNvSpPr/>
      </dsp:nvSpPr>
      <dsp:spPr>
        <a:xfrm>
          <a:off x="5801709" y="13199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EFCED2-4D22-47F9-959B-25D2C514AAF0}">
      <dsp:nvSpPr>
        <dsp:cNvPr id="0" name=""/>
        <dsp:cNvSpPr/>
      </dsp:nvSpPr>
      <dsp:spPr>
        <a:xfrm>
          <a:off x="6262396" y="473887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931BA-A9E0-425F-99DE-A2FE3111B218}">
      <dsp:nvSpPr>
        <dsp:cNvPr id="0" name=""/>
        <dsp:cNvSpPr/>
      </dsp:nvSpPr>
      <dsp:spPr>
        <a:xfrm>
          <a:off x="5110678" y="284820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baseline="0" dirty="0"/>
            <a:t>How do Job wages compare across locations?</a:t>
          </a:r>
          <a:endParaRPr lang="en-US" sz="1800" kern="1200" dirty="0"/>
        </a:p>
      </dsp:txBody>
      <dsp:txXfrm>
        <a:off x="5110678" y="2848200"/>
        <a:ext cx="35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35DF-599E-5847-947F-6C007D548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Visa Applicant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31AD9-06DA-CD41-845C-8829003769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By: </a:t>
            </a:r>
            <a:r>
              <a:rPr lang="en-US" dirty="0" err="1"/>
              <a:t>Nirvan</a:t>
            </a:r>
            <a:r>
              <a:rPr lang="en-US" dirty="0"/>
              <a:t> </a:t>
            </a:r>
            <a:r>
              <a:rPr lang="en-US" dirty="0" err="1"/>
              <a:t>Silswal</a:t>
            </a:r>
            <a:endParaRPr lang="en-US" dirty="0"/>
          </a:p>
          <a:p>
            <a:r>
              <a:rPr lang="en-US" dirty="0"/>
              <a:t>Ns318</a:t>
            </a:r>
          </a:p>
          <a:p>
            <a:r>
              <a:rPr lang="en-US" dirty="0" err="1"/>
              <a:t>Nirvan.silswal@duke.edu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56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BF5E1-1689-F847-A923-B9C7EFAF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Average Wages per state</a:t>
            </a:r>
            <a:endParaRPr lang="en-US" sz="4800" cap="all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FBC3F1-8925-2D46-97F4-F6025D3BD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15" y="643467"/>
            <a:ext cx="2081901" cy="3543662"/>
          </a:xfrm>
          <a:prstGeom prst="rect">
            <a:avLst/>
          </a:prstGeom>
        </p:spPr>
      </p:pic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8EC7604-6070-6042-9B3D-F433A685E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73810" y="643467"/>
            <a:ext cx="4218645" cy="3543662"/>
          </a:xfrm>
          <a:prstGeom prst="rect">
            <a:avLst/>
          </a:prstGeom>
        </p:spPr>
      </p:pic>
      <p:sp>
        <p:nvSpPr>
          <p:cNvPr id="35" name="Freeform: Shape 30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6" name="Freeform: Shape 32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9247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DF3FB-05C8-904F-8CB1-A851159D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1452-1C71-3142-AEAB-366D9DCF6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20620"/>
            <a:ext cx="9601200" cy="2946779"/>
          </a:xfrm>
        </p:spPr>
        <p:txBody>
          <a:bodyPr>
            <a:normAutofit/>
          </a:bodyPr>
          <a:lstStyle/>
          <a:p>
            <a:r>
              <a:rPr lang="en-US" dirty="0"/>
              <a:t>Software Jobs Make Up a Large Portion of the Dataset – Hence increasing the average salaries</a:t>
            </a:r>
          </a:p>
          <a:p>
            <a:r>
              <a:rPr lang="en-US" dirty="0"/>
              <a:t>State’s well known in software development tend to have higher average wages for Visa Applicants</a:t>
            </a:r>
          </a:p>
          <a:p>
            <a:r>
              <a:rPr lang="en-US" dirty="0"/>
              <a:t>Dataset has a slight skew towards California based Visa Applicants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96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E29C50-F2EF-1740-B4C2-A11A4DEEB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cap="all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2999D-4B72-2D45-8CC8-129451CE7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9870" y="1480929"/>
            <a:ext cx="2593610" cy="38485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/>
              <a:t>Thank you for your time!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48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DAD6-63D4-6D46-B6B3-A2A17BB3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Guiding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077F3F-BC38-4FC7-82AB-9A4CF4EBC0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09080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713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FA1AC-7E95-A747-B079-0633C812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/>
              <a:t>Case Status Based off Location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4FAAFE-E556-9040-94F4-15EC18B6B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212253"/>
            <a:ext cx="6900380" cy="443349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95AED8-05B7-4A2A-A2D5-96E5434B2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dirty="0"/>
              <a:t>Certification Rate</a:t>
            </a:r>
          </a:p>
          <a:p>
            <a:r>
              <a:rPr lang="en-US" dirty="0"/>
              <a:t>Northern Marina Islands, Wyoming, West Virginia</a:t>
            </a:r>
          </a:p>
          <a:p>
            <a:r>
              <a:rPr lang="en-US" dirty="0"/>
              <a:t>Not much difference between US States</a:t>
            </a:r>
          </a:p>
          <a:p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5090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5236-CD34-7540-AF78-E7B89C6E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3400"/>
              <a:t>Case Status Based off Occupation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FE1CED-02B0-4E85-B612-6D80CC58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Assistant Professor, Attorney, and Teachers – around 75% Certified</a:t>
            </a:r>
          </a:p>
          <a:p>
            <a:r>
              <a:rPr lang="en-US" dirty="0"/>
              <a:t>Fluctuation Between 75% - 92%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1E7E62-D789-8F41-B629-47F2B8960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159079"/>
            <a:ext cx="6517065" cy="42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2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1B6E-1521-FE4D-B8BE-E53E3D57C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sz="3400"/>
              <a:t>Case Status Based off Visa Class Applied For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F939E6-C4CE-F141-9C8E-3880CAF0B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1061325"/>
            <a:ext cx="6517065" cy="441530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F59718-60A2-4C21-B2E5-3FC11A8B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Success of H-1B1 from Singapore</a:t>
            </a:r>
          </a:p>
          <a:p>
            <a:r>
              <a:rPr lang="en-US" dirty="0"/>
              <a:t>Green cards – Least Successful</a:t>
            </a:r>
          </a:p>
        </p:txBody>
      </p:sp>
    </p:spTree>
    <p:extLst>
      <p:ext uri="{BB962C8B-B14F-4D97-AF65-F5344CB8AC3E}">
        <p14:creationId xmlns:p14="http://schemas.microsoft.com/office/powerpoint/2010/main" val="134530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583C2-A9D1-DD44-A111-72CF63FD4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Takeaways?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38153-29D4-D94D-A839-C796C4A56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Applicant Location</a:t>
            </a:r>
          </a:p>
          <a:p>
            <a:r>
              <a:rPr lang="en-US" sz="1800"/>
              <a:t>Applicant Occupation</a:t>
            </a:r>
          </a:p>
          <a:p>
            <a:r>
              <a:rPr lang="en-US" sz="1800"/>
              <a:t>Visa Class Applied For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1528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FCC4F-DD3E-7C4D-91D5-65DD5810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/>
              <a:t>How do Job wages compare across locations?</a:t>
            </a:r>
            <a:br>
              <a:rPr lang="en-US" sz="4200" cap="all"/>
            </a:br>
            <a:endParaRPr lang="en-US" sz="4200" cap="all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F99BE0-C081-C14B-9B69-562FAF456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753015"/>
            <a:ext cx="5659222" cy="355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2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3FA198-8A64-4B72-9601-3E4D1D385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B106FC-2744-8E4C-950A-71F290506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447" y="643466"/>
            <a:ext cx="847310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1B87B-2AF7-9046-88CB-DAEEE770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/>
              <a:t>California Job Distributions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55E3C4-9DCD-B944-8BEF-57EEDEFE2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065621"/>
            <a:ext cx="6900380" cy="472675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D0E03A-CEF3-4C62-980E-6EC442F03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2400" dirty="0"/>
              <a:t>Software Jobs Dominate in California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133120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179</Words>
  <Application>Microsoft Macintosh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Visa Applicant analysis</vt:lpstr>
      <vt:lpstr>Guiding Questions</vt:lpstr>
      <vt:lpstr>Case Status Based off Location</vt:lpstr>
      <vt:lpstr>Case Status Based off Occupation</vt:lpstr>
      <vt:lpstr>Case Status Based off Visa Class Applied For</vt:lpstr>
      <vt:lpstr>Takeaways?</vt:lpstr>
      <vt:lpstr>How do Job wages compare across locations? </vt:lpstr>
      <vt:lpstr>PowerPoint Presentation</vt:lpstr>
      <vt:lpstr>California Job Distributions</vt:lpstr>
      <vt:lpstr>Average Wages per state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Visa Applicant analysis</dc:title>
  <dc:creator>Nirvan Silswal</dc:creator>
  <cp:lastModifiedBy>Nirvan Silswal</cp:lastModifiedBy>
  <cp:revision>2</cp:revision>
  <dcterms:created xsi:type="dcterms:W3CDTF">2020-08-24T02:09:14Z</dcterms:created>
  <dcterms:modified xsi:type="dcterms:W3CDTF">2020-08-24T02:10:55Z</dcterms:modified>
</cp:coreProperties>
</file>