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60333-1006-4ED2-ADED-76894389EA63}" v="30" dt="2024-01-31T16:07:32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7DD68-6F58-47D4-97E4-48A8B6D05CA0}" type="datetimeFigureOut">
              <a:rPr lang="it-IT" smtClean="0"/>
              <a:t>31/01/2024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3CD10-D60A-452D-9CE0-0DCA6D3906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2162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541B7-89B6-5D10-CC75-BBF4323EF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E7C2D5-911E-D78B-C95D-A431FACBC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FA9D81-AA88-B760-1120-25734338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0BFC-70D3-4004-A3BE-89A7B9E90B3B}" type="datetime1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313CDF-7401-A65E-2088-7DD2B963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235D9D-8F39-B0AC-4098-227E1A96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1F02-A969-42B5-BC35-7E65F5F1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02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270048-2C8F-DA59-36E4-23E35D92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2FEF65-10A0-2834-7BC8-8FDEB752F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8F9FC0-1E1D-95A7-4600-88A867C1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4272-AB1A-4BBF-A4AD-F23E0C601B74}" type="datetime1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4F6BC8-75CE-28B8-AB16-B9D3CD90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54854F-B5E4-ECA6-13AC-44B138A5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1F02-A969-42B5-BC35-7E65F5F1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866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85C9370-2B50-E2F7-8459-FE1FD8456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D29B1E5-CAB4-2F04-B9D5-1805FA67B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887FAD-A739-457B-58BB-790DA692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0091-315C-4DB6-9491-7D411F849C61}" type="datetime1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3C455-D69A-8570-09E1-D87074C8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8DCCF5-5B9E-B5B2-5002-0D1CC89E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1F02-A969-42B5-BC35-7E65F5F1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483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82B87-27F7-B42E-B1B2-98197345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ADA98F-CD7A-1B0C-76FA-CB9D073C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CD995-67F5-425A-5509-1F8F4171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9BB-B410-43D5-BD72-ABF2C8C9BF5E}" type="datetime1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9A6A87-B0AD-CF59-09FB-F6B5F26C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67FAC3-1F16-12E0-DB59-F6C58602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1F02-A969-42B5-BC35-7E65F5F1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6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B273FF-D86F-0833-477D-3B2F6721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14F6BC-9B7A-0A07-BBB2-02B0DBF96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EA98A1-DEC3-433F-D68F-0AAD21E5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BD2C-F7F3-454E-82DC-B1A341FB1739}" type="datetime1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C774FD-9004-E0E9-1433-FF6D0F77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7A4B86-1A76-F043-BA40-76207D8A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1F02-A969-42B5-BC35-7E65F5F1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60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9474AE-405A-F8F7-4817-51D20850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B1535B-B139-7966-1BE1-B3CB634E7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7300315-B35D-236C-15CC-330C428CC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249FD9-6589-F637-3DA0-46CECD2D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305D-AE09-45BB-BD93-ABB81BF7A50C}" type="datetime1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67195A-4403-6731-01DE-775A2BD5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9667E4-9DF8-0CBA-A7B9-FBED42E2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1F02-A969-42B5-BC35-7E65F5F1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39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4F3096-4052-7F47-64F5-4DC629DB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0A0C67-D594-CE02-0406-6F221A20D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566B3A-5C07-C9F8-9D05-E9BC6DBCE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60B42D-968C-AB10-2216-8C905E712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E9044C6-1FCF-E9C4-A8C0-DFA4E2DBD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B4D55E6-9C7D-6D10-1943-54B432E4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CC07-5DA4-4C30-9DE5-2176F2272F2A}" type="datetime1">
              <a:rPr lang="it-IT" smtClean="0"/>
              <a:t>31/01/2024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D7F2967-9BD0-CCE1-D85E-2CA1354D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73739D-3916-F846-4349-1B2111A0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1F02-A969-42B5-BC35-7E65F5F1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40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50300-43FA-0712-CEFC-C4866A1C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04C7C48-F6E7-B3C7-A402-9F5B1A97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BF42-451B-4F23-81E7-A08B7BC9ECCD}" type="datetime1">
              <a:rPr lang="it-IT" smtClean="0"/>
              <a:t>31/01/2024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4C6C9C-105F-E6EC-1582-3E096C6E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A2DBA6-DEBA-336E-9B96-24D17B71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1F02-A969-42B5-BC35-7E65F5F1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826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B3E1C85-D39D-DEA5-4F9E-AF803930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9784-D9CD-4E41-960F-8966F5B7AE13}" type="datetime1">
              <a:rPr lang="it-IT" smtClean="0"/>
              <a:t>31/01/2024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0CDFB8B-AA02-E249-770C-E421806C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1560E0-C8C7-9F3A-899C-E56327DD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1F02-A969-42B5-BC35-7E65F5F1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16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CE8EC-616F-1802-20D1-95BE5BA3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21E8BB-B8BA-934F-1014-6E7265C4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86CD83-DC64-398A-8A00-A42E6871C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5671B7-8206-C5BE-D937-0F132F9B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D991-90EA-401B-8E3C-4C8C92BC031A}" type="datetime1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D53785-17D6-654C-4A11-1494DB1D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07BE7F-C36C-1FC0-445C-D1F2F201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1F02-A969-42B5-BC35-7E65F5F1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31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1B309-EC55-4CCC-A405-F64EAE0E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F00C50-C4A7-A907-CE9E-A4B2EBD09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E97E58-94E3-6932-9722-B2AF1CA1A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AA5C76-6875-712B-FB98-ADAF0B9C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8A59-C856-452D-9B76-1BC44EC24939}" type="datetime1">
              <a:rPr lang="it-IT" smtClean="0"/>
              <a:t>31/01/2024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936847-12D1-322F-24B2-A4A830F7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A35AD9-1869-D6E2-5A38-70E8F1E0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1F02-A969-42B5-BC35-7E65F5F1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9FD8D7-272A-9A4F-B08E-EFF4BC5F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73AE00-D7E7-19B0-C098-9B0C0D070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6B4C60-BB53-76C7-D057-A525651F6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D3D27-946B-4127-9C81-A0A52054C07D}" type="datetime1">
              <a:rPr lang="it-IT" smtClean="0"/>
              <a:t>31/01/2024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3D9CF0-6871-ABDF-B8EC-77D39669F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002746-28BE-9231-BB99-B676165F7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11F02-A969-42B5-BC35-7E65F5F1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43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4D3804-4379-B814-D0BC-D2C748535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1967"/>
          </a:xfrm>
        </p:spPr>
        <p:txBody>
          <a:bodyPr>
            <a:normAutofit fontScale="90000"/>
          </a:bodyPr>
          <a:lstStyle/>
          <a:p>
            <a:r>
              <a:rPr lang="it-IT" dirty="0"/>
              <a:t>ML 2023-2024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EE9DE9F-1905-5CC5-3613-DC6A80040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922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Authors</a:t>
            </a:r>
            <a:r>
              <a:rPr lang="it-IT" dirty="0"/>
              <a:t>: </a:t>
            </a:r>
            <a:r>
              <a:rPr lang="it-IT" b="1" dirty="0"/>
              <a:t>Alberto Dicembre, Giuseppe De Marco</a:t>
            </a:r>
          </a:p>
          <a:p>
            <a:r>
              <a:rPr lang="it-IT" dirty="0"/>
              <a:t>Team name:</a:t>
            </a:r>
          </a:p>
          <a:p>
            <a:r>
              <a:rPr lang="it-IT" dirty="0"/>
              <a:t>Date: </a:t>
            </a:r>
            <a:r>
              <a:rPr lang="it-IT" b="1" dirty="0"/>
              <a:t>01/02/2024</a:t>
            </a:r>
          </a:p>
          <a:p>
            <a:r>
              <a:rPr lang="it-IT" dirty="0" err="1"/>
              <a:t>Type</a:t>
            </a:r>
            <a:r>
              <a:rPr lang="it-IT" dirty="0"/>
              <a:t> of project: </a:t>
            </a:r>
            <a:r>
              <a:rPr lang="it-IT" b="1" dirty="0"/>
              <a:t>A (Python)</a:t>
            </a:r>
          </a:p>
        </p:txBody>
      </p:sp>
    </p:spTree>
    <p:extLst>
      <p:ext uri="{BB962C8B-B14F-4D97-AF65-F5344CB8AC3E}">
        <p14:creationId xmlns:p14="http://schemas.microsoft.com/office/powerpoint/2010/main" val="215982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042BE-9D87-63F2-6983-26EFA0C8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Objectives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7776C5-CF0B-9E8D-BEF4-9112B5E7F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53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400" dirty="0"/>
          </a:p>
          <a:p>
            <a:r>
              <a:rPr lang="it-IT" sz="2400" dirty="0" err="1"/>
              <a:t>Assessing</a:t>
            </a:r>
            <a:r>
              <a:rPr lang="it-IT" sz="2400" dirty="0"/>
              <a:t> the performance of a MLP, </a:t>
            </a:r>
            <a:r>
              <a:rPr lang="it-IT" sz="2400" dirty="0" err="1"/>
              <a:t>experimenting</a:t>
            </a:r>
            <a:r>
              <a:rPr lang="it-IT" sz="2400" dirty="0"/>
              <a:t> with </a:t>
            </a:r>
            <a:r>
              <a:rPr lang="it-IT" sz="2400" dirty="0" err="1"/>
              <a:t>different</a:t>
            </a:r>
            <a:r>
              <a:rPr lang="it-IT" sz="2400" dirty="0"/>
              <a:t> state-of-the-art techniques;</a:t>
            </a:r>
          </a:p>
          <a:p>
            <a:endParaRPr lang="it-IT" sz="2400" dirty="0"/>
          </a:p>
          <a:p>
            <a:r>
              <a:rPr lang="it-IT" sz="2400" dirty="0" err="1"/>
              <a:t>Finding</a:t>
            </a:r>
            <a:r>
              <a:rPr lang="it-IT" sz="2400" dirty="0"/>
              <a:t> out </a:t>
            </a:r>
            <a:r>
              <a:rPr lang="it-IT" sz="2400" dirty="0" err="1"/>
              <a:t>how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problems</a:t>
            </a:r>
            <a:r>
              <a:rPr lang="it-IT" sz="2400" dirty="0"/>
              <a:t> </a:t>
            </a:r>
            <a:r>
              <a:rPr lang="it-IT" sz="2400" dirty="0" err="1"/>
              <a:t>require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methodologies</a:t>
            </a:r>
            <a:r>
              <a:rPr lang="it-IT" sz="2400" dirty="0"/>
              <a:t> and </a:t>
            </a:r>
            <a:r>
              <a:rPr lang="it-IT" sz="2400" dirty="0" err="1"/>
              <a:t>hyperparameter</a:t>
            </a:r>
            <a:r>
              <a:rPr lang="it-IT" sz="2400" dirty="0"/>
              <a:t> </a:t>
            </a:r>
            <a:r>
              <a:rPr lang="it-IT" sz="2400" dirty="0" err="1"/>
              <a:t>combinations</a:t>
            </a:r>
            <a:r>
              <a:rPr lang="it-IT" sz="2400" dirty="0"/>
              <a:t>, </a:t>
            </a:r>
            <a:r>
              <a:rPr lang="it-IT" sz="2400" dirty="0" err="1"/>
              <a:t>allowing</a:t>
            </a:r>
            <a:r>
              <a:rPr lang="it-IT" sz="2400" dirty="0"/>
              <a:t> </a:t>
            </a:r>
            <a:r>
              <a:rPr lang="it-IT" sz="2400" dirty="0" err="1"/>
              <a:t>us</a:t>
            </a:r>
            <a:r>
              <a:rPr lang="it-IT" sz="2400" dirty="0"/>
              <a:t> to </a:t>
            </a:r>
            <a:r>
              <a:rPr lang="it-IT" sz="2400" dirty="0" err="1"/>
              <a:t>familiarize</a:t>
            </a:r>
            <a:r>
              <a:rPr lang="it-IT" sz="2400" dirty="0"/>
              <a:t> </a:t>
            </a:r>
            <a:r>
              <a:rPr lang="it-IT" sz="2400" dirty="0" err="1"/>
              <a:t>well</a:t>
            </a:r>
            <a:r>
              <a:rPr lang="it-IT" sz="2400" dirty="0"/>
              <a:t> with the </a:t>
            </a:r>
            <a:r>
              <a:rPr lang="it-IT" sz="2400" dirty="0" err="1"/>
              <a:t>subject</a:t>
            </a:r>
            <a:r>
              <a:rPr lang="it-IT" sz="2400" dirty="0"/>
              <a:t> and deep dive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how</a:t>
            </a:r>
            <a:r>
              <a:rPr lang="it-IT" sz="2400" dirty="0"/>
              <a:t> </a:t>
            </a:r>
            <a:r>
              <a:rPr lang="it-IT" sz="2400" dirty="0" err="1"/>
              <a:t>Neural</a:t>
            </a:r>
            <a:r>
              <a:rPr lang="it-IT" sz="2400" dirty="0"/>
              <a:t> Networks work.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F7B904-CD21-B3DF-B509-61CC2467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1F02-A969-42B5-BC35-7E65F5F1C9D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122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BD0CE-E7CE-9566-761E-95147FA1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Method: Development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F5F832-986A-D7FF-495C-D8E38A6E3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r>
              <a:rPr lang="it-IT" sz="2400" dirty="0"/>
              <a:t>The code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written</a:t>
            </a:r>
            <a:r>
              <a:rPr lang="it-IT" sz="2400" dirty="0"/>
              <a:t> in Python, for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ease</a:t>
            </a:r>
            <a:r>
              <a:rPr lang="it-IT" sz="2400" dirty="0"/>
              <a:t> of use, the </a:t>
            </a:r>
            <a:r>
              <a:rPr lang="it-IT" sz="2400" dirty="0" err="1"/>
              <a:t>presence</a:t>
            </a:r>
            <a:r>
              <a:rPr lang="it-IT" sz="2400" dirty="0"/>
              <a:t> of </a:t>
            </a:r>
            <a:r>
              <a:rPr lang="it-IT" sz="2400" dirty="0" err="1"/>
              <a:t>useful</a:t>
            </a:r>
            <a:r>
              <a:rPr lang="it-IT" sz="2400" dirty="0"/>
              <a:t> </a:t>
            </a:r>
            <a:r>
              <a:rPr lang="it-IT" sz="2400" dirty="0" err="1"/>
              <a:t>mathematical</a:t>
            </a:r>
            <a:r>
              <a:rPr lang="it-IT" sz="2400" dirty="0"/>
              <a:t> libraries and the </a:t>
            </a:r>
            <a:r>
              <a:rPr lang="it-IT" sz="2400" dirty="0" err="1"/>
              <a:t>possibility</a:t>
            </a:r>
            <a:r>
              <a:rPr lang="it-IT" sz="2400" dirty="0"/>
              <a:t> to use </a:t>
            </a:r>
            <a:r>
              <a:rPr lang="it-IT" sz="2400" dirty="0" err="1"/>
              <a:t>Jupyter</a:t>
            </a:r>
            <a:r>
              <a:rPr lang="it-IT" sz="2400" dirty="0"/>
              <a:t> Notebooks;</a:t>
            </a:r>
          </a:p>
          <a:p>
            <a:r>
              <a:rPr lang="it-IT" sz="2400" dirty="0"/>
              <a:t>The work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coordinated</a:t>
            </a:r>
            <a:r>
              <a:rPr lang="it-IT" sz="2400" dirty="0"/>
              <a:t> with the use of </a:t>
            </a:r>
            <a:r>
              <a:rPr lang="it-IT" sz="2400" dirty="0" err="1"/>
              <a:t>Git</a:t>
            </a:r>
            <a:r>
              <a:rPr lang="it-IT" sz="2400" dirty="0"/>
              <a:t>/GitHub;</a:t>
            </a:r>
          </a:p>
          <a:p>
            <a:r>
              <a:rPr lang="it-IT" sz="2400" dirty="0"/>
              <a:t>The </a:t>
            </a:r>
            <a:r>
              <a:rPr lang="it-IT" sz="2400" dirty="0" err="1"/>
              <a:t>main</a:t>
            </a:r>
            <a:r>
              <a:rPr lang="it-IT" sz="2400" dirty="0"/>
              <a:t> libraries </a:t>
            </a:r>
            <a:r>
              <a:rPr lang="it-IT" sz="2400" dirty="0" err="1"/>
              <a:t>used</a:t>
            </a:r>
            <a:r>
              <a:rPr lang="it-IT" sz="2400" dirty="0"/>
              <a:t> are:</a:t>
            </a:r>
          </a:p>
          <a:p>
            <a:pPr lvl="1"/>
            <a:r>
              <a:rPr lang="it-IT" dirty="0" err="1"/>
              <a:t>Numpy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for </a:t>
            </a:r>
            <a:r>
              <a:rPr lang="it-IT" dirty="0" err="1">
                <a:sym typeface="Wingdings" panose="05000000000000000000" pitchFamily="2" charset="2"/>
              </a:rPr>
              <a:t>efficient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math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operations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Pandas</a:t>
            </a:r>
            <a:r>
              <a:rPr lang="it-IT" dirty="0">
                <a:sym typeface="Wingdings" panose="05000000000000000000" pitchFamily="2" charset="2"/>
              </a:rPr>
              <a:t>  for </a:t>
            </a:r>
            <a:r>
              <a:rPr lang="it-IT" dirty="0" err="1">
                <a:sym typeface="Wingdings" panose="05000000000000000000" pitchFamily="2" charset="2"/>
              </a:rPr>
              <a:t>handling</a:t>
            </a:r>
            <a:r>
              <a:rPr lang="it-IT" dirty="0">
                <a:sym typeface="Wingdings" panose="05000000000000000000" pitchFamily="2" charset="2"/>
              </a:rPr>
              <a:t> the data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Matplotlib</a:t>
            </a:r>
            <a:r>
              <a:rPr lang="it-IT" dirty="0">
                <a:sym typeface="Wingdings" panose="05000000000000000000" pitchFamily="2" charset="2"/>
              </a:rPr>
              <a:t>  for the plots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Multiprocessing  for </a:t>
            </a:r>
            <a:r>
              <a:rPr lang="it-IT" dirty="0" err="1">
                <a:sym typeface="Wingdings" panose="05000000000000000000" pitchFamily="2" charset="2"/>
              </a:rPr>
              <a:t>parallelizing</a:t>
            </a:r>
            <a:r>
              <a:rPr lang="it-IT" dirty="0">
                <a:sym typeface="Wingdings" panose="05000000000000000000" pitchFamily="2" charset="2"/>
              </a:rPr>
              <a:t> the </a:t>
            </a:r>
            <a:r>
              <a:rPr lang="it-IT" dirty="0" err="1">
                <a:sym typeface="Wingdings" panose="05000000000000000000" pitchFamily="2" charset="2"/>
              </a:rPr>
              <a:t>grid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search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method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sz="2400" dirty="0" err="1">
                <a:sym typeface="Wingdings" panose="05000000000000000000" pitchFamily="2" charset="2"/>
              </a:rPr>
              <a:t>We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have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produced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two</a:t>
            </a:r>
            <a:r>
              <a:rPr lang="it-IT" sz="2400" dirty="0">
                <a:sym typeface="Wingdings" panose="05000000000000000000" pitchFamily="2" charset="2"/>
              </a:rPr>
              <a:t> separate Notebooks, one for the CUP and one for the MONK.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6F8DF5-F6D3-8199-EC98-7B8C9FF9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1F02-A969-42B5-BC35-7E65F5F1C9D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23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F1A71C-340B-F2E2-9851-F33C7C05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Method: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C8CC18-996C-0022-1496-8BC212099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Developing</a:t>
            </a:r>
            <a:r>
              <a:rPr lang="it-IT" sz="2400" dirty="0"/>
              <a:t> separate models for the 4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problems</a:t>
            </a:r>
            <a:r>
              <a:rPr lang="it-IT" sz="2400" dirty="0"/>
              <a:t>/datasets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yielded</a:t>
            </a:r>
            <a:r>
              <a:rPr lang="it-IT" sz="2400" dirty="0"/>
              <a:t> the best </a:t>
            </a:r>
            <a:r>
              <a:rPr lang="it-IT" sz="2400" dirty="0" err="1"/>
              <a:t>results</a:t>
            </a:r>
            <a:r>
              <a:rPr lang="it-IT" sz="2400" dirty="0"/>
              <a:t>; </a:t>
            </a:r>
          </a:p>
          <a:p>
            <a:r>
              <a:rPr lang="it-IT" sz="2400" dirty="0"/>
              <a:t>In general, single </a:t>
            </a:r>
            <a:r>
              <a:rPr lang="it-IT" sz="2400" dirty="0" err="1"/>
              <a:t>layer</a:t>
            </a:r>
            <a:r>
              <a:rPr lang="it-IT" sz="2400" dirty="0"/>
              <a:t> networks </a:t>
            </a:r>
            <a:r>
              <a:rPr lang="it-IT" sz="2400" dirty="0" err="1"/>
              <a:t>were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(1/2 </a:t>
            </a:r>
            <a:r>
              <a:rPr lang="it-IT" sz="2400" dirty="0" err="1"/>
              <a:t>layers</a:t>
            </a:r>
            <a:r>
              <a:rPr lang="it-IT" sz="2400" dirty="0"/>
              <a:t>), with Xavier </a:t>
            </a:r>
            <a:r>
              <a:rPr lang="it-IT" sz="2400" dirty="0" err="1"/>
              <a:t>initialization</a:t>
            </a:r>
            <a:r>
              <a:rPr lang="it-IT" sz="2400" dirty="0"/>
              <a:t> for weights, L2 </a:t>
            </a:r>
            <a:r>
              <a:rPr lang="it-IT" sz="2400" dirty="0" err="1"/>
              <a:t>regularization</a:t>
            </a:r>
            <a:r>
              <a:rPr lang="it-IT" sz="2400" dirty="0"/>
              <a:t> </a:t>
            </a: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dirty="0" err="1"/>
              <a:t>needed</a:t>
            </a:r>
            <a:r>
              <a:rPr lang="it-IT" sz="2400" dirty="0"/>
              <a:t>, </a:t>
            </a:r>
            <a:r>
              <a:rPr lang="it-IT" sz="2400" dirty="0" err="1"/>
              <a:t>early</a:t>
            </a:r>
            <a:r>
              <a:rPr lang="it-IT" sz="2400" dirty="0"/>
              <a:t> </a:t>
            </a:r>
            <a:r>
              <a:rPr lang="it-IT" sz="2400" dirty="0" err="1"/>
              <a:t>stopping</a:t>
            </a:r>
            <a:r>
              <a:rPr lang="it-IT" sz="2400" dirty="0"/>
              <a:t> with </a:t>
            </a:r>
            <a:r>
              <a:rPr lang="it-IT" sz="2400" dirty="0" err="1"/>
              <a:t>patience</a:t>
            </a:r>
            <a:r>
              <a:rPr lang="it-IT" sz="2400" dirty="0"/>
              <a:t>, and k-</a:t>
            </a:r>
            <a:r>
              <a:rPr lang="it-IT" sz="2400" dirty="0" err="1"/>
              <a:t>fold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validation</a:t>
            </a:r>
            <a:r>
              <a:rPr lang="it-IT" sz="2400" dirty="0"/>
              <a:t> </a:t>
            </a:r>
            <a:r>
              <a:rPr lang="it-IT" sz="2400" dirty="0" err="1"/>
              <a:t>method</a:t>
            </a:r>
            <a:r>
              <a:rPr lang="it-IT" sz="2400" dirty="0"/>
              <a:t>. For MONK the training </a:t>
            </a:r>
            <a:r>
              <a:rPr lang="it-IT" sz="2400" dirty="0" err="1"/>
              <a:t>approach</a:t>
            </a:r>
            <a:r>
              <a:rPr lang="it-IT" sz="2400" dirty="0"/>
              <a:t>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stochastic</a:t>
            </a:r>
            <a:r>
              <a:rPr lang="it-IT" sz="2400" dirty="0"/>
              <a:t>, for CUP, </a:t>
            </a:r>
            <a:r>
              <a:rPr lang="it-IT" sz="2400" dirty="0" err="1"/>
              <a:t>instead</a:t>
            </a:r>
            <a:r>
              <a:rPr lang="it-IT" sz="2400" dirty="0"/>
              <a:t>, </a:t>
            </a:r>
            <a:r>
              <a:rPr lang="it-IT" sz="2400" dirty="0" err="1"/>
              <a:t>minibatch</a:t>
            </a:r>
            <a:r>
              <a:rPr lang="it-IT" sz="2400" dirty="0"/>
              <a:t>.</a:t>
            </a:r>
          </a:p>
          <a:p>
            <a:r>
              <a:rPr lang="it-IT" sz="2400" dirty="0" err="1"/>
              <a:t>Activation</a:t>
            </a:r>
            <a:r>
              <a:rPr lang="it-IT" sz="2400" dirty="0"/>
              <a:t> </a:t>
            </a:r>
            <a:r>
              <a:rPr lang="it-IT" sz="2400" dirty="0" err="1"/>
              <a:t>functions</a:t>
            </a:r>
            <a:r>
              <a:rPr lang="it-IT" sz="2400" dirty="0"/>
              <a:t>: Monk </a:t>
            </a:r>
            <a:r>
              <a:rPr lang="it-IT" sz="2400" dirty="0">
                <a:sym typeface="Wingdings" panose="05000000000000000000" pitchFamily="2" charset="2"/>
              </a:rPr>
              <a:t> </a:t>
            </a:r>
            <a:r>
              <a:rPr lang="it-IT" sz="2400" dirty="0" err="1">
                <a:sym typeface="Wingdings" panose="05000000000000000000" pitchFamily="2" charset="2"/>
              </a:rPr>
              <a:t>TanH</a:t>
            </a:r>
            <a:r>
              <a:rPr lang="it-IT" sz="2400" dirty="0">
                <a:sym typeface="Wingdings" panose="05000000000000000000" pitchFamily="2" charset="2"/>
              </a:rPr>
              <a:t> for </a:t>
            </a:r>
            <a:r>
              <a:rPr lang="it-IT" sz="2400" dirty="0" err="1">
                <a:sym typeface="Wingdings" panose="05000000000000000000" pitchFamily="2" charset="2"/>
              </a:rPr>
              <a:t>hidden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layers</a:t>
            </a:r>
            <a:r>
              <a:rPr lang="it-IT" sz="2400" dirty="0">
                <a:sym typeface="Wingdings" panose="05000000000000000000" pitchFamily="2" charset="2"/>
              </a:rPr>
              <a:t>, </a:t>
            </a:r>
            <a:r>
              <a:rPr lang="it-IT" sz="2400" dirty="0" err="1">
                <a:sym typeface="Wingdings" panose="05000000000000000000" pitchFamily="2" charset="2"/>
              </a:rPr>
              <a:t>Sigmoid</a:t>
            </a:r>
            <a:r>
              <a:rPr lang="it-IT" sz="2400" dirty="0">
                <a:sym typeface="Wingdings" panose="05000000000000000000" pitchFamily="2" charset="2"/>
              </a:rPr>
              <a:t> for output;</a:t>
            </a:r>
          </a:p>
          <a:p>
            <a:pPr marL="2743200" lvl="6" indent="0">
              <a:buNone/>
            </a:pPr>
            <a:r>
              <a:rPr lang="it-IT" sz="2400" dirty="0">
                <a:sym typeface="Wingdings" panose="05000000000000000000" pitchFamily="2" charset="2"/>
              </a:rPr>
              <a:t>  Cup  </a:t>
            </a:r>
            <a:r>
              <a:rPr lang="it-IT" sz="2400" dirty="0" err="1">
                <a:sym typeface="Wingdings" panose="05000000000000000000" pitchFamily="2" charset="2"/>
              </a:rPr>
              <a:t>ReLU</a:t>
            </a:r>
            <a:r>
              <a:rPr lang="it-IT" sz="2400" dirty="0">
                <a:sym typeface="Wingdings" panose="05000000000000000000" pitchFamily="2" charset="2"/>
              </a:rPr>
              <a:t> for </a:t>
            </a:r>
            <a:r>
              <a:rPr lang="it-IT" sz="2400" dirty="0" err="1">
                <a:sym typeface="Wingdings" panose="05000000000000000000" pitchFamily="2" charset="2"/>
              </a:rPr>
              <a:t>hidden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layers</a:t>
            </a:r>
            <a:r>
              <a:rPr lang="it-IT" sz="2400" dirty="0">
                <a:sym typeface="Wingdings" panose="05000000000000000000" pitchFamily="2" charset="2"/>
              </a:rPr>
              <a:t>, Linear for output.</a:t>
            </a:r>
          </a:p>
          <a:p>
            <a:pPr marL="2743200" lvl="6" indent="0">
              <a:buNone/>
            </a:pPr>
            <a:endParaRPr lang="it-IT" sz="2400" dirty="0">
              <a:sym typeface="Wingdings" panose="05000000000000000000" pitchFamily="2" charset="2"/>
            </a:endParaRPr>
          </a:p>
          <a:p>
            <a:r>
              <a:rPr lang="it-IT" sz="2400" dirty="0">
                <a:sym typeface="Wingdings" panose="05000000000000000000" pitchFamily="2" charset="2"/>
              </a:rPr>
              <a:t>One-hot </a:t>
            </a:r>
            <a:r>
              <a:rPr lang="it-IT" sz="2400" dirty="0" err="1">
                <a:sym typeface="Wingdings" panose="05000000000000000000" pitchFamily="2" charset="2"/>
              </a:rPr>
              <a:t>encoding</a:t>
            </a:r>
            <a:r>
              <a:rPr lang="it-IT" sz="2400" dirty="0">
                <a:sym typeface="Wingdings" panose="05000000000000000000" pitchFamily="2" charset="2"/>
              </a:rPr>
              <a:t> for MONK: from 6 to 17 features.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522B3E-06C4-5D93-8FE1-3F37212F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1F02-A969-42B5-BC35-7E65F5F1C9D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16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B0F59B-A78E-7AA4-AF4E-97B87ADF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Method: </a:t>
            </a:r>
            <a:r>
              <a:rPr lang="it-IT" dirty="0" err="1"/>
              <a:t>Validation</a:t>
            </a:r>
            <a:r>
              <a:rPr lang="it-IT" dirty="0"/>
              <a:t> Schema and </a:t>
            </a:r>
            <a:r>
              <a:rPr lang="it-IT" dirty="0" err="1"/>
              <a:t>preliminary</a:t>
            </a:r>
            <a:r>
              <a:rPr lang="it-IT" dirty="0"/>
              <a:t> Trials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4EABF8-F1FF-ADEA-EE2F-5ECF8B36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mentioned</a:t>
            </a:r>
            <a:r>
              <a:rPr lang="it-IT" sz="2400" dirty="0"/>
              <a:t>, k-</a:t>
            </a:r>
            <a:r>
              <a:rPr lang="it-IT" sz="2400" dirty="0" err="1"/>
              <a:t>fold</a:t>
            </a:r>
            <a:r>
              <a:rPr lang="it-IT" sz="2400" dirty="0"/>
              <a:t>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.</a:t>
            </a:r>
          </a:p>
          <a:p>
            <a:r>
              <a:rPr lang="it-IT" sz="2400" dirty="0"/>
              <a:t>For MONK: 5-fold, no </a:t>
            </a:r>
            <a:r>
              <a:rPr lang="it-IT" sz="2400" dirty="0" err="1"/>
              <a:t>internal</a:t>
            </a:r>
            <a:r>
              <a:rPr lang="it-IT" sz="2400" dirty="0"/>
              <a:t> test</a:t>
            </a:r>
          </a:p>
          <a:p>
            <a:r>
              <a:rPr lang="it-IT" sz="2400" dirty="0"/>
              <a:t>For CUP: 70% </a:t>
            </a:r>
            <a:r>
              <a:rPr lang="it-IT" sz="2400" dirty="0" err="1"/>
              <a:t>train</a:t>
            </a:r>
            <a:r>
              <a:rPr lang="it-IT" sz="2400" dirty="0"/>
              <a:t>, 20% </a:t>
            </a:r>
            <a:r>
              <a:rPr lang="it-IT" sz="2400" dirty="0" err="1"/>
              <a:t>internal</a:t>
            </a:r>
            <a:r>
              <a:rPr lang="it-IT" sz="2400" dirty="0"/>
              <a:t> test, 10% </a:t>
            </a:r>
            <a:r>
              <a:rPr lang="it-IT" sz="2400" dirty="0" err="1"/>
              <a:t>early</a:t>
            </a:r>
            <a:r>
              <a:rPr lang="it-IT" sz="2400" dirty="0"/>
              <a:t> </a:t>
            </a:r>
            <a:r>
              <a:rPr lang="it-IT" sz="2400" dirty="0" err="1"/>
              <a:t>stopping</a:t>
            </a:r>
            <a:r>
              <a:rPr lang="it-IT" sz="2400" dirty="0"/>
              <a:t> </a:t>
            </a:r>
            <a:r>
              <a:rPr lang="it-IT" sz="2400" dirty="0" err="1"/>
              <a:t>validation</a:t>
            </a:r>
            <a:endParaRPr lang="it-IT" sz="2400" dirty="0"/>
          </a:p>
          <a:p>
            <a:r>
              <a:rPr lang="it-IT" sz="2400" dirty="0" err="1"/>
              <a:t>Variance</a:t>
            </a:r>
            <a:r>
              <a:rPr lang="it-IT" sz="2400" dirty="0"/>
              <a:t> and </a:t>
            </a:r>
            <a:r>
              <a:rPr lang="it-IT" sz="2400" dirty="0" err="1"/>
              <a:t>mean</a:t>
            </a:r>
            <a:r>
              <a:rPr lang="it-IT" sz="2400" dirty="0"/>
              <a:t> </a:t>
            </a:r>
            <a:r>
              <a:rPr lang="it-IT" sz="2400" dirty="0" err="1"/>
              <a:t>error</a:t>
            </a:r>
            <a:r>
              <a:rPr lang="it-IT" sz="2400" dirty="0"/>
              <a:t> </a:t>
            </a:r>
            <a:r>
              <a:rPr lang="it-IT" sz="2400" dirty="0" err="1"/>
              <a:t>calculated</a:t>
            </a:r>
            <a:r>
              <a:rPr lang="it-IT" sz="2400" dirty="0"/>
              <a:t> over 20 </a:t>
            </a:r>
            <a:r>
              <a:rPr lang="it-IT" sz="2400" dirty="0" err="1"/>
              <a:t>runs</a:t>
            </a:r>
            <a:r>
              <a:rPr lang="it-IT" sz="2400" dirty="0"/>
              <a:t> (with random weight </a:t>
            </a:r>
            <a:r>
              <a:rPr lang="it-IT" sz="2400" dirty="0" err="1"/>
              <a:t>initialization</a:t>
            </a:r>
            <a:r>
              <a:rPr lang="it-IT" sz="2400" dirty="0"/>
              <a:t> and dataset </a:t>
            </a:r>
            <a:r>
              <a:rPr lang="it-IT" sz="2400" dirty="0" err="1"/>
              <a:t>shuffling</a:t>
            </a:r>
            <a:r>
              <a:rPr lang="it-IT" sz="2400" dirty="0"/>
              <a:t>)</a:t>
            </a:r>
          </a:p>
          <a:p>
            <a:r>
              <a:rPr lang="it-IT" sz="2400" dirty="0"/>
              <a:t>Trials:</a:t>
            </a:r>
          </a:p>
          <a:p>
            <a:pPr lvl="1"/>
            <a:r>
              <a:rPr lang="it-IT" sz="2000" dirty="0"/>
              <a:t>Use of </a:t>
            </a:r>
            <a:r>
              <a:rPr lang="it-IT" sz="2000" dirty="0" err="1"/>
              <a:t>Grid</a:t>
            </a:r>
            <a:r>
              <a:rPr lang="it-IT" sz="2000" dirty="0"/>
              <a:t> </a:t>
            </a:r>
            <a:r>
              <a:rPr lang="it-IT" sz="2000" dirty="0" err="1"/>
              <a:t>search</a:t>
            </a:r>
            <a:r>
              <a:rPr lang="it-IT" sz="2000" dirty="0"/>
              <a:t> for model </a:t>
            </a:r>
            <a:r>
              <a:rPr lang="it-IT" sz="2000" dirty="0" err="1"/>
              <a:t>selection</a:t>
            </a:r>
            <a:r>
              <a:rPr lang="it-IT" sz="2000" dirty="0"/>
              <a:t> for MONK: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useful</a:t>
            </a:r>
            <a:r>
              <a:rPr lang="it-IT" sz="2000" dirty="0"/>
              <a:t> (</a:t>
            </a:r>
            <a:r>
              <a:rPr lang="it-IT" sz="2000" dirty="0" err="1"/>
              <a:t>given</a:t>
            </a:r>
            <a:r>
              <a:rPr lang="it-IT" sz="2000" dirty="0"/>
              <a:t> </a:t>
            </a:r>
            <a:r>
              <a:rPr lang="it-IT" sz="2000" dirty="0" err="1"/>
              <a:t>simplicity</a:t>
            </a:r>
            <a:r>
              <a:rPr lang="it-IT" sz="2000" dirty="0"/>
              <a:t> of the </a:t>
            </a:r>
            <a:r>
              <a:rPr lang="it-IT" sz="2000" dirty="0" err="1"/>
              <a:t>problem</a:t>
            </a:r>
            <a:r>
              <a:rPr lang="it-IT" sz="2000" dirty="0"/>
              <a:t>), </a:t>
            </a:r>
            <a:r>
              <a:rPr lang="it-IT" sz="2000" dirty="0" err="1"/>
              <a:t>hyperparameters</a:t>
            </a:r>
            <a:r>
              <a:rPr lang="it-IT" sz="2000" dirty="0"/>
              <a:t> </a:t>
            </a:r>
            <a:r>
              <a:rPr lang="it-IT" sz="2000" dirty="0" err="1"/>
              <a:t>were</a:t>
            </a:r>
            <a:r>
              <a:rPr lang="it-IT" sz="2000" dirty="0"/>
              <a:t> </a:t>
            </a:r>
            <a:r>
              <a:rPr lang="it-IT" sz="2000" dirty="0" err="1"/>
              <a:t>selected</a:t>
            </a:r>
            <a:r>
              <a:rPr lang="it-IT" sz="2000" dirty="0"/>
              <a:t> </a:t>
            </a:r>
            <a:r>
              <a:rPr lang="it-IT" sz="2000" dirty="0" err="1"/>
              <a:t>manually</a:t>
            </a:r>
            <a:r>
              <a:rPr lang="it-IT" sz="2000" dirty="0"/>
              <a:t> to </a:t>
            </a:r>
            <a:r>
              <a:rPr lang="it-IT" sz="2000" dirty="0" err="1"/>
              <a:t>obtain</a:t>
            </a:r>
            <a:r>
              <a:rPr lang="it-IT" sz="2000" dirty="0"/>
              <a:t> a </a:t>
            </a:r>
            <a:r>
              <a:rPr lang="it-IT" sz="2000" dirty="0" err="1"/>
              <a:t>smooth</a:t>
            </a:r>
            <a:r>
              <a:rPr lang="it-IT" sz="2000" dirty="0"/>
              <a:t> curve.</a:t>
            </a:r>
          </a:p>
          <a:p>
            <a:pPr lvl="1"/>
            <a:r>
              <a:rPr lang="it-IT" sz="2000" dirty="0"/>
              <a:t>Use of </a:t>
            </a:r>
            <a:r>
              <a:rPr lang="it-IT" sz="2000" dirty="0" err="1"/>
              <a:t>Binary</a:t>
            </a:r>
            <a:r>
              <a:rPr lang="it-IT" sz="2000" dirty="0"/>
              <a:t> Cross </a:t>
            </a:r>
            <a:r>
              <a:rPr lang="it-IT" sz="2000" dirty="0" err="1"/>
              <a:t>entropy</a:t>
            </a:r>
            <a:r>
              <a:rPr lang="it-IT" sz="2000" dirty="0"/>
              <a:t> for MONK.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8209F4-C601-5EC4-0EB6-75216764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1F02-A969-42B5-BC35-7E65F5F1C9D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646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936AAB-3666-BDA9-8A57-DAF92B16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Experiments</a:t>
            </a:r>
            <a:r>
              <a:rPr lang="it-IT" dirty="0"/>
              <a:t>: MONK </a:t>
            </a:r>
            <a:r>
              <a:rPr lang="it-IT" dirty="0" err="1"/>
              <a:t>Results</a:t>
            </a:r>
            <a:endParaRPr lang="it-IT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DCA2BD5E-EE22-BF6B-F2CC-03C56A1C0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526424"/>
              </p:ext>
            </p:extLst>
          </p:nvPr>
        </p:nvGraphicFramePr>
        <p:xfrm>
          <a:off x="838200" y="2566770"/>
          <a:ext cx="105156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6903513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7211793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9779193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068015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8421082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9429003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008056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24463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Units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Eta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Alpha (Momentum)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Variance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MSE(TR/TS)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ACC(TR/TS)(%)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3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MONK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0.005 /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/100%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1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MONK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/100%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70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MONK 3 (no reg.)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0.022 /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/94.21%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3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MONK 3 (reg)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0.05/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/97.22%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274629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446DB2D-1474-BF48-A9D4-497CBC69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1F02-A969-42B5-BC35-7E65F5F1C9D8}" type="slidenum">
              <a:rPr lang="it-IT" smtClean="0"/>
              <a:t>6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E21141-31B6-5235-C37B-792ED1A95F7E}"/>
              </a:ext>
            </a:extLst>
          </p:cNvPr>
          <p:cNvSpPr txBox="1"/>
          <p:nvPr/>
        </p:nvSpPr>
        <p:spPr>
          <a:xfrm>
            <a:off x="838201" y="1870911"/>
            <a:ext cx="1118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All</a:t>
            </a:r>
            <a:r>
              <a:rPr lang="it-IT" dirty="0"/>
              <a:t> models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/</a:t>
            </a:r>
            <a:r>
              <a:rPr lang="it-IT" dirty="0" err="1"/>
              <a:t>evaluated</a:t>
            </a:r>
            <a:r>
              <a:rPr lang="it-IT" dirty="0"/>
              <a:t> over a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300 </a:t>
            </a:r>
            <a:r>
              <a:rPr lang="it-IT" dirty="0" err="1"/>
              <a:t>epochs</a:t>
            </a:r>
            <a:r>
              <a:rPr lang="it-IT" dirty="0"/>
              <a:t>,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tanh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 </a:t>
            </a:r>
            <a:r>
              <a:rPr lang="it-IT" dirty="0" err="1"/>
              <a:t>activation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and </a:t>
            </a:r>
            <a:r>
              <a:rPr lang="it-IT" dirty="0" err="1"/>
              <a:t>sigmoid</a:t>
            </a:r>
            <a:r>
              <a:rPr lang="it-IT" dirty="0"/>
              <a:t> for the output </a:t>
            </a:r>
            <a:r>
              <a:rPr lang="it-IT" dirty="0" err="1"/>
              <a:t>layer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141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42D12-3593-CC9C-3FFA-F4E9BB0D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Experiments</a:t>
            </a:r>
            <a:r>
              <a:rPr lang="it-IT" dirty="0"/>
              <a:t>: CUP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60FF50-D80C-35A8-CD6D-493752BD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Validation</a:t>
            </a:r>
            <a:r>
              <a:rPr lang="it-IT" sz="2400" dirty="0"/>
              <a:t> schema: 70% </a:t>
            </a:r>
            <a:r>
              <a:rPr lang="it-IT" sz="2400" dirty="0" err="1"/>
              <a:t>train</a:t>
            </a:r>
            <a:r>
              <a:rPr lang="it-IT" sz="2400" dirty="0"/>
              <a:t>, 20% </a:t>
            </a:r>
            <a:r>
              <a:rPr lang="it-IT" sz="2400" dirty="0" err="1"/>
              <a:t>internal</a:t>
            </a:r>
            <a:r>
              <a:rPr lang="it-IT" sz="2400" dirty="0"/>
              <a:t> test, 10% </a:t>
            </a:r>
            <a:r>
              <a:rPr lang="it-IT" sz="2400" dirty="0" err="1"/>
              <a:t>early</a:t>
            </a:r>
            <a:r>
              <a:rPr lang="it-IT" sz="2400" dirty="0"/>
              <a:t> </a:t>
            </a:r>
            <a:r>
              <a:rPr lang="it-IT" sz="2400" dirty="0" err="1"/>
              <a:t>stopping</a:t>
            </a:r>
            <a:r>
              <a:rPr lang="it-IT" sz="2400" dirty="0"/>
              <a:t> </a:t>
            </a:r>
            <a:r>
              <a:rPr lang="it-IT" sz="2400" dirty="0" err="1"/>
              <a:t>validation</a:t>
            </a:r>
            <a:endParaRPr lang="it-IT" sz="2400" dirty="0"/>
          </a:p>
          <a:p>
            <a:r>
              <a:rPr lang="it-IT" sz="2400" dirty="0"/>
              <a:t>Preliminary trials: </a:t>
            </a:r>
          </a:p>
          <a:p>
            <a:r>
              <a:rPr lang="it-IT" sz="2400" dirty="0" err="1"/>
              <a:t>Grid</a:t>
            </a:r>
            <a:r>
              <a:rPr lang="it-IT" sz="2400" dirty="0"/>
              <a:t> </a:t>
            </a:r>
            <a:r>
              <a:rPr lang="it-IT" sz="2400" dirty="0" err="1"/>
              <a:t>Search</a:t>
            </a:r>
            <a:r>
              <a:rPr lang="it-IT" sz="2400"/>
              <a:t>: 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D88FCC-66BF-D3FB-FBDA-7794BB71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11F02-A969-42B5-BC35-7E65F5F1C9D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003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C0BBC3535F9C4B9C338FCF4DF686FB" ma:contentTypeVersion="0" ma:contentTypeDescription="Create a new document." ma:contentTypeScope="" ma:versionID="810c91b1c2c6bd3a9a703bf58eaca4a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e4a0c5fc171d0f552dba576b78f5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0B0F10-4BA8-4B23-BD66-82C72767BC0A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1CB4A58-6B8E-449D-9859-66AB4F42CC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0F26DE-254A-4407-BD10-E1BCE493F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495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di Office</vt:lpstr>
      <vt:lpstr>ML 2023-2024</vt:lpstr>
      <vt:lpstr>Objectives</vt:lpstr>
      <vt:lpstr>Method: Development</vt:lpstr>
      <vt:lpstr>Method: Implementation</vt:lpstr>
      <vt:lpstr>Method: Validation Schema and preliminary Trials</vt:lpstr>
      <vt:lpstr>Experiments: MONK Results</vt:lpstr>
      <vt:lpstr>Experiments: CUP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2023-2024</dc:title>
  <dc:creator>Alberto Dicembre</dc:creator>
  <cp:lastModifiedBy>Alberto Dicembre</cp:lastModifiedBy>
  <cp:revision>2</cp:revision>
  <dcterms:created xsi:type="dcterms:W3CDTF">2024-01-31T11:57:09Z</dcterms:created>
  <dcterms:modified xsi:type="dcterms:W3CDTF">2024-01-31T23:35:01Z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0x0101006DC0BBC3535F9C4B9C338FCF4DF686FB</vt:lpwstr>
  </property>
</Properties>
</file>