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748e95e0e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748e95e0e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748e95e0e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1748e95e0e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748e95e0e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1748e95e0e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748e95e0e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1748e95e0e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748e95e0e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1748e95e0e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1748e95e0e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1748e95e0e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748e95e0e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1748e95e0e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1748e95e0e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1748e95e0e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748e95e0e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1748e95e0e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1748e95e0e_0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1748e95e0e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748e95e0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748e95e0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748e95e0e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748e95e0e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748e95e0e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1748e95e0e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748e95e0e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1748e95e0e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748e95e0e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1748e95e0e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748e95e0e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1748e95e0e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748e95e0e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1748e95e0e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748e95e0e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1748e95e0e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Recommender Systems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740000" y="28931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rPr lang="en-GB" sz="1012"/>
              <a:t>Using Machine Learning for Personalized Content Delivery</a:t>
            </a:r>
            <a:endParaRPr sz="101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6642600" y="3871950"/>
            <a:ext cx="25014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By Nipun Sai Kokonda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AP22110010675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3rd year, CSE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Challenges </a:t>
            </a:r>
            <a:endParaRPr/>
          </a:p>
        </p:txBody>
      </p:sp>
      <p:sp>
        <p:nvSpPr>
          <p:cNvPr id="215" name="Google Shape;215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Diverse User Base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: Varied preferences in religion, caste, region, etc.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Cold Start Problem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: Limited data for new users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Dynamic Preferences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: User criteria change over time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High Volume of Data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: Millions of profiles requiring real-time processing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 Overview</a:t>
            </a:r>
            <a:endParaRPr/>
          </a:p>
        </p:txBody>
      </p:sp>
      <p:sp>
        <p:nvSpPr>
          <p:cNvPr id="221" name="Google Shape;221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Arial"/>
                <a:ea typeface="Arial"/>
                <a:cs typeface="Arial"/>
                <a:sym typeface="Arial"/>
              </a:rPr>
              <a:t>Hybrid Recommendation System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: Combines collaborative filtering, content-based filtering, and machine learning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latin typeface="Arial"/>
                <a:ea typeface="Arial"/>
                <a:cs typeface="Arial"/>
                <a:sym typeface="Arial"/>
              </a:rPr>
              <a:t>Goal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: Provide highly relevant, real-time match suggestions based on individual preferences and behavior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Collaborative Filtering</a:t>
            </a:r>
            <a:endParaRPr/>
          </a:p>
        </p:txBody>
      </p:sp>
      <p:sp>
        <p:nvSpPr>
          <p:cNvPr id="227" name="Google Shape;227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Method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 Suggests profiles based on interactions of similar users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Techniques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User-User and Item-Item Collaborative Filtering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Matrix Factorization for dimensionality reduction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Benefit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 Finds compatibility based on shared interests and engagement patterns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Content-Based Filtering</a:t>
            </a:r>
            <a:endParaRPr/>
          </a:p>
        </p:txBody>
      </p:sp>
      <p:sp>
        <p:nvSpPr>
          <p:cNvPr id="233" name="Google Shape;233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Method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 Matches profiles based on user-specified attributes (religion, age, education, etc.)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Tools Used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Attribute Analysis (education, location, etc.)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Natural Language Processing (NLP) for profile descriptions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Benefit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 Ensures recommendations meet explicit preferences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Additional Techniques</a:t>
            </a:r>
            <a:endParaRPr/>
          </a:p>
        </p:txBody>
      </p:sp>
      <p:sp>
        <p:nvSpPr>
          <p:cNvPr id="239" name="Google Shape;239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Demographic and Regional Filtering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 Filters based on region, language, caste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Machine Learning Models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Gradient Boosting Machines &amp; Random Forests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: Predict user engagement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Deep Neural Networks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: Capture complex compatibility signals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Feedback Loop &amp; Adaptation</a:t>
            </a:r>
            <a:endParaRPr/>
          </a:p>
        </p:txBody>
      </p:sp>
      <p:sp>
        <p:nvSpPr>
          <p:cNvPr id="245" name="Google Shape;245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n-GB" sz="1200">
                <a:latin typeface="Arial"/>
                <a:ea typeface="Arial"/>
                <a:cs typeface="Arial"/>
                <a:sym typeface="Arial"/>
              </a:rPr>
              <a:t>User Interaction Tracking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: Likes, rejections, messages refine recommendations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n-GB" sz="1200">
                <a:latin typeface="Arial"/>
                <a:ea typeface="Arial"/>
                <a:cs typeface="Arial"/>
                <a:sym typeface="Arial"/>
              </a:rPr>
              <a:t>Reinforcement Learning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: Adapts suggestions in real time based on user feedback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n-GB" sz="1200"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: More relevant matches and higher acceptance rates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</a:t>
            </a:r>
            <a:r>
              <a:rPr lang="en-GB"/>
              <a:t> &amp; Impact</a:t>
            </a:r>
            <a:endParaRPr/>
          </a:p>
        </p:txBody>
      </p:sp>
      <p:sp>
        <p:nvSpPr>
          <p:cNvPr id="251" name="Google Shape;251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n-GB" sz="1200">
                <a:latin typeface="Arial"/>
                <a:ea typeface="Arial"/>
                <a:cs typeface="Arial"/>
                <a:sym typeface="Arial"/>
              </a:rPr>
              <a:t>Higher Match Engagement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: More interactions with personalized profiles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n-GB" sz="1200">
                <a:latin typeface="Arial"/>
                <a:ea typeface="Arial"/>
                <a:cs typeface="Arial"/>
                <a:sym typeface="Arial"/>
              </a:rPr>
              <a:t>Improved Satisfaction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: Culturally aligned suggestions increased user satisfaction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n-GB" sz="1200">
                <a:latin typeface="Arial"/>
                <a:ea typeface="Arial"/>
                <a:cs typeface="Arial"/>
                <a:sym typeface="Arial"/>
              </a:rPr>
              <a:t>Reduced Search Time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: Faster discovery of compatible profiles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n-GB" sz="1200">
                <a:latin typeface="Arial"/>
                <a:ea typeface="Arial"/>
                <a:cs typeface="Arial"/>
                <a:sym typeface="Arial"/>
              </a:rPr>
              <a:t>Increased Retention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: Better recommendations led to higher user retention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 &amp; Future Plan</a:t>
            </a:r>
            <a:endParaRPr/>
          </a:p>
        </p:txBody>
      </p:sp>
      <p:sp>
        <p:nvSpPr>
          <p:cNvPr id="257" name="Google Shape;257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n-GB" sz="1200">
                <a:latin typeface="Arial"/>
                <a:ea typeface="Arial"/>
                <a:cs typeface="Arial"/>
                <a:sym typeface="Arial"/>
              </a:rPr>
              <a:t>Dynamic Preferences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: Improve adaptation to changing user criteria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n-GB" sz="1200">
                <a:latin typeface="Arial"/>
                <a:ea typeface="Arial"/>
                <a:cs typeface="Arial"/>
                <a:sym typeface="Arial"/>
              </a:rPr>
              <a:t>Explainability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: Develop transparent AI to explain match suggestions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n-GB" sz="1200">
                <a:latin typeface="Arial"/>
                <a:ea typeface="Arial"/>
                <a:cs typeface="Arial"/>
                <a:sym typeface="Arial"/>
              </a:rPr>
              <a:t>Scalability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: Ensure performance as user base grows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63" name="Google Shape;263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Matrimony.com’s ML-based recommender system effectively enhances user engagement and match quality by leveraging collaborative and content-based filtering, machine learning, and feedback loops.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latin typeface="Arial"/>
                <a:ea typeface="Arial"/>
                <a:cs typeface="Arial"/>
                <a:sym typeface="Arial"/>
              </a:rPr>
              <a:t>Takeaway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: Effective recommender systems can significantly improve satisfaction and retention in personalized services like matchmaking.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1"/>
          <p:cNvSpPr txBox="1"/>
          <p:nvPr>
            <p:ph idx="1" type="body"/>
          </p:nvPr>
        </p:nvSpPr>
        <p:spPr>
          <a:xfrm>
            <a:off x="2105100" y="2232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6000"/>
              <a:t>THANK YOU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. </a:t>
            </a:r>
            <a:r>
              <a:rPr lang="en-GB" sz="1200"/>
              <a:t>What are Recommender Systems :-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→ Systems designed to predict user preferences and provide personalized suggestions.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→ Used widely in e-commerce, streaming platforms, social media, education, etc.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/>
              <a:t>. </a:t>
            </a:r>
            <a:r>
              <a:rPr lang="en-GB" sz="1200"/>
              <a:t>Goal :-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→ Increase user engagement and satisfaction.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→ Drive business outcomes by delivering relevant content or products.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Recommender Systems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49" name="Google Shape;149;p15"/>
          <p:cNvGrpSpPr/>
          <p:nvPr/>
        </p:nvGrpSpPr>
        <p:grpSpPr>
          <a:xfrm>
            <a:off x="495488" y="2002425"/>
            <a:ext cx="2842675" cy="1289700"/>
            <a:chOff x="432963" y="2143125"/>
            <a:chExt cx="2842675" cy="1289700"/>
          </a:xfrm>
        </p:grpSpPr>
        <p:sp>
          <p:nvSpPr>
            <p:cNvPr id="150" name="Google Shape;150;p15"/>
            <p:cNvSpPr txBox="1"/>
            <p:nvPr/>
          </p:nvSpPr>
          <p:spPr>
            <a:xfrm>
              <a:off x="432963" y="2143125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Content-Based</a:t>
              </a:r>
              <a:endParaRPr b="1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1" name="Google Shape;151;p15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249C9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52" name="Google Shape;152;p15"/>
          <p:cNvGrpSpPr/>
          <p:nvPr/>
        </p:nvGrpSpPr>
        <p:grpSpPr>
          <a:xfrm>
            <a:off x="5209838" y="1213100"/>
            <a:ext cx="3610650" cy="1289700"/>
            <a:chOff x="5209838" y="1213100"/>
            <a:chExt cx="3610650" cy="1289700"/>
          </a:xfrm>
        </p:grpSpPr>
        <p:sp>
          <p:nvSpPr>
            <p:cNvPr id="153" name="Google Shape;153;p15"/>
            <p:cNvSpPr txBox="1"/>
            <p:nvPr/>
          </p:nvSpPr>
          <p:spPr>
            <a:xfrm>
              <a:off x="6696488" y="12131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Hybrid Systems</a:t>
              </a:r>
              <a:endParaRPr b="1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4" name="Google Shape;154;p15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55B5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55" name="Google Shape;155;p15"/>
          <p:cNvGrpSpPr/>
          <p:nvPr/>
        </p:nvGrpSpPr>
        <p:grpSpPr>
          <a:xfrm>
            <a:off x="5209838" y="3020450"/>
            <a:ext cx="3610650" cy="1289700"/>
            <a:chOff x="5209838" y="3020450"/>
            <a:chExt cx="3610650" cy="1289700"/>
          </a:xfrm>
        </p:grpSpPr>
        <p:sp>
          <p:nvSpPr>
            <p:cNvPr id="156" name="Google Shape;156;p15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Collaborative-Based</a:t>
              </a:r>
              <a:endParaRPr b="1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7" name="Google Shape;157;p15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D7E7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58" name="Google Shape;158;p15"/>
          <p:cNvGrpSpPr/>
          <p:nvPr/>
        </p:nvGrpSpPr>
        <p:grpSpPr>
          <a:xfrm>
            <a:off x="2664575" y="1213088"/>
            <a:ext cx="3814835" cy="3790597"/>
            <a:chOff x="2662213" y="676344"/>
            <a:chExt cx="3814835" cy="3790597"/>
          </a:xfrm>
        </p:grpSpPr>
        <p:sp>
          <p:nvSpPr>
            <p:cNvPr id="159" name="Google Shape;159;p15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155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1D7E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249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" name="Google Shape;162;p15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163" name="Google Shape;163;p15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249C91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249C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15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166" name="Google Shape;166;p15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55B55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55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" name="Google Shape;168;p15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169" name="Google Shape;169;p15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D7E75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D7E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1" name="Google Shape;171;p15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" name="Google Shape;172;p15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3" name="Google Shape;173;p15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Description</a:t>
            </a:r>
            <a:endParaRPr/>
          </a:p>
        </p:txBody>
      </p:sp>
      <p:sp>
        <p:nvSpPr>
          <p:cNvPr id="179" name="Google Shape;179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. Content - Based Learning :-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/>
              <a:t>→ Uses item features and user preferences to recommend similar items.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/>
              <a:t>. Collaborative - Based Learning :- 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/>
              <a:t>→ Based on user-item interactions, recommending items popular among similar users.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/>
              <a:t>. Hybrid Systems :-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/>
              <a:t>→ Combines content-based and collaborative filtering to improve recommendation accuracy.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Content-Based Learning</a:t>
            </a:r>
            <a:endParaRPr/>
          </a:p>
        </p:txBody>
      </p:sp>
      <p:sp>
        <p:nvSpPr>
          <p:cNvPr id="185" name="Google Shape;185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Definition :-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→ Recommends items based on the attributes of items that a user has previously interacted with.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Techniques :-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→ </a:t>
            </a:r>
            <a:r>
              <a:rPr b="1" lang="en-GB" sz="1200">
                <a:latin typeface="Arial"/>
                <a:ea typeface="Arial"/>
                <a:cs typeface="Arial"/>
                <a:sym typeface="Arial"/>
              </a:rPr>
              <a:t>TF-IDF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: For text-based recommendations.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GB" sz="1200">
                <a:latin typeface="Arial"/>
                <a:ea typeface="Arial"/>
                <a:cs typeface="Arial"/>
                <a:sym typeface="Arial"/>
              </a:rPr>
              <a:t>Word Embeddings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(e.g., Word2Vec, BERT): Captures semantic similarity between items.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Example :-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→ A movie recommendation system suggesting movies with similar genres and directors to what a user has liked.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Collaborative-Based Learning</a:t>
            </a:r>
            <a:endParaRPr/>
          </a:p>
        </p:txBody>
      </p:sp>
      <p:sp>
        <p:nvSpPr>
          <p:cNvPr id="191" name="Google Shape;191;p18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Definition :-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/>
              <a:t>→  Recommends items based on user interaction data, finding patterns among similar users or items.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/>
              <a:t>Types :-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/>
              <a:t>→ </a:t>
            </a:r>
            <a:r>
              <a:rPr b="1" lang="en-GB" sz="1000">
                <a:latin typeface="Arial"/>
                <a:ea typeface="Arial"/>
                <a:cs typeface="Arial"/>
                <a:sym typeface="Arial"/>
              </a:rPr>
              <a:t>User-Based</a:t>
            </a:r>
            <a:r>
              <a:rPr lang="en-GB" sz="1000">
                <a:latin typeface="Arial"/>
                <a:ea typeface="Arial"/>
                <a:cs typeface="Arial"/>
                <a:sym typeface="Arial"/>
              </a:rPr>
              <a:t>: Finds users with similar preferences.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GB" sz="1000">
                <a:latin typeface="Arial"/>
                <a:ea typeface="Arial"/>
                <a:cs typeface="Arial"/>
                <a:sym typeface="Arial"/>
              </a:rPr>
              <a:t>Item-Based</a:t>
            </a:r>
            <a:r>
              <a:rPr lang="en-GB" sz="1000">
                <a:latin typeface="Arial"/>
                <a:ea typeface="Arial"/>
                <a:cs typeface="Arial"/>
                <a:sym typeface="Arial"/>
              </a:rPr>
              <a:t>: Finds items frequently liked by users with similar tastes.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latin typeface="Arial"/>
                <a:ea typeface="Arial"/>
                <a:cs typeface="Arial"/>
                <a:sym typeface="Arial"/>
              </a:rPr>
              <a:t>Techniques :-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GB" sz="1000">
                <a:latin typeface="Arial"/>
                <a:ea typeface="Arial"/>
                <a:cs typeface="Arial"/>
                <a:sym typeface="Arial"/>
              </a:rPr>
              <a:t>Matrix Factorization</a:t>
            </a:r>
            <a:r>
              <a:rPr lang="en-GB" sz="1000">
                <a:latin typeface="Arial"/>
                <a:ea typeface="Arial"/>
                <a:cs typeface="Arial"/>
                <a:sym typeface="Arial"/>
              </a:rPr>
              <a:t> (e.g., Singular Value Decomposition): Decomposes user-item matrices to reveal hidden relationships.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GB" sz="1000">
                <a:latin typeface="Arial"/>
                <a:ea typeface="Arial"/>
                <a:cs typeface="Arial"/>
                <a:sym typeface="Arial"/>
              </a:rPr>
              <a:t>K-Nearest Neighbors (KNN)</a:t>
            </a:r>
            <a:r>
              <a:rPr lang="en-GB" sz="1000">
                <a:latin typeface="Arial"/>
                <a:ea typeface="Arial"/>
                <a:cs typeface="Arial"/>
                <a:sym typeface="Arial"/>
              </a:rPr>
              <a:t>: Finds similar users/items based on their proximity in a feature space.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latin typeface="Arial"/>
                <a:ea typeface="Arial"/>
                <a:cs typeface="Arial"/>
                <a:sym typeface="Arial"/>
              </a:rPr>
              <a:t>Example :-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latin typeface="Arial"/>
                <a:ea typeface="Arial"/>
                <a:cs typeface="Arial"/>
                <a:sym typeface="Arial"/>
              </a:rPr>
              <a:t>→ Netflix recommending shows that other users with similar tastes have watched.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Applications</a:t>
            </a:r>
            <a:endParaRPr/>
          </a:p>
        </p:txBody>
      </p:sp>
      <p:sp>
        <p:nvSpPr>
          <p:cNvPr id="197" name="Google Shape;19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→ E-commerce : Product recommendations (Amazon, eBay).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→ Streaming services : Movie/music recommendations (Netflix, Spotify).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→ Social Media : Content and friend suggestions (Facebook, Instagram).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→ E-learning : Personalized learning content recommendations (Coursera, Khan Academy).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Case Study :- Matrimony.com – Personalized Match Recommendations Using Machine Learning.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/>
              <a:t>                                         </a:t>
            </a:r>
            <a:r>
              <a:rPr lang="en-GB" sz="1100"/>
              <a:t>How ML-Based Recommender Systems Enhance Matchmaking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209" name="Google Shape;209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Arial"/>
                <a:ea typeface="Arial"/>
                <a:cs typeface="Arial"/>
                <a:sym typeface="Arial"/>
              </a:rPr>
              <a:t>About Matrimony.com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: Leading matchmaking platform in India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latin typeface="Arial"/>
                <a:ea typeface="Arial"/>
                <a:cs typeface="Arial"/>
                <a:sym typeface="Arial"/>
              </a:rPr>
              <a:t>Business Context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: Helps users find compatible marriage partners across diverse cultural, regional, and religious backgrounds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: Increase user engagement and satisfaction by providing personalized match suggestions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