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4" d="100"/>
          <a:sy n="94" d="100"/>
        </p:scale>
        <p:origin x="55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c\OneDrive\Desktop\bcom%203rd%20year\Ajay%20Project%20Data%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[Ajay Project Data (1).xlsx]Chart!PivotTable1</c:name>
    <c:fmtId val="25"/>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solidFill>
              <a:schemeClr val="accent3">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solidFill>
              <a:schemeClr val="accent4">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9883867256319"/>
          <c:y val="0.1382382446489699"/>
          <c:w val="0.7171590623089922"/>
          <c:h val="0.8052673339545362"/>
        </c:manualLayout>
      </c:layout>
      <c:barChart>
        <c:barDir val="col"/>
        <c:grouping val="clustered"/>
        <c:varyColors val="0"/>
        <c:ser>
          <c:idx val="0"/>
          <c:order val="0"/>
          <c:tx>
            <c:strRef>
              <c:f>Chart!$B$3:$B$4</c:f>
              <c:strCache>
                <c:ptCount val="1"/>
                <c:pt idx="0">
                  <c:v>HIGH</c:v>
                </c:pt>
              </c:strCache>
            </c:strRef>
          </c:tx>
          <c:spPr>
            <a:solidFill>
              <a:schemeClr val="accent1">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Chart!$C$3:$C$4</c:f>
              <c:strCache>
                <c:ptCount val="1"/>
                <c:pt idx="0">
                  <c:v>LOW</c:v>
                </c:pt>
              </c:strCache>
            </c:strRef>
          </c:tx>
          <c:spPr>
            <a:solidFill>
              <a:schemeClr val="accent2">
                <a:alpha val="70000"/>
              </a:schemeClr>
            </a:solidFill>
            <a:ln>
              <a:noFill/>
            </a:ln>
            <a:effectLst/>
          </c:spPr>
          <c:invertIfNegative val="0"/>
          <c:trendline>
            <c:spPr>
              <a:ln w="15875" cap="rnd">
                <a:solidFill>
                  <a:schemeClr val="accent2"/>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Chart!$D$3:$D$4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Chart!$E$3:$E$4</c:f>
              <c:strCache>
                <c:ptCount val="1"/>
                <c:pt idx="0">
                  <c:v>VERY HIGH</c:v>
                </c:pt>
              </c:strCache>
            </c:strRef>
          </c:tx>
          <c:spPr>
            <a:solidFill>
              <a:schemeClr val="accent4">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28625" y="3259605"/>
            <a:ext cx="9982200" cy="1615441"/>
          </a:xfrm>
          <a:prstGeom prst="rect"/>
          <a:noFill/>
        </p:spPr>
        <p:txBody>
          <a:bodyPr rtlCol="0" wrap="square">
            <a:spAutoFit/>
          </a:bodyPr>
          <a:p>
            <a:r>
              <a:rPr dirty="0" sz="2400" lang="en-US"/>
              <a:t>STUDENT NAME:</a:t>
            </a:r>
            <a:r>
              <a:rPr dirty="0" sz="2400" lang="en-IN"/>
              <a:t> </a:t>
            </a:r>
            <a:r>
              <a:rPr altLang="en-IN" dirty="0" sz="2400" lang="en-US" err="1"/>
              <a:t>V</a:t>
            </a:r>
            <a:r>
              <a:rPr altLang="en-IN" dirty="0" sz="2400" lang="en-US" err="1"/>
              <a:t>I</a:t>
            </a:r>
            <a:r>
              <a:rPr altLang="en-IN" dirty="0" sz="2400" lang="en-US" err="1"/>
              <a:t>G</a:t>
            </a:r>
            <a:r>
              <a:rPr altLang="en-IN" dirty="0" sz="2400" lang="en-US" err="1"/>
              <a:t>NESH</a:t>
            </a:r>
            <a:r>
              <a:rPr altLang="en-IN" dirty="0" sz="2400" lang="en-US" err="1"/>
              <a:t> </a:t>
            </a:r>
            <a:r>
              <a:rPr altLang="en-IN" dirty="0" sz="2400" lang="en-US" err="1"/>
              <a:t>Y</a:t>
            </a:r>
            <a:endParaRPr dirty="0" sz="2400" lang="en-IN"/>
          </a:p>
          <a:p>
            <a:r>
              <a:rPr dirty="0" sz="2400" lang="en-US"/>
              <a:t>REGISTER NO      :</a:t>
            </a:r>
            <a:r>
              <a:rPr dirty="0" sz="2400" lang="en-IN"/>
              <a:t> 31222</a:t>
            </a:r>
            <a:r>
              <a:rPr altLang="en-IN" dirty="0" sz="2400" lang="en-US"/>
              <a:t>0</a:t>
            </a:r>
            <a:r>
              <a:rPr altLang="en-IN" dirty="0" sz="2400" lang="en-US"/>
              <a:t>7</a:t>
            </a:r>
            <a:r>
              <a:rPr altLang="en-IN" dirty="0" sz="2400" lang="en-US"/>
              <a:t>6</a:t>
            </a:r>
            <a:r>
              <a:rPr altLang="en-IN" dirty="0" sz="2400" lang="en-US"/>
              <a:t>9</a:t>
            </a:r>
            <a:r>
              <a:rPr altLang="en-IN" dirty="0" sz="2400" lang="en-US"/>
              <a:t>8</a:t>
            </a:r>
            <a:r>
              <a:rPr dirty="0" sz="2400" lang="en-IN"/>
              <a:t> (asunm1</a:t>
            </a:r>
            <a:r>
              <a:rPr altLang="en-IN" dirty="0" sz="2400" lang="en-US"/>
              <a:t>3</a:t>
            </a:r>
            <a:r>
              <a:rPr altLang="en-IN" dirty="0" sz="2400" lang="en-US"/>
              <a:t>1</a:t>
            </a:r>
            <a:r>
              <a:rPr altLang="en-IN" dirty="0" sz="2400" lang="en-US"/>
              <a:t>9</a:t>
            </a:r>
            <a:r>
              <a:rPr altLang="en-IN" dirty="0" sz="2400" lang="en-US"/>
              <a:t>)</a:t>
            </a:r>
            <a:endParaRPr dirty="0" sz="2400" lang="en-US"/>
          </a:p>
          <a:p>
            <a:r>
              <a:rPr dirty="0" sz="2400" lang="en-US"/>
              <a:t>DEPARTMENT     :</a:t>
            </a:r>
            <a:r>
              <a:rPr dirty="0" sz="2400" lang="en-IN"/>
              <a:t> B.com (General)</a:t>
            </a:r>
            <a:r>
              <a:rPr altLang="en-IN" dirty="0" sz="2400" lang="en-US"/>
              <a:t> </a:t>
            </a:r>
            <a:r>
              <a:rPr altLang="en-IN" dirty="0" sz="2400" lang="en-US"/>
              <a:t>3</a:t>
            </a:r>
            <a:r>
              <a:rPr altLang="en-IN" dirty="0" sz="2400" lang="en-US"/>
              <a:t>r</a:t>
            </a:r>
            <a:r>
              <a:rPr altLang="en-IN" dirty="0" sz="2400" lang="en-US"/>
              <a:t>d</a:t>
            </a:r>
            <a:r>
              <a:rPr altLang="en-IN" dirty="0" sz="2400" lang="en-US"/>
              <a:t> </a:t>
            </a:r>
            <a:r>
              <a:rPr altLang="en-IN" dirty="0" sz="2400" lang="en-US"/>
              <a:t>y</a:t>
            </a:r>
            <a:r>
              <a:rPr altLang="en-IN" dirty="0" sz="2400" lang="en-US"/>
              <a:t>e</a:t>
            </a:r>
            <a:r>
              <a:rPr altLang="en-IN" dirty="0" sz="2400" lang="en-US"/>
              <a:t>a</a:t>
            </a:r>
            <a:r>
              <a:rPr altLang="en-IN" dirty="0" sz="2400" lang="en-US"/>
              <a:t>r</a:t>
            </a:r>
            <a:endParaRPr dirty="0" sz="2400" lang="en-US"/>
          </a:p>
          <a:p>
            <a:r>
              <a:rPr dirty="0" sz="2400" lang="en-US"/>
              <a:t>COLLEGE              </a:t>
            </a:r>
            <a:r>
              <a:rPr dirty="0" sz="2400" lang="en-IN"/>
              <a:t>: </a:t>
            </a:r>
            <a:r>
              <a:rPr altLang="en-IN" dirty="0" sz="2400" lang="en-US"/>
              <a:t>P</a:t>
            </a:r>
            <a:r>
              <a:rPr altLang="en-IN" dirty="0" sz="2400" lang="en-US"/>
              <a:t>A</a:t>
            </a:r>
            <a:r>
              <a:rPr altLang="en-IN" dirty="0" sz="2400" lang="en-US"/>
              <a:t>C</a:t>
            </a:r>
            <a:r>
              <a:rPr altLang="en-IN" dirty="0" sz="2400" lang="en-US"/>
              <a:t>H</a:t>
            </a:r>
            <a:r>
              <a:rPr altLang="en-IN" dirty="0" sz="2400" lang="en-US"/>
              <a:t>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C</a:t>
            </a:r>
            <a:r>
              <a:rPr altLang="en-IN" dirty="0" sz="2400" lang="en-US"/>
              <a:t>H</a:t>
            </a:r>
            <a:r>
              <a:rPr altLang="en-IN" dirty="0" sz="2400" lang="en-US"/>
              <a:t>E</a:t>
            </a:r>
            <a:r>
              <a:rPr altLang="en-IN" dirty="0" sz="2400" lang="en-US"/>
              <a:t>N</a:t>
            </a:r>
            <a:r>
              <a:rPr altLang="en-IN" dirty="0" sz="2400" lang="en-US"/>
              <a:t>N</a:t>
            </a:r>
            <a:r>
              <a:rPr altLang="en-IN" dirty="0" sz="2400" lang="en-US"/>
              <a:t>A</a:t>
            </a:r>
            <a:r>
              <a:rPr altLang="en-IN" dirty="0" sz="2400" lang="en-US"/>
              <a:t>I</a:t>
            </a:r>
            <a:r>
              <a:rPr altLang="en-IN" dirty="0" sz="2400" lang="en-US"/>
              <a:t> </a:t>
            </a:r>
            <a:r>
              <a:rPr altLang="en-IN" dirty="0" sz="2400" lang="en-US"/>
              <a:t>3</a:t>
            </a:r>
            <a:r>
              <a:rPr altLang="en-IN" dirty="0" sz="2400" lang="en-US"/>
              <a:t>0</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rotWithShape="1">
          <a:blip xmlns:r="http://schemas.openxmlformats.org/officeDocument/2006/relationships" r:embed="rId1" cstate="print"/>
          <a:srcRect l="3186" b="-3756"/>
          <a:stretch>
            <a:fillRect/>
          </a:stretch>
        </p:blipFill>
        <p:spPr>
          <a:xfrm>
            <a:off x="115529" y="1697908"/>
            <a:ext cx="2388378" cy="3547909"/>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496533" y="2389116"/>
            <a:ext cx="7485667" cy="2677656"/>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Performance Level– There are categories into Levels such as very </a:t>
            </a:r>
            <a:r>
              <a:rPr dirty="0" sz="2800" lang="en-IN" err="1">
                <a:latin typeface="Times New Roman" panose="02020603050405020304" pitchFamily="18" charset="0"/>
                <a:cs typeface="Times New Roman" panose="02020603050405020304" pitchFamily="18" charset="0"/>
              </a:rPr>
              <a:t>high,high,med,low,etc</a:t>
            </a:r>
            <a:r>
              <a:rPr dirty="0" sz="2800" lang="en-IN">
                <a:latin typeface="Times New Roman" panose="02020603050405020304" pitchFamily="18" charset="0"/>
                <a:cs typeface="Times New Roman" panose="02020603050405020304" pitchFamily="18" charset="0"/>
              </a:rPr>
              <a:t>...</a:t>
            </a:r>
          </a:p>
          <a:p>
            <a:endParaRPr dirty="0" sz="2800" lang="en-IN">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2"/>
          <p:cNvSpPr txBox="1"/>
          <p:nvPr/>
        </p:nvSpPr>
        <p:spPr>
          <a:xfrm>
            <a:off x="739775" y="1543057"/>
            <a:ext cx="6102070" cy="4401205"/>
          </a:xfrm>
          <a:prstGeom prst="rect"/>
          <a:noFill/>
        </p:spPr>
        <p:txBody>
          <a:bodyPr wrap="square">
            <a:spAutoFit/>
          </a:bodyPr>
          <a:p>
            <a:r>
              <a:rPr dirty="0" sz="2000" lang="en-IN"/>
              <a:t>*Data Preparation: Clean and organize data, ensuring accuracy and consistency.</a:t>
            </a:r>
          </a:p>
          <a:p>
            <a:endParaRPr dirty="0" sz="2000" lang="en-IN"/>
          </a:p>
          <a:p>
            <a:r>
              <a:rPr dirty="0" sz="2000" lang="en-IN"/>
              <a:t>*Trend Analysis: Apply charts and graphs (e.g., line charts, bar graphs) to visualize trends over time, such as employee performance or turnover rates.</a:t>
            </a:r>
          </a:p>
          <a:p>
            <a:endParaRPr dirty="0" sz="2000" lang="en-IN"/>
          </a:p>
          <a:p>
            <a:r>
              <a:rPr dirty="0" sz="2000" lang="en-IN"/>
              <a:t>*Pivot Tables: Create pivot tables to aggregate and </a:t>
            </a:r>
            <a:r>
              <a:rPr dirty="0" sz="2000" lang="en-IN" err="1"/>
              <a:t>analyze</a:t>
            </a:r>
            <a:r>
              <a:rPr dirty="0" sz="2000" lang="en-IN"/>
              <a:t> data across different dimensions, such as department, tenure, or job role.</a:t>
            </a:r>
          </a:p>
          <a:p>
            <a:endParaRPr dirty="0" sz="2000" lang="en-IN"/>
          </a:p>
          <a:p>
            <a:r>
              <a:rPr dirty="0" sz="2000" lang="en-IN"/>
              <a:t>*</a:t>
            </a:r>
            <a:r>
              <a:rPr dirty="0" sz="2000" lang="en-US"/>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7158037" y="16049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1143000" y="1928812"/>
          <a:ext cx="5867400" cy="424338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566502" y="1734501"/>
            <a:ext cx="7586604" cy="4524315"/>
          </a:xfrm>
          <a:prstGeom prst="rect"/>
          <a:noFill/>
        </p:spPr>
        <p:txBody>
          <a:bodyPr wrap="square">
            <a:spAutoFit/>
          </a:bodyPr>
          <a:p>
            <a:r>
              <a:rPr dirty="0" sz="2400" lang="en-US"/>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834312" y="1676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78602" y="1563867"/>
            <a:ext cx="6812785" cy="1615440"/>
          </a:xfrm>
          <a:prstGeom prst="rect"/>
          <a:noFill/>
        </p:spPr>
        <p:txBody>
          <a:bodyPr wrap="square">
            <a:spAutoFit/>
          </a:bodyPr>
          <a:p>
            <a:r>
              <a:rPr b="1" dirty="0" sz="2400" lang="en-US"/>
              <a:t>Employee performance is a critical factor influencing organizational success, requiring effective assessment and management strategies. Addressing performance issues promptly can enhance productivity and employee satisfaction</a:t>
            </a:r>
            <a:r>
              <a:rPr b="1" dirty="0" lang="en-US"/>
              <a:t>.</a:t>
            </a:r>
          </a:p>
        </p:txBody>
      </p:sp>
      <p:sp>
        <p:nvSpPr>
          <p:cNvPr id="1048650" name="TextBox 11"/>
          <p:cNvSpPr txBox="1"/>
          <p:nvPr/>
        </p:nvSpPr>
        <p:spPr>
          <a:xfrm>
            <a:off x="478602" y="3851395"/>
            <a:ext cx="7162800" cy="1615441"/>
          </a:xfrm>
          <a:prstGeom prst="rect"/>
          <a:noFill/>
        </p:spPr>
        <p:txBody>
          <a:bodyPr wrap="square">
            <a:spAutoFit/>
          </a:bodyPr>
          <a:p>
            <a:r>
              <a:rPr b="1" dirty="0" sz="2400" lang="en-US"/>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8623965" y="199057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238125" y="2425601"/>
            <a:ext cx="8420100" cy="1615441"/>
          </a:xfrm>
          <a:prstGeom prst="rect"/>
          <a:noFill/>
        </p:spPr>
        <p:txBody>
          <a:bodyPr rtlCol="0" wrap="square">
            <a:spAutoFit/>
          </a:bodyPr>
          <a:p>
            <a:pPr algn="l">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dirty="0" sz="2400" i="0" lang="en-US">
                <a:solidFill>
                  <a:srgbClr val="0D0D0D"/>
                </a:solidFill>
                <a:effectLst/>
                <a:latin typeface="Times New Roman" panose="02020603050405020304" pitchFamily="18" charset="0"/>
                <a:cs typeface="Times New Roman" panose="02020603050405020304" pitchFamily="18" charset="0"/>
              </a:rPr>
              <a:t>.</a:t>
            </a:r>
            <a:endParaRPr b="1"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Title 1"/>
          <p:cNvSpPr>
            <a:spLocks noGrp="1"/>
          </p:cNvSpPr>
          <p:nvPr>
            <p:ph type="title"/>
          </p:nvPr>
        </p:nvSpPr>
        <p:spPr>
          <a:xfrm>
            <a:off x="530942" y="487647"/>
            <a:ext cx="10681335" cy="304800"/>
          </a:xfrm>
        </p:spPr>
        <p:txBody>
          <a:bodyPr/>
          <a:p>
            <a:r>
              <a:rPr dirty="0" sz="2400" lang="en-IN"/>
              <a:t>PROJECT FOCUS :</a:t>
            </a:r>
            <a:endParaRPr dirty="0" sz="2400" lang="en-US"/>
          </a:p>
        </p:txBody>
      </p:sp>
      <p:sp>
        <p:nvSpPr>
          <p:cNvPr id="1048658" name="TextBox 5"/>
          <p:cNvSpPr txBox="1"/>
          <p:nvPr/>
        </p:nvSpPr>
        <p:spPr>
          <a:xfrm>
            <a:off x="533400" y="914400"/>
            <a:ext cx="8527669" cy="4358640"/>
          </a:xfrm>
          <a:prstGeom prst="rect"/>
          <a:noFill/>
        </p:spPr>
        <p:txBody>
          <a:bodyPr wrap="square">
            <a:spAutoFit/>
          </a:bodyPr>
          <a:p>
            <a:r>
              <a:rPr dirty="0" sz="2400" lang="en-US"/>
              <a:t>This project focuses on leveraging Excel to analyze employee data. Key tasks include</a:t>
            </a:r>
            <a:r>
              <a:rPr dirty="0" sz="2400" lang="en-IN"/>
              <a:t>;</a:t>
            </a:r>
          </a:p>
          <a:p>
            <a:endParaRPr dirty="0" sz="2400" lang="en-IN"/>
          </a:p>
          <a:p>
            <a:pPr indent="-457200" marL="457200">
              <a:buAutoNum type="arabicPeriod"/>
            </a:pPr>
            <a:r>
              <a:rPr dirty="0" sz="2400" lang="en-US"/>
              <a:t>**Data Organization:** Importing, cleaning, and structuring employee data for clarity and consistency.</a:t>
            </a:r>
            <a:endParaRPr dirty="0" sz="2400" lang="en-IN"/>
          </a:p>
          <a:p>
            <a:endParaRPr dirty="0" sz="2400" lang="en-IN"/>
          </a:p>
          <a:p>
            <a:r>
              <a:rPr dirty="0" sz="2400" lang="en-US"/>
              <a:t>2. **Analysis:** Applying Excel functions and formulas to assess performance metrics, </a:t>
            </a:r>
            <a:r>
              <a:rPr dirty="0" sz="2400" lang="en-IN"/>
              <a:t>filling missing values </a:t>
            </a:r>
            <a:r>
              <a:rPr dirty="0" sz="2400" lang="en-US"/>
              <a:t>, and other key indicators.</a:t>
            </a:r>
            <a:endParaRPr dirty="0" sz="2400" lang="en-IN"/>
          </a:p>
          <a:p>
            <a:endParaRPr dirty="0" sz="2400" lang="en-IN"/>
          </a:p>
          <a:p>
            <a:r>
              <a:rPr dirty="0" sz="2400" lang="en-US"/>
              <a:t>3. **Visualization:** Creating charts, graphs, and pivot tables to visualize trends and patterns.</a:t>
            </a:r>
            <a:endParaRPr dirty="0" sz="2400" lang="en-IN"/>
          </a:p>
          <a:p>
            <a:endParaRPr dirty="0" sz="2400" lang="en-IN"/>
          </a:p>
          <a:p>
            <a:r>
              <a:rPr dirty="0" sz="2400" lang="en-US"/>
              <a:t>4. **Reporting:** Summarizing findings to inform HR strategies and decision-making</a:t>
            </a:r>
            <a:r>
              <a:rPr dirty="0" sz="2400" lang="en-IN"/>
              <a:t>.</a:t>
            </a:r>
            <a:endParaRPr dirty="0" sz="24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7467600" y="1828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8"/>
          <p:cNvSpPr txBox="1"/>
          <p:nvPr/>
        </p:nvSpPr>
        <p:spPr>
          <a:xfrm>
            <a:off x="723900" y="2274838"/>
            <a:ext cx="7750540" cy="3170099"/>
          </a:xfrm>
          <a:prstGeom prst="rect"/>
          <a:noFill/>
        </p:spPr>
        <p:txBody>
          <a:bodyPr wrap="square">
            <a:spAutoFit/>
          </a:bodyPr>
          <a:p>
            <a:r>
              <a:rPr dirty="0" sz="2000" lang="en-US"/>
              <a:t>The end users in employee performance analysis typically include:</a:t>
            </a:r>
            <a:endParaRPr dirty="0" sz="2000" lang="en-IN"/>
          </a:p>
          <a:p>
            <a:endParaRPr dirty="0" sz="2000" lang="en-IN"/>
          </a:p>
          <a:p>
            <a:r>
              <a:rPr dirty="0" sz="2000" lang="en-IN"/>
              <a:t>   </a:t>
            </a:r>
            <a:r>
              <a:rPr dirty="0" sz="2000" lang="en-US"/>
              <a:t>1. **Human Resources (HR) Managers:** They use the insights to make informed decisions about promotions, training, and development.</a:t>
            </a:r>
          </a:p>
          <a:p>
            <a:endParaRPr dirty="0" sz="2000" lang="en-IN"/>
          </a:p>
          <a:p>
            <a:r>
              <a:rPr dirty="0" sz="2000" lang="en-IN"/>
              <a:t>   </a:t>
            </a:r>
            <a:r>
              <a:rPr dirty="0" sz="2000" lang="en-US"/>
              <a:t>2. **Team Leaders and Supervisors:** They apply performance data to provide feedback, set goals, and manage team performance.</a:t>
            </a:r>
          </a:p>
          <a:p>
            <a:endParaRPr dirty="0" sz="2000" lang="en-IN"/>
          </a:p>
          <a:p>
            <a:r>
              <a:rPr dirty="0" sz="2000" lang="en-IN"/>
              <a:t>   </a:t>
            </a:r>
            <a:r>
              <a:rPr dirty="0" sz="2000" lang="en-US"/>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8949659" y="428686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8001000" y="21087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087771" y="4514082"/>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0" name="TextBox 9"/>
          <p:cNvSpPr txBox="1"/>
          <p:nvPr/>
        </p:nvSpPr>
        <p:spPr>
          <a:xfrm>
            <a:off x="3251480" y="2459603"/>
            <a:ext cx="6102070" cy="2554545"/>
          </a:xfrm>
          <a:prstGeom prst="rect"/>
          <a:noFill/>
        </p:spPr>
        <p:txBody>
          <a:bodyPr wrap="square">
            <a:spAutoFit/>
          </a:bodyPr>
          <a:p>
            <a:r>
              <a:rPr dirty="0" sz="3200" lang="en-IN"/>
              <a:t>*</a:t>
            </a:r>
            <a:r>
              <a:rPr dirty="0" sz="3200" lang="en-US"/>
              <a:t>Filtering – </a:t>
            </a:r>
            <a:r>
              <a:rPr dirty="0" sz="3200" lang="en-IN"/>
              <a:t>to fill the </a:t>
            </a:r>
            <a:r>
              <a:rPr dirty="0" sz="3200" lang="en-US"/>
              <a:t>missing values</a:t>
            </a:r>
            <a:r>
              <a:rPr dirty="0" sz="3200" lang="en-IN"/>
              <a:t>.</a:t>
            </a:r>
          </a:p>
          <a:p>
            <a:r>
              <a:rPr dirty="0" sz="3200" lang="en-IN"/>
              <a:t>*</a:t>
            </a:r>
            <a:r>
              <a:rPr dirty="0" sz="3200" lang="en-US"/>
              <a:t>Conditional </a:t>
            </a:r>
            <a:r>
              <a:rPr dirty="0" sz="3200" lang="en-US" err="1"/>
              <a:t>formating</a:t>
            </a:r>
            <a:r>
              <a:rPr dirty="0" sz="3200" lang="en-US"/>
              <a:t>-</a:t>
            </a:r>
            <a:r>
              <a:rPr dirty="0" sz="3200" lang="en-IN"/>
              <a:t> </a:t>
            </a:r>
            <a:r>
              <a:rPr dirty="0" sz="3200" lang="en-US"/>
              <a:t>blank values</a:t>
            </a:r>
            <a:r>
              <a:rPr dirty="0" sz="3200" lang="en-IN"/>
              <a:t>.</a:t>
            </a:r>
          </a:p>
          <a:p>
            <a:r>
              <a:rPr dirty="0" sz="3200" lang="en-IN"/>
              <a:t>*Using- </a:t>
            </a:r>
            <a:r>
              <a:rPr dirty="0" sz="3200" lang="en-US"/>
              <a:t>Pivot table</a:t>
            </a:r>
            <a:r>
              <a:rPr dirty="0" sz="3200" lang="en-IN"/>
              <a:t> &amp; Chart.</a:t>
            </a:r>
            <a:endParaRPr dirty="0" sz="3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3"/>
          <p:cNvSpPr txBox="1"/>
          <p:nvPr/>
        </p:nvSpPr>
        <p:spPr>
          <a:xfrm rot="10800000" flipV="1">
            <a:off x="910757" y="1209577"/>
            <a:ext cx="8142166" cy="5262979"/>
          </a:xfrm>
          <a:prstGeom prst="rect"/>
          <a:noFill/>
        </p:spPr>
        <p:txBody>
          <a:bodyPr wrap="square">
            <a:spAutoFit/>
          </a:bodyPr>
          <a:p>
            <a:r>
              <a:rPr dirty="0" sz="2400" lang="en-US"/>
              <a:t>Employee data set- </a:t>
            </a:r>
            <a:r>
              <a:rPr dirty="0" sz="2400" lang="en-US" err="1"/>
              <a:t>Kaggle</a:t>
            </a:r>
            <a:endParaRPr dirty="0" sz="2400" lang="en-IN"/>
          </a:p>
          <a:p>
            <a:r>
              <a:rPr dirty="0" sz="2400" lang="en-IN"/>
              <a:t>There are </a:t>
            </a:r>
            <a:r>
              <a:rPr dirty="0" sz="2400" lang="en-US"/>
              <a:t>26 features</a:t>
            </a:r>
            <a:endParaRPr dirty="0" sz="2400" lang="en-IN"/>
          </a:p>
          <a:p>
            <a:r>
              <a:rPr dirty="0" sz="2400" lang="en-IN"/>
              <a:t>The important ten features are,</a:t>
            </a:r>
          </a:p>
          <a:p>
            <a:r>
              <a:rPr dirty="0" sz="2400" lang="en-IN"/>
              <a:t>        * Employment ID</a:t>
            </a:r>
          </a:p>
          <a:p>
            <a:r>
              <a:rPr dirty="0" sz="2400" lang="en-IN"/>
              <a:t>        *First name</a:t>
            </a:r>
          </a:p>
          <a:p>
            <a:r>
              <a:rPr dirty="0" sz="2400" lang="en-IN"/>
              <a:t>        *Last name </a:t>
            </a:r>
          </a:p>
          <a:p>
            <a:r>
              <a:rPr dirty="0" sz="2400" lang="en-IN"/>
              <a:t>        *Gender</a:t>
            </a:r>
          </a:p>
          <a:p>
            <a:r>
              <a:rPr dirty="0" sz="2400" lang="en-IN"/>
              <a:t>        *Employee status</a:t>
            </a:r>
          </a:p>
          <a:p>
            <a:r>
              <a:rPr dirty="0" sz="2400" lang="en-IN"/>
              <a:t>        *Employee type</a:t>
            </a:r>
          </a:p>
          <a:p>
            <a:r>
              <a:rPr dirty="0" sz="2400" lang="en-IN"/>
              <a:t>        *Employee classification</a:t>
            </a:r>
          </a:p>
          <a:p>
            <a:r>
              <a:rPr dirty="0" sz="2400" lang="en-IN"/>
              <a:t>        *Performance score</a:t>
            </a:r>
          </a:p>
          <a:p>
            <a:r>
              <a:rPr dirty="0" sz="2400" lang="en-IN"/>
              <a:t>        *Current employee ratings</a:t>
            </a:r>
          </a:p>
          <a:p>
            <a:r>
              <a:rPr dirty="0" sz="2400" lang="en-IN"/>
              <a:t>        * Business units</a:t>
            </a:r>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akasc hp10</cp:lastModifiedBy>
  <dcterms:created xsi:type="dcterms:W3CDTF">2024-03-29T04:07:22Z</dcterms:created>
  <dcterms:modified xsi:type="dcterms:W3CDTF">2024-08-28T17:05:18Z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350dd013e140474eb2648657fdc9f33e</vt:lpwstr>
  </property>
</Properties>
</file>