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63" r:id="rId4"/>
    <p:sldId id="272" r:id="rId5"/>
    <p:sldId id="258" r:id="rId6"/>
    <p:sldId id="276" r:id="rId7"/>
    <p:sldId id="275" r:id="rId8"/>
    <p:sldId id="277" r:id="rId9"/>
    <p:sldId id="257" r:id="rId10"/>
    <p:sldId id="278" r:id="rId11"/>
    <p:sldId id="273" r:id="rId12"/>
    <p:sldId id="265"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77" autoAdjust="0"/>
  </p:normalViewPr>
  <p:slideViewPr>
    <p:cSldViewPr snapToGrid="0">
      <p:cViewPr varScale="1">
        <p:scale>
          <a:sx n="59" d="100"/>
          <a:sy n="59" d="100"/>
        </p:scale>
        <p:origin x="9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8AF38-0FC3-4B46-8B2D-50AE7EFA22C1}" type="datetimeFigureOut">
              <a:rPr kumimoji="1" lang="ja-JP" altLang="en-US" smtClean="0"/>
              <a:t>2025/7/18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6C6D8-5D72-4BCF-9E36-5B730EA5D889}" type="slidenum">
              <a:rPr kumimoji="1" lang="ja-JP" altLang="en-US" smtClean="0"/>
              <a:t>‹#›</a:t>
            </a:fld>
            <a:endParaRPr kumimoji="1" lang="ja-JP" altLang="en-US"/>
          </a:p>
        </p:txBody>
      </p:sp>
    </p:spTree>
    <p:extLst>
      <p:ext uri="{BB962C8B-B14F-4D97-AF65-F5344CB8AC3E}">
        <p14:creationId xmlns:p14="http://schemas.microsoft.com/office/powerpoint/2010/main" val="3505209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306C6D8-5D72-4BCF-9E36-5B730EA5D889}" type="slidenum">
              <a:rPr kumimoji="1" lang="ja-JP" altLang="en-US" smtClean="0"/>
              <a:t>9</a:t>
            </a:fld>
            <a:endParaRPr kumimoji="1" lang="ja-JP" altLang="en-US"/>
          </a:p>
        </p:txBody>
      </p:sp>
    </p:spTree>
    <p:extLst>
      <p:ext uri="{BB962C8B-B14F-4D97-AF65-F5344CB8AC3E}">
        <p14:creationId xmlns:p14="http://schemas.microsoft.com/office/powerpoint/2010/main" val="278632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3710A-A85C-2701-CEA3-95E999FEA2F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5CD241-1043-3CA1-0E51-EBB042AD4F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BD1675-FD68-A77C-6A06-5F21FB44C378}"/>
              </a:ext>
            </a:extLst>
          </p:cNvPr>
          <p:cNvSpPr>
            <a:spLocks noGrp="1"/>
          </p:cNvSpPr>
          <p:nvPr>
            <p:ph type="dt" sz="half" idx="10"/>
          </p:nvPr>
        </p:nvSpPr>
        <p:spPr/>
        <p:txBody>
          <a:bodyPr/>
          <a:lstStyle/>
          <a:p>
            <a:fld id="{15804A7F-6D3B-4EBE-8E4B-9A517E40ACA3}" type="datetimeFigureOut">
              <a:rPr kumimoji="1" lang="ja-JP" altLang="en-US" smtClean="0"/>
              <a:t>2025/7/18</a:t>
            </a:fld>
            <a:endParaRPr kumimoji="1" lang="ja-JP" altLang="en-US"/>
          </a:p>
        </p:txBody>
      </p:sp>
      <p:sp>
        <p:nvSpPr>
          <p:cNvPr id="5" name="フッター プレースホルダー 4">
            <a:extLst>
              <a:ext uri="{FF2B5EF4-FFF2-40B4-BE49-F238E27FC236}">
                <a16:creationId xmlns:a16="http://schemas.microsoft.com/office/drawing/2014/main" id="{7CB8888C-129D-AEAD-3EEC-43E9E938B2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E18B8B-7075-BCA8-6813-F6C5A68CD3B2}"/>
              </a:ext>
            </a:extLst>
          </p:cNvPr>
          <p:cNvSpPr>
            <a:spLocks noGrp="1"/>
          </p:cNvSpPr>
          <p:nvPr>
            <p:ph type="sldNum" sz="quarter" idx="12"/>
          </p:nvPr>
        </p:nvSpPr>
        <p:spPr/>
        <p:txBody>
          <a:bodyPr/>
          <a:lstStyle/>
          <a:p>
            <a:fld id="{7971819B-EDF3-4F06-AFAB-9784505DCD27}" type="slidenum">
              <a:rPr kumimoji="1" lang="ja-JP" altLang="en-US" smtClean="0"/>
              <a:t>‹#›</a:t>
            </a:fld>
            <a:endParaRPr kumimoji="1" lang="ja-JP" altLang="en-US"/>
          </a:p>
        </p:txBody>
      </p:sp>
    </p:spTree>
    <p:extLst>
      <p:ext uri="{BB962C8B-B14F-4D97-AF65-F5344CB8AC3E}">
        <p14:creationId xmlns:p14="http://schemas.microsoft.com/office/powerpoint/2010/main" val="265948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8430C-1A7D-5042-7E43-1E249DC3466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E0D692-9ACC-4895-BFDB-A95A5E9AA91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498BB-615C-602D-4A68-0B14932DD2BD}"/>
              </a:ext>
            </a:extLst>
          </p:cNvPr>
          <p:cNvSpPr>
            <a:spLocks noGrp="1"/>
          </p:cNvSpPr>
          <p:nvPr>
            <p:ph type="dt" sz="half" idx="10"/>
          </p:nvPr>
        </p:nvSpPr>
        <p:spPr/>
        <p:txBody>
          <a:bodyPr/>
          <a:lstStyle/>
          <a:p>
            <a:fld id="{15804A7F-6D3B-4EBE-8E4B-9A517E40ACA3}" type="datetimeFigureOut">
              <a:rPr kumimoji="1" lang="ja-JP" altLang="en-US" smtClean="0"/>
              <a:t>2025/7/18</a:t>
            </a:fld>
            <a:endParaRPr kumimoji="1" lang="ja-JP" altLang="en-US"/>
          </a:p>
        </p:txBody>
      </p:sp>
      <p:sp>
        <p:nvSpPr>
          <p:cNvPr id="5" name="フッター プレースホルダー 4">
            <a:extLst>
              <a:ext uri="{FF2B5EF4-FFF2-40B4-BE49-F238E27FC236}">
                <a16:creationId xmlns:a16="http://schemas.microsoft.com/office/drawing/2014/main" id="{17509183-AD30-9D63-B64B-768BE2D6A9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2D264A-B2A5-1E1F-815C-6385461F2B12}"/>
              </a:ext>
            </a:extLst>
          </p:cNvPr>
          <p:cNvSpPr>
            <a:spLocks noGrp="1"/>
          </p:cNvSpPr>
          <p:nvPr>
            <p:ph type="sldNum" sz="quarter" idx="12"/>
          </p:nvPr>
        </p:nvSpPr>
        <p:spPr/>
        <p:txBody>
          <a:bodyPr/>
          <a:lstStyle/>
          <a:p>
            <a:fld id="{7971819B-EDF3-4F06-AFAB-9784505DCD27}" type="slidenum">
              <a:rPr kumimoji="1" lang="ja-JP" altLang="en-US" smtClean="0"/>
              <a:t>‹#›</a:t>
            </a:fld>
            <a:endParaRPr kumimoji="1" lang="ja-JP" altLang="en-US"/>
          </a:p>
        </p:txBody>
      </p:sp>
    </p:spTree>
    <p:extLst>
      <p:ext uri="{BB962C8B-B14F-4D97-AF65-F5344CB8AC3E}">
        <p14:creationId xmlns:p14="http://schemas.microsoft.com/office/powerpoint/2010/main" val="376203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624C976-D283-4AF2-8D34-AC2C71F5DD9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1169218-A0A4-E5D5-EB0B-C6453FD3D8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5A950F-8948-4962-EE55-429CE447330C}"/>
              </a:ext>
            </a:extLst>
          </p:cNvPr>
          <p:cNvSpPr>
            <a:spLocks noGrp="1"/>
          </p:cNvSpPr>
          <p:nvPr>
            <p:ph type="dt" sz="half" idx="10"/>
          </p:nvPr>
        </p:nvSpPr>
        <p:spPr/>
        <p:txBody>
          <a:bodyPr/>
          <a:lstStyle/>
          <a:p>
            <a:fld id="{15804A7F-6D3B-4EBE-8E4B-9A517E40ACA3}" type="datetimeFigureOut">
              <a:rPr kumimoji="1" lang="ja-JP" altLang="en-US" smtClean="0"/>
              <a:t>2025/7/18</a:t>
            </a:fld>
            <a:endParaRPr kumimoji="1" lang="ja-JP" altLang="en-US"/>
          </a:p>
        </p:txBody>
      </p:sp>
      <p:sp>
        <p:nvSpPr>
          <p:cNvPr id="5" name="フッター プレースホルダー 4">
            <a:extLst>
              <a:ext uri="{FF2B5EF4-FFF2-40B4-BE49-F238E27FC236}">
                <a16:creationId xmlns:a16="http://schemas.microsoft.com/office/drawing/2014/main" id="{20B46807-D29C-C43A-C87C-95AA96D99A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81526E-CA74-AD33-77B9-469C65FE290E}"/>
              </a:ext>
            </a:extLst>
          </p:cNvPr>
          <p:cNvSpPr>
            <a:spLocks noGrp="1"/>
          </p:cNvSpPr>
          <p:nvPr>
            <p:ph type="sldNum" sz="quarter" idx="12"/>
          </p:nvPr>
        </p:nvSpPr>
        <p:spPr/>
        <p:txBody>
          <a:bodyPr/>
          <a:lstStyle/>
          <a:p>
            <a:fld id="{7971819B-EDF3-4F06-AFAB-9784505DCD27}" type="slidenum">
              <a:rPr kumimoji="1" lang="ja-JP" altLang="en-US" smtClean="0"/>
              <a:t>‹#›</a:t>
            </a:fld>
            <a:endParaRPr kumimoji="1" lang="ja-JP" altLang="en-US"/>
          </a:p>
        </p:txBody>
      </p:sp>
    </p:spTree>
    <p:extLst>
      <p:ext uri="{BB962C8B-B14F-4D97-AF65-F5344CB8AC3E}">
        <p14:creationId xmlns:p14="http://schemas.microsoft.com/office/powerpoint/2010/main" val="405345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F9F26-DC40-4896-7B5E-043CB6E9C50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AB1798-1ADE-1FFE-DAC7-200374179D0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7FFF67-6F11-06C7-B5C3-0FCF7920E077}"/>
              </a:ext>
            </a:extLst>
          </p:cNvPr>
          <p:cNvSpPr>
            <a:spLocks noGrp="1"/>
          </p:cNvSpPr>
          <p:nvPr>
            <p:ph type="dt" sz="half" idx="10"/>
          </p:nvPr>
        </p:nvSpPr>
        <p:spPr/>
        <p:txBody>
          <a:bodyPr/>
          <a:lstStyle/>
          <a:p>
            <a:fld id="{15804A7F-6D3B-4EBE-8E4B-9A517E40ACA3}" type="datetimeFigureOut">
              <a:rPr kumimoji="1" lang="ja-JP" altLang="en-US" smtClean="0"/>
              <a:t>2025/7/18</a:t>
            </a:fld>
            <a:endParaRPr kumimoji="1" lang="ja-JP" altLang="en-US"/>
          </a:p>
        </p:txBody>
      </p:sp>
      <p:sp>
        <p:nvSpPr>
          <p:cNvPr id="5" name="フッター プレースホルダー 4">
            <a:extLst>
              <a:ext uri="{FF2B5EF4-FFF2-40B4-BE49-F238E27FC236}">
                <a16:creationId xmlns:a16="http://schemas.microsoft.com/office/drawing/2014/main" id="{6F22AF08-9DB7-C8A7-C99B-5064F727C8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80C78C-073F-6FFF-60A8-03D9AC90F9CE}"/>
              </a:ext>
            </a:extLst>
          </p:cNvPr>
          <p:cNvSpPr>
            <a:spLocks noGrp="1"/>
          </p:cNvSpPr>
          <p:nvPr>
            <p:ph type="sldNum" sz="quarter" idx="12"/>
          </p:nvPr>
        </p:nvSpPr>
        <p:spPr/>
        <p:txBody>
          <a:bodyPr/>
          <a:lstStyle/>
          <a:p>
            <a:fld id="{7971819B-EDF3-4F06-AFAB-9784505DCD27}" type="slidenum">
              <a:rPr kumimoji="1" lang="ja-JP" altLang="en-US" smtClean="0"/>
              <a:t>‹#›</a:t>
            </a:fld>
            <a:endParaRPr kumimoji="1" lang="ja-JP" altLang="en-US"/>
          </a:p>
        </p:txBody>
      </p:sp>
    </p:spTree>
    <p:extLst>
      <p:ext uri="{BB962C8B-B14F-4D97-AF65-F5344CB8AC3E}">
        <p14:creationId xmlns:p14="http://schemas.microsoft.com/office/powerpoint/2010/main" val="51971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9BDBE-FA74-5E07-65DA-06CB896B1DB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7D50EC-FE18-2054-0157-E264D8F0CE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D7EFCFC-FB13-FE3D-33F0-552F23419684}"/>
              </a:ext>
            </a:extLst>
          </p:cNvPr>
          <p:cNvSpPr>
            <a:spLocks noGrp="1"/>
          </p:cNvSpPr>
          <p:nvPr>
            <p:ph type="dt" sz="half" idx="10"/>
          </p:nvPr>
        </p:nvSpPr>
        <p:spPr/>
        <p:txBody>
          <a:bodyPr/>
          <a:lstStyle/>
          <a:p>
            <a:fld id="{15804A7F-6D3B-4EBE-8E4B-9A517E40ACA3}" type="datetimeFigureOut">
              <a:rPr kumimoji="1" lang="ja-JP" altLang="en-US" smtClean="0"/>
              <a:t>2025/7/18</a:t>
            </a:fld>
            <a:endParaRPr kumimoji="1" lang="ja-JP" altLang="en-US"/>
          </a:p>
        </p:txBody>
      </p:sp>
      <p:sp>
        <p:nvSpPr>
          <p:cNvPr id="5" name="フッター プレースホルダー 4">
            <a:extLst>
              <a:ext uri="{FF2B5EF4-FFF2-40B4-BE49-F238E27FC236}">
                <a16:creationId xmlns:a16="http://schemas.microsoft.com/office/drawing/2014/main" id="{9060326A-DB1A-7856-CAAB-63932E369F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FB6D44E-7849-F9B1-E2EE-33DA51008416}"/>
              </a:ext>
            </a:extLst>
          </p:cNvPr>
          <p:cNvSpPr>
            <a:spLocks noGrp="1"/>
          </p:cNvSpPr>
          <p:nvPr>
            <p:ph type="sldNum" sz="quarter" idx="12"/>
          </p:nvPr>
        </p:nvSpPr>
        <p:spPr/>
        <p:txBody>
          <a:bodyPr/>
          <a:lstStyle/>
          <a:p>
            <a:fld id="{7971819B-EDF3-4F06-AFAB-9784505DCD27}" type="slidenum">
              <a:rPr kumimoji="1" lang="ja-JP" altLang="en-US" smtClean="0"/>
              <a:t>‹#›</a:t>
            </a:fld>
            <a:endParaRPr kumimoji="1" lang="ja-JP" altLang="en-US"/>
          </a:p>
        </p:txBody>
      </p:sp>
    </p:spTree>
    <p:extLst>
      <p:ext uri="{BB962C8B-B14F-4D97-AF65-F5344CB8AC3E}">
        <p14:creationId xmlns:p14="http://schemas.microsoft.com/office/powerpoint/2010/main" val="133843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1382DD-98EB-0CEB-517A-58E7F37FDC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12A2A7-1C43-F336-DE80-31EB0B6BFAC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008670-BAE7-4F42-DA55-564B1A318E4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4D5160-5BD0-4064-C37C-CF429B0D6CBC}"/>
              </a:ext>
            </a:extLst>
          </p:cNvPr>
          <p:cNvSpPr>
            <a:spLocks noGrp="1"/>
          </p:cNvSpPr>
          <p:nvPr>
            <p:ph type="dt" sz="half" idx="10"/>
          </p:nvPr>
        </p:nvSpPr>
        <p:spPr/>
        <p:txBody>
          <a:bodyPr/>
          <a:lstStyle/>
          <a:p>
            <a:fld id="{15804A7F-6D3B-4EBE-8E4B-9A517E40ACA3}" type="datetimeFigureOut">
              <a:rPr kumimoji="1" lang="ja-JP" altLang="en-US" smtClean="0"/>
              <a:t>2025/7/18</a:t>
            </a:fld>
            <a:endParaRPr kumimoji="1" lang="ja-JP" altLang="en-US"/>
          </a:p>
        </p:txBody>
      </p:sp>
      <p:sp>
        <p:nvSpPr>
          <p:cNvPr id="6" name="フッター プレースホルダー 5">
            <a:extLst>
              <a:ext uri="{FF2B5EF4-FFF2-40B4-BE49-F238E27FC236}">
                <a16:creationId xmlns:a16="http://schemas.microsoft.com/office/drawing/2014/main" id="{84E909AC-4BCB-2939-5EC1-79A998056A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444019-B557-4336-EBCD-952008AD333F}"/>
              </a:ext>
            </a:extLst>
          </p:cNvPr>
          <p:cNvSpPr>
            <a:spLocks noGrp="1"/>
          </p:cNvSpPr>
          <p:nvPr>
            <p:ph type="sldNum" sz="quarter" idx="12"/>
          </p:nvPr>
        </p:nvSpPr>
        <p:spPr/>
        <p:txBody>
          <a:bodyPr/>
          <a:lstStyle/>
          <a:p>
            <a:fld id="{7971819B-EDF3-4F06-AFAB-9784505DCD27}" type="slidenum">
              <a:rPr kumimoji="1" lang="ja-JP" altLang="en-US" smtClean="0"/>
              <a:t>‹#›</a:t>
            </a:fld>
            <a:endParaRPr kumimoji="1" lang="ja-JP" altLang="en-US"/>
          </a:p>
        </p:txBody>
      </p:sp>
    </p:spTree>
    <p:extLst>
      <p:ext uri="{BB962C8B-B14F-4D97-AF65-F5344CB8AC3E}">
        <p14:creationId xmlns:p14="http://schemas.microsoft.com/office/powerpoint/2010/main" val="351385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CB0FDB-D385-C629-176B-F8789017E7C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9EF0C3D-AE84-A0F9-C422-84BE31753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B9F538E-ECD0-895E-E62E-BB511049A39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583DC3E-B7BE-C49C-F99D-C5F81C57DF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21C22FC-AE20-A1F0-9315-2D413F6E71C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B8F3931-C47C-4D2D-C592-E045A2349A2C}"/>
              </a:ext>
            </a:extLst>
          </p:cNvPr>
          <p:cNvSpPr>
            <a:spLocks noGrp="1"/>
          </p:cNvSpPr>
          <p:nvPr>
            <p:ph type="dt" sz="half" idx="10"/>
          </p:nvPr>
        </p:nvSpPr>
        <p:spPr/>
        <p:txBody>
          <a:bodyPr/>
          <a:lstStyle/>
          <a:p>
            <a:fld id="{15804A7F-6D3B-4EBE-8E4B-9A517E40ACA3}" type="datetimeFigureOut">
              <a:rPr kumimoji="1" lang="ja-JP" altLang="en-US" smtClean="0"/>
              <a:t>2025/7/18</a:t>
            </a:fld>
            <a:endParaRPr kumimoji="1" lang="ja-JP" altLang="en-US"/>
          </a:p>
        </p:txBody>
      </p:sp>
      <p:sp>
        <p:nvSpPr>
          <p:cNvPr id="8" name="フッター プレースホルダー 7">
            <a:extLst>
              <a:ext uri="{FF2B5EF4-FFF2-40B4-BE49-F238E27FC236}">
                <a16:creationId xmlns:a16="http://schemas.microsoft.com/office/drawing/2014/main" id="{C27FD99A-7B65-AF42-2E2E-8E77F26F2B6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53B7E4-3750-CDC0-C7F9-E91613003789}"/>
              </a:ext>
            </a:extLst>
          </p:cNvPr>
          <p:cNvSpPr>
            <a:spLocks noGrp="1"/>
          </p:cNvSpPr>
          <p:nvPr>
            <p:ph type="sldNum" sz="quarter" idx="12"/>
          </p:nvPr>
        </p:nvSpPr>
        <p:spPr/>
        <p:txBody>
          <a:bodyPr/>
          <a:lstStyle/>
          <a:p>
            <a:fld id="{7971819B-EDF3-4F06-AFAB-9784505DCD27}" type="slidenum">
              <a:rPr kumimoji="1" lang="ja-JP" altLang="en-US" smtClean="0"/>
              <a:t>‹#›</a:t>
            </a:fld>
            <a:endParaRPr kumimoji="1" lang="ja-JP" altLang="en-US"/>
          </a:p>
        </p:txBody>
      </p:sp>
    </p:spTree>
    <p:extLst>
      <p:ext uri="{BB962C8B-B14F-4D97-AF65-F5344CB8AC3E}">
        <p14:creationId xmlns:p14="http://schemas.microsoft.com/office/powerpoint/2010/main" val="3411307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4CD7B-4BE9-05C1-1C8A-B65A116C450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FEB4F49-A7C9-7C13-6F6B-D1E37A9DFF2E}"/>
              </a:ext>
            </a:extLst>
          </p:cNvPr>
          <p:cNvSpPr>
            <a:spLocks noGrp="1"/>
          </p:cNvSpPr>
          <p:nvPr>
            <p:ph type="dt" sz="half" idx="10"/>
          </p:nvPr>
        </p:nvSpPr>
        <p:spPr/>
        <p:txBody>
          <a:bodyPr/>
          <a:lstStyle/>
          <a:p>
            <a:fld id="{15804A7F-6D3B-4EBE-8E4B-9A517E40ACA3}" type="datetimeFigureOut">
              <a:rPr kumimoji="1" lang="ja-JP" altLang="en-US" smtClean="0"/>
              <a:t>2025/7/18</a:t>
            </a:fld>
            <a:endParaRPr kumimoji="1" lang="ja-JP" altLang="en-US"/>
          </a:p>
        </p:txBody>
      </p:sp>
      <p:sp>
        <p:nvSpPr>
          <p:cNvPr id="4" name="フッター プレースホルダー 3">
            <a:extLst>
              <a:ext uri="{FF2B5EF4-FFF2-40B4-BE49-F238E27FC236}">
                <a16:creationId xmlns:a16="http://schemas.microsoft.com/office/drawing/2014/main" id="{C2B6989F-F6C4-E548-7FAB-104548C4CD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8DC90CA-E726-9069-0FF1-F3EFF2530ED5}"/>
              </a:ext>
            </a:extLst>
          </p:cNvPr>
          <p:cNvSpPr>
            <a:spLocks noGrp="1"/>
          </p:cNvSpPr>
          <p:nvPr>
            <p:ph type="sldNum" sz="quarter" idx="12"/>
          </p:nvPr>
        </p:nvSpPr>
        <p:spPr/>
        <p:txBody>
          <a:bodyPr/>
          <a:lstStyle/>
          <a:p>
            <a:fld id="{7971819B-EDF3-4F06-AFAB-9784505DCD27}" type="slidenum">
              <a:rPr kumimoji="1" lang="ja-JP" altLang="en-US" smtClean="0"/>
              <a:t>‹#›</a:t>
            </a:fld>
            <a:endParaRPr kumimoji="1" lang="ja-JP" altLang="en-US"/>
          </a:p>
        </p:txBody>
      </p:sp>
    </p:spTree>
    <p:extLst>
      <p:ext uri="{BB962C8B-B14F-4D97-AF65-F5344CB8AC3E}">
        <p14:creationId xmlns:p14="http://schemas.microsoft.com/office/powerpoint/2010/main" val="244206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8C1A4D0-0608-2A61-90F9-3D9F8E3593F1}"/>
              </a:ext>
            </a:extLst>
          </p:cNvPr>
          <p:cNvSpPr>
            <a:spLocks noGrp="1"/>
          </p:cNvSpPr>
          <p:nvPr>
            <p:ph type="dt" sz="half" idx="10"/>
          </p:nvPr>
        </p:nvSpPr>
        <p:spPr/>
        <p:txBody>
          <a:bodyPr/>
          <a:lstStyle/>
          <a:p>
            <a:fld id="{15804A7F-6D3B-4EBE-8E4B-9A517E40ACA3}" type="datetimeFigureOut">
              <a:rPr kumimoji="1" lang="ja-JP" altLang="en-US" smtClean="0"/>
              <a:t>2025/7/18</a:t>
            </a:fld>
            <a:endParaRPr kumimoji="1" lang="ja-JP" altLang="en-US"/>
          </a:p>
        </p:txBody>
      </p:sp>
      <p:sp>
        <p:nvSpPr>
          <p:cNvPr id="3" name="フッター プレースホルダー 2">
            <a:extLst>
              <a:ext uri="{FF2B5EF4-FFF2-40B4-BE49-F238E27FC236}">
                <a16:creationId xmlns:a16="http://schemas.microsoft.com/office/drawing/2014/main" id="{955C870C-DDFA-2F0A-0EA0-E9182BDA870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C787CB-FF62-1718-21F0-B8F6EB29C6A9}"/>
              </a:ext>
            </a:extLst>
          </p:cNvPr>
          <p:cNvSpPr>
            <a:spLocks noGrp="1"/>
          </p:cNvSpPr>
          <p:nvPr>
            <p:ph type="sldNum" sz="quarter" idx="12"/>
          </p:nvPr>
        </p:nvSpPr>
        <p:spPr/>
        <p:txBody>
          <a:bodyPr/>
          <a:lstStyle/>
          <a:p>
            <a:fld id="{7971819B-EDF3-4F06-AFAB-9784505DCD27}" type="slidenum">
              <a:rPr kumimoji="1" lang="ja-JP" altLang="en-US" smtClean="0"/>
              <a:t>‹#›</a:t>
            </a:fld>
            <a:endParaRPr kumimoji="1" lang="ja-JP" altLang="en-US"/>
          </a:p>
        </p:txBody>
      </p:sp>
    </p:spTree>
    <p:extLst>
      <p:ext uri="{BB962C8B-B14F-4D97-AF65-F5344CB8AC3E}">
        <p14:creationId xmlns:p14="http://schemas.microsoft.com/office/powerpoint/2010/main" val="125010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AAFA03-DEF7-921E-8C96-ABC8566B684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DFC601-A54B-23DB-F475-382B4051D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878DD87-9CA6-34B0-C020-0A581598E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7A565B-C605-AD9B-02FD-B28C7E51F7BA}"/>
              </a:ext>
            </a:extLst>
          </p:cNvPr>
          <p:cNvSpPr>
            <a:spLocks noGrp="1"/>
          </p:cNvSpPr>
          <p:nvPr>
            <p:ph type="dt" sz="half" idx="10"/>
          </p:nvPr>
        </p:nvSpPr>
        <p:spPr/>
        <p:txBody>
          <a:bodyPr/>
          <a:lstStyle/>
          <a:p>
            <a:fld id="{15804A7F-6D3B-4EBE-8E4B-9A517E40ACA3}" type="datetimeFigureOut">
              <a:rPr kumimoji="1" lang="ja-JP" altLang="en-US" smtClean="0"/>
              <a:t>2025/7/18</a:t>
            </a:fld>
            <a:endParaRPr kumimoji="1" lang="ja-JP" altLang="en-US"/>
          </a:p>
        </p:txBody>
      </p:sp>
      <p:sp>
        <p:nvSpPr>
          <p:cNvPr id="6" name="フッター プレースホルダー 5">
            <a:extLst>
              <a:ext uri="{FF2B5EF4-FFF2-40B4-BE49-F238E27FC236}">
                <a16:creationId xmlns:a16="http://schemas.microsoft.com/office/drawing/2014/main" id="{A7CF6553-A777-C4DF-82FF-7C616C0EFD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44042E0-DB8F-0A25-D19B-049D42997B02}"/>
              </a:ext>
            </a:extLst>
          </p:cNvPr>
          <p:cNvSpPr>
            <a:spLocks noGrp="1"/>
          </p:cNvSpPr>
          <p:nvPr>
            <p:ph type="sldNum" sz="quarter" idx="12"/>
          </p:nvPr>
        </p:nvSpPr>
        <p:spPr/>
        <p:txBody>
          <a:bodyPr/>
          <a:lstStyle/>
          <a:p>
            <a:fld id="{7971819B-EDF3-4F06-AFAB-9784505DCD27}" type="slidenum">
              <a:rPr kumimoji="1" lang="ja-JP" altLang="en-US" smtClean="0"/>
              <a:t>‹#›</a:t>
            </a:fld>
            <a:endParaRPr kumimoji="1" lang="ja-JP" altLang="en-US"/>
          </a:p>
        </p:txBody>
      </p:sp>
    </p:spTree>
    <p:extLst>
      <p:ext uri="{BB962C8B-B14F-4D97-AF65-F5344CB8AC3E}">
        <p14:creationId xmlns:p14="http://schemas.microsoft.com/office/powerpoint/2010/main" val="33479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B3BFC0-90F3-9379-3E3D-1894E7BED1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AAC5261-6461-74B9-9839-C8777A3CA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FB49875-E7A3-91E8-BED4-0175B11E7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C0908C-1FA7-DF20-81CA-E38916364BB3}"/>
              </a:ext>
            </a:extLst>
          </p:cNvPr>
          <p:cNvSpPr>
            <a:spLocks noGrp="1"/>
          </p:cNvSpPr>
          <p:nvPr>
            <p:ph type="dt" sz="half" idx="10"/>
          </p:nvPr>
        </p:nvSpPr>
        <p:spPr/>
        <p:txBody>
          <a:bodyPr/>
          <a:lstStyle/>
          <a:p>
            <a:fld id="{15804A7F-6D3B-4EBE-8E4B-9A517E40ACA3}" type="datetimeFigureOut">
              <a:rPr kumimoji="1" lang="ja-JP" altLang="en-US" smtClean="0"/>
              <a:t>2025/7/18</a:t>
            </a:fld>
            <a:endParaRPr kumimoji="1" lang="ja-JP" altLang="en-US"/>
          </a:p>
        </p:txBody>
      </p:sp>
      <p:sp>
        <p:nvSpPr>
          <p:cNvPr id="6" name="フッター プレースホルダー 5">
            <a:extLst>
              <a:ext uri="{FF2B5EF4-FFF2-40B4-BE49-F238E27FC236}">
                <a16:creationId xmlns:a16="http://schemas.microsoft.com/office/drawing/2014/main" id="{0B4BDBB2-29BB-8EB5-ABB7-888F30B3626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3EBCEB-13F4-476E-9C40-490383FC8904}"/>
              </a:ext>
            </a:extLst>
          </p:cNvPr>
          <p:cNvSpPr>
            <a:spLocks noGrp="1"/>
          </p:cNvSpPr>
          <p:nvPr>
            <p:ph type="sldNum" sz="quarter" idx="12"/>
          </p:nvPr>
        </p:nvSpPr>
        <p:spPr/>
        <p:txBody>
          <a:bodyPr/>
          <a:lstStyle/>
          <a:p>
            <a:fld id="{7971819B-EDF3-4F06-AFAB-9784505DCD27}" type="slidenum">
              <a:rPr kumimoji="1" lang="ja-JP" altLang="en-US" smtClean="0"/>
              <a:t>‹#›</a:t>
            </a:fld>
            <a:endParaRPr kumimoji="1" lang="ja-JP" altLang="en-US"/>
          </a:p>
        </p:txBody>
      </p:sp>
    </p:spTree>
    <p:extLst>
      <p:ext uri="{BB962C8B-B14F-4D97-AF65-F5344CB8AC3E}">
        <p14:creationId xmlns:p14="http://schemas.microsoft.com/office/powerpoint/2010/main" val="330167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8B72367-96C4-BB0F-BCC5-869911A5A5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0F81E4-9377-7A2F-C5B7-818BF6639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04B7E0-75AF-45FD-9076-0C625FBBFD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804A7F-6D3B-4EBE-8E4B-9A517E40ACA3}" type="datetimeFigureOut">
              <a:rPr kumimoji="1" lang="ja-JP" altLang="en-US" smtClean="0"/>
              <a:t>2025/7/18</a:t>
            </a:fld>
            <a:endParaRPr kumimoji="1" lang="ja-JP" altLang="en-US"/>
          </a:p>
        </p:txBody>
      </p:sp>
      <p:sp>
        <p:nvSpPr>
          <p:cNvPr id="5" name="フッター プレースホルダー 4">
            <a:extLst>
              <a:ext uri="{FF2B5EF4-FFF2-40B4-BE49-F238E27FC236}">
                <a16:creationId xmlns:a16="http://schemas.microsoft.com/office/drawing/2014/main" id="{EF06ACD9-18F7-51F9-A736-D9ED3F30CD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3AD30FB-31DD-FF19-B576-374EB7104D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71819B-EDF3-4F06-AFAB-9784505DCD27}" type="slidenum">
              <a:rPr kumimoji="1" lang="ja-JP" altLang="en-US" smtClean="0"/>
              <a:t>‹#›</a:t>
            </a:fld>
            <a:endParaRPr kumimoji="1" lang="ja-JP" altLang="en-US"/>
          </a:p>
        </p:txBody>
      </p:sp>
    </p:spTree>
    <p:extLst>
      <p:ext uri="{BB962C8B-B14F-4D97-AF65-F5344CB8AC3E}">
        <p14:creationId xmlns:p14="http://schemas.microsoft.com/office/powerpoint/2010/main" val="2819311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E90222-C961-CF52-1399-6252AE5C3E0F}"/>
              </a:ext>
            </a:extLst>
          </p:cNvPr>
          <p:cNvSpPr>
            <a:spLocks noGrp="1"/>
          </p:cNvSpPr>
          <p:nvPr>
            <p:ph type="ctrTitle"/>
          </p:nvPr>
        </p:nvSpPr>
        <p:spPr/>
        <p:txBody>
          <a:bodyPr/>
          <a:lstStyle/>
          <a:p>
            <a:r>
              <a:rPr kumimoji="1" lang="en-US" altLang="ja-JP" dirty="0" err="1">
                <a:solidFill>
                  <a:schemeClr val="accent1"/>
                </a:solidFill>
              </a:rPr>
              <a:t>TeamA</a:t>
            </a:r>
            <a:r>
              <a:rPr lang="ja-JP" altLang="en-US" dirty="0">
                <a:solidFill>
                  <a:schemeClr val="accent1"/>
                </a:solidFill>
              </a:rPr>
              <a:t>　</a:t>
            </a:r>
            <a:r>
              <a:rPr lang="ja-JP" altLang="en-US" sz="4800" dirty="0">
                <a:solidFill>
                  <a:schemeClr val="accent1"/>
                </a:solidFill>
              </a:rPr>
              <a:t>品質管理チーム演習</a:t>
            </a:r>
            <a:endParaRPr kumimoji="1" lang="ja-JP" altLang="en-US" dirty="0">
              <a:solidFill>
                <a:schemeClr val="accent1"/>
              </a:solidFill>
            </a:endParaRPr>
          </a:p>
        </p:txBody>
      </p:sp>
      <p:sp>
        <p:nvSpPr>
          <p:cNvPr id="3" name="字幕 2">
            <a:extLst>
              <a:ext uri="{FF2B5EF4-FFF2-40B4-BE49-F238E27FC236}">
                <a16:creationId xmlns:a16="http://schemas.microsoft.com/office/drawing/2014/main" id="{7CCEDB2A-A2A7-F9D4-9870-401D126D7413}"/>
              </a:ext>
            </a:extLst>
          </p:cNvPr>
          <p:cNvSpPr>
            <a:spLocks noGrp="1"/>
          </p:cNvSpPr>
          <p:nvPr>
            <p:ph type="subTitle" idx="1"/>
          </p:nvPr>
        </p:nvSpPr>
        <p:spPr>
          <a:xfrm>
            <a:off x="800100" y="4667704"/>
            <a:ext cx="10308771" cy="1655762"/>
          </a:xfrm>
        </p:spPr>
        <p:txBody>
          <a:bodyPr>
            <a:normAutofit/>
          </a:bodyPr>
          <a:lstStyle/>
          <a:p>
            <a:pPr lvl="1" algn="l"/>
            <a:r>
              <a:rPr lang="ja-JP" altLang="en-US" sz="1900" dirty="0">
                <a:solidFill>
                  <a:schemeClr val="accent1"/>
                </a:solidFill>
              </a:rPr>
              <a:t>発表者</a:t>
            </a:r>
            <a:endParaRPr lang="en-US" altLang="ja-JP" sz="1900" dirty="0">
              <a:solidFill>
                <a:schemeClr val="accent1"/>
              </a:solidFill>
            </a:endParaRPr>
          </a:p>
          <a:p>
            <a:pPr lvl="1" algn="l"/>
            <a:r>
              <a:rPr kumimoji="1" lang="ja-JP" altLang="en-US" sz="1900" dirty="0">
                <a:solidFill>
                  <a:schemeClr val="accent1"/>
                </a:solidFill>
              </a:rPr>
              <a:t>日本証券テクノロジー　</a:t>
            </a:r>
            <a:endParaRPr kumimoji="1" lang="en-US" altLang="ja-JP" sz="1900" dirty="0">
              <a:solidFill>
                <a:schemeClr val="accent1"/>
              </a:solidFill>
            </a:endParaRPr>
          </a:p>
          <a:p>
            <a:pPr lvl="1" algn="l"/>
            <a:r>
              <a:rPr lang="ja-JP" altLang="en-US" sz="1900" dirty="0">
                <a:solidFill>
                  <a:schemeClr val="accent1"/>
                </a:solidFill>
              </a:rPr>
              <a:t>齋藤愛子・原拓弓・柏倉颯太・棟方勇志・井上稜土</a:t>
            </a:r>
            <a:endParaRPr lang="en-US" altLang="ja-JP" sz="1900" dirty="0">
              <a:solidFill>
                <a:schemeClr val="accent1"/>
              </a:solidFill>
            </a:endParaRPr>
          </a:p>
          <a:p>
            <a:pPr lvl="1" algn="l"/>
            <a:r>
              <a:rPr lang="ja-JP" altLang="en-US" sz="1900" dirty="0">
                <a:solidFill>
                  <a:schemeClr val="accent1"/>
                </a:solidFill>
              </a:rPr>
              <a:t>発表日　</a:t>
            </a:r>
            <a:r>
              <a:rPr lang="en-US" altLang="ja-JP" sz="1900" dirty="0">
                <a:solidFill>
                  <a:schemeClr val="accent1"/>
                </a:solidFill>
              </a:rPr>
              <a:t>2025/07/18(</a:t>
            </a:r>
            <a:r>
              <a:rPr lang="ja-JP" altLang="en-US" sz="1900" dirty="0">
                <a:solidFill>
                  <a:schemeClr val="accent1"/>
                </a:solidFill>
              </a:rPr>
              <a:t>金</a:t>
            </a:r>
            <a:r>
              <a:rPr lang="en-US" altLang="ja-JP" sz="1900" dirty="0">
                <a:solidFill>
                  <a:schemeClr val="accent1"/>
                </a:solidFill>
              </a:rPr>
              <a:t>)</a:t>
            </a:r>
            <a:endParaRPr lang="ja-JP" altLang="en-US" sz="1900" dirty="0">
              <a:solidFill>
                <a:schemeClr val="accent1"/>
              </a:solidFill>
            </a:endParaRPr>
          </a:p>
          <a:p>
            <a:endParaRPr kumimoji="1" lang="ja-JP" altLang="en-US" dirty="0"/>
          </a:p>
        </p:txBody>
      </p:sp>
    </p:spTree>
    <p:extLst>
      <p:ext uri="{BB962C8B-B14F-4D97-AF65-F5344CB8AC3E}">
        <p14:creationId xmlns:p14="http://schemas.microsoft.com/office/powerpoint/2010/main" val="3307985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E9838-3E90-6EE2-C9EF-9FB83CE3A65E}"/>
              </a:ext>
            </a:extLst>
          </p:cNvPr>
          <p:cNvSpPr>
            <a:spLocks noGrp="1"/>
          </p:cNvSpPr>
          <p:nvPr>
            <p:ph type="title"/>
          </p:nvPr>
        </p:nvSpPr>
        <p:spPr>
          <a:xfrm>
            <a:off x="838200" y="257199"/>
            <a:ext cx="10515600" cy="1325563"/>
          </a:xfrm>
        </p:spPr>
        <p:txBody>
          <a:bodyPr/>
          <a:lstStyle/>
          <a:p>
            <a:r>
              <a:rPr kumimoji="1" lang="ja-JP" altLang="en-US" b="1" dirty="0">
                <a:solidFill>
                  <a:schemeClr val="accent1"/>
                </a:solidFill>
              </a:rPr>
              <a:t>個人発表（</a:t>
            </a:r>
            <a:r>
              <a:rPr lang="en-US" altLang="ja-JP" b="1" dirty="0">
                <a:solidFill>
                  <a:schemeClr val="accent1"/>
                </a:solidFill>
              </a:rPr>
              <a:t>W7382</a:t>
            </a:r>
            <a:r>
              <a:rPr kumimoji="1" lang="en-US" altLang="ja-JP" b="1" dirty="0">
                <a:solidFill>
                  <a:schemeClr val="accent1"/>
                </a:solidFill>
              </a:rPr>
              <a:t>_</a:t>
            </a:r>
            <a:r>
              <a:rPr kumimoji="1" lang="ja-JP" altLang="en-US" b="1" dirty="0">
                <a:solidFill>
                  <a:schemeClr val="accent1"/>
                </a:solidFill>
              </a:rPr>
              <a:t>井上稜土）</a:t>
            </a:r>
          </a:p>
        </p:txBody>
      </p:sp>
      <p:sp>
        <p:nvSpPr>
          <p:cNvPr id="15" name="正方形/長方形 14">
            <a:extLst>
              <a:ext uri="{FF2B5EF4-FFF2-40B4-BE49-F238E27FC236}">
                <a16:creationId xmlns:a16="http://schemas.microsoft.com/office/drawing/2014/main" id="{63B6BA4B-29E3-417F-A1ED-A5C249A82539}"/>
              </a:ext>
            </a:extLst>
          </p:cNvPr>
          <p:cNvSpPr/>
          <p:nvPr/>
        </p:nvSpPr>
        <p:spPr>
          <a:xfrm>
            <a:off x="97975" y="1891021"/>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担当</a:t>
            </a:r>
          </a:p>
        </p:txBody>
      </p:sp>
      <p:sp>
        <p:nvSpPr>
          <p:cNvPr id="19" name="正方形/長方形 18">
            <a:extLst>
              <a:ext uri="{FF2B5EF4-FFF2-40B4-BE49-F238E27FC236}">
                <a16:creationId xmlns:a16="http://schemas.microsoft.com/office/drawing/2014/main" id="{FDA21EBE-A978-F944-86BD-818F8B5B579E}"/>
              </a:ext>
            </a:extLst>
          </p:cNvPr>
          <p:cNvSpPr/>
          <p:nvPr/>
        </p:nvSpPr>
        <p:spPr>
          <a:xfrm>
            <a:off x="97975" y="3183056"/>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工夫点</a:t>
            </a:r>
          </a:p>
        </p:txBody>
      </p:sp>
      <p:sp>
        <p:nvSpPr>
          <p:cNvPr id="20" name="正方形/長方形 19">
            <a:extLst>
              <a:ext uri="{FF2B5EF4-FFF2-40B4-BE49-F238E27FC236}">
                <a16:creationId xmlns:a16="http://schemas.microsoft.com/office/drawing/2014/main" id="{8F1279E3-1B72-0293-0D77-75983D2F581B}"/>
              </a:ext>
            </a:extLst>
          </p:cNvPr>
          <p:cNvSpPr/>
          <p:nvPr/>
        </p:nvSpPr>
        <p:spPr>
          <a:xfrm>
            <a:off x="97976" y="5679583"/>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今後に向けて</a:t>
            </a:r>
          </a:p>
        </p:txBody>
      </p:sp>
      <p:sp>
        <p:nvSpPr>
          <p:cNvPr id="21" name="正方形/長方形 20">
            <a:extLst>
              <a:ext uri="{FF2B5EF4-FFF2-40B4-BE49-F238E27FC236}">
                <a16:creationId xmlns:a16="http://schemas.microsoft.com/office/drawing/2014/main" id="{0CFB1007-CA66-4D67-1944-2BE8E7E19C9D}"/>
              </a:ext>
            </a:extLst>
          </p:cNvPr>
          <p:cNvSpPr/>
          <p:nvPr/>
        </p:nvSpPr>
        <p:spPr>
          <a:xfrm>
            <a:off x="97975" y="4431319"/>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問題点</a:t>
            </a:r>
          </a:p>
        </p:txBody>
      </p:sp>
      <p:sp>
        <p:nvSpPr>
          <p:cNvPr id="3" name="テキスト ボックス 2">
            <a:extLst>
              <a:ext uri="{FF2B5EF4-FFF2-40B4-BE49-F238E27FC236}">
                <a16:creationId xmlns:a16="http://schemas.microsoft.com/office/drawing/2014/main" id="{E403434A-6FE5-5429-D2A9-6DA2B6BD8696}"/>
              </a:ext>
            </a:extLst>
          </p:cNvPr>
          <p:cNvSpPr txBox="1"/>
          <p:nvPr/>
        </p:nvSpPr>
        <p:spPr>
          <a:xfrm>
            <a:off x="1175665" y="1891021"/>
            <a:ext cx="10613564" cy="923330"/>
          </a:xfrm>
          <a:prstGeom prst="rect">
            <a:avLst/>
          </a:prstGeom>
          <a:solidFill>
            <a:schemeClr val="bg1"/>
          </a:solidFill>
          <a:ln w="19050">
            <a:solidFill>
              <a:schemeClr val="tx1"/>
            </a:solidFill>
          </a:ln>
        </p:spPr>
        <p:txBody>
          <a:bodyPr wrap="square" rtlCol="0">
            <a:spAutoFit/>
          </a:bodyPr>
          <a:lstStyle/>
          <a:p>
            <a:r>
              <a:rPr kumimoji="1" lang="ja-JP" altLang="en-US" dirty="0"/>
              <a:t>・</a:t>
            </a:r>
            <a:r>
              <a:rPr kumimoji="1" lang="en-US" altLang="ja-JP" dirty="0"/>
              <a:t>DAO</a:t>
            </a:r>
            <a:r>
              <a:rPr kumimoji="1" lang="ja-JP" altLang="en-US" dirty="0"/>
              <a:t>のテストクラス作成</a:t>
            </a:r>
            <a:endParaRPr kumimoji="1" lang="en-US" altLang="ja-JP" dirty="0"/>
          </a:p>
          <a:p>
            <a:endParaRPr lang="en-US" altLang="ja-JP" dirty="0"/>
          </a:p>
          <a:p>
            <a:endParaRPr kumimoji="1" lang="en-US" altLang="ja-JP" dirty="0"/>
          </a:p>
        </p:txBody>
      </p:sp>
      <p:sp>
        <p:nvSpPr>
          <p:cNvPr id="5" name="テキスト ボックス 4">
            <a:extLst>
              <a:ext uri="{FF2B5EF4-FFF2-40B4-BE49-F238E27FC236}">
                <a16:creationId xmlns:a16="http://schemas.microsoft.com/office/drawing/2014/main" id="{64E2A502-3C56-159B-5AEE-AF3966FA04F7}"/>
              </a:ext>
            </a:extLst>
          </p:cNvPr>
          <p:cNvSpPr txBox="1"/>
          <p:nvPr/>
        </p:nvSpPr>
        <p:spPr>
          <a:xfrm>
            <a:off x="1175665" y="3170459"/>
            <a:ext cx="10613564" cy="923330"/>
          </a:xfrm>
          <a:prstGeom prst="rect">
            <a:avLst/>
          </a:prstGeom>
          <a:solidFill>
            <a:schemeClr val="bg1"/>
          </a:solidFill>
          <a:ln w="19050">
            <a:solidFill>
              <a:schemeClr val="tx1"/>
            </a:solidFill>
          </a:ln>
        </p:spPr>
        <p:txBody>
          <a:bodyPr wrap="square" rtlCol="0">
            <a:spAutoFit/>
          </a:bodyPr>
          <a:lstStyle/>
          <a:p>
            <a:r>
              <a:rPr lang="ja-JP" altLang="en-US" dirty="0"/>
              <a:t>・テストクラスの作成はクラスが異なっていても相手が分かりやすくするためにコードの形を似せるようにした</a:t>
            </a:r>
            <a:endParaRPr lang="en-US" altLang="ja-JP" dirty="0"/>
          </a:p>
          <a:p>
            <a:endParaRPr kumimoji="1" lang="en-US" altLang="ja-JP" dirty="0"/>
          </a:p>
        </p:txBody>
      </p:sp>
      <p:sp>
        <p:nvSpPr>
          <p:cNvPr id="6" name="テキスト ボックス 5">
            <a:extLst>
              <a:ext uri="{FF2B5EF4-FFF2-40B4-BE49-F238E27FC236}">
                <a16:creationId xmlns:a16="http://schemas.microsoft.com/office/drawing/2014/main" id="{B181314D-00BB-A8F3-114D-4E266855E44D}"/>
              </a:ext>
            </a:extLst>
          </p:cNvPr>
          <p:cNvSpPr txBox="1"/>
          <p:nvPr/>
        </p:nvSpPr>
        <p:spPr>
          <a:xfrm>
            <a:off x="1175665" y="5654390"/>
            <a:ext cx="10613564" cy="923330"/>
          </a:xfrm>
          <a:prstGeom prst="rect">
            <a:avLst/>
          </a:prstGeom>
          <a:solidFill>
            <a:schemeClr val="bg1"/>
          </a:solidFill>
          <a:ln w="19050">
            <a:solidFill>
              <a:schemeClr val="tx1"/>
            </a:solidFill>
          </a:ln>
        </p:spPr>
        <p:txBody>
          <a:bodyPr wrap="square" rtlCol="0">
            <a:spAutoFit/>
          </a:bodyPr>
          <a:lstStyle/>
          <a:p>
            <a:r>
              <a:rPr lang="ja-JP" altLang="en-US" dirty="0"/>
              <a:t>・フローチャートを想像しながらテストケースを考える</a:t>
            </a:r>
          </a:p>
          <a:p>
            <a:r>
              <a:rPr lang="ja-JP" altLang="en-US" dirty="0"/>
              <a:t>・</a:t>
            </a:r>
            <a:r>
              <a:rPr lang="en-US" altLang="ja-JP" dirty="0"/>
              <a:t>GitHub</a:t>
            </a:r>
            <a:r>
              <a:rPr lang="ja-JP" altLang="en-US" dirty="0"/>
              <a:t>の仕組みを理解し、エラーに対して適切なコマンドを打てるようにする</a:t>
            </a:r>
            <a:endParaRPr lang="en-US" altLang="ja-JP" dirty="0"/>
          </a:p>
          <a:p>
            <a:endParaRPr kumimoji="1" lang="ja-JP" altLang="en-US" dirty="0"/>
          </a:p>
        </p:txBody>
      </p:sp>
      <p:sp>
        <p:nvSpPr>
          <p:cNvPr id="7" name="テキスト ボックス 6">
            <a:extLst>
              <a:ext uri="{FF2B5EF4-FFF2-40B4-BE49-F238E27FC236}">
                <a16:creationId xmlns:a16="http://schemas.microsoft.com/office/drawing/2014/main" id="{80123BF2-3196-C913-A0B7-E893115CBE4C}"/>
              </a:ext>
            </a:extLst>
          </p:cNvPr>
          <p:cNvSpPr txBox="1"/>
          <p:nvPr/>
        </p:nvSpPr>
        <p:spPr>
          <a:xfrm>
            <a:off x="1175665" y="4406126"/>
            <a:ext cx="10613564" cy="923330"/>
          </a:xfrm>
          <a:prstGeom prst="rect">
            <a:avLst/>
          </a:prstGeom>
          <a:solidFill>
            <a:schemeClr val="bg1"/>
          </a:solidFill>
          <a:ln w="19050">
            <a:solidFill>
              <a:schemeClr val="tx1"/>
            </a:solidFill>
          </a:ln>
        </p:spPr>
        <p:txBody>
          <a:bodyPr wrap="square" rtlCol="0">
            <a:spAutoFit/>
          </a:bodyPr>
          <a:lstStyle/>
          <a:p>
            <a:r>
              <a:rPr lang="ja-JP" altLang="en-US" dirty="0"/>
              <a:t>・テストケースがあまり思いつかなかった</a:t>
            </a:r>
          </a:p>
          <a:p>
            <a:r>
              <a:rPr lang="ja-JP" altLang="en-US" dirty="0"/>
              <a:t>・</a:t>
            </a:r>
            <a:r>
              <a:rPr lang="en-US" altLang="ja-JP" dirty="0"/>
              <a:t>GitHub</a:t>
            </a:r>
            <a:r>
              <a:rPr lang="ja-JP" altLang="en-US" dirty="0"/>
              <a:t>関連で躓いた場面が多々あった</a:t>
            </a:r>
            <a:endParaRPr lang="en-US" altLang="ja-JP" dirty="0"/>
          </a:p>
          <a:p>
            <a:endParaRPr kumimoji="1" lang="ja-JP" altLang="en-US" dirty="0"/>
          </a:p>
        </p:txBody>
      </p:sp>
    </p:spTree>
    <p:extLst>
      <p:ext uri="{BB962C8B-B14F-4D97-AF65-F5344CB8AC3E}">
        <p14:creationId xmlns:p14="http://schemas.microsoft.com/office/powerpoint/2010/main" val="3313082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E9838-3E90-6EE2-C9EF-9FB83CE3A65E}"/>
              </a:ext>
            </a:extLst>
          </p:cNvPr>
          <p:cNvSpPr>
            <a:spLocks noGrp="1"/>
          </p:cNvSpPr>
          <p:nvPr>
            <p:ph type="title"/>
          </p:nvPr>
        </p:nvSpPr>
        <p:spPr>
          <a:xfrm>
            <a:off x="838200" y="257199"/>
            <a:ext cx="10515600" cy="1325563"/>
          </a:xfrm>
        </p:spPr>
        <p:txBody>
          <a:bodyPr/>
          <a:lstStyle/>
          <a:p>
            <a:r>
              <a:rPr kumimoji="1" lang="ja-JP" altLang="en-US" b="1" dirty="0">
                <a:solidFill>
                  <a:schemeClr val="accent1"/>
                </a:solidFill>
              </a:rPr>
              <a:t>個人発表（</a:t>
            </a:r>
            <a:r>
              <a:rPr kumimoji="1" lang="en-US" altLang="ja-JP" b="1" dirty="0">
                <a:solidFill>
                  <a:schemeClr val="accent1"/>
                </a:solidFill>
              </a:rPr>
              <a:t>W7371_</a:t>
            </a:r>
            <a:r>
              <a:rPr lang="ja-JP" altLang="en-US" b="1" dirty="0">
                <a:solidFill>
                  <a:schemeClr val="accent1"/>
                </a:solidFill>
              </a:rPr>
              <a:t>原拓弓</a:t>
            </a:r>
            <a:r>
              <a:rPr kumimoji="1" lang="ja-JP" altLang="en-US" b="1" dirty="0">
                <a:solidFill>
                  <a:schemeClr val="accent1"/>
                </a:solidFill>
              </a:rPr>
              <a:t>）</a:t>
            </a:r>
          </a:p>
        </p:txBody>
      </p:sp>
      <p:sp>
        <p:nvSpPr>
          <p:cNvPr id="15" name="正方形/長方形 14">
            <a:extLst>
              <a:ext uri="{FF2B5EF4-FFF2-40B4-BE49-F238E27FC236}">
                <a16:creationId xmlns:a16="http://schemas.microsoft.com/office/drawing/2014/main" id="{63B6BA4B-29E3-417F-A1ED-A5C249A82539}"/>
              </a:ext>
            </a:extLst>
          </p:cNvPr>
          <p:cNvSpPr/>
          <p:nvPr/>
        </p:nvSpPr>
        <p:spPr>
          <a:xfrm>
            <a:off x="97975" y="1891021"/>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rPr>
              <a:t>担当</a:t>
            </a:r>
          </a:p>
        </p:txBody>
      </p:sp>
      <p:sp>
        <p:nvSpPr>
          <p:cNvPr id="19" name="正方形/長方形 18">
            <a:extLst>
              <a:ext uri="{FF2B5EF4-FFF2-40B4-BE49-F238E27FC236}">
                <a16:creationId xmlns:a16="http://schemas.microsoft.com/office/drawing/2014/main" id="{FDA21EBE-A978-F944-86BD-818F8B5B579E}"/>
              </a:ext>
            </a:extLst>
          </p:cNvPr>
          <p:cNvSpPr/>
          <p:nvPr/>
        </p:nvSpPr>
        <p:spPr>
          <a:xfrm>
            <a:off x="97975" y="3183056"/>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rPr>
              <a:t>工夫点</a:t>
            </a:r>
          </a:p>
        </p:txBody>
      </p:sp>
      <p:sp>
        <p:nvSpPr>
          <p:cNvPr id="20" name="正方形/長方形 19">
            <a:extLst>
              <a:ext uri="{FF2B5EF4-FFF2-40B4-BE49-F238E27FC236}">
                <a16:creationId xmlns:a16="http://schemas.microsoft.com/office/drawing/2014/main" id="{8F1279E3-1B72-0293-0D77-75983D2F581B}"/>
              </a:ext>
            </a:extLst>
          </p:cNvPr>
          <p:cNvSpPr/>
          <p:nvPr/>
        </p:nvSpPr>
        <p:spPr>
          <a:xfrm>
            <a:off x="97976" y="5679583"/>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rPr>
              <a:t>今後に向けて</a:t>
            </a:r>
          </a:p>
        </p:txBody>
      </p:sp>
      <p:sp>
        <p:nvSpPr>
          <p:cNvPr id="21" name="正方形/長方形 20">
            <a:extLst>
              <a:ext uri="{FF2B5EF4-FFF2-40B4-BE49-F238E27FC236}">
                <a16:creationId xmlns:a16="http://schemas.microsoft.com/office/drawing/2014/main" id="{0CFB1007-CA66-4D67-1944-2BE8E7E19C9D}"/>
              </a:ext>
            </a:extLst>
          </p:cNvPr>
          <p:cNvSpPr/>
          <p:nvPr/>
        </p:nvSpPr>
        <p:spPr>
          <a:xfrm>
            <a:off x="97975" y="4431319"/>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rPr>
              <a:t>問題点</a:t>
            </a:r>
          </a:p>
        </p:txBody>
      </p:sp>
      <p:sp>
        <p:nvSpPr>
          <p:cNvPr id="3" name="テキスト ボックス 2">
            <a:extLst>
              <a:ext uri="{FF2B5EF4-FFF2-40B4-BE49-F238E27FC236}">
                <a16:creationId xmlns:a16="http://schemas.microsoft.com/office/drawing/2014/main" id="{E403434A-6FE5-5429-D2A9-6DA2B6BD8696}"/>
              </a:ext>
            </a:extLst>
          </p:cNvPr>
          <p:cNvSpPr txBox="1"/>
          <p:nvPr/>
        </p:nvSpPr>
        <p:spPr>
          <a:xfrm>
            <a:off x="1175665" y="1891021"/>
            <a:ext cx="10613564" cy="646331"/>
          </a:xfrm>
          <a:prstGeom prst="rect">
            <a:avLst/>
          </a:prstGeom>
          <a:solidFill>
            <a:schemeClr val="bg1"/>
          </a:solidFill>
          <a:ln w="1905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１</a:t>
            </a:r>
            <a:r>
              <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修正作業</a:t>
            </a:r>
            <a:r>
              <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経費申請画面のコード修正・エラーメッセージの修正</a:t>
            </a:r>
            <a:r>
              <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２．単体テストコード作成（</a:t>
            </a:r>
            <a:r>
              <a:rPr kumimoji="1" lang="en-US" altLang="ja-JP" sz="1800" b="0" i="0" u="none" strike="noStrike" kern="1200" cap="none" spc="0" normalizeH="0" baseline="0" noProof="0" dirty="0" err="1">
                <a:ln>
                  <a:noFill/>
                </a:ln>
                <a:solidFill>
                  <a:prstClr val="black"/>
                </a:solidFill>
                <a:effectLst/>
                <a:uLnTx/>
                <a:uFillTx/>
                <a:latin typeface="游ゴシック" panose="02110004020202020204"/>
                <a:ea typeface="游ゴシック" panose="020B0400000000000000" pitchFamily="50" charset="-128"/>
                <a:cs typeface="+mn-cs"/>
              </a:rPr>
              <a:t>LoginService</a:t>
            </a: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と</a:t>
            </a:r>
            <a:r>
              <a:rPr kumimoji="1" lang="en-US" altLang="ja-JP" sz="1800" b="0" i="0" u="none" strike="noStrike" kern="1200" cap="none" spc="0" normalizeH="0" baseline="0" noProof="0" dirty="0" err="1">
                <a:ln>
                  <a:noFill/>
                </a:ln>
                <a:solidFill>
                  <a:prstClr val="black"/>
                </a:solidFill>
                <a:effectLst/>
                <a:uLnTx/>
                <a:uFillTx/>
                <a:latin typeface="游ゴシック" panose="02110004020202020204"/>
                <a:ea typeface="游ゴシック" panose="020B0400000000000000" pitchFamily="50" charset="-128"/>
                <a:cs typeface="+mn-cs"/>
              </a:rPr>
              <a:t>ExpenseApplicationService</a:t>
            </a: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のテストコード作成）</a:t>
            </a:r>
          </a:p>
        </p:txBody>
      </p:sp>
      <p:sp>
        <p:nvSpPr>
          <p:cNvPr id="5" name="テキスト ボックス 4">
            <a:extLst>
              <a:ext uri="{FF2B5EF4-FFF2-40B4-BE49-F238E27FC236}">
                <a16:creationId xmlns:a16="http://schemas.microsoft.com/office/drawing/2014/main" id="{64E2A502-3C56-159B-5AEE-AF3966FA04F7}"/>
              </a:ext>
            </a:extLst>
          </p:cNvPr>
          <p:cNvSpPr txBox="1"/>
          <p:nvPr/>
        </p:nvSpPr>
        <p:spPr>
          <a:xfrm>
            <a:off x="1175665" y="3170459"/>
            <a:ext cx="10613564" cy="646331"/>
          </a:xfrm>
          <a:prstGeom prst="rect">
            <a:avLst/>
          </a:prstGeom>
          <a:solidFill>
            <a:schemeClr val="bg1"/>
          </a:solidFill>
          <a:ln w="1905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１．</a:t>
            </a:r>
            <a:r>
              <a:rPr kumimoji="1" lang="en-US" altLang="ja-JP" sz="1800" b="0" i="0" u="none" strike="noStrike" kern="1200" cap="none" spc="0" normalizeH="0" baseline="0" noProof="0" dirty="0" err="1">
                <a:ln>
                  <a:noFill/>
                </a:ln>
                <a:solidFill>
                  <a:prstClr val="black"/>
                </a:solidFill>
                <a:effectLst/>
                <a:uLnTx/>
                <a:uFillTx/>
                <a:latin typeface="游ゴシック" panose="02110004020202020204"/>
                <a:ea typeface="游ゴシック" panose="020B0400000000000000" pitchFamily="50" charset="-128"/>
                <a:cs typeface="+mn-cs"/>
              </a:rPr>
              <a:t>gitHub</a:t>
            </a: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で問題が起きることを想定し、修正ポイント等をコメントに残しておいたこと</a:t>
            </a:r>
            <a:endPar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B181314D-00BB-A8F3-114D-4E266855E44D}"/>
              </a:ext>
            </a:extLst>
          </p:cNvPr>
          <p:cNvSpPr txBox="1"/>
          <p:nvPr/>
        </p:nvSpPr>
        <p:spPr>
          <a:xfrm>
            <a:off x="1175665" y="5654390"/>
            <a:ext cx="10613564" cy="646331"/>
          </a:xfrm>
          <a:prstGeom prst="rect">
            <a:avLst/>
          </a:prstGeom>
          <a:solidFill>
            <a:schemeClr val="bg1"/>
          </a:solidFill>
          <a:ln w="1905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１．</a:t>
            </a:r>
            <a:r>
              <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Git</a:t>
            </a: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の運用方法の確認と学習</a:t>
            </a:r>
            <a:endPar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２．全体像の把握し、作業配分を考えること</a:t>
            </a:r>
          </a:p>
        </p:txBody>
      </p:sp>
      <p:sp>
        <p:nvSpPr>
          <p:cNvPr id="7" name="テキスト ボックス 6">
            <a:extLst>
              <a:ext uri="{FF2B5EF4-FFF2-40B4-BE49-F238E27FC236}">
                <a16:creationId xmlns:a16="http://schemas.microsoft.com/office/drawing/2014/main" id="{80123BF2-3196-C913-A0B7-E893115CBE4C}"/>
              </a:ext>
            </a:extLst>
          </p:cNvPr>
          <p:cNvSpPr txBox="1"/>
          <p:nvPr/>
        </p:nvSpPr>
        <p:spPr>
          <a:xfrm>
            <a:off x="1175665" y="4406126"/>
            <a:ext cx="10613564" cy="923330"/>
          </a:xfrm>
          <a:prstGeom prst="rect">
            <a:avLst/>
          </a:prstGeom>
          <a:solidFill>
            <a:schemeClr val="bg1"/>
          </a:solidFill>
          <a:ln w="1905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１．</a:t>
            </a:r>
            <a:r>
              <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GitHub</a:t>
            </a: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のコンフリクトやマージがが頻発。バージョン修正作業の発生</a:t>
            </a:r>
            <a:endPar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２</a:t>
            </a:r>
            <a:r>
              <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モジュール間の結合範囲を把握できていなかった。コード修正により、複数エラーが発生</a:t>
            </a:r>
            <a:endPar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4" name="リボン: 上に曲がる 3">
            <a:extLst>
              <a:ext uri="{FF2B5EF4-FFF2-40B4-BE49-F238E27FC236}">
                <a16:creationId xmlns:a16="http://schemas.microsoft.com/office/drawing/2014/main" id="{368958BF-A93C-FAAA-A63C-6CDD805E69D6}"/>
              </a:ext>
            </a:extLst>
          </p:cNvPr>
          <p:cNvSpPr/>
          <p:nvPr/>
        </p:nvSpPr>
        <p:spPr>
          <a:xfrm>
            <a:off x="7805057" y="557280"/>
            <a:ext cx="3069772" cy="566116"/>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テクニカルリーダー</a:t>
            </a:r>
          </a:p>
        </p:txBody>
      </p:sp>
    </p:spTree>
    <p:extLst>
      <p:ext uri="{BB962C8B-B14F-4D97-AF65-F5344CB8AC3E}">
        <p14:creationId xmlns:p14="http://schemas.microsoft.com/office/powerpoint/2010/main" val="267737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a:extLst>
            <a:ext uri="{FF2B5EF4-FFF2-40B4-BE49-F238E27FC236}">
              <a16:creationId xmlns:a16="http://schemas.microsoft.com/office/drawing/2014/main" id="{3CC239BD-F29F-0039-A0FA-E616CFEF9F3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81F9C17-576F-2C2A-67E3-FB8A9678F1E9}"/>
              </a:ext>
            </a:extLst>
          </p:cNvPr>
          <p:cNvSpPr>
            <a:spLocks noGrp="1"/>
          </p:cNvSpPr>
          <p:nvPr>
            <p:ph type="title"/>
          </p:nvPr>
        </p:nvSpPr>
        <p:spPr>
          <a:xfrm>
            <a:off x="751114" y="365125"/>
            <a:ext cx="10515600" cy="1325563"/>
          </a:xfrm>
        </p:spPr>
        <p:txBody>
          <a:bodyPr/>
          <a:lstStyle/>
          <a:p>
            <a:r>
              <a:rPr kumimoji="1" lang="ja-JP" altLang="en-US" b="1" dirty="0">
                <a:solidFill>
                  <a:schemeClr val="accent1"/>
                </a:solidFill>
              </a:rPr>
              <a:t>全体発表④　デモンストレーション</a:t>
            </a:r>
          </a:p>
        </p:txBody>
      </p:sp>
    </p:spTree>
    <p:extLst>
      <p:ext uri="{BB962C8B-B14F-4D97-AF65-F5344CB8AC3E}">
        <p14:creationId xmlns:p14="http://schemas.microsoft.com/office/powerpoint/2010/main" val="256824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a:extLst>
            <a:ext uri="{FF2B5EF4-FFF2-40B4-BE49-F238E27FC236}">
              <a16:creationId xmlns:a16="http://schemas.microsoft.com/office/drawing/2014/main" id="{03502EC9-0A0E-E3E2-CC50-F6589EC73180}"/>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0FEC55C-5F7C-A2C7-A498-B46F421D0A72}"/>
              </a:ext>
            </a:extLst>
          </p:cNvPr>
          <p:cNvSpPr>
            <a:spLocks noGrp="1"/>
          </p:cNvSpPr>
          <p:nvPr>
            <p:ph idx="1"/>
          </p:nvPr>
        </p:nvSpPr>
        <p:spPr>
          <a:xfrm>
            <a:off x="838200" y="2743200"/>
            <a:ext cx="10515600" cy="1153887"/>
          </a:xfrm>
        </p:spPr>
        <p:txBody>
          <a:bodyPr>
            <a:normAutofit/>
          </a:bodyPr>
          <a:lstStyle/>
          <a:p>
            <a:pPr marL="0" indent="0" algn="ctr">
              <a:buNone/>
            </a:pPr>
            <a:r>
              <a:rPr kumimoji="1" lang="ja-JP" altLang="en-US" sz="5400" dirty="0">
                <a:solidFill>
                  <a:schemeClr val="accent1"/>
                </a:solidFill>
              </a:rPr>
              <a:t>ご清聴ありがとうございました</a:t>
            </a:r>
          </a:p>
        </p:txBody>
      </p:sp>
    </p:spTree>
    <p:extLst>
      <p:ext uri="{BB962C8B-B14F-4D97-AF65-F5344CB8AC3E}">
        <p14:creationId xmlns:p14="http://schemas.microsoft.com/office/powerpoint/2010/main" val="190937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a:extLst>
            <a:ext uri="{FF2B5EF4-FFF2-40B4-BE49-F238E27FC236}">
              <a16:creationId xmlns:a16="http://schemas.microsoft.com/office/drawing/2014/main" id="{253DEDF0-1886-5E87-BC78-B9699D225AF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315C7D4-B556-3554-67B1-A185655F724A}"/>
              </a:ext>
            </a:extLst>
          </p:cNvPr>
          <p:cNvSpPr>
            <a:spLocks noGrp="1"/>
          </p:cNvSpPr>
          <p:nvPr>
            <p:ph type="title"/>
          </p:nvPr>
        </p:nvSpPr>
        <p:spPr>
          <a:solidFill>
            <a:schemeClr val="bg1">
              <a:lumMod val="85000"/>
            </a:schemeClr>
          </a:solidFill>
        </p:spPr>
        <p:txBody>
          <a:bodyPr/>
          <a:lstStyle/>
          <a:p>
            <a:r>
              <a:rPr kumimoji="1" lang="ja-JP" altLang="en-US" b="1" dirty="0">
                <a:solidFill>
                  <a:schemeClr val="accent1"/>
                </a:solidFill>
              </a:rPr>
              <a:t>アジェンダ</a:t>
            </a:r>
          </a:p>
        </p:txBody>
      </p:sp>
      <p:sp>
        <p:nvSpPr>
          <p:cNvPr id="3" name="コンテンツ プレースホルダー 2">
            <a:extLst>
              <a:ext uri="{FF2B5EF4-FFF2-40B4-BE49-F238E27FC236}">
                <a16:creationId xmlns:a16="http://schemas.microsoft.com/office/drawing/2014/main" id="{A1B4555A-AF74-E622-C02A-7208F4F45888}"/>
              </a:ext>
            </a:extLst>
          </p:cNvPr>
          <p:cNvSpPr>
            <a:spLocks noGrp="1"/>
          </p:cNvSpPr>
          <p:nvPr>
            <p:ph idx="1"/>
          </p:nvPr>
        </p:nvSpPr>
        <p:spPr>
          <a:xfrm>
            <a:off x="838200" y="1825625"/>
            <a:ext cx="10515600" cy="3660775"/>
          </a:xfrm>
        </p:spPr>
        <p:txBody>
          <a:bodyPr numCol="1">
            <a:noAutofit/>
          </a:bodyPr>
          <a:lstStyle/>
          <a:p>
            <a:pPr marL="742950" indent="-742950">
              <a:buFont typeface="+mj-lt"/>
              <a:buAutoNum type="arabicPeriod"/>
            </a:pPr>
            <a:r>
              <a:rPr kumimoji="1" lang="ja-JP" altLang="en-US" sz="4000" dirty="0">
                <a:solidFill>
                  <a:schemeClr val="accent1"/>
                </a:solidFill>
              </a:rPr>
              <a:t>全体発表</a:t>
            </a:r>
            <a:endParaRPr kumimoji="1" lang="en-US" altLang="ja-JP" sz="4000" dirty="0">
              <a:solidFill>
                <a:schemeClr val="accent1"/>
              </a:solidFill>
            </a:endParaRPr>
          </a:p>
          <a:p>
            <a:pPr lvl="1">
              <a:buFont typeface="Wingdings" panose="05000000000000000000" pitchFamily="2" charset="2"/>
              <a:buChar char="u"/>
            </a:pPr>
            <a:r>
              <a:rPr lang="ja-JP" altLang="en-US" sz="2800" dirty="0">
                <a:solidFill>
                  <a:schemeClr val="accent1"/>
                </a:solidFill>
              </a:rPr>
              <a:t>目標</a:t>
            </a:r>
            <a:endParaRPr lang="en-US" altLang="ja-JP" sz="2800" dirty="0">
              <a:solidFill>
                <a:schemeClr val="accent1"/>
              </a:solidFill>
            </a:endParaRPr>
          </a:p>
          <a:p>
            <a:pPr lvl="1">
              <a:buFont typeface="Wingdings" panose="05000000000000000000" pitchFamily="2" charset="2"/>
              <a:buChar char="u"/>
            </a:pPr>
            <a:r>
              <a:rPr kumimoji="1" lang="ja-JP" altLang="en-US" sz="2800" dirty="0">
                <a:solidFill>
                  <a:schemeClr val="accent1"/>
                </a:solidFill>
              </a:rPr>
              <a:t>進捗</a:t>
            </a:r>
            <a:endParaRPr kumimoji="1" lang="en-US" altLang="ja-JP" sz="2800" dirty="0">
              <a:solidFill>
                <a:schemeClr val="accent1"/>
              </a:solidFill>
            </a:endParaRPr>
          </a:p>
          <a:p>
            <a:pPr lvl="1">
              <a:buFont typeface="Wingdings" panose="05000000000000000000" pitchFamily="2" charset="2"/>
              <a:buChar char="u"/>
            </a:pPr>
            <a:r>
              <a:rPr lang="ja-JP" altLang="en-US" sz="2800" dirty="0">
                <a:solidFill>
                  <a:schemeClr val="accent1"/>
                </a:solidFill>
              </a:rPr>
              <a:t>実装した機能</a:t>
            </a:r>
            <a:endParaRPr lang="en-US" altLang="ja-JP" sz="2800" dirty="0">
              <a:solidFill>
                <a:schemeClr val="accent1"/>
              </a:solidFill>
            </a:endParaRPr>
          </a:p>
          <a:p>
            <a:pPr marL="742950" indent="-742950">
              <a:buFont typeface="+mj-lt"/>
              <a:buAutoNum type="arabicPeriod"/>
            </a:pPr>
            <a:r>
              <a:rPr lang="ja-JP" altLang="en-US" sz="4000" dirty="0">
                <a:solidFill>
                  <a:schemeClr val="accent1"/>
                </a:solidFill>
              </a:rPr>
              <a:t>個人発表</a:t>
            </a:r>
            <a:endParaRPr lang="en-US" altLang="ja-JP" sz="4000" dirty="0">
              <a:solidFill>
                <a:schemeClr val="accent1"/>
              </a:solidFill>
            </a:endParaRPr>
          </a:p>
          <a:p>
            <a:pPr marL="742950" indent="-742950">
              <a:buFont typeface="+mj-lt"/>
              <a:buAutoNum type="arabicPeriod"/>
            </a:pPr>
            <a:r>
              <a:rPr lang="ja-JP" altLang="en-US" sz="4000" dirty="0">
                <a:solidFill>
                  <a:schemeClr val="accent1"/>
                </a:solidFill>
              </a:rPr>
              <a:t>デモンストレーション</a:t>
            </a:r>
            <a:endParaRPr lang="en-US" altLang="ja-JP" sz="4000" dirty="0">
              <a:solidFill>
                <a:schemeClr val="accent1"/>
              </a:solidFill>
            </a:endParaRPr>
          </a:p>
          <a:p>
            <a:pPr marL="742950" indent="-742950">
              <a:buFont typeface="+mj-lt"/>
              <a:buAutoNum type="arabicPeriod"/>
            </a:pPr>
            <a:r>
              <a:rPr lang="ja-JP" altLang="en-US" sz="4000" dirty="0">
                <a:solidFill>
                  <a:schemeClr val="accent1"/>
                </a:solidFill>
              </a:rPr>
              <a:t>質疑応答</a:t>
            </a:r>
            <a:endParaRPr lang="en-US" altLang="ja-JP" sz="4000" dirty="0">
              <a:solidFill>
                <a:schemeClr val="accent1"/>
              </a:solidFill>
            </a:endParaRPr>
          </a:p>
        </p:txBody>
      </p:sp>
    </p:spTree>
    <p:extLst>
      <p:ext uri="{BB962C8B-B14F-4D97-AF65-F5344CB8AC3E}">
        <p14:creationId xmlns:p14="http://schemas.microsoft.com/office/powerpoint/2010/main" val="126487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a:extLst>
            <a:ext uri="{FF2B5EF4-FFF2-40B4-BE49-F238E27FC236}">
              <a16:creationId xmlns:a16="http://schemas.microsoft.com/office/drawing/2014/main" id="{3ACC7BB0-524A-01BD-6501-B1D1B86D6F8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3D56FF-7A55-C7E5-966E-56B74BF6A81D}"/>
              </a:ext>
            </a:extLst>
          </p:cNvPr>
          <p:cNvSpPr>
            <a:spLocks noGrp="1"/>
          </p:cNvSpPr>
          <p:nvPr>
            <p:ph type="title"/>
          </p:nvPr>
        </p:nvSpPr>
        <p:spPr>
          <a:xfrm>
            <a:off x="820440" y="320020"/>
            <a:ext cx="10515600" cy="1325563"/>
          </a:xfrm>
          <a:solidFill>
            <a:schemeClr val="bg1">
              <a:lumMod val="85000"/>
            </a:schemeClr>
          </a:solidFill>
        </p:spPr>
        <p:txBody>
          <a:bodyPr/>
          <a:lstStyle/>
          <a:p>
            <a:r>
              <a:rPr lang="ja-JP" altLang="en-US" b="1" dirty="0">
                <a:solidFill>
                  <a:schemeClr val="accent1"/>
                </a:solidFill>
              </a:rPr>
              <a:t>全体</a:t>
            </a:r>
            <a:r>
              <a:rPr kumimoji="1" lang="ja-JP" altLang="en-US" b="1" dirty="0">
                <a:solidFill>
                  <a:schemeClr val="accent1"/>
                </a:solidFill>
              </a:rPr>
              <a:t>発表①　目標と達成度</a:t>
            </a:r>
          </a:p>
        </p:txBody>
      </p:sp>
      <p:sp>
        <p:nvSpPr>
          <p:cNvPr id="5" name="テキスト ボックス 4">
            <a:extLst>
              <a:ext uri="{FF2B5EF4-FFF2-40B4-BE49-F238E27FC236}">
                <a16:creationId xmlns:a16="http://schemas.microsoft.com/office/drawing/2014/main" id="{ADF7637B-C5B7-23B5-6868-A24A1D000A62}"/>
              </a:ext>
            </a:extLst>
          </p:cNvPr>
          <p:cNvSpPr txBox="1"/>
          <p:nvPr/>
        </p:nvSpPr>
        <p:spPr>
          <a:xfrm>
            <a:off x="820438" y="2531912"/>
            <a:ext cx="5617030" cy="707886"/>
          </a:xfrm>
          <a:prstGeom prst="rect">
            <a:avLst/>
          </a:prstGeom>
          <a:solidFill>
            <a:schemeClr val="bg1"/>
          </a:solidFill>
          <a:ln w="19050">
            <a:solidFill>
              <a:schemeClr val="tx1"/>
            </a:solidFill>
          </a:ln>
        </p:spPr>
        <p:txBody>
          <a:bodyPr wrap="square" rtlCol="0">
            <a:spAutoFit/>
          </a:bodyPr>
          <a:lstStyle/>
          <a:p>
            <a:r>
              <a:rPr kumimoji="1" lang="ja-JP" altLang="en-US" sz="4000" dirty="0"/>
              <a:t>成長を重視する</a:t>
            </a:r>
          </a:p>
        </p:txBody>
      </p:sp>
      <p:sp>
        <p:nvSpPr>
          <p:cNvPr id="8" name="テキスト ボックス 7">
            <a:extLst>
              <a:ext uri="{FF2B5EF4-FFF2-40B4-BE49-F238E27FC236}">
                <a16:creationId xmlns:a16="http://schemas.microsoft.com/office/drawing/2014/main" id="{C0CB1602-3DE0-063B-5476-9776B14A35BE}"/>
              </a:ext>
            </a:extLst>
          </p:cNvPr>
          <p:cNvSpPr txBox="1"/>
          <p:nvPr/>
        </p:nvSpPr>
        <p:spPr>
          <a:xfrm>
            <a:off x="838200" y="3659241"/>
            <a:ext cx="5617030" cy="707886"/>
          </a:xfrm>
          <a:prstGeom prst="rect">
            <a:avLst/>
          </a:prstGeom>
          <a:solidFill>
            <a:schemeClr val="bg1"/>
          </a:solidFill>
          <a:ln w="19050">
            <a:solidFill>
              <a:schemeClr val="tx1"/>
            </a:solidFill>
          </a:ln>
        </p:spPr>
        <p:txBody>
          <a:bodyPr wrap="square" rtlCol="0">
            <a:spAutoFit/>
          </a:bodyPr>
          <a:lstStyle/>
          <a:p>
            <a:r>
              <a:rPr lang="ja-JP" altLang="en-US" sz="4000" dirty="0"/>
              <a:t>演習</a:t>
            </a:r>
            <a:r>
              <a:rPr lang="en-US" altLang="ja-JP" sz="4000" dirty="0"/>
              <a:t>8</a:t>
            </a:r>
            <a:r>
              <a:rPr lang="ja-JP" altLang="en-US" sz="4000" dirty="0"/>
              <a:t>まで完了</a:t>
            </a:r>
            <a:endParaRPr kumimoji="1" lang="ja-JP" altLang="en-US" sz="4000" dirty="0"/>
          </a:p>
        </p:txBody>
      </p:sp>
      <p:sp>
        <p:nvSpPr>
          <p:cNvPr id="9" name="テキスト ボックス 8">
            <a:extLst>
              <a:ext uri="{FF2B5EF4-FFF2-40B4-BE49-F238E27FC236}">
                <a16:creationId xmlns:a16="http://schemas.microsoft.com/office/drawing/2014/main" id="{E883A0AC-F7B5-1776-7B00-911182EA133B}"/>
              </a:ext>
            </a:extLst>
          </p:cNvPr>
          <p:cNvSpPr txBox="1"/>
          <p:nvPr/>
        </p:nvSpPr>
        <p:spPr>
          <a:xfrm>
            <a:off x="820438" y="4899513"/>
            <a:ext cx="5617030" cy="707886"/>
          </a:xfrm>
          <a:prstGeom prst="rect">
            <a:avLst/>
          </a:prstGeom>
          <a:solidFill>
            <a:schemeClr val="bg1"/>
          </a:solidFill>
          <a:ln w="19050">
            <a:solidFill>
              <a:schemeClr val="tx1"/>
            </a:solidFill>
          </a:ln>
        </p:spPr>
        <p:txBody>
          <a:bodyPr wrap="square" rtlCol="0">
            <a:spAutoFit/>
          </a:bodyPr>
          <a:lstStyle/>
          <a:p>
            <a:r>
              <a:rPr lang="ja-JP" altLang="en-US" sz="4000" dirty="0"/>
              <a:t>テストガバレッジ</a:t>
            </a:r>
            <a:r>
              <a:rPr lang="en-US" altLang="ja-JP" sz="4000" dirty="0"/>
              <a:t>100%</a:t>
            </a:r>
            <a:endParaRPr kumimoji="1" lang="ja-JP" altLang="en-US" sz="4000" dirty="0"/>
          </a:p>
        </p:txBody>
      </p:sp>
      <p:sp>
        <p:nvSpPr>
          <p:cNvPr id="12" name="テキスト ボックス 11">
            <a:extLst>
              <a:ext uri="{FF2B5EF4-FFF2-40B4-BE49-F238E27FC236}">
                <a16:creationId xmlns:a16="http://schemas.microsoft.com/office/drawing/2014/main" id="{3C8BC2D9-B679-0B40-EC3C-0A0E681683F5}"/>
              </a:ext>
            </a:extLst>
          </p:cNvPr>
          <p:cNvSpPr txBox="1"/>
          <p:nvPr/>
        </p:nvSpPr>
        <p:spPr>
          <a:xfrm>
            <a:off x="820439" y="1404583"/>
            <a:ext cx="5617029" cy="707886"/>
          </a:xfrm>
          <a:prstGeom prst="rect">
            <a:avLst/>
          </a:prstGeom>
          <a:solidFill>
            <a:schemeClr val="accent1"/>
          </a:solidFill>
          <a:ln w="19050">
            <a:solidFill>
              <a:schemeClr val="tx1"/>
            </a:solidFill>
          </a:ln>
        </p:spPr>
        <p:txBody>
          <a:bodyPr wrap="square" rtlCol="0">
            <a:spAutoFit/>
          </a:bodyPr>
          <a:lstStyle/>
          <a:p>
            <a:pPr algn="ctr"/>
            <a:r>
              <a:rPr lang="ja-JP" altLang="en-US" sz="4000" dirty="0">
                <a:solidFill>
                  <a:schemeClr val="bg1"/>
                </a:solidFill>
              </a:rPr>
              <a:t>目　　　標</a:t>
            </a:r>
            <a:endParaRPr kumimoji="1" lang="ja-JP" altLang="en-US" sz="4000" dirty="0">
              <a:solidFill>
                <a:schemeClr val="bg1"/>
              </a:solidFill>
            </a:endParaRPr>
          </a:p>
        </p:txBody>
      </p:sp>
      <p:sp>
        <p:nvSpPr>
          <p:cNvPr id="13" name="テキスト ボックス 12">
            <a:extLst>
              <a:ext uri="{FF2B5EF4-FFF2-40B4-BE49-F238E27FC236}">
                <a16:creationId xmlns:a16="http://schemas.microsoft.com/office/drawing/2014/main" id="{0E5E1138-71E9-8BB4-698D-4C94515D7893}"/>
              </a:ext>
            </a:extLst>
          </p:cNvPr>
          <p:cNvSpPr txBox="1"/>
          <p:nvPr/>
        </p:nvSpPr>
        <p:spPr>
          <a:xfrm>
            <a:off x="6905554" y="1404583"/>
            <a:ext cx="4774818" cy="707886"/>
          </a:xfrm>
          <a:prstGeom prst="rect">
            <a:avLst/>
          </a:prstGeom>
          <a:solidFill>
            <a:schemeClr val="bg2"/>
          </a:solidFill>
          <a:ln w="19050">
            <a:solidFill>
              <a:schemeClr val="tx1"/>
            </a:solidFill>
          </a:ln>
        </p:spPr>
        <p:txBody>
          <a:bodyPr wrap="square" rtlCol="0">
            <a:spAutoFit/>
          </a:bodyPr>
          <a:lstStyle/>
          <a:p>
            <a:pPr algn="ctr"/>
            <a:r>
              <a:rPr kumimoji="1" lang="ja-JP" altLang="en-US" sz="4000" dirty="0">
                <a:solidFill>
                  <a:schemeClr val="bg1"/>
                </a:solidFill>
              </a:rPr>
              <a:t>達　成　度</a:t>
            </a:r>
          </a:p>
        </p:txBody>
      </p:sp>
      <p:sp>
        <p:nvSpPr>
          <p:cNvPr id="14" name="テキスト ボックス 13">
            <a:extLst>
              <a:ext uri="{FF2B5EF4-FFF2-40B4-BE49-F238E27FC236}">
                <a16:creationId xmlns:a16="http://schemas.microsoft.com/office/drawing/2014/main" id="{1B3D1B0E-9ACC-C16C-B550-1671C3B7C065}"/>
              </a:ext>
            </a:extLst>
          </p:cNvPr>
          <p:cNvSpPr txBox="1"/>
          <p:nvPr/>
        </p:nvSpPr>
        <p:spPr>
          <a:xfrm>
            <a:off x="6905554" y="2489146"/>
            <a:ext cx="4774818" cy="707886"/>
          </a:xfrm>
          <a:prstGeom prst="rect">
            <a:avLst/>
          </a:prstGeom>
          <a:solidFill>
            <a:schemeClr val="bg1"/>
          </a:solidFill>
          <a:ln w="19050">
            <a:solidFill>
              <a:schemeClr val="tx1"/>
            </a:solidFill>
          </a:ln>
        </p:spPr>
        <p:txBody>
          <a:bodyPr wrap="square" rtlCol="0">
            <a:spAutoFit/>
          </a:bodyPr>
          <a:lstStyle/>
          <a:p>
            <a:pPr algn="ctr"/>
            <a:r>
              <a:rPr lang="ja-JP" altLang="en-US" sz="4000" dirty="0"/>
              <a:t>失敗を数多く踏めた</a:t>
            </a:r>
            <a:endParaRPr kumimoji="1" lang="ja-JP" altLang="en-US" sz="4000" dirty="0"/>
          </a:p>
        </p:txBody>
      </p:sp>
      <p:sp>
        <p:nvSpPr>
          <p:cNvPr id="15" name="テキスト ボックス 14">
            <a:extLst>
              <a:ext uri="{FF2B5EF4-FFF2-40B4-BE49-F238E27FC236}">
                <a16:creationId xmlns:a16="http://schemas.microsoft.com/office/drawing/2014/main" id="{27D36251-6ABD-8D63-E056-D237DF61FF8E}"/>
              </a:ext>
            </a:extLst>
          </p:cNvPr>
          <p:cNvSpPr txBox="1"/>
          <p:nvPr/>
        </p:nvSpPr>
        <p:spPr>
          <a:xfrm>
            <a:off x="6905554" y="3573709"/>
            <a:ext cx="4774818" cy="707886"/>
          </a:xfrm>
          <a:prstGeom prst="rect">
            <a:avLst/>
          </a:prstGeom>
          <a:solidFill>
            <a:schemeClr val="bg1"/>
          </a:solidFill>
          <a:ln w="19050">
            <a:solidFill>
              <a:schemeClr val="tx1"/>
            </a:solidFill>
          </a:ln>
        </p:spPr>
        <p:txBody>
          <a:bodyPr wrap="square" rtlCol="0">
            <a:spAutoFit/>
          </a:bodyPr>
          <a:lstStyle/>
          <a:p>
            <a:pPr algn="ctr"/>
            <a:r>
              <a:rPr kumimoji="1" lang="ja-JP" altLang="en-US" sz="2000" dirty="0"/>
              <a:t>演習</a:t>
            </a:r>
            <a:r>
              <a:rPr kumimoji="1" lang="en-US" altLang="ja-JP" sz="2000" dirty="0"/>
              <a:t>8</a:t>
            </a:r>
            <a:r>
              <a:rPr kumimoji="1" lang="ja-JP" altLang="en-US" sz="2000" dirty="0"/>
              <a:t>まで到達</a:t>
            </a:r>
            <a:endParaRPr kumimoji="1" lang="en-US" altLang="ja-JP" sz="2000" dirty="0"/>
          </a:p>
          <a:p>
            <a:pPr algn="ctr"/>
            <a:r>
              <a:rPr lang="ja-JP" altLang="en-US" sz="2000" dirty="0"/>
              <a:t>＊</a:t>
            </a:r>
            <a:r>
              <a:rPr lang="en-US" altLang="ja-JP" sz="2000" dirty="0"/>
              <a:t>UC</a:t>
            </a:r>
            <a:r>
              <a:rPr lang="ja-JP" altLang="en-US" sz="2000" dirty="0"/>
              <a:t>を二つに、テストの実行は途中</a:t>
            </a:r>
            <a:endParaRPr kumimoji="1" lang="ja-JP" altLang="en-US" sz="2000" dirty="0"/>
          </a:p>
        </p:txBody>
      </p:sp>
      <p:sp>
        <p:nvSpPr>
          <p:cNvPr id="16" name="テキスト ボックス 15">
            <a:extLst>
              <a:ext uri="{FF2B5EF4-FFF2-40B4-BE49-F238E27FC236}">
                <a16:creationId xmlns:a16="http://schemas.microsoft.com/office/drawing/2014/main" id="{74815C63-91A7-1BED-123F-683849A901AF}"/>
              </a:ext>
            </a:extLst>
          </p:cNvPr>
          <p:cNvSpPr txBox="1"/>
          <p:nvPr/>
        </p:nvSpPr>
        <p:spPr>
          <a:xfrm>
            <a:off x="6829354" y="4899513"/>
            <a:ext cx="4774818" cy="707886"/>
          </a:xfrm>
          <a:prstGeom prst="rect">
            <a:avLst/>
          </a:prstGeom>
          <a:solidFill>
            <a:schemeClr val="bg1"/>
          </a:solidFill>
          <a:ln w="19050">
            <a:solidFill>
              <a:schemeClr val="tx1"/>
            </a:solidFill>
          </a:ln>
        </p:spPr>
        <p:txBody>
          <a:bodyPr wrap="square" rtlCol="0">
            <a:spAutoFit/>
          </a:bodyPr>
          <a:lstStyle/>
          <a:p>
            <a:pPr algn="ctr"/>
            <a:r>
              <a:rPr lang="en-US" altLang="ja-JP" sz="4000" dirty="0"/>
              <a:t>27.6</a:t>
            </a:r>
            <a:r>
              <a:rPr lang="ja-JP" altLang="en-US" sz="4000" dirty="0"/>
              <a:t>％</a:t>
            </a:r>
          </a:p>
        </p:txBody>
      </p:sp>
    </p:spTree>
    <p:extLst>
      <p:ext uri="{BB962C8B-B14F-4D97-AF65-F5344CB8AC3E}">
        <p14:creationId xmlns:p14="http://schemas.microsoft.com/office/powerpoint/2010/main" val="352489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a:extLst>
            <a:ext uri="{FF2B5EF4-FFF2-40B4-BE49-F238E27FC236}">
              <a16:creationId xmlns:a16="http://schemas.microsoft.com/office/drawing/2014/main" id="{D2AB807A-A25A-21A9-42B1-03CF4CC43D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09AECC-BBE2-E047-C555-D4C00DAC4EAD}"/>
              </a:ext>
            </a:extLst>
          </p:cNvPr>
          <p:cNvSpPr>
            <a:spLocks noGrp="1"/>
          </p:cNvSpPr>
          <p:nvPr>
            <p:ph type="title"/>
          </p:nvPr>
        </p:nvSpPr>
        <p:spPr>
          <a:xfrm>
            <a:off x="751114" y="310696"/>
            <a:ext cx="10515600" cy="1325563"/>
          </a:xfrm>
        </p:spPr>
        <p:txBody>
          <a:bodyPr/>
          <a:lstStyle/>
          <a:p>
            <a:r>
              <a:rPr kumimoji="1" lang="ja-JP" altLang="en-US" b="1" dirty="0">
                <a:solidFill>
                  <a:schemeClr val="accent1"/>
                </a:solidFill>
              </a:rPr>
              <a:t>全体発表②　進捗</a:t>
            </a:r>
          </a:p>
        </p:txBody>
      </p:sp>
      <p:sp>
        <p:nvSpPr>
          <p:cNvPr id="4" name="矢印: 山形 3">
            <a:extLst>
              <a:ext uri="{FF2B5EF4-FFF2-40B4-BE49-F238E27FC236}">
                <a16:creationId xmlns:a16="http://schemas.microsoft.com/office/drawing/2014/main" id="{219A1E8C-ACB5-74A2-9482-8D0AB4A0A3D0}"/>
              </a:ext>
            </a:extLst>
          </p:cNvPr>
          <p:cNvSpPr/>
          <p:nvPr/>
        </p:nvSpPr>
        <p:spPr>
          <a:xfrm>
            <a:off x="925286" y="1345496"/>
            <a:ext cx="5459472" cy="609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一日目</a:t>
            </a:r>
          </a:p>
        </p:txBody>
      </p:sp>
      <p:sp>
        <p:nvSpPr>
          <p:cNvPr id="12" name="正方形/長方形 11">
            <a:extLst>
              <a:ext uri="{FF2B5EF4-FFF2-40B4-BE49-F238E27FC236}">
                <a16:creationId xmlns:a16="http://schemas.microsoft.com/office/drawing/2014/main" id="{48633F6B-AF85-05A0-F321-0C9E1FC42BA8}"/>
              </a:ext>
            </a:extLst>
          </p:cNvPr>
          <p:cNvSpPr/>
          <p:nvPr/>
        </p:nvSpPr>
        <p:spPr>
          <a:xfrm>
            <a:off x="34657" y="2016149"/>
            <a:ext cx="859979" cy="234902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予</a:t>
            </a:r>
            <a:endParaRPr kumimoji="1" lang="en-US" altLang="ja-JP" dirty="0"/>
          </a:p>
          <a:p>
            <a:pPr algn="ctr"/>
            <a:r>
              <a:rPr kumimoji="1" lang="ja-JP" altLang="en-US" dirty="0"/>
              <a:t>定</a:t>
            </a:r>
          </a:p>
        </p:txBody>
      </p:sp>
      <p:sp>
        <p:nvSpPr>
          <p:cNvPr id="14" name="矢印: 山形 13">
            <a:extLst>
              <a:ext uri="{FF2B5EF4-FFF2-40B4-BE49-F238E27FC236}">
                <a16:creationId xmlns:a16="http://schemas.microsoft.com/office/drawing/2014/main" id="{9D23FCA6-AB61-7361-BCF2-BCEE6B857037}"/>
              </a:ext>
            </a:extLst>
          </p:cNvPr>
          <p:cNvSpPr/>
          <p:nvPr/>
        </p:nvSpPr>
        <p:spPr>
          <a:xfrm>
            <a:off x="925286" y="2098173"/>
            <a:ext cx="1336651" cy="609600"/>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要件確認</a:t>
            </a:r>
            <a:endParaRPr kumimoji="1" lang="ja-JP" altLang="en-US" dirty="0">
              <a:solidFill>
                <a:schemeClr val="bg1"/>
              </a:solidFill>
            </a:endParaRPr>
          </a:p>
        </p:txBody>
      </p:sp>
      <p:sp>
        <p:nvSpPr>
          <p:cNvPr id="16" name="矢印: 山形 15">
            <a:extLst>
              <a:ext uri="{FF2B5EF4-FFF2-40B4-BE49-F238E27FC236}">
                <a16:creationId xmlns:a16="http://schemas.microsoft.com/office/drawing/2014/main" id="{0C7E896B-AAF1-387B-2E43-9921DBB17CEF}"/>
              </a:ext>
            </a:extLst>
          </p:cNvPr>
          <p:cNvSpPr/>
          <p:nvPr/>
        </p:nvSpPr>
        <p:spPr>
          <a:xfrm>
            <a:off x="2053390" y="2098173"/>
            <a:ext cx="1336651" cy="609600"/>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客先訪問</a:t>
            </a:r>
          </a:p>
        </p:txBody>
      </p:sp>
      <p:sp>
        <p:nvSpPr>
          <p:cNvPr id="17" name="矢印: 山形 16">
            <a:extLst>
              <a:ext uri="{FF2B5EF4-FFF2-40B4-BE49-F238E27FC236}">
                <a16:creationId xmlns:a16="http://schemas.microsoft.com/office/drawing/2014/main" id="{C172FD92-5E3C-5DB4-5E21-5D585EE2D611}"/>
              </a:ext>
            </a:extLst>
          </p:cNvPr>
          <p:cNvSpPr/>
          <p:nvPr/>
        </p:nvSpPr>
        <p:spPr>
          <a:xfrm>
            <a:off x="2758097" y="2797629"/>
            <a:ext cx="2379960" cy="315685"/>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コードレビュー</a:t>
            </a:r>
          </a:p>
        </p:txBody>
      </p:sp>
      <p:sp>
        <p:nvSpPr>
          <p:cNvPr id="18" name="矢印: 山形 17">
            <a:extLst>
              <a:ext uri="{FF2B5EF4-FFF2-40B4-BE49-F238E27FC236}">
                <a16:creationId xmlns:a16="http://schemas.microsoft.com/office/drawing/2014/main" id="{8EE9BEFD-7775-3395-DB05-1CEE1080602B}"/>
              </a:ext>
            </a:extLst>
          </p:cNvPr>
          <p:cNvSpPr/>
          <p:nvPr/>
        </p:nvSpPr>
        <p:spPr>
          <a:xfrm>
            <a:off x="8771260" y="5196819"/>
            <a:ext cx="2810801" cy="723386"/>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修正</a:t>
            </a:r>
          </a:p>
        </p:txBody>
      </p:sp>
      <p:sp>
        <p:nvSpPr>
          <p:cNvPr id="19" name="矢印: 山形 18">
            <a:extLst>
              <a:ext uri="{FF2B5EF4-FFF2-40B4-BE49-F238E27FC236}">
                <a16:creationId xmlns:a16="http://schemas.microsoft.com/office/drawing/2014/main" id="{974411C4-A082-7DE9-4B5D-78ED8021AE4A}"/>
              </a:ext>
            </a:extLst>
          </p:cNvPr>
          <p:cNvSpPr/>
          <p:nvPr/>
        </p:nvSpPr>
        <p:spPr>
          <a:xfrm>
            <a:off x="6208295" y="1352831"/>
            <a:ext cx="5459472" cy="609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二</a:t>
            </a:r>
            <a:r>
              <a:rPr kumimoji="1" lang="ja-JP" altLang="en-US" dirty="0">
                <a:solidFill>
                  <a:schemeClr val="bg1"/>
                </a:solidFill>
              </a:rPr>
              <a:t>日目</a:t>
            </a:r>
          </a:p>
        </p:txBody>
      </p:sp>
      <p:sp>
        <p:nvSpPr>
          <p:cNvPr id="20" name="矢印: 山形 19">
            <a:extLst>
              <a:ext uri="{FF2B5EF4-FFF2-40B4-BE49-F238E27FC236}">
                <a16:creationId xmlns:a16="http://schemas.microsoft.com/office/drawing/2014/main" id="{FDAA6258-126E-FF61-F90A-B802B5EE09A4}"/>
              </a:ext>
            </a:extLst>
          </p:cNvPr>
          <p:cNvSpPr/>
          <p:nvPr/>
        </p:nvSpPr>
        <p:spPr>
          <a:xfrm>
            <a:off x="6306266" y="3675007"/>
            <a:ext cx="5459472" cy="298098"/>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単体計画</a:t>
            </a:r>
            <a:endParaRPr kumimoji="1" lang="ja-JP" altLang="en-US" dirty="0">
              <a:solidFill>
                <a:schemeClr val="bg1"/>
              </a:solidFill>
            </a:endParaRPr>
          </a:p>
        </p:txBody>
      </p:sp>
      <p:sp>
        <p:nvSpPr>
          <p:cNvPr id="21" name="矢印: 山形 20">
            <a:extLst>
              <a:ext uri="{FF2B5EF4-FFF2-40B4-BE49-F238E27FC236}">
                <a16:creationId xmlns:a16="http://schemas.microsoft.com/office/drawing/2014/main" id="{BF0EC37A-B211-C0A5-28D0-CB297EEC5E91}"/>
              </a:ext>
            </a:extLst>
          </p:cNvPr>
          <p:cNvSpPr/>
          <p:nvPr/>
        </p:nvSpPr>
        <p:spPr>
          <a:xfrm>
            <a:off x="7080299" y="4150228"/>
            <a:ext cx="4587468" cy="290666"/>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単体実施</a:t>
            </a:r>
            <a:endParaRPr kumimoji="1" lang="ja-JP" altLang="en-US" dirty="0">
              <a:solidFill>
                <a:schemeClr val="bg1"/>
              </a:solidFill>
            </a:endParaRPr>
          </a:p>
        </p:txBody>
      </p:sp>
      <p:sp>
        <p:nvSpPr>
          <p:cNvPr id="28" name="テキスト ボックス 27">
            <a:extLst>
              <a:ext uri="{FF2B5EF4-FFF2-40B4-BE49-F238E27FC236}">
                <a16:creationId xmlns:a16="http://schemas.microsoft.com/office/drawing/2014/main" id="{5BDB5E18-565F-8FA7-5929-709992593DC9}"/>
              </a:ext>
            </a:extLst>
          </p:cNvPr>
          <p:cNvSpPr txBox="1"/>
          <p:nvPr/>
        </p:nvSpPr>
        <p:spPr>
          <a:xfrm>
            <a:off x="5828153" y="2735847"/>
            <a:ext cx="400110" cy="810301"/>
          </a:xfrm>
          <a:prstGeom prst="rect">
            <a:avLst/>
          </a:prstGeom>
          <a:solidFill>
            <a:srgbClr val="FFC000"/>
          </a:solidFill>
          <a:ln w="19050">
            <a:solidFill>
              <a:schemeClr val="accent1"/>
            </a:solidFill>
          </a:ln>
        </p:spPr>
        <p:txBody>
          <a:bodyPr vert="eaVert" wrap="square" rtlCol="0">
            <a:spAutoFit/>
          </a:bodyPr>
          <a:lstStyle/>
          <a:p>
            <a:r>
              <a:rPr kumimoji="1" lang="ja-JP" altLang="en-US" sz="1400" dirty="0">
                <a:solidFill>
                  <a:schemeClr val="bg1"/>
                </a:solidFill>
              </a:rPr>
              <a:t>レビュー</a:t>
            </a:r>
          </a:p>
        </p:txBody>
      </p:sp>
      <p:sp>
        <p:nvSpPr>
          <p:cNvPr id="5" name="正方形/長方形 4">
            <a:extLst>
              <a:ext uri="{FF2B5EF4-FFF2-40B4-BE49-F238E27FC236}">
                <a16:creationId xmlns:a16="http://schemas.microsoft.com/office/drawing/2014/main" id="{DACF02EC-01FB-1435-4DBA-68DD5C168B8B}"/>
              </a:ext>
            </a:extLst>
          </p:cNvPr>
          <p:cNvSpPr/>
          <p:nvPr/>
        </p:nvSpPr>
        <p:spPr>
          <a:xfrm>
            <a:off x="34657" y="4440894"/>
            <a:ext cx="859979" cy="234902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実</a:t>
            </a:r>
            <a:endParaRPr kumimoji="1" lang="en-US" altLang="ja-JP" dirty="0"/>
          </a:p>
          <a:p>
            <a:pPr algn="ctr"/>
            <a:r>
              <a:rPr kumimoji="1" lang="ja-JP" altLang="en-US" dirty="0"/>
              <a:t>際</a:t>
            </a:r>
            <a:endParaRPr kumimoji="1" lang="en-US" altLang="ja-JP" dirty="0"/>
          </a:p>
        </p:txBody>
      </p:sp>
      <p:sp>
        <p:nvSpPr>
          <p:cNvPr id="6" name="矢印: 山形 5">
            <a:extLst>
              <a:ext uri="{FF2B5EF4-FFF2-40B4-BE49-F238E27FC236}">
                <a16:creationId xmlns:a16="http://schemas.microsoft.com/office/drawing/2014/main" id="{93A015E8-4438-3163-0749-8E94727F96C1}"/>
              </a:ext>
            </a:extLst>
          </p:cNvPr>
          <p:cNvSpPr/>
          <p:nvPr/>
        </p:nvSpPr>
        <p:spPr>
          <a:xfrm>
            <a:off x="925286" y="4440894"/>
            <a:ext cx="1336651" cy="609600"/>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要件確認</a:t>
            </a:r>
            <a:endParaRPr kumimoji="1" lang="ja-JP" altLang="en-US" dirty="0">
              <a:solidFill>
                <a:schemeClr val="bg1"/>
              </a:solidFill>
            </a:endParaRPr>
          </a:p>
        </p:txBody>
      </p:sp>
      <p:sp>
        <p:nvSpPr>
          <p:cNvPr id="7" name="矢印: 山形 6">
            <a:extLst>
              <a:ext uri="{FF2B5EF4-FFF2-40B4-BE49-F238E27FC236}">
                <a16:creationId xmlns:a16="http://schemas.microsoft.com/office/drawing/2014/main" id="{00147786-776D-1CAE-0990-A3EEEF1C67AC}"/>
              </a:ext>
            </a:extLst>
          </p:cNvPr>
          <p:cNvSpPr/>
          <p:nvPr/>
        </p:nvSpPr>
        <p:spPr>
          <a:xfrm>
            <a:off x="2053389" y="4440894"/>
            <a:ext cx="1336651" cy="609600"/>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客先訪問</a:t>
            </a:r>
          </a:p>
        </p:txBody>
      </p:sp>
      <p:sp>
        <p:nvSpPr>
          <p:cNvPr id="8" name="矢印: 山形 7">
            <a:extLst>
              <a:ext uri="{FF2B5EF4-FFF2-40B4-BE49-F238E27FC236}">
                <a16:creationId xmlns:a16="http://schemas.microsoft.com/office/drawing/2014/main" id="{1532396F-29AC-02D1-A8BE-D1B1D44DB55D}"/>
              </a:ext>
            </a:extLst>
          </p:cNvPr>
          <p:cNvSpPr/>
          <p:nvPr/>
        </p:nvSpPr>
        <p:spPr>
          <a:xfrm>
            <a:off x="2758097" y="5196819"/>
            <a:ext cx="2379960" cy="315685"/>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コードレビュー</a:t>
            </a:r>
          </a:p>
        </p:txBody>
      </p:sp>
      <p:sp>
        <p:nvSpPr>
          <p:cNvPr id="9" name="矢印: 山形 8">
            <a:extLst>
              <a:ext uri="{FF2B5EF4-FFF2-40B4-BE49-F238E27FC236}">
                <a16:creationId xmlns:a16="http://schemas.microsoft.com/office/drawing/2014/main" id="{CD109DA7-5656-964E-A10D-59E56E6DA9A2}"/>
              </a:ext>
            </a:extLst>
          </p:cNvPr>
          <p:cNvSpPr/>
          <p:nvPr/>
        </p:nvSpPr>
        <p:spPr>
          <a:xfrm>
            <a:off x="2758097" y="5615404"/>
            <a:ext cx="2810801" cy="315686"/>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修正</a:t>
            </a:r>
          </a:p>
        </p:txBody>
      </p:sp>
      <p:sp>
        <p:nvSpPr>
          <p:cNvPr id="11" name="矢印: 山形 10">
            <a:extLst>
              <a:ext uri="{FF2B5EF4-FFF2-40B4-BE49-F238E27FC236}">
                <a16:creationId xmlns:a16="http://schemas.microsoft.com/office/drawing/2014/main" id="{14350072-D790-5E27-93F8-814EF88B6232}"/>
              </a:ext>
            </a:extLst>
          </p:cNvPr>
          <p:cNvSpPr/>
          <p:nvPr/>
        </p:nvSpPr>
        <p:spPr>
          <a:xfrm>
            <a:off x="6523402" y="5207704"/>
            <a:ext cx="1858598" cy="723386"/>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コード</a:t>
            </a:r>
            <a:endParaRPr lang="en-US" altLang="ja-JP" dirty="0">
              <a:solidFill>
                <a:schemeClr val="bg1"/>
              </a:solidFill>
            </a:endParaRPr>
          </a:p>
          <a:p>
            <a:pPr algn="ctr"/>
            <a:r>
              <a:rPr kumimoji="1" lang="ja-JP" altLang="en-US" dirty="0">
                <a:solidFill>
                  <a:schemeClr val="bg1"/>
                </a:solidFill>
              </a:rPr>
              <a:t>レビュー</a:t>
            </a:r>
          </a:p>
        </p:txBody>
      </p:sp>
      <p:sp>
        <p:nvSpPr>
          <p:cNvPr id="13" name="矢印: 山形 12">
            <a:extLst>
              <a:ext uri="{FF2B5EF4-FFF2-40B4-BE49-F238E27FC236}">
                <a16:creationId xmlns:a16="http://schemas.microsoft.com/office/drawing/2014/main" id="{D7A195CF-08D5-5334-695F-F5BF74444412}"/>
              </a:ext>
            </a:extLst>
          </p:cNvPr>
          <p:cNvSpPr/>
          <p:nvPr/>
        </p:nvSpPr>
        <p:spPr>
          <a:xfrm>
            <a:off x="3017352" y="3161498"/>
            <a:ext cx="2810801" cy="315686"/>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修正</a:t>
            </a:r>
          </a:p>
        </p:txBody>
      </p:sp>
      <p:sp>
        <p:nvSpPr>
          <p:cNvPr id="15" name="テキスト ボックス 14">
            <a:extLst>
              <a:ext uri="{FF2B5EF4-FFF2-40B4-BE49-F238E27FC236}">
                <a16:creationId xmlns:a16="http://schemas.microsoft.com/office/drawing/2014/main" id="{6BD6D722-4D45-113C-D474-3846E511A1BC}"/>
              </a:ext>
            </a:extLst>
          </p:cNvPr>
          <p:cNvSpPr txBox="1"/>
          <p:nvPr/>
        </p:nvSpPr>
        <p:spPr>
          <a:xfrm>
            <a:off x="8371150" y="5120789"/>
            <a:ext cx="400110" cy="810301"/>
          </a:xfrm>
          <a:prstGeom prst="rect">
            <a:avLst/>
          </a:prstGeom>
          <a:solidFill>
            <a:srgbClr val="FFC000"/>
          </a:solidFill>
          <a:ln w="19050">
            <a:solidFill>
              <a:schemeClr val="accent1"/>
            </a:solidFill>
          </a:ln>
        </p:spPr>
        <p:txBody>
          <a:bodyPr vert="eaVert" wrap="square" rtlCol="0">
            <a:spAutoFit/>
          </a:bodyPr>
          <a:lstStyle/>
          <a:p>
            <a:r>
              <a:rPr kumimoji="1" lang="ja-JP" altLang="en-US" sz="1400" dirty="0">
                <a:solidFill>
                  <a:schemeClr val="bg1"/>
                </a:solidFill>
              </a:rPr>
              <a:t>レビュー</a:t>
            </a:r>
          </a:p>
        </p:txBody>
      </p:sp>
      <p:sp>
        <p:nvSpPr>
          <p:cNvPr id="22" name="矢印: 山形 21">
            <a:extLst>
              <a:ext uri="{FF2B5EF4-FFF2-40B4-BE49-F238E27FC236}">
                <a16:creationId xmlns:a16="http://schemas.microsoft.com/office/drawing/2014/main" id="{15D66F0E-AF48-9BC2-E75F-40CC5E7B7733}"/>
              </a:ext>
            </a:extLst>
          </p:cNvPr>
          <p:cNvSpPr/>
          <p:nvPr/>
        </p:nvSpPr>
        <p:spPr>
          <a:xfrm>
            <a:off x="8771259" y="6007120"/>
            <a:ext cx="2810801" cy="290667"/>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単体計画</a:t>
            </a:r>
            <a:endParaRPr kumimoji="1" lang="ja-JP" altLang="en-US" dirty="0">
              <a:solidFill>
                <a:schemeClr val="bg1"/>
              </a:solidFill>
            </a:endParaRPr>
          </a:p>
        </p:txBody>
      </p:sp>
      <p:sp>
        <p:nvSpPr>
          <p:cNvPr id="24" name="矢印: 山形 23">
            <a:extLst>
              <a:ext uri="{FF2B5EF4-FFF2-40B4-BE49-F238E27FC236}">
                <a16:creationId xmlns:a16="http://schemas.microsoft.com/office/drawing/2014/main" id="{92079DC0-D9D2-B16C-714B-B6228461F0A7}"/>
              </a:ext>
            </a:extLst>
          </p:cNvPr>
          <p:cNvSpPr/>
          <p:nvPr/>
        </p:nvSpPr>
        <p:spPr>
          <a:xfrm>
            <a:off x="8771258" y="6368850"/>
            <a:ext cx="2810801" cy="290667"/>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単体実施</a:t>
            </a:r>
            <a:endParaRPr kumimoji="1" lang="ja-JP" altLang="en-US" dirty="0">
              <a:solidFill>
                <a:schemeClr val="bg1"/>
              </a:solidFill>
            </a:endParaRPr>
          </a:p>
        </p:txBody>
      </p:sp>
      <p:sp>
        <p:nvSpPr>
          <p:cNvPr id="3" name="テキスト ボックス 2">
            <a:extLst>
              <a:ext uri="{FF2B5EF4-FFF2-40B4-BE49-F238E27FC236}">
                <a16:creationId xmlns:a16="http://schemas.microsoft.com/office/drawing/2014/main" id="{0648CB4D-A184-236C-DDE9-2AE428CCC1B7}"/>
              </a:ext>
            </a:extLst>
          </p:cNvPr>
          <p:cNvSpPr txBox="1"/>
          <p:nvPr/>
        </p:nvSpPr>
        <p:spPr>
          <a:xfrm>
            <a:off x="4917428" y="5015239"/>
            <a:ext cx="1605974" cy="1200329"/>
          </a:xfrm>
          <a:prstGeom prst="rect">
            <a:avLst/>
          </a:prstGeom>
          <a:solidFill>
            <a:srgbClr val="C00000"/>
          </a:solidFill>
          <a:ln w="19050">
            <a:solidFill>
              <a:schemeClr val="accent1"/>
            </a:solidFill>
          </a:ln>
        </p:spPr>
        <p:txBody>
          <a:bodyPr vert="horz" wrap="square" rtlCol="0">
            <a:spAutoFit/>
          </a:bodyPr>
          <a:lstStyle/>
          <a:p>
            <a:r>
              <a:rPr lang="en-US" altLang="ja-JP" sz="2400" dirty="0">
                <a:solidFill>
                  <a:schemeClr val="bg1"/>
                </a:solidFill>
              </a:rPr>
              <a:t>Git Hub</a:t>
            </a:r>
          </a:p>
          <a:p>
            <a:r>
              <a:rPr lang="en-US" altLang="ja-JP" sz="2400" dirty="0">
                <a:solidFill>
                  <a:schemeClr val="bg1"/>
                </a:solidFill>
              </a:rPr>
              <a:t>pull/push</a:t>
            </a:r>
            <a:r>
              <a:rPr lang="ja-JP" altLang="en-US" sz="2400" dirty="0">
                <a:solidFill>
                  <a:schemeClr val="bg1"/>
                </a:solidFill>
              </a:rPr>
              <a:t>エラー</a:t>
            </a:r>
            <a:endParaRPr kumimoji="1" lang="ja-JP" altLang="en-US" sz="2400" dirty="0">
              <a:solidFill>
                <a:schemeClr val="bg1"/>
              </a:solidFill>
            </a:endParaRPr>
          </a:p>
        </p:txBody>
      </p:sp>
    </p:spTree>
    <p:extLst>
      <p:ext uri="{BB962C8B-B14F-4D97-AF65-F5344CB8AC3E}">
        <p14:creationId xmlns:p14="http://schemas.microsoft.com/office/powerpoint/2010/main" val="154092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A3612-B1FF-428C-E2DB-3833CA90696B}"/>
              </a:ext>
            </a:extLst>
          </p:cNvPr>
          <p:cNvSpPr>
            <a:spLocks noGrp="1"/>
          </p:cNvSpPr>
          <p:nvPr>
            <p:ph type="title"/>
          </p:nvPr>
        </p:nvSpPr>
        <p:spPr>
          <a:xfrm>
            <a:off x="751114" y="310696"/>
            <a:ext cx="10515600" cy="1325563"/>
          </a:xfrm>
        </p:spPr>
        <p:txBody>
          <a:bodyPr/>
          <a:lstStyle/>
          <a:p>
            <a:r>
              <a:rPr kumimoji="1" lang="ja-JP" altLang="en-US" b="1" dirty="0">
                <a:solidFill>
                  <a:schemeClr val="accent1"/>
                </a:solidFill>
              </a:rPr>
              <a:t>全体発表②　進捗</a:t>
            </a:r>
          </a:p>
        </p:txBody>
      </p:sp>
      <p:sp>
        <p:nvSpPr>
          <p:cNvPr id="7" name="矢印: 山形 6">
            <a:extLst>
              <a:ext uri="{FF2B5EF4-FFF2-40B4-BE49-F238E27FC236}">
                <a16:creationId xmlns:a16="http://schemas.microsoft.com/office/drawing/2014/main" id="{D277A0F9-9C48-91B5-D43E-2661D333F90B}"/>
              </a:ext>
            </a:extLst>
          </p:cNvPr>
          <p:cNvSpPr/>
          <p:nvPr/>
        </p:nvSpPr>
        <p:spPr>
          <a:xfrm>
            <a:off x="6319451" y="1243507"/>
            <a:ext cx="5459472" cy="609601"/>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四</a:t>
            </a:r>
            <a:r>
              <a:rPr kumimoji="1" lang="ja-JP" altLang="en-US" dirty="0">
                <a:solidFill>
                  <a:schemeClr val="bg1"/>
                </a:solidFill>
              </a:rPr>
              <a:t>日目</a:t>
            </a:r>
          </a:p>
        </p:txBody>
      </p:sp>
      <p:sp>
        <p:nvSpPr>
          <p:cNvPr id="22" name="矢印: 山形 21">
            <a:extLst>
              <a:ext uri="{FF2B5EF4-FFF2-40B4-BE49-F238E27FC236}">
                <a16:creationId xmlns:a16="http://schemas.microsoft.com/office/drawing/2014/main" id="{1C3B6AC4-99A4-CAEA-CB19-1F6CA9200A94}"/>
              </a:ext>
            </a:extLst>
          </p:cNvPr>
          <p:cNvSpPr/>
          <p:nvPr/>
        </p:nvSpPr>
        <p:spPr>
          <a:xfrm>
            <a:off x="1022111" y="1245850"/>
            <a:ext cx="5459472" cy="609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三</a:t>
            </a:r>
            <a:r>
              <a:rPr kumimoji="1" lang="ja-JP" altLang="en-US" dirty="0">
                <a:solidFill>
                  <a:schemeClr val="bg1"/>
                </a:solidFill>
              </a:rPr>
              <a:t>日目</a:t>
            </a:r>
          </a:p>
        </p:txBody>
      </p:sp>
      <p:sp>
        <p:nvSpPr>
          <p:cNvPr id="25" name="矢印: 山形 24">
            <a:extLst>
              <a:ext uri="{FF2B5EF4-FFF2-40B4-BE49-F238E27FC236}">
                <a16:creationId xmlns:a16="http://schemas.microsoft.com/office/drawing/2014/main" id="{D4B55DDD-94C6-E750-DFDB-74D6C30A0C6B}"/>
              </a:ext>
            </a:extLst>
          </p:cNvPr>
          <p:cNvSpPr/>
          <p:nvPr/>
        </p:nvSpPr>
        <p:spPr>
          <a:xfrm>
            <a:off x="3222172" y="2819400"/>
            <a:ext cx="1406548" cy="609600"/>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結合計画</a:t>
            </a:r>
            <a:endParaRPr kumimoji="1" lang="ja-JP" altLang="en-US" dirty="0">
              <a:solidFill>
                <a:schemeClr val="bg1"/>
              </a:solidFill>
            </a:endParaRPr>
          </a:p>
        </p:txBody>
      </p:sp>
      <p:sp>
        <p:nvSpPr>
          <p:cNvPr id="27" name="矢印: 山形 26">
            <a:extLst>
              <a:ext uri="{FF2B5EF4-FFF2-40B4-BE49-F238E27FC236}">
                <a16:creationId xmlns:a16="http://schemas.microsoft.com/office/drawing/2014/main" id="{01725BA5-56E3-957E-4FA0-37CEB1F8D824}"/>
              </a:ext>
            </a:extLst>
          </p:cNvPr>
          <p:cNvSpPr/>
          <p:nvPr/>
        </p:nvSpPr>
        <p:spPr>
          <a:xfrm>
            <a:off x="4378348" y="2819400"/>
            <a:ext cx="1406548" cy="609600"/>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結合実施</a:t>
            </a:r>
            <a:endParaRPr kumimoji="1" lang="ja-JP" altLang="en-US" dirty="0">
              <a:solidFill>
                <a:schemeClr val="bg1"/>
              </a:solidFill>
            </a:endParaRPr>
          </a:p>
        </p:txBody>
      </p:sp>
      <p:sp>
        <p:nvSpPr>
          <p:cNvPr id="32" name="正方形/長方形 31">
            <a:extLst>
              <a:ext uri="{FF2B5EF4-FFF2-40B4-BE49-F238E27FC236}">
                <a16:creationId xmlns:a16="http://schemas.microsoft.com/office/drawing/2014/main" id="{14BACBC8-6CBA-17EC-557C-34C5EB4EAFB6}"/>
              </a:ext>
            </a:extLst>
          </p:cNvPr>
          <p:cNvSpPr/>
          <p:nvPr/>
        </p:nvSpPr>
        <p:spPr>
          <a:xfrm>
            <a:off x="7162" y="1853108"/>
            <a:ext cx="859979" cy="234902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予</a:t>
            </a:r>
            <a:endParaRPr kumimoji="1" lang="en-US" altLang="ja-JP" dirty="0"/>
          </a:p>
          <a:p>
            <a:pPr algn="ctr"/>
            <a:r>
              <a:rPr kumimoji="1" lang="ja-JP" altLang="en-US" dirty="0"/>
              <a:t>定</a:t>
            </a:r>
          </a:p>
        </p:txBody>
      </p:sp>
      <p:sp>
        <p:nvSpPr>
          <p:cNvPr id="33" name="正方形/長方形 32">
            <a:extLst>
              <a:ext uri="{FF2B5EF4-FFF2-40B4-BE49-F238E27FC236}">
                <a16:creationId xmlns:a16="http://schemas.microsoft.com/office/drawing/2014/main" id="{C0C1B470-5549-CB4A-A2A6-E2E9DAEDDDF2}"/>
              </a:ext>
            </a:extLst>
          </p:cNvPr>
          <p:cNvSpPr/>
          <p:nvPr/>
        </p:nvSpPr>
        <p:spPr>
          <a:xfrm>
            <a:off x="7162" y="4266628"/>
            <a:ext cx="859979" cy="234902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実</a:t>
            </a:r>
            <a:endParaRPr kumimoji="1" lang="en-US" altLang="ja-JP" dirty="0"/>
          </a:p>
          <a:p>
            <a:pPr algn="ctr"/>
            <a:r>
              <a:rPr kumimoji="1" lang="ja-JP" altLang="en-US" dirty="0"/>
              <a:t>際</a:t>
            </a:r>
            <a:endParaRPr kumimoji="1" lang="en-US" altLang="ja-JP" dirty="0"/>
          </a:p>
        </p:txBody>
      </p:sp>
      <p:sp>
        <p:nvSpPr>
          <p:cNvPr id="34" name="矢印: 山形 33">
            <a:extLst>
              <a:ext uri="{FF2B5EF4-FFF2-40B4-BE49-F238E27FC236}">
                <a16:creationId xmlns:a16="http://schemas.microsoft.com/office/drawing/2014/main" id="{FBFAD711-165B-10F0-EB8A-FC798D567A46}"/>
              </a:ext>
            </a:extLst>
          </p:cNvPr>
          <p:cNvSpPr/>
          <p:nvPr/>
        </p:nvSpPr>
        <p:spPr>
          <a:xfrm>
            <a:off x="1022111" y="2017612"/>
            <a:ext cx="1361860" cy="229448"/>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単体計画</a:t>
            </a:r>
            <a:endParaRPr kumimoji="1" lang="ja-JP" altLang="en-US" dirty="0">
              <a:solidFill>
                <a:schemeClr val="bg1"/>
              </a:solidFill>
            </a:endParaRPr>
          </a:p>
        </p:txBody>
      </p:sp>
      <p:sp>
        <p:nvSpPr>
          <p:cNvPr id="35" name="矢印: 山形 34">
            <a:extLst>
              <a:ext uri="{FF2B5EF4-FFF2-40B4-BE49-F238E27FC236}">
                <a16:creationId xmlns:a16="http://schemas.microsoft.com/office/drawing/2014/main" id="{5A66EFE2-D31A-B209-893D-3FC98F747FF8}"/>
              </a:ext>
            </a:extLst>
          </p:cNvPr>
          <p:cNvSpPr/>
          <p:nvPr/>
        </p:nvSpPr>
        <p:spPr>
          <a:xfrm>
            <a:off x="1022111" y="2361924"/>
            <a:ext cx="1612232" cy="229448"/>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単体実施</a:t>
            </a:r>
            <a:endParaRPr kumimoji="1" lang="ja-JP" altLang="en-US" dirty="0">
              <a:solidFill>
                <a:schemeClr val="bg1"/>
              </a:solidFill>
            </a:endParaRPr>
          </a:p>
        </p:txBody>
      </p:sp>
      <p:sp>
        <p:nvSpPr>
          <p:cNvPr id="37" name="テキスト ボックス 36">
            <a:extLst>
              <a:ext uri="{FF2B5EF4-FFF2-40B4-BE49-F238E27FC236}">
                <a16:creationId xmlns:a16="http://schemas.microsoft.com/office/drawing/2014/main" id="{F4197A3B-EA8C-AE1C-DCC6-29980D08B5E1}"/>
              </a:ext>
            </a:extLst>
          </p:cNvPr>
          <p:cNvSpPr txBox="1"/>
          <p:nvPr/>
        </p:nvSpPr>
        <p:spPr>
          <a:xfrm>
            <a:off x="2705285" y="1932274"/>
            <a:ext cx="400110" cy="810301"/>
          </a:xfrm>
          <a:prstGeom prst="rect">
            <a:avLst/>
          </a:prstGeom>
          <a:solidFill>
            <a:srgbClr val="FFC000"/>
          </a:solidFill>
          <a:ln w="19050">
            <a:solidFill>
              <a:schemeClr val="accent1"/>
            </a:solidFill>
          </a:ln>
        </p:spPr>
        <p:txBody>
          <a:bodyPr vert="eaVert" wrap="square" rtlCol="0">
            <a:spAutoFit/>
          </a:bodyPr>
          <a:lstStyle/>
          <a:p>
            <a:r>
              <a:rPr kumimoji="1" lang="ja-JP" altLang="en-US" sz="1400" dirty="0">
                <a:solidFill>
                  <a:schemeClr val="bg1"/>
                </a:solidFill>
              </a:rPr>
              <a:t>レビュー</a:t>
            </a:r>
          </a:p>
        </p:txBody>
      </p:sp>
      <p:sp>
        <p:nvSpPr>
          <p:cNvPr id="38" name="テキスト ボックス 37">
            <a:extLst>
              <a:ext uri="{FF2B5EF4-FFF2-40B4-BE49-F238E27FC236}">
                <a16:creationId xmlns:a16="http://schemas.microsoft.com/office/drawing/2014/main" id="{1CC814F3-86B9-519A-10CF-53456A9B6244}"/>
              </a:ext>
            </a:extLst>
          </p:cNvPr>
          <p:cNvSpPr txBox="1"/>
          <p:nvPr/>
        </p:nvSpPr>
        <p:spPr>
          <a:xfrm>
            <a:off x="5784896" y="2719049"/>
            <a:ext cx="400110" cy="810301"/>
          </a:xfrm>
          <a:prstGeom prst="rect">
            <a:avLst/>
          </a:prstGeom>
          <a:solidFill>
            <a:srgbClr val="FFC000"/>
          </a:solidFill>
          <a:ln w="19050">
            <a:solidFill>
              <a:schemeClr val="accent1"/>
            </a:solidFill>
          </a:ln>
        </p:spPr>
        <p:txBody>
          <a:bodyPr vert="eaVert" wrap="square" rtlCol="0">
            <a:spAutoFit/>
          </a:bodyPr>
          <a:lstStyle/>
          <a:p>
            <a:r>
              <a:rPr kumimoji="1" lang="ja-JP" altLang="en-US" sz="1400" dirty="0">
                <a:solidFill>
                  <a:schemeClr val="bg1"/>
                </a:solidFill>
              </a:rPr>
              <a:t>レビュー</a:t>
            </a:r>
          </a:p>
        </p:txBody>
      </p:sp>
      <p:sp>
        <p:nvSpPr>
          <p:cNvPr id="42" name="矢印: 山形 41">
            <a:extLst>
              <a:ext uri="{FF2B5EF4-FFF2-40B4-BE49-F238E27FC236}">
                <a16:creationId xmlns:a16="http://schemas.microsoft.com/office/drawing/2014/main" id="{0FE277AF-7E06-85CB-3DC4-5EC766E4A7AE}"/>
              </a:ext>
            </a:extLst>
          </p:cNvPr>
          <p:cNvSpPr/>
          <p:nvPr/>
        </p:nvSpPr>
        <p:spPr>
          <a:xfrm>
            <a:off x="6390198" y="3428999"/>
            <a:ext cx="1403973" cy="609601"/>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bg1"/>
                </a:solidFill>
              </a:rPr>
              <a:t>Issu</a:t>
            </a:r>
            <a:r>
              <a:rPr lang="en-US" altLang="ja-JP" dirty="0" err="1">
                <a:solidFill>
                  <a:schemeClr val="bg1"/>
                </a:solidFill>
              </a:rPr>
              <a:t>e</a:t>
            </a:r>
            <a:r>
              <a:rPr kumimoji="1" lang="en-US" altLang="ja-JP" dirty="0" err="1">
                <a:solidFill>
                  <a:schemeClr val="bg1"/>
                </a:solidFill>
              </a:rPr>
              <a:t>close</a:t>
            </a:r>
            <a:endParaRPr kumimoji="1" lang="ja-JP" altLang="en-US" dirty="0">
              <a:solidFill>
                <a:schemeClr val="bg1"/>
              </a:solidFill>
            </a:endParaRPr>
          </a:p>
        </p:txBody>
      </p:sp>
      <p:sp>
        <p:nvSpPr>
          <p:cNvPr id="43" name="テキスト ボックス 42">
            <a:extLst>
              <a:ext uri="{FF2B5EF4-FFF2-40B4-BE49-F238E27FC236}">
                <a16:creationId xmlns:a16="http://schemas.microsoft.com/office/drawing/2014/main" id="{F26F36D3-D66B-5FE9-86E5-B130F96CE702}"/>
              </a:ext>
            </a:extLst>
          </p:cNvPr>
          <p:cNvSpPr txBox="1"/>
          <p:nvPr/>
        </p:nvSpPr>
        <p:spPr>
          <a:xfrm>
            <a:off x="7799308" y="3328648"/>
            <a:ext cx="400110" cy="810301"/>
          </a:xfrm>
          <a:prstGeom prst="rect">
            <a:avLst/>
          </a:prstGeom>
          <a:solidFill>
            <a:srgbClr val="FFC000"/>
          </a:solidFill>
          <a:ln w="19050">
            <a:solidFill>
              <a:schemeClr val="accent1"/>
            </a:solidFill>
          </a:ln>
        </p:spPr>
        <p:txBody>
          <a:bodyPr vert="eaVert" wrap="square" rtlCol="0">
            <a:spAutoFit/>
          </a:bodyPr>
          <a:lstStyle/>
          <a:p>
            <a:r>
              <a:rPr kumimoji="1" lang="ja-JP" altLang="en-US" sz="1400" dirty="0">
                <a:solidFill>
                  <a:schemeClr val="bg1"/>
                </a:solidFill>
              </a:rPr>
              <a:t>レビュー</a:t>
            </a:r>
          </a:p>
        </p:txBody>
      </p:sp>
      <p:sp>
        <p:nvSpPr>
          <p:cNvPr id="44" name="テキスト ボックス 43">
            <a:extLst>
              <a:ext uri="{FF2B5EF4-FFF2-40B4-BE49-F238E27FC236}">
                <a16:creationId xmlns:a16="http://schemas.microsoft.com/office/drawing/2014/main" id="{7ADA4E84-E0F9-48CC-8CCC-9071F8C52637}"/>
              </a:ext>
            </a:extLst>
          </p:cNvPr>
          <p:cNvSpPr txBox="1"/>
          <p:nvPr/>
        </p:nvSpPr>
        <p:spPr>
          <a:xfrm>
            <a:off x="8310382" y="1903563"/>
            <a:ext cx="400110" cy="2235385"/>
          </a:xfrm>
          <a:prstGeom prst="rect">
            <a:avLst/>
          </a:prstGeom>
          <a:solidFill>
            <a:srgbClr val="FF0000"/>
          </a:solidFill>
          <a:ln w="19050">
            <a:solidFill>
              <a:schemeClr val="accent1"/>
            </a:solidFill>
          </a:ln>
        </p:spPr>
        <p:txBody>
          <a:bodyPr vert="eaVert" wrap="square" rtlCol="0">
            <a:spAutoFit/>
          </a:bodyPr>
          <a:lstStyle/>
          <a:p>
            <a:pPr algn="ctr"/>
            <a:r>
              <a:rPr kumimoji="1" lang="ja-JP" altLang="en-US" sz="1400" dirty="0">
                <a:solidFill>
                  <a:schemeClr val="bg1"/>
                </a:solidFill>
              </a:rPr>
              <a:t>リリース</a:t>
            </a:r>
          </a:p>
        </p:txBody>
      </p:sp>
      <p:sp>
        <p:nvSpPr>
          <p:cNvPr id="3" name="矢印: 山形 2">
            <a:extLst>
              <a:ext uri="{FF2B5EF4-FFF2-40B4-BE49-F238E27FC236}">
                <a16:creationId xmlns:a16="http://schemas.microsoft.com/office/drawing/2014/main" id="{4182D15D-F8D5-F789-A1FA-A77AC3FB7B4F}"/>
              </a:ext>
            </a:extLst>
          </p:cNvPr>
          <p:cNvSpPr/>
          <p:nvPr/>
        </p:nvSpPr>
        <p:spPr>
          <a:xfrm>
            <a:off x="1022111" y="4392949"/>
            <a:ext cx="3234203" cy="279885"/>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単体計画</a:t>
            </a:r>
            <a:endParaRPr kumimoji="1" lang="ja-JP" altLang="en-US" dirty="0">
              <a:solidFill>
                <a:schemeClr val="bg1"/>
              </a:solidFill>
            </a:endParaRPr>
          </a:p>
        </p:txBody>
      </p:sp>
      <p:sp>
        <p:nvSpPr>
          <p:cNvPr id="4" name="矢印: 山形 3">
            <a:extLst>
              <a:ext uri="{FF2B5EF4-FFF2-40B4-BE49-F238E27FC236}">
                <a16:creationId xmlns:a16="http://schemas.microsoft.com/office/drawing/2014/main" id="{B5B58825-DBBB-9794-60BA-4D40E4ADA58E}"/>
              </a:ext>
            </a:extLst>
          </p:cNvPr>
          <p:cNvSpPr/>
          <p:nvPr/>
        </p:nvSpPr>
        <p:spPr>
          <a:xfrm>
            <a:off x="1022111" y="4784559"/>
            <a:ext cx="3234203" cy="279885"/>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単体実施</a:t>
            </a:r>
            <a:endParaRPr kumimoji="1" lang="ja-JP" altLang="en-US" dirty="0">
              <a:solidFill>
                <a:schemeClr val="bg1"/>
              </a:solidFill>
            </a:endParaRPr>
          </a:p>
        </p:txBody>
      </p:sp>
      <p:sp>
        <p:nvSpPr>
          <p:cNvPr id="5" name="テキスト ボックス 4">
            <a:extLst>
              <a:ext uri="{FF2B5EF4-FFF2-40B4-BE49-F238E27FC236}">
                <a16:creationId xmlns:a16="http://schemas.microsoft.com/office/drawing/2014/main" id="{9146DF3D-844D-89B1-3F5F-CBE5971C61E5}"/>
              </a:ext>
            </a:extLst>
          </p:cNvPr>
          <p:cNvSpPr txBox="1"/>
          <p:nvPr/>
        </p:nvSpPr>
        <p:spPr>
          <a:xfrm>
            <a:off x="4378348" y="4342275"/>
            <a:ext cx="400110" cy="810301"/>
          </a:xfrm>
          <a:prstGeom prst="rect">
            <a:avLst/>
          </a:prstGeom>
          <a:solidFill>
            <a:srgbClr val="FFC000"/>
          </a:solidFill>
          <a:ln w="19050">
            <a:solidFill>
              <a:schemeClr val="accent1"/>
            </a:solidFill>
          </a:ln>
        </p:spPr>
        <p:txBody>
          <a:bodyPr vert="eaVert" wrap="square" rtlCol="0">
            <a:spAutoFit/>
          </a:bodyPr>
          <a:lstStyle/>
          <a:p>
            <a:r>
              <a:rPr kumimoji="1" lang="ja-JP" altLang="en-US" sz="1400" dirty="0">
                <a:solidFill>
                  <a:schemeClr val="bg1"/>
                </a:solidFill>
              </a:rPr>
              <a:t>レビュー</a:t>
            </a:r>
          </a:p>
        </p:txBody>
      </p:sp>
      <p:sp>
        <p:nvSpPr>
          <p:cNvPr id="6" name="矢印: 山形 5">
            <a:extLst>
              <a:ext uri="{FF2B5EF4-FFF2-40B4-BE49-F238E27FC236}">
                <a16:creationId xmlns:a16="http://schemas.microsoft.com/office/drawing/2014/main" id="{D2F5A71F-1ADD-75B1-5624-73441D747F76}"/>
              </a:ext>
            </a:extLst>
          </p:cNvPr>
          <p:cNvSpPr/>
          <p:nvPr/>
        </p:nvSpPr>
        <p:spPr>
          <a:xfrm>
            <a:off x="4811594" y="5288738"/>
            <a:ext cx="3015714" cy="304800"/>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結合計画</a:t>
            </a:r>
            <a:endParaRPr kumimoji="1" lang="ja-JP" altLang="en-US" dirty="0">
              <a:solidFill>
                <a:schemeClr val="bg1"/>
              </a:solidFill>
            </a:endParaRPr>
          </a:p>
        </p:txBody>
      </p:sp>
      <p:sp>
        <p:nvSpPr>
          <p:cNvPr id="8" name="矢印: 山形 7">
            <a:extLst>
              <a:ext uri="{FF2B5EF4-FFF2-40B4-BE49-F238E27FC236}">
                <a16:creationId xmlns:a16="http://schemas.microsoft.com/office/drawing/2014/main" id="{0A2DC116-550E-1C4F-BBB2-7F77021C6EDA}"/>
              </a:ext>
            </a:extLst>
          </p:cNvPr>
          <p:cNvSpPr/>
          <p:nvPr/>
        </p:nvSpPr>
        <p:spPr>
          <a:xfrm>
            <a:off x="4811593" y="5761051"/>
            <a:ext cx="3015713" cy="304800"/>
          </a:xfrm>
          <a:prstGeom prst="chevro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結合実施</a:t>
            </a:r>
            <a:endParaRPr kumimoji="1" lang="ja-JP" altLang="en-US" dirty="0">
              <a:solidFill>
                <a:schemeClr val="bg1"/>
              </a:solidFill>
            </a:endParaRPr>
          </a:p>
        </p:txBody>
      </p:sp>
      <p:sp>
        <p:nvSpPr>
          <p:cNvPr id="9" name="テキスト ボックス 8">
            <a:extLst>
              <a:ext uri="{FF2B5EF4-FFF2-40B4-BE49-F238E27FC236}">
                <a16:creationId xmlns:a16="http://schemas.microsoft.com/office/drawing/2014/main" id="{3829D5F9-20B3-93D6-9BF7-A6755064C87D}"/>
              </a:ext>
            </a:extLst>
          </p:cNvPr>
          <p:cNvSpPr txBox="1"/>
          <p:nvPr/>
        </p:nvSpPr>
        <p:spPr>
          <a:xfrm>
            <a:off x="7910272" y="5255550"/>
            <a:ext cx="400110" cy="810301"/>
          </a:xfrm>
          <a:prstGeom prst="rect">
            <a:avLst/>
          </a:prstGeom>
          <a:solidFill>
            <a:srgbClr val="FFC000"/>
          </a:solidFill>
          <a:ln w="19050">
            <a:solidFill>
              <a:schemeClr val="accent1"/>
            </a:solidFill>
          </a:ln>
        </p:spPr>
        <p:txBody>
          <a:bodyPr vert="eaVert" wrap="square" rtlCol="0">
            <a:spAutoFit/>
          </a:bodyPr>
          <a:lstStyle/>
          <a:p>
            <a:r>
              <a:rPr kumimoji="1" lang="ja-JP" altLang="en-US" sz="1400" dirty="0">
                <a:solidFill>
                  <a:schemeClr val="bg1"/>
                </a:solidFill>
              </a:rPr>
              <a:t>レビュー</a:t>
            </a:r>
          </a:p>
        </p:txBody>
      </p:sp>
    </p:spTree>
    <p:extLst>
      <p:ext uri="{BB962C8B-B14F-4D97-AF65-F5344CB8AC3E}">
        <p14:creationId xmlns:p14="http://schemas.microsoft.com/office/powerpoint/2010/main" val="309360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a:extLst>
            <a:ext uri="{FF2B5EF4-FFF2-40B4-BE49-F238E27FC236}">
              <a16:creationId xmlns:a16="http://schemas.microsoft.com/office/drawing/2014/main" id="{F0F9213A-EC6E-EDD8-74E8-96083EE3ADE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7CAA8B-3E10-C47F-4FBE-F2831117582E}"/>
              </a:ext>
            </a:extLst>
          </p:cNvPr>
          <p:cNvSpPr>
            <a:spLocks noGrp="1"/>
          </p:cNvSpPr>
          <p:nvPr>
            <p:ph type="title"/>
          </p:nvPr>
        </p:nvSpPr>
        <p:spPr>
          <a:xfrm>
            <a:off x="838200" y="316999"/>
            <a:ext cx="10515600" cy="1325563"/>
          </a:xfrm>
        </p:spPr>
        <p:txBody>
          <a:bodyPr/>
          <a:lstStyle/>
          <a:p>
            <a:r>
              <a:rPr kumimoji="1" lang="ja-JP" altLang="en-US" b="1">
                <a:solidFill>
                  <a:schemeClr val="accent1"/>
                </a:solidFill>
              </a:rPr>
              <a:t>全体発表③　実装した機能</a:t>
            </a:r>
          </a:p>
        </p:txBody>
      </p:sp>
      <p:sp>
        <p:nvSpPr>
          <p:cNvPr id="3" name="コンテンツ プレースホルダー 2">
            <a:extLst>
              <a:ext uri="{FF2B5EF4-FFF2-40B4-BE49-F238E27FC236}">
                <a16:creationId xmlns:a16="http://schemas.microsoft.com/office/drawing/2014/main" id="{154BD867-3311-2AAF-72A0-270E6939BB30}"/>
              </a:ext>
            </a:extLst>
          </p:cNvPr>
          <p:cNvSpPr>
            <a:spLocks noGrp="1"/>
          </p:cNvSpPr>
          <p:nvPr>
            <p:ph idx="1"/>
          </p:nvPr>
        </p:nvSpPr>
        <p:spPr>
          <a:xfrm>
            <a:off x="642257" y="1774371"/>
            <a:ext cx="10624457" cy="4402592"/>
          </a:xfrm>
        </p:spPr>
        <p:txBody>
          <a:bodyPr>
            <a:normAutofit/>
          </a:bodyPr>
          <a:lstStyle/>
          <a:p>
            <a:pPr marL="0" indent="0">
              <a:buNone/>
            </a:pPr>
            <a:r>
              <a:rPr kumimoji="1" lang="en-US" altLang="ja-JP" b="1"/>
              <a:t>(1)DAO</a:t>
            </a:r>
            <a:r>
              <a:rPr kumimoji="1" lang="ja-JP" altLang="en-US" b="1"/>
              <a:t>テスト</a:t>
            </a:r>
            <a:endParaRPr kumimoji="1" lang="en-US" altLang="ja-JP" b="1"/>
          </a:p>
          <a:p>
            <a:pPr marL="0" indent="0">
              <a:lnSpc>
                <a:spcPct val="100000"/>
              </a:lnSpc>
              <a:buNone/>
            </a:pPr>
            <a:r>
              <a:rPr kumimoji="1" lang="en-US" altLang="ja-JP" err="1"/>
              <a:t>Ac</a:t>
            </a:r>
            <a:r>
              <a:rPr lang="en-US" altLang="ja-JP" err="1"/>
              <a:t>countDAOTest</a:t>
            </a:r>
            <a:br>
              <a:rPr lang="en-US" altLang="ja-JP"/>
            </a:br>
            <a:r>
              <a:rPr lang="en-US" altLang="ja-JP" err="1"/>
              <a:t>DepartmentDAOTest</a:t>
            </a:r>
            <a:endParaRPr lang="en-US" altLang="ja-JP"/>
          </a:p>
          <a:p>
            <a:pPr marL="0" indent="0">
              <a:lnSpc>
                <a:spcPct val="100000"/>
              </a:lnSpc>
              <a:buNone/>
            </a:pPr>
            <a:r>
              <a:rPr lang="en-US" altLang="ja-JP" err="1"/>
              <a:t>ExpenseApplicationDAOTest</a:t>
            </a:r>
            <a:br>
              <a:rPr lang="en-US" altLang="ja-JP"/>
            </a:br>
            <a:r>
              <a:rPr lang="en-US" altLang="ja-JP" err="1"/>
              <a:t>StatusDAOTest</a:t>
            </a:r>
            <a:br>
              <a:rPr lang="en-US" altLang="ja-JP"/>
            </a:br>
            <a:r>
              <a:rPr lang="en-US" altLang="ja-JP" err="1"/>
              <a:t>UserDAOTest</a:t>
            </a:r>
            <a:endParaRPr lang="en-US" altLang="ja-JP"/>
          </a:p>
          <a:p>
            <a:pPr marL="0" indent="0">
              <a:buNone/>
            </a:pPr>
            <a:endParaRPr lang="en-US" altLang="ja-JP"/>
          </a:p>
          <a:p>
            <a:pPr marL="0" indent="0">
              <a:buNone/>
            </a:pPr>
            <a:r>
              <a:rPr kumimoji="1" lang="en-US" altLang="ja-JP" b="1"/>
              <a:t>(2)Service</a:t>
            </a:r>
            <a:r>
              <a:rPr kumimoji="1" lang="ja-JP" altLang="en-US" b="1"/>
              <a:t>テスト</a:t>
            </a:r>
            <a:endParaRPr kumimoji="1" lang="en-US" altLang="ja-JP" b="1"/>
          </a:p>
          <a:p>
            <a:pPr marL="0" indent="0">
              <a:buNone/>
            </a:pPr>
            <a:r>
              <a:rPr kumimoji="1" lang="en-US" altLang="ja-JP" err="1"/>
              <a:t>ExpenseApplicationServiceTest</a:t>
            </a:r>
            <a:endParaRPr kumimoji="1" lang="en-US" altLang="ja-JP"/>
          </a:p>
          <a:p>
            <a:pPr marL="0" indent="0">
              <a:buNone/>
            </a:pPr>
            <a:endParaRPr kumimoji="1" lang="en-US" altLang="ja-JP"/>
          </a:p>
        </p:txBody>
      </p:sp>
      <p:sp>
        <p:nvSpPr>
          <p:cNvPr id="4" name="楕円 3">
            <a:extLst>
              <a:ext uri="{FF2B5EF4-FFF2-40B4-BE49-F238E27FC236}">
                <a16:creationId xmlns:a16="http://schemas.microsoft.com/office/drawing/2014/main" id="{78794EAE-9535-A367-D5F4-97EB412D396B}"/>
              </a:ext>
            </a:extLst>
          </p:cNvPr>
          <p:cNvSpPr/>
          <p:nvPr/>
        </p:nvSpPr>
        <p:spPr>
          <a:xfrm>
            <a:off x="6096000" y="3048793"/>
            <a:ext cx="5301343" cy="3702455"/>
          </a:xfrm>
          <a:prstGeom prst="ellipse">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5" name="テキスト ボックス 4">
            <a:extLst>
              <a:ext uri="{FF2B5EF4-FFF2-40B4-BE49-F238E27FC236}">
                <a16:creationId xmlns:a16="http://schemas.microsoft.com/office/drawing/2014/main" id="{F25DA151-8023-4D9F-1097-8D0BD85DE041}"/>
              </a:ext>
            </a:extLst>
          </p:cNvPr>
          <p:cNvSpPr txBox="1"/>
          <p:nvPr/>
        </p:nvSpPr>
        <p:spPr>
          <a:xfrm>
            <a:off x="6596744" y="4299857"/>
            <a:ext cx="4446812" cy="1200329"/>
          </a:xfrm>
          <a:prstGeom prst="rect">
            <a:avLst/>
          </a:prstGeom>
          <a:noFill/>
        </p:spPr>
        <p:txBody>
          <a:bodyPr wrap="square" rtlCol="0">
            <a:spAutoFit/>
          </a:bodyPr>
          <a:lstStyle/>
          <a:p>
            <a:r>
              <a:rPr lang="en-US" altLang="ja-JP" sz="3600"/>
              <a:t>i</a:t>
            </a:r>
            <a:r>
              <a:rPr kumimoji="1" lang="en-US" altLang="ja-JP" sz="3600"/>
              <a:t>ssue  28</a:t>
            </a:r>
            <a:r>
              <a:rPr kumimoji="1" lang="ja-JP" altLang="en-US" sz="3600"/>
              <a:t>個のうち</a:t>
            </a:r>
            <a:endParaRPr kumimoji="1" lang="en-US" altLang="ja-JP" sz="3600"/>
          </a:p>
          <a:p>
            <a:r>
              <a:rPr kumimoji="1" lang="en-US" altLang="ja-JP" sz="3600"/>
              <a:t>close</a:t>
            </a:r>
            <a:r>
              <a:rPr kumimoji="1" lang="ja-JP" altLang="en-US" sz="3600"/>
              <a:t>した</a:t>
            </a:r>
            <a:r>
              <a:rPr kumimoji="1" lang="en-US" altLang="ja-JP" sz="3600"/>
              <a:t>issue </a:t>
            </a:r>
            <a:r>
              <a:rPr kumimoji="1" lang="en-US" altLang="ja-JP" sz="3600" b="1">
                <a:solidFill>
                  <a:schemeClr val="accent2">
                    <a:lumMod val="75000"/>
                  </a:schemeClr>
                </a:solidFill>
              </a:rPr>
              <a:t>16</a:t>
            </a:r>
            <a:r>
              <a:rPr kumimoji="1" lang="ja-JP" altLang="en-US" sz="3600"/>
              <a:t>個</a:t>
            </a:r>
          </a:p>
        </p:txBody>
      </p:sp>
    </p:spTree>
    <p:extLst>
      <p:ext uri="{BB962C8B-B14F-4D97-AF65-F5344CB8AC3E}">
        <p14:creationId xmlns:p14="http://schemas.microsoft.com/office/powerpoint/2010/main" val="718216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E9838-3E90-6EE2-C9EF-9FB83CE3A65E}"/>
              </a:ext>
            </a:extLst>
          </p:cNvPr>
          <p:cNvSpPr>
            <a:spLocks noGrp="1"/>
          </p:cNvSpPr>
          <p:nvPr>
            <p:ph type="title"/>
          </p:nvPr>
        </p:nvSpPr>
        <p:spPr>
          <a:xfrm>
            <a:off x="838200" y="257199"/>
            <a:ext cx="10515600" cy="1325563"/>
          </a:xfrm>
        </p:spPr>
        <p:txBody>
          <a:bodyPr/>
          <a:lstStyle/>
          <a:p>
            <a:r>
              <a:rPr kumimoji="1" lang="ja-JP" altLang="en-US" b="1" dirty="0">
                <a:solidFill>
                  <a:schemeClr val="accent1"/>
                </a:solidFill>
              </a:rPr>
              <a:t>個人発表（</a:t>
            </a:r>
            <a:r>
              <a:rPr lang="en-US" altLang="ja-JP" b="1" dirty="0">
                <a:solidFill>
                  <a:schemeClr val="accent1"/>
                </a:solidFill>
              </a:rPr>
              <a:t>W7369</a:t>
            </a:r>
            <a:r>
              <a:rPr kumimoji="1" lang="en-US" altLang="ja-JP" b="1" dirty="0">
                <a:solidFill>
                  <a:schemeClr val="accent1"/>
                </a:solidFill>
              </a:rPr>
              <a:t>_</a:t>
            </a:r>
            <a:r>
              <a:rPr kumimoji="1" lang="ja-JP" altLang="en-US" b="1" dirty="0">
                <a:solidFill>
                  <a:schemeClr val="accent1"/>
                </a:solidFill>
              </a:rPr>
              <a:t>齋藤愛子）</a:t>
            </a:r>
          </a:p>
        </p:txBody>
      </p:sp>
      <p:sp>
        <p:nvSpPr>
          <p:cNvPr id="15" name="正方形/長方形 14">
            <a:extLst>
              <a:ext uri="{FF2B5EF4-FFF2-40B4-BE49-F238E27FC236}">
                <a16:creationId xmlns:a16="http://schemas.microsoft.com/office/drawing/2014/main" id="{63B6BA4B-29E3-417F-A1ED-A5C249A82539}"/>
              </a:ext>
            </a:extLst>
          </p:cNvPr>
          <p:cNvSpPr/>
          <p:nvPr/>
        </p:nvSpPr>
        <p:spPr>
          <a:xfrm>
            <a:off x="97975" y="1891021"/>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担当</a:t>
            </a:r>
          </a:p>
        </p:txBody>
      </p:sp>
      <p:sp>
        <p:nvSpPr>
          <p:cNvPr id="19" name="正方形/長方形 18">
            <a:extLst>
              <a:ext uri="{FF2B5EF4-FFF2-40B4-BE49-F238E27FC236}">
                <a16:creationId xmlns:a16="http://schemas.microsoft.com/office/drawing/2014/main" id="{FDA21EBE-A978-F944-86BD-818F8B5B579E}"/>
              </a:ext>
            </a:extLst>
          </p:cNvPr>
          <p:cNvSpPr/>
          <p:nvPr/>
        </p:nvSpPr>
        <p:spPr>
          <a:xfrm>
            <a:off x="97975" y="3183056"/>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工夫点</a:t>
            </a:r>
          </a:p>
        </p:txBody>
      </p:sp>
      <p:sp>
        <p:nvSpPr>
          <p:cNvPr id="20" name="正方形/長方形 19">
            <a:extLst>
              <a:ext uri="{FF2B5EF4-FFF2-40B4-BE49-F238E27FC236}">
                <a16:creationId xmlns:a16="http://schemas.microsoft.com/office/drawing/2014/main" id="{8F1279E3-1B72-0293-0D77-75983D2F581B}"/>
              </a:ext>
            </a:extLst>
          </p:cNvPr>
          <p:cNvSpPr/>
          <p:nvPr/>
        </p:nvSpPr>
        <p:spPr>
          <a:xfrm>
            <a:off x="97976" y="5679583"/>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今後に向けて</a:t>
            </a:r>
          </a:p>
        </p:txBody>
      </p:sp>
      <p:sp>
        <p:nvSpPr>
          <p:cNvPr id="21" name="正方形/長方形 20">
            <a:extLst>
              <a:ext uri="{FF2B5EF4-FFF2-40B4-BE49-F238E27FC236}">
                <a16:creationId xmlns:a16="http://schemas.microsoft.com/office/drawing/2014/main" id="{0CFB1007-CA66-4D67-1944-2BE8E7E19C9D}"/>
              </a:ext>
            </a:extLst>
          </p:cNvPr>
          <p:cNvSpPr/>
          <p:nvPr/>
        </p:nvSpPr>
        <p:spPr>
          <a:xfrm>
            <a:off x="97975" y="4431319"/>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問題点</a:t>
            </a:r>
          </a:p>
        </p:txBody>
      </p:sp>
      <p:sp>
        <p:nvSpPr>
          <p:cNvPr id="3" name="テキスト ボックス 2">
            <a:extLst>
              <a:ext uri="{FF2B5EF4-FFF2-40B4-BE49-F238E27FC236}">
                <a16:creationId xmlns:a16="http://schemas.microsoft.com/office/drawing/2014/main" id="{E403434A-6FE5-5429-D2A9-6DA2B6BD8696}"/>
              </a:ext>
            </a:extLst>
          </p:cNvPr>
          <p:cNvSpPr txBox="1"/>
          <p:nvPr/>
        </p:nvSpPr>
        <p:spPr>
          <a:xfrm>
            <a:off x="1175665" y="1891021"/>
            <a:ext cx="10613564" cy="923330"/>
          </a:xfrm>
          <a:prstGeom prst="rect">
            <a:avLst/>
          </a:prstGeom>
          <a:solidFill>
            <a:schemeClr val="bg1"/>
          </a:solidFill>
          <a:ln w="19050">
            <a:solidFill>
              <a:schemeClr val="tx1"/>
            </a:solidFill>
          </a:ln>
        </p:spPr>
        <p:txBody>
          <a:bodyPr wrap="square" rtlCol="0">
            <a:spAutoFit/>
          </a:bodyPr>
          <a:lstStyle/>
          <a:p>
            <a:pPr marL="342900" indent="-342900">
              <a:buFont typeface="+mj-lt"/>
              <a:buAutoNum type="arabicPeriod"/>
            </a:pPr>
            <a:r>
              <a:rPr lang="en-US" altLang="ja-JP" dirty="0"/>
              <a:t>Issue</a:t>
            </a:r>
            <a:r>
              <a:rPr lang="ja-JP" altLang="en-US" dirty="0"/>
              <a:t>の登録し、簡単ものを修正</a:t>
            </a:r>
          </a:p>
          <a:p>
            <a:pPr marL="342900" indent="-342900">
              <a:buFont typeface="+mj-lt"/>
              <a:buAutoNum type="arabicPeriod"/>
            </a:pPr>
            <a:r>
              <a:rPr lang="en-US" altLang="ja-JP" dirty="0"/>
              <a:t>DAO</a:t>
            </a:r>
            <a:r>
              <a:rPr lang="ja-JP" altLang="en-US" dirty="0"/>
              <a:t>の単体テスト仕様書の作成</a:t>
            </a:r>
          </a:p>
          <a:p>
            <a:pPr marL="342900" indent="-342900">
              <a:buFont typeface="+mj-lt"/>
              <a:buAutoNum type="arabicPeriod"/>
            </a:pPr>
            <a:r>
              <a:rPr lang="ja-JP" altLang="en-US" dirty="0"/>
              <a:t>結合テストの実施</a:t>
            </a:r>
            <a:endParaRPr kumimoji="1" lang="ja-JP" altLang="en-US" dirty="0"/>
          </a:p>
        </p:txBody>
      </p:sp>
      <p:sp>
        <p:nvSpPr>
          <p:cNvPr id="5" name="テキスト ボックス 4">
            <a:extLst>
              <a:ext uri="{FF2B5EF4-FFF2-40B4-BE49-F238E27FC236}">
                <a16:creationId xmlns:a16="http://schemas.microsoft.com/office/drawing/2014/main" id="{64E2A502-3C56-159B-5AEE-AF3966FA04F7}"/>
              </a:ext>
            </a:extLst>
          </p:cNvPr>
          <p:cNvSpPr txBox="1"/>
          <p:nvPr/>
        </p:nvSpPr>
        <p:spPr>
          <a:xfrm>
            <a:off x="1175665" y="3170459"/>
            <a:ext cx="10613564" cy="369332"/>
          </a:xfrm>
          <a:prstGeom prst="rect">
            <a:avLst/>
          </a:prstGeom>
          <a:solidFill>
            <a:schemeClr val="bg1"/>
          </a:solidFill>
          <a:ln w="19050">
            <a:solidFill>
              <a:schemeClr val="tx1"/>
            </a:solidFill>
          </a:ln>
        </p:spPr>
        <p:txBody>
          <a:bodyPr wrap="square" rtlCol="0">
            <a:spAutoFit/>
          </a:bodyPr>
          <a:lstStyle/>
          <a:p>
            <a:pPr marL="342900" indent="-342900">
              <a:buFont typeface="+mj-lt"/>
              <a:buAutoNum type="arabicPeriod"/>
            </a:pPr>
            <a:r>
              <a:rPr lang="ja-JP" altLang="en-US" dirty="0"/>
              <a:t>単体テスト仕様書を、他のメンバーにも理解しやすいように意識して記述した</a:t>
            </a:r>
          </a:p>
        </p:txBody>
      </p:sp>
      <p:sp>
        <p:nvSpPr>
          <p:cNvPr id="6" name="テキスト ボックス 5">
            <a:extLst>
              <a:ext uri="{FF2B5EF4-FFF2-40B4-BE49-F238E27FC236}">
                <a16:creationId xmlns:a16="http://schemas.microsoft.com/office/drawing/2014/main" id="{B181314D-00BB-A8F3-114D-4E266855E44D}"/>
              </a:ext>
            </a:extLst>
          </p:cNvPr>
          <p:cNvSpPr txBox="1"/>
          <p:nvPr/>
        </p:nvSpPr>
        <p:spPr>
          <a:xfrm>
            <a:off x="1175665" y="5740029"/>
            <a:ext cx="10613564" cy="923330"/>
          </a:xfrm>
          <a:prstGeom prst="rect">
            <a:avLst/>
          </a:prstGeom>
          <a:solidFill>
            <a:schemeClr val="bg1"/>
          </a:solidFill>
          <a:ln w="19050">
            <a:solidFill>
              <a:schemeClr val="tx1"/>
            </a:solidFill>
          </a:ln>
        </p:spPr>
        <p:txBody>
          <a:bodyPr wrap="square" rtlCol="0">
            <a:spAutoFit/>
          </a:bodyPr>
          <a:lstStyle/>
          <a:p>
            <a:pPr marL="342900" indent="-342900">
              <a:buFont typeface="+mj-lt"/>
              <a:buAutoNum type="arabicPeriod"/>
            </a:pPr>
            <a:r>
              <a:rPr lang="ja-JP" altLang="en-US" dirty="0"/>
              <a:t>コミットコメントが分かりづらく、履歴をたどるのが困難だったため、今後はもっと意味のあるコメントを意識したい</a:t>
            </a:r>
            <a:endParaRPr lang="en-US" altLang="ja-JP" dirty="0"/>
          </a:p>
          <a:p>
            <a:pPr marL="342900" indent="-342900">
              <a:buFont typeface="+mj-lt"/>
              <a:buAutoNum type="arabicPeriod"/>
            </a:pPr>
            <a:r>
              <a:rPr lang="ja-JP" altLang="en-US" dirty="0"/>
              <a:t>今後リーダーをやるときは完璧じゃなくても、方向性を持てるように意識したい</a:t>
            </a:r>
            <a:endParaRPr lang="en-US" altLang="ja-JP" dirty="0"/>
          </a:p>
        </p:txBody>
      </p:sp>
      <p:sp>
        <p:nvSpPr>
          <p:cNvPr id="7" name="テキスト ボックス 6">
            <a:extLst>
              <a:ext uri="{FF2B5EF4-FFF2-40B4-BE49-F238E27FC236}">
                <a16:creationId xmlns:a16="http://schemas.microsoft.com/office/drawing/2014/main" id="{80123BF2-3196-C913-A0B7-E893115CBE4C}"/>
              </a:ext>
            </a:extLst>
          </p:cNvPr>
          <p:cNvSpPr txBox="1"/>
          <p:nvPr/>
        </p:nvSpPr>
        <p:spPr>
          <a:xfrm>
            <a:off x="1175665" y="4406126"/>
            <a:ext cx="10613564" cy="1200329"/>
          </a:xfrm>
          <a:prstGeom prst="rect">
            <a:avLst/>
          </a:prstGeom>
          <a:solidFill>
            <a:schemeClr val="bg1"/>
          </a:solidFill>
          <a:ln w="19050">
            <a:solidFill>
              <a:schemeClr val="tx1"/>
            </a:solidFill>
          </a:ln>
        </p:spPr>
        <p:txBody>
          <a:bodyPr wrap="square" rtlCol="0">
            <a:spAutoFit/>
          </a:bodyPr>
          <a:lstStyle/>
          <a:p>
            <a:pPr marL="342900" indent="-342900">
              <a:buFont typeface="+mj-lt"/>
              <a:buAutoNum type="arabicPeriod"/>
            </a:pPr>
            <a:r>
              <a:rPr lang="en-US" altLang="ja-JP" dirty="0"/>
              <a:t>GitHub</a:t>
            </a:r>
            <a:r>
              <a:rPr lang="ja-JP" altLang="en-US" dirty="0"/>
              <a:t>やコマンドの使い方に苦戦し、初日は作業に入るまで時間がかかってしまった</a:t>
            </a:r>
          </a:p>
          <a:p>
            <a:pPr marL="342900" indent="-342900">
              <a:buFont typeface="+mj-lt"/>
              <a:buAutoNum type="arabicPeriod"/>
            </a:pPr>
            <a:r>
              <a:rPr lang="ja-JP" altLang="en-US" dirty="0"/>
              <a:t>他メンバーの時間を奪ってしまった反省から、メモ帳で操作を整理して、</a:t>
            </a:r>
            <a:r>
              <a:rPr lang="en-US" altLang="ja-JP" dirty="0"/>
              <a:t>2</a:t>
            </a:r>
            <a:r>
              <a:rPr lang="ja-JP" altLang="en-US" dirty="0"/>
              <a:t>日目以降はスムーズに進められるよう工夫した</a:t>
            </a:r>
            <a:endParaRPr lang="en-US" altLang="ja-JP" dirty="0"/>
          </a:p>
          <a:p>
            <a:pPr marL="342900" indent="-342900">
              <a:buFont typeface="+mj-lt"/>
              <a:buAutoNum type="arabicPeriod"/>
            </a:pPr>
            <a:r>
              <a:rPr lang="ja-JP" altLang="en-US" dirty="0"/>
              <a:t>メンバーが積極的に動いてくれたので助かったが、リーダーとしての動きはできていなかった</a:t>
            </a:r>
            <a:endParaRPr lang="en-US" altLang="ja-JP" dirty="0"/>
          </a:p>
        </p:txBody>
      </p:sp>
      <p:sp>
        <p:nvSpPr>
          <p:cNvPr id="4" name="リボン: 上に曲がる 3">
            <a:extLst>
              <a:ext uri="{FF2B5EF4-FFF2-40B4-BE49-F238E27FC236}">
                <a16:creationId xmlns:a16="http://schemas.microsoft.com/office/drawing/2014/main" id="{54402D5F-6922-DD10-0F53-D4F6EFD90017}"/>
              </a:ext>
            </a:extLst>
          </p:cNvPr>
          <p:cNvSpPr/>
          <p:nvPr/>
        </p:nvSpPr>
        <p:spPr>
          <a:xfrm>
            <a:off x="7805057" y="557280"/>
            <a:ext cx="3069772" cy="566116"/>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リーダー</a:t>
            </a:r>
          </a:p>
        </p:txBody>
      </p:sp>
    </p:spTree>
    <p:extLst>
      <p:ext uri="{BB962C8B-B14F-4D97-AF65-F5344CB8AC3E}">
        <p14:creationId xmlns:p14="http://schemas.microsoft.com/office/powerpoint/2010/main" val="95135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E9838-3E90-6EE2-C9EF-9FB83CE3A65E}"/>
              </a:ext>
            </a:extLst>
          </p:cNvPr>
          <p:cNvSpPr>
            <a:spLocks noGrp="1"/>
          </p:cNvSpPr>
          <p:nvPr>
            <p:ph type="title"/>
          </p:nvPr>
        </p:nvSpPr>
        <p:spPr>
          <a:xfrm>
            <a:off x="838200" y="257199"/>
            <a:ext cx="10515600" cy="1325563"/>
          </a:xfrm>
        </p:spPr>
        <p:txBody>
          <a:bodyPr/>
          <a:lstStyle/>
          <a:p>
            <a:r>
              <a:rPr kumimoji="1" lang="ja-JP" altLang="en-US" b="1">
                <a:solidFill>
                  <a:schemeClr val="accent1"/>
                </a:solidFill>
              </a:rPr>
              <a:t>個人発表（</a:t>
            </a:r>
            <a:r>
              <a:rPr lang="en-US" altLang="ja-JP" b="1">
                <a:solidFill>
                  <a:schemeClr val="accent1"/>
                </a:solidFill>
              </a:rPr>
              <a:t>W7372</a:t>
            </a:r>
            <a:r>
              <a:rPr kumimoji="1" lang="en-US" altLang="ja-JP" b="1">
                <a:solidFill>
                  <a:schemeClr val="accent1"/>
                </a:solidFill>
              </a:rPr>
              <a:t>_</a:t>
            </a:r>
            <a:r>
              <a:rPr lang="ja-JP" altLang="en-US" b="1">
                <a:solidFill>
                  <a:schemeClr val="accent1"/>
                </a:solidFill>
              </a:rPr>
              <a:t>柏倉颯太</a:t>
            </a:r>
            <a:r>
              <a:rPr kumimoji="1" lang="ja-JP" altLang="en-US" b="1">
                <a:solidFill>
                  <a:schemeClr val="accent1"/>
                </a:solidFill>
              </a:rPr>
              <a:t>）</a:t>
            </a:r>
          </a:p>
        </p:txBody>
      </p:sp>
      <p:sp>
        <p:nvSpPr>
          <p:cNvPr id="15" name="正方形/長方形 14">
            <a:extLst>
              <a:ext uri="{FF2B5EF4-FFF2-40B4-BE49-F238E27FC236}">
                <a16:creationId xmlns:a16="http://schemas.microsoft.com/office/drawing/2014/main" id="{63B6BA4B-29E3-417F-A1ED-A5C249A82539}"/>
              </a:ext>
            </a:extLst>
          </p:cNvPr>
          <p:cNvSpPr/>
          <p:nvPr/>
        </p:nvSpPr>
        <p:spPr>
          <a:xfrm>
            <a:off x="97975" y="1891021"/>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担当</a:t>
            </a:r>
          </a:p>
        </p:txBody>
      </p:sp>
      <p:sp>
        <p:nvSpPr>
          <p:cNvPr id="19" name="正方形/長方形 18">
            <a:extLst>
              <a:ext uri="{FF2B5EF4-FFF2-40B4-BE49-F238E27FC236}">
                <a16:creationId xmlns:a16="http://schemas.microsoft.com/office/drawing/2014/main" id="{FDA21EBE-A978-F944-86BD-818F8B5B579E}"/>
              </a:ext>
            </a:extLst>
          </p:cNvPr>
          <p:cNvSpPr/>
          <p:nvPr/>
        </p:nvSpPr>
        <p:spPr>
          <a:xfrm>
            <a:off x="97975" y="3183056"/>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工夫点</a:t>
            </a:r>
          </a:p>
        </p:txBody>
      </p:sp>
      <p:sp>
        <p:nvSpPr>
          <p:cNvPr id="20" name="正方形/長方形 19">
            <a:extLst>
              <a:ext uri="{FF2B5EF4-FFF2-40B4-BE49-F238E27FC236}">
                <a16:creationId xmlns:a16="http://schemas.microsoft.com/office/drawing/2014/main" id="{8F1279E3-1B72-0293-0D77-75983D2F581B}"/>
              </a:ext>
            </a:extLst>
          </p:cNvPr>
          <p:cNvSpPr/>
          <p:nvPr/>
        </p:nvSpPr>
        <p:spPr>
          <a:xfrm>
            <a:off x="97976" y="5679583"/>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今後に向けて</a:t>
            </a:r>
          </a:p>
        </p:txBody>
      </p:sp>
      <p:sp>
        <p:nvSpPr>
          <p:cNvPr id="21" name="正方形/長方形 20">
            <a:extLst>
              <a:ext uri="{FF2B5EF4-FFF2-40B4-BE49-F238E27FC236}">
                <a16:creationId xmlns:a16="http://schemas.microsoft.com/office/drawing/2014/main" id="{0CFB1007-CA66-4D67-1944-2BE8E7E19C9D}"/>
              </a:ext>
            </a:extLst>
          </p:cNvPr>
          <p:cNvSpPr/>
          <p:nvPr/>
        </p:nvSpPr>
        <p:spPr>
          <a:xfrm>
            <a:off x="97975" y="4431319"/>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問題点</a:t>
            </a:r>
          </a:p>
        </p:txBody>
      </p:sp>
      <p:sp>
        <p:nvSpPr>
          <p:cNvPr id="3" name="テキスト ボックス 2">
            <a:extLst>
              <a:ext uri="{FF2B5EF4-FFF2-40B4-BE49-F238E27FC236}">
                <a16:creationId xmlns:a16="http://schemas.microsoft.com/office/drawing/2014/main" id="{E403434A-6FE5-5429-D2A9-6DA2B6BD8696}"/>
              </a:ext>
            </a:extLst>
          </p:cNvPr>
          <p:cNvSpPr txBox="1"/>
          <p:nvPr/>
        </p:nvSpPr>
        <p:spPr>
          <a:xfrm>
            <a:off x="1175665" y="2076417"/>
            <a:ext cx="10613564" cy="646331"/>
          </a:xfrm>
          <a:prstGeom prst="rect">
            <a:avLst/>
          </a:prstGeom>
          <a:solidFill>
            <a:schemeClr val="bg1"/>
          </a:solidFill>
          <a:ln w="19050">
            <a:solidFill>
              <a:schemeClr val="tx1"/>
            </a:solidFill>
          </a:ln>
        </p:spPr>
        <p:txBody>
          <a:bodyPr wrap="square" rtlCol="0">
            <a:spAutoFit/>
          </a:bodyPr>
          <a:lstStyle/>
          <a:p>
            <a:pPr marL="342900" indent="-342900">
              <a:buFont typeface="+mj-lt"/>
              <a:buAutoNum type="arabicPeriod"/>
            </a:pPr>
            <a:r>
              <a:rPr kumimoji="1" lang="ja-JP" altLang="en-US" dirty="0"/>
              <a:t>単体仕様書</a:t>
            </a:r>
            <a:endParaRPr kumimoji="1" lang="en-US" altLang="ja-JP" dirty="0"/>
          </a:p>
          <a:p>
            <a:pPr marL="342900" indent="-342900">
              <a:buFont typeface="+mj-lt"/>
              <a:buAutoNum type="arabicPeriod"/>
            </a:pPr>
            <a:r>
              <a:rPr kumimoji="1" lang="ja-JP" altLang="en-US" dirty="0"/>
              <a:t>結合仕様書の作成</a:t>
            </a:r>
          </a:p>
        </p:txBody>
      </p:sp>
      <p:sp>
        <p:nvSpPr>
          <p:cNvPr id="5" name="テキスト ボックス 4">
            <a:extLst>
              <a:ext uri="{FF2B5EF4-FFF2-40B4-BE49-F238E27FC236}">
                <a16:creationId xmlns:a16="http://schemas.microsoft.com/office/drawing/2014/main" id="{64E2A502-3C56-159B-5AEE-AF3966FA04F7}"/>
              </a:ext>
            </a:extLst>
          </p:cNvPr>
          <p:cNvSpPr txBox="1"/>
          <p:nvPr/>
        </p:nvSpPr>
        <p:spPr>
          <a:xfrm>
            <a:off x="1175665" y="3351778"/>
            <a:ext cx="10613564" cy="646331"/>
          </a:xfrm>
          <a:prstGeom prst="rect">
            <a:avLst/>
          </a:prstGeom>
          <a:solidFill>
            <a:schemeClr val="bg1"/>
          </a:solidFill>
          <a:ln w="19050">
            <a:solidFill>
              <a:schemeClr val="tx1"/>
            </a:solidFill>
          </a:ln>
        </p:spPr>
        <p:txBody>
          <a:bodyPr wrap="square" rtlCol="0">
            <a:spAutoFit/>
          </a:bodyPr>
          <a:lstStyle/>
          <a:p>
            <a:pPr marL="342900" indent="-342900">
              <a:buFont typeface="+mj-lt"/>
              <a:buAutoNum type="arabicPeriod"/>
            </a:pPr>
            <a:r>
              <a:rPr kumimoji="1" lang="ja-JP" altLang="en-US" dirty="0"/>
              <a:t>境界値の設定</a:t>
            </a:r>
            <a:endParaRPr kumimoji="1" lang="en-US" altLang="ja-JP" dirty="0"/>
          </a:p>
          <a:p>
            <a:pPr marL="342900" indent="-342900">
              <a:buFont typeface="+mj-lt"/>
              <a:buAutoNum type="arabicPeriod"/>
            </a:pPr>
            <a:r>
              <a:rPr kumimoji="1" lang="ja-JP" altLang="en-US" dirty="0"/>
              <a:t>読み手が理解しやすいレイアウトにすること</a:t>
            </a:r>
          </a:p>
        </p:txBody>
      </p:sp>
      <p:sp>
        <p:nvSpPr>
          <p:cNvPr id="6" name="テキスト ボックス 5">
            <a:extLst>
              <a:ext uri="{FF2B5EF4-FFF2-40B4-BE49-F238E27FC236}">
                <a16:creationId xmlns:a16="http://schemas.microsoft.com/office/drawing/2014/main" id="{B181314D-00BB-A8F3-114D-4E266855E44D}"/>
              </a:ext>
            </a:extLst>
          </p:cNvPr>
          <p:cNvSpPr txBox="1"/>
          <p:nvPr/>
        </p:nvSpPr>
        <p:spPr>
          <a:xfrm>
            <a:off x="1175665" y="5629197"/>
            <a:ext cx="10613564" cy="646331"/>
          </a:xfrm>
          <a:prstGeom prst="rect">
            <a:avLst/>
          </a:prstGeom>
          <a:solidFill>
            <a:schemeClr val="bg1"/>
          </a:solidFill>
          <a:ln w="19050">
            <a:solidFill>
              <a:schemeClr val="tx1"/>
            </a:solidFill>
          </a:ln>
        </p:spPr>
        <p:txBody>
          <a:bodyPr wrap="square" rtlCol="0">
            <a:spAutoFit/>
          </a:bodyPr>
          <a:lstStyle/>
          <a:p>
            <a:pPr marL="342900" indent="-342900">
              <a:buFont typeface="+mj-lt"/>
              <a:buAutoNum type="arabicPeriod"/>
            </a:pPr>
            <a:r>
              <a:rPr lang="ja-JP" altLang="en-US" dirty="0"/>
              <a:t>求められているものが分からないかった場合、言葉の定義・範囲から確認する。</a:t>
            </a:r>
            <a:endParaRPr lang="en-US" altLang="ja-JP" dirty="0"/>
          </a:p>
          <a:p>
            <a:pPr marL="342900" indent="-342900">
              <a:buFont typeface="+mj-lt"/>
              <a:buAutoNum type="arabicPeriod"/>
            </a:pPr>
            <a:r>
              <a:rPr kumimoji="1" lang="ja-JP" altLang="en-US" dirty="0"/>
              <a:t>参照する資料が多くて、どこに載っている情報なのかわからなくなってしまったので、メモする。</a:t>
            </a:r>
          </a:p>
        </p:txBody>
      </p:sp>
      <p:sp>
        <p:nvSpPr>
          <p:cNvPr id="7" name="テキスト ボックス 6">
            <a:extLst>
              <a:ext uri="{FF2B5EF4-FFF2-40B4-BE49-F238E27FC236}">
                <a16:creationId xmlns:a16="http://schemas.microsoft.com/office/drawing/2014/main" id="{80123BF2-3196-C913-A0B7-E893115CBE4C}"/>
              </a:ext>
            </a:extLst>
          </p:cNvPr>
          <p:cNvSpPr txBox="1"/>
          <p:nvPr/>
        </p:nvSpPr>
        <p:spPr>
          <a:xfrm>
            <a:off x="1175665" y="4561299"/>
            <a:ext cx="10613564" cy="646331"/>
          </a:xfrm>
          <a:prstGeom prst="rect">
            <a:avLst/>
          </a:prstGeom>
          <a:solidFill>
            <a:schemeClr val="bg1"/>
          </a:solidFill>
          <a:ln w="19050">
            <a:solidFill>
              <a:schemeClr val="tx1"/>
            </a:solidFill>
          </a:ln>
        </p:spPr>
        <p:txBody>
          <a:bodyPr wrap="square" rtlCol="0">
            <a:spAutoFit/>
          </a:bodyPr>
          <a:lstStyle/>
          <a:p>
            <a:pPr marL="342900" indent="-342900">
              <a:buFont typeface="+mj-lt"/>
              <a:buAutoNum type="arabicPeriod"/>
            </a:pPr>
            <a:r>
              <a:rPr lang="ja-JP" altLang="en-US" dirty="0"/>
              <a:t>テスト項目、テスト検証の意味を正しく理解できていなかった。</a:t>
            </a:r>
            <a:endParaRPr lang="en-US" altLang="ja-JP" dirty="0"/>
          </a:p>
          <a:p>
            <a:pPr marL="342900" indent="-342900">
              <a:buFont typeface="+mj-lt"/>
              <a:buAutoNum type="arabicPeriod"/>
            </a:pPr>
            <a:r>
              <a:rPr lang="en-US" altLang="ja-JP" dirty="0"/>
              <a:t>GitHub</a:t>
            </a:r>
            <a:r>
              <a:rPr lang="ja-JP" altLang="en-US" dirty="0"/>
              <a:t>の使い方、コマンドを把握していなかった。</a:t>
            </a:r>
          </a:p>
        </p:txBody>
      </p:sp>
    </p:spTree>
    <p:extLst>
      <p:ext uri="{BB962C8B-B14F-4D97-AF65-F5344CB8AC3E}">
        <p14:creationId xmlns:p14="http://schemas.microsoft.com/office/powerpoint/2010/main" val="315564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E9838-3E90-6EE2-C9EF-9FB83CE3A65E}"/>
              </a:ext>
            </a:extLst>
          </p:cNvPr>
          <p:cNvSpPr>
            <a:spLocks noGrp="1"/>
          </p:cNvSpPr>
          <p:nvPr>
            <p:ph type="title"/>
          </p:nvPr>
        </p:nvSpPr>
        <p:spPr>
          <a:xfrm>
            <a:off x="838200" y="257199"/>
            <a:ext cx="10515600" cy="1325563"/>
          </a:xfrm>
        </p:spPr>
        <p:txBody>
          <a:bodyPr/>
          <a:lstStyle/>
          <a:p>
            <a:r>
              <a:rPr kumimoji="1" lang="ja-JP" altLang="en-US" b="1" dirty="0">
                <a:solidFill>
                  <a:schemeClr val="accent1"/>
                </a:solidFill>
              </a:rPr>
              <a:t>個人発表（</a:t>
            </a:r>
            <a:r>
              <a:rPr kumimoji="1" lang="en-US" altLang="ja-JP" b="1" dirty="0">
                <a:solidFill>
                  <a:schemeClr val="accent1"/>
                </a:solidFill>
              </a:rPr>
              <a:t>W7374_</a:t>
            </a:r>
            <a:r>
              <a:rPr kumimoji="1" lang="ja-JP" altLang="en-US" b="1" dirty="0">
                <a:solidFill>
                  <a:schemeClr val="accent1"/>
                </a:solidFill>
              </a:rPr>
              <a:t>棟方勇志）</a:t>
            </a:r>
          </a:p>
        </p:txBody>
      </p:sp>
      <p:sp>
        <p:nvSpPr>
          <p:cNvPr id="15" name="正方形/長方形 14">
            <a:extLst>
              <a:ext uri="{FF2B5EF4-FFF2-40B4-BE49-F238E27FC236}">
                <a16:creationId xmlns:a16="http://schemas.microsoft.com/office/drawing/2014/main" id="{63B6BA4B-29E3-417F-A1ED-A5C249A82539}"/>
              </a:ext>
            </a:extLst>
          </p:cNvPr>
          <p:cNvSpPr/>
          <p:nvPr/>
        </p:nvSpPr>
        <p:spPr>
          <a:xfrm>
            <a:off x="97975" y="1861290"/>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担当</a:t>
            </a:r>
          </a:p>
        </p:txBody>
      </p:sp>
      <p:sp>
        <p:nvSpPr>
          <p:cNvPr id="19" name="正方形/長方形 18">
            <a:extLst>
              <a:ext uri="{FF2B5EF4-FFF2-40B4-BE49-F238E27FC236}">
                <a16:creationId xmlns:a16="http://schemas.microsoft.com/office/drawing/2014/main" id="{FDA21EBE-A978-F944-86BD-818F8B5B579E}"/>
              </a:ext>
            </a:extLst>
          </p:cNvPr>
          <p:cNvSpPr/>
          <p:nvPr/>
        </p:nvSpPr>
        <p:spPr>
          <a:xfrm>
            <a:off x="97975" y="3151881"/>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工夫点</a:t>
            </a:r>
          </a:p>
        </p:txBody>
      </p:sp>
      <p:sp>
        <p:nvSpPr>
          <p:cNvPr id="20" name="正方形/長方形 19">
            <a:extLst>
              <a:ext uri="{FF2B5EF4-FFF2-40B4-BE49-F238E27FC236}">
                <a16:creationId xmlns:a16="http://schemas.microsoft.com/office/drawing/2014/main" id="{8F1279E3-1B72-0293-0D77-75983D2F581B}"/>
              </a:ext>
            </a:extLst>
          </p:cNvPr>
          <p:cNvSpPr/>
          <p:nvPr/>
        </p:nvSpPr>
        <p:spPr>
          <a:xfrm>
            <a:off x="97976" y="5679583"/>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今後に向けて</a:t>
            </a:r>
          </a:p>
        </p:txBody>
      </p:sp>
      <p:sp>
        <p:nvSpPr>
          <p:cNvPr id="21" name="正方形/長方形 20">
            <a:extLst>
              <a:ext uri="{FF2B5EF4-FFF2-40B4-BE49-F238E27FC236}">
                <a16:creationId xmlns:a16="http://schemas.microsoft.com/office/drawing/2014/main" id="{0CFB1007-CA66-4D67-1944-2BE8E7E19C9D}"/>
              </a:ext>
            </a:extLst>
          </p:cNvPr>
          <p:cNvSpPr/>
          <p:nvPr/>
        </p:nvSpPr>
        <p:spPr>
          <a:xfrm>
            <a:off x="97975" y="4431319"/>
            <a:ext cx="859979" cy="9837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問題点</a:t>
            </a:r>
          </a:p>
        </p:txBody>
      </p:sp>
      <p:sp>
        <p:nvSpPr>
          <p:cNvPr id="5" name="テキスト ボックス 4">
            <a:extLst>
              <a:ext uri="{FF2B5EF4-FFF2-40B4-BE49-F238E27FC236}">
                <a16:creationId xmlns:a16="http://schemas.microsoft.com/office/drawing/2014/main" id="{64E2A502-3C56-159B-5AEE-AF3966FA04F7}"/>
              </a:ext>
            </a:extLst>
          </p:cNvPr>
          <p:cNvSpPr txBox="1"/>
          <p:nvPr/>
        </p:nvSpPr>
        <p:spPr>
          <a:xfrm>
            <a:off x="1175665" y="3126688"/>
            <a:ext cx="10613564" cy="1008969"/>
          </a:xfrm>
          <a:prstGeom prst="rect">
            <a:avLst/>
          </a:prstGeom>
          <a:solidFill>
            <a:schemeClr val="bg1"/>
          </a:solidFill>
          <a:ln w="19050">
            <a:solidFill>
              <a:schemeClr val="tx1"/>
            </a:solidFill>
          </a:ln>
        </p:spPr>
        <p:txBody>
          <a:bodyPr wrap="square" rtlCol="0">
            <a:spAutoFit/>
          </a:bodyPr>
          <a:lstStyle/>
          <a:p>
            <a:endParaRPr kumimoji="1" lang="ja-JP" altLang="en-US" dirty="0"/>
          </a:p>
        </p:txBody>
      </p:sp>
      <p:sp>
        <p:nvSpPr>
          <p:cNvPr id="8" name="テキスト ボックス 7">
            <a:extLst>
              <a:ext uri="{FF2B5EF4-FFF2-40B4-BE49-F238E27FC236}">
                <a16:creationId xmlns:a16="http://schemas.microsoft.com/office/drawing/2014/main" id="{101EF969-3635-C773-1064-6D217F6117E3}"/>
              </a:ext>
            </a:extLst>
          </p:cNvPr>
          <p:cNvSpPr txBox="1"/>
          <p:nvPr/>
        </p:nvSpPr>
        <p:spPr>
          <a:xfrm>
            <a:off x="1175665" y="4406126"/>
            <a:ext cx="10613564" cy="923330"/>
          </a:xfrm>
          <a:prstGeom prst="rect">
            <a:avLst/>
          </a:prstGeom>
          <a:solidFill>
            <a:schemeClr val="bg1"/>
          </a:solidFill>
          <a:ln w="19050">
            <a:solidFill>
              <a:schemeClr val="tx1"/>
            </a:solidFill>
          </a:ln>
        </p:spPr>
        <p:txBody>
          <a:bodyPr wrap="square" rtlCol="0">
            <a:spAutoFit/>
          </a:bodyPr>
          <a:lstStyle/>
          <a:p>
            <a:pPr marL="342900" indent="-342900">
              <a:buFont typeface="+mj-lt"/>
              <a:buAutoNum type="arabicPeriod"/>
            </a:pPr>
            <a:r>
              <a:rPr lang="ja-JP" altLang="en-US" dirty="0"/>
              <a:t>シーケンス図や</a:t>
            </a:r>
            <a:r>
              <a:rPr lang="en-US" altLang="ja-JP" dirty="0"/>
              <a:t>UML</a:t>
            </a:r>
            <a:r>
              <a:rPr lang="ja-JP" altLang="en-US" dirty="0"/>
              <a:t>図などがない状態でのコードリーディング</a:t>
            </a:r>
            <a:endParaRPr lang="en-US" altLang="ja-JP" dirty="0"/>
          </a:p>
          <a:p>
            <a:pPr marL="342900" indent="-342900">
              <a:buFont typeface="+mj-lt"/>
              <a:buAutoNum type="arabicPeriod"/>
            </a:pPr>
            <a:r>
              <a:rPr lang="ja-JP" altLang="en-US" dirty="0"/>
              <a:t>講義を経て、スキルを理解できても身についていなかったこと</a:t>
            </a:r>
            <a:endParaRPr lang="en-US" altLang="ja-JP" dirty="0"/>
          </a:p>
          <a:p>
            <a:pPr marL="342900" indent="-342900">
              <a:buFont typeface="+mj-lt"/>
              <a:buAutoNum type="arabicPeriod"/>
            </a:pPr>
            <a:r>
              <a:rPr lang="ja-JP" altLang="en-US" dirty="0"/>
              <a:t>誰から見てもテストを実装できる仕様書をかけなかったこと</a:t>
            </a:r>
          </a:p>
        </p:txBody>
      </p:sp>
      <p:sp>
        <p:nvSpPr>
          <p:cNvPr id="13" name="テキスト ボックス 12">
            <a:extLst>
              <a:ext uri="{FF2B5EF4-FFF2-40B4-BE49-F238E27FC236}">
                <a16:creationId xmlns:a16="http://schemas.microsoft.com/office/drawing/2014/main" id="{7AE21FAD-7D9E-327C-1817-946D83BF3D39}"/>
              </a:ext>
            </a:extLst>
          </p:cNvPr>
          <p:cNvSpPr txBox="1"/>
          <p:nvPr/>
        </p:nvSpPr>
        <p:spPr>
          <a:xfrm>
            <a:off x="1175665" y="5666986"/>
            <a:ext cx="10613564" cy="1008969"/>
          </a:xfrm>
          <a:prstGeom prst="rect">
            <a:avLst/>
          </a:prstGeom>
          <a:solidFill>
            <a:schemeClr val="bg1"/>
          </a:solidFill>
          <a:ln w="19050">
            <a:solidFill>
              <a:schemeClr val="tx1"/>
            </a:solidFill>
          </a:ln>
        </p:spPr>
        <p:txBody>
          <a:bodyPr wrap="square" rtlCol="0">
            <a:spAutoFit/>
          </a:bodyPr>
          <a:lstStyle/>
          <a:p>
            <a:endParaRPr kumimoji="1" lang="ja-JP" altLang="en-US" dirty="0"/>
          </a:p>
        </p:txBody>
      </p:sp>
      <p:sp>
        <p:nvSpPr>
          <p:cNvPr id="14" name="テキスト ボックス 13">
            <a:extLst>
              <a:ext uri="{FF2B5EF4-FFF2-40B4-BE49-F238E27FC236}">
                <a16:creationId xmlns:a16="http://schemas.microsoft.com/office/drawing/2014/main" id="{E2333EBB-69A9-1374-57E7-21BB5FABB8CE}"/>
              </a:ext>
            </a:extLst>
          </p:cNvPr>
          <p:cNvSpPr txBox="1"/>
          <p:nvPr/>
        </p:nvSpPr>
        <p:spPr>
          <a:xfrm>
            <a:off x="1175665" y="5679583"/>
            <a:ext cx="10493821" cy="1200329"/>
          </a:xfrm>
          <a:prstGeom prst="rect">
            <a:avLst/>
          </a:prstGeom>
          <a:noFill/>
        </p:spPr>
        <p:txBody>
          <a:bodyPr wrap="square" rtlCol="0">
            <a:spAutoFit/>
          </a:bodyPr>
          <a:lstStyle/>
          <a:p>
            <a:pPr marL="342900" indent="-342900">
              <a:buFont typeface="+mj-lt"/>
              <a:buAutoNum type="arabicPeriod"/>
            </a:pPr>
            <a:r>
              <a:rPr lang="ja-JP" altLang="en-US" dirty="0"/>
              <a:t>今後の演習等で他人のコードを読む機会を設けること</a:t>
            </a:r>
            <a:endParaRPr kumimoji="1" lang="en-US" altLang="ja-JP" dirty="0"/>
          </a:p>
          <a:p>
            <a:pPr marL="342900" indent="-342900">
              <a:buFont typeface="+mj-lt"/>
              <a:buAutoNum type="arabicPeriod"/>
            </a:pPr>
            <a:r>
              <a:rPr kumimoji="1" lang="ja-JP" altLang="en-US" dirty="0"/>
              <a:t>講義の内容に関連する事柄について調べ、実際に行ってみること</a:t>
            </a:r>
            <a:endParaRPr kumimoji="1" lang="en-US" altLang="ja-JP" dirty="0"/>
          </a:p>
          <a:p>
            <a:pPr marL="342900" indent="-342900">
              <a:buFont typeface="+mj-lt"/>
              <a:buAutoNum type="arabicPeriod"/>
            </a:pPr>
            <a:r>
              <a:rPr kumimoji="1" lang="ja-JP" altLang="en-US" dirty="0"/>
              <a:t>今後の演習等で仕様書を使う側になること</a:t>
            </a:r>
            <a:endParaRPr kumimoji="1" lang="en-US" altLang="ja-JP" dirty="0"/>
          </a:p>
          <a:p>
            <a:endParaRPr kumimoji="1" lang="ja-JP" altLang="en-US" dirty="0"/>
          </a:p>
        </p:txBody>
      </p:sp>
      <p:sp>
        <p:nvSpPr>
          <p:cNvPr id="16" name="テキスト ボックス 15">
            <a:extLst>
              <a:ext uri="{FF2B5EF4-FFF2-40B4-BE49-F238E27FC236}">
                <a16:creationId xmlns:a16="http://schemas.microsoft.com/office/drawing/2014/main" id="{42D5F234-54CB-BF07-B042-C4B198F47764}"/>
              </a:ext>
            </a:extLst>
          </p:cNvPr>
          <p:cNvSpPr txBox="1"/>
          <p:nvPr/>
        </p:nvSpPr>
        <p:spPr>
          <a:xfrm>
            <a:off x="1175665" y="1861290"/>
            <a:ext cx="10613564" cy="1008969"/>
          </a:xfrm>
          <a:prstGeom prst="rect">
            <a:avLst/>
          </a:prstGeom>
          <a:solidFill>
            <a:schemeClr val="bg1"/>
          </a:solidFill>
          <a:ln w="19050">
            <a:solidFill>
              <a:schemeClr val="tx1"/>
            </a:solidFill>
          </a:ln>
        </p:spPr>
        <p:txBody>
          <a:bodyPr wrap="square" rtlCol="0">
            <a:spAutoFit/>
          </a:bodyPr>
          <a:lstStyle/>
          <a:p>
            <a:endParaRPr kumimoji="1" lang="ja-JP" altLang="en-US" dirty="0"/>
          </a:p>
        </p:txBody>
      </p:sp>
      <p:sp>
        <p:nvSpPr>
          <p:cNvPr id="18" name="テキスト ボックス 17">
            <a:extLst>
              <a:ext uri="{FF2B5EF4-FFF2-40B4-BE49-F238E27FC236}">
                <a16:creationId xmlns:a16="http://schemas.microsoft.com/office/drawing/2014/main" id="{8272CA6C-8BE3-A4C5-3859-A4AD57D396D9}"/>
              </a:ext>
            </a:extLst>
          </p:cNvPr>
          <p:cNvSpPr txBox="1"/>
          <p:nvPr/>
        </p:nvSpPr>
        <p:spPr>
          <a:xfrm>
            <a:off x="1175665" y="3106363"/>
            <a:ext cx="10613564" cy="923330"/>
          </a:xfrm>
          <a:prstGeom prst="rect">
            <a:avLst/>
          </a:prstGeom>
          <a:noFill/>
        </p:spPr>
        <p:txBody>
          <a:bodyPr wrap="square" rtlCol="0">
            <a:spAutoFit/>
          </a:bodyPr>
          <a:lstStyle/>
          <a:p>
            <a:pPr marL="342900" indent="-342900">
              <a:buFont typeface="+mj-lt"/>
              <a:buAutoNum type="arabicPeriod"/>
            </a:pPr>
            <a:r>
              <a:rPr kumimoji="1" lang="ja-JP" altLang="en-US" dirty="0"/>
              <a:t>単体テスト仕様書のレビューを結合テスト仕様書に反映させたこと</a:t>
            </a:r>
            <a:endParaRPr kumimoji="1" lang="en-US" altLang="ja-JP" dirty="0"/>
          </a:p>
          <a:p>
            <a:pPr marL="342900" indent="-342900">
              <a:buFont typeface="+mj-lt"/>
              <a:buAutoNum type="arabicPeriod"/>
            </a:pPr>
            <a:r>
              <a:rPr lang="ja-JP" altLang="en-US" dirty="0"/>
              <a:t>講師・テクニカルリーダーに聞く前に調べたこと</a:t>
            </a:r>
            <a:endParaRPr kumimoji="1" lang="en-US" altLang="ja-JP" dirty="0"/>
          </a:p>
          <a:p>
            <a:pPr marL="342900" indent="-342900">
              <a:buFont typeface="+mj-lt"/>
              <a:buAutoNum type="arabicPeriod"/>
            </a:pPr>
            <a:endParaRPr kumimoji="1" lang="ja-JP" altLang="en-US" dirty="0"/>
          </a:p>
        </p:txBody>
      </p:sp>
      <p:sp>
        <p:nvSpPr>
          <p:cNvPr id="22" name="テキスト ボックス 21">
            <a:extLst>
              <a:ext uri="{FF2B5EF4-FFF2-40B4-BE49-F238E27FC236}">
                <a16:creationId xmlns:a16="http://schemas.microsoft.com/office/drawing/2014/main" id="{A87193CA-1478-46CD-DA84-DCA046F00DEC}"/>
              </a:ext>
            </a:extLst>
          </p:cNvPr>
          <p:cNvSpPr txBox="1"/>
          <p:nvPr/>
        </p:nvSpPr>
        <p:spPr>
          <a:xfrm>
            <a:off x="1175665" y="1861290"/>
            <a:ext cx="10613564" cy="923330"/>
          </a:xfrm>
          <a:prstGeom prst="rect">
            <a:avLst/>
          </a:prstGeom>
          <a:noFill/>
        </p:spPr>
        <p:txBody>
          <a:bodyPr wrap="square" rtlCol="0">
            <a:spAutoFit/>
          </a:bodyPr>
          <a:lstStyle/>
          <a:p>
            <a:pPr marL="342900" indent="-342900">
              <a:buFont typeface="+mj-lt"/>
              <a:buAutoNum type="arabicPeriod"/>
            </a:pPr>
            <a:r>
              <a:rPr lang="ja-JP" altLang="en-US" dirty="0"/>
              <a:t>レビュー・</a:t>
            </a:r>
            <a:r>
              <a:rPr lang="en-US" altLang="ja-JP" dirty="0"/>
              <a:t>Issue</a:t>
            </a:r>
            <a:r>
              <a:rPr lang="ja-JP" altLang="en-US" dirty="0"/>
              <a:t>の優先度の振り分け・</a:t>
            </a:r>
            <a:r>
              <a:rPr lang="en-US" altLang="ja-JP" dirty="0"/>
              <a:t>Issue</a:t>
            </a:r>
            <a:r>
              <a:rPr lang="ja-JP" altLang="en-US" dirty="0"/>
              <a:t>のうち、優先度中以下の修正</a:t>
            </a:r>
            <a:endParaRPr lang="en-US" altLang="ja-JP" dirty="0"/>
          </a:p>
          <a:p>
            <a:pPr marL="342900" indent="-342900">
              <a:buFont typeface="+mj-lt"/>
              <a:buAutoNum type="arabicPeriod"/>
            </a:pPr>
            <a:r>
              <a:rPr lang="en-US" altLang="ja-JP" dirty="0" err="1">
                <a:solidFill>
                  <a:prstClr val="black"/>
                </a:solidFill>
              </a:rPr>
              <a:t>ExpenseApplicationService</a:t>
            </a:r>
            <a:r>
              <a:rPr lang="ja-JP" altLang="en-US" dirty="0">
                <a:solidFill>
                  <a:prstClr val="black"/>
                </a:solidFill>
              </a:rPr>
              <a:t>のテストコードを一部実装</a:t>
            </a:r>
            <a:endParaRPr lang="en-US" altLang="ja-JP" dirty="0"/>
          </a:p>
          <a:p>
            <a:pPr marL="342900" indent="-342900">
              <a:buFont typeface="+mj-lt"/>
              <a:buAutoNum type="arabicPeriod"/>
            </a:pPr>
            <a:r>
              <a:rPr kumimoji="1" lang="ja-JP" altLang="en-US" dirty="0"/>
              <a:t>単体テスト仕様書</a:t>
            </a:r>
            <a:r>
              <a:rPr lang="ja-JP" altLang="en-US" dirty="0"/>
              <a:t>・結合テスト仕様書の作成</a:t>
            </a:r>
            <a:endParaRPr kumimoji="1" lang="ja-JP" altLang="en-US" dirty="0"/>
          </a:p>
        </p:txBody>
      </p:sp>
    </p:spTree>
    <p:extLst>
      <p:ext uri="{BB962C8B-B14F-4D97-AF65-F5344CB8AC3E}">
        <p14:creationId xmlns:p14="http://schemas.microsoft.com/office/powerpoint/2010/main" val="2070866117"/>
      </p:ext>
    </p:extLst>
  </p:cSld>
  <p:clrMapOvr>
    <a:masterClrMapping/>
  </p:clrMapOvr>
</p:sld>
</file>

<file path=ppt/theme/theme1.xml><?xml version="1.0" encoding="utf-8"?>
<a:theme xmlns:a="http://schemas.openxmlformats.org/drawingml/2006/main" name="Office テーマ">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191</TotalTime>
  <Words>806</Words>
  <Application>Microsoft Office PowerPoint</Application>
  <PresentationFormat>ワイド画面</PresentationFormat>
  <Paragraphs>151</Paragraphs>
  <Slides>13</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Light</vt:lpstr>
      <vt:lpstr>Arial</vt:lpstr>
      <vt:lpstr>Wingdings</vt:lpstr>
      <vt:lpstr>Office テーマ</vt:lpstr>
      <vt:lpstr>TeamA　品質管理チーム演習</vt:lpstr>
      <vt:lpstr>アジェンダ</vt:lpstr>
      <vt:lpstr>全体発表①　目標と達成度</vt:lpstr>
      <vt:lpstr>全体発表②　進捗</vt:lpstr>
      <vt:lpstr>全体発表②　進捗</vt:lpstr>
      <vt:lpstr>全体発表③　実装した機能</vt:lpstr>
      <vt:lpstr>個人発表（W7369_齋藤愛子）</vt:lpstr>
      <vt:lpstr>個人発表（W7372_柏倉颯太）</vt:lpstr>
      <vt:lpstr>個人発表（W7374_棟方勇志）</vt:lpstr>
      <vt:lpstr>個人発表（W7382_井上稜土）</vt:lpstr>
      <vt:lpstr>個人発表（W7371_原拓弓）</vt:lpstr>
      <vt:lpstr>全体発表④　デモンストレーション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nstecemp005</dc:creator>
  <cp:lastModifiedBy>nstecemp005</cp:lastModifiedBy>
  <cp:revision>19</cp:revision>
  <dcterms:created xsi:type="dcterms:W3CDTF">2025-07-17T23:53:13Z</dcterms:created>
  <dcterms:modified xsi:type="dcterms:W3CDTF">2025-07-18T04:09:18Z</dcterms:modified>
</cp:coreProperties>
</file>