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6" r:id="rId3"/>
    <p:sldId id="263" r:id="rId4"/>
    <p:sldId id="272" r:id="rId5"/>
    <p:sldId id="258" r:id="rId6"/>
    <p:sldId id="276" r:id="rId7"/>
    <p:sldId id="265" r:id="rId8"/>
    <p:sldId id="275" r:id="rId9"/>
    <p:sldId id="273" r:id="rId10"/>
    <p:sldId id="277" r:id="rId11"/>
    <p:sldId id="257" r:id="rId12"/>
    <p:sldId id="274" r:id="rId13"/>
    <p:sldId id="267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877" autoAdjust="0"/>
  </p:normalViewPr>
  <p:slideViewPr>
    <p:cSldViewPr snapToGrid="0">
      <p:cViewPr varScale="1">
        <p:scale>
          <a:sx n="59" d="100"/>
          <a:sy n="59" d="100"/>
        </p:scale>
        <p:origin x="9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28AF38-0FC3-4B46-8B2D-50AE7EFA22C1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06C6D8-5D72-4BCF-9E36-5B730EA5D8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5209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06C6D8-5D72-4BCF-9E36-5B730EA5D889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6324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63710A-A85C-2701-CEA3-95E999FEA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05CD241-1043-3CA1-0E51-EBB042AD4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BD1675-FD68-A77C-6A06-5F21FB44C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4A7F-6D3B-4EBE-8E4B-9A517E40ACA3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B8888C-129D-AEAD-3EEC-43E9E938B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E18B8B-7075-BCA8-6813-F6C5A68CD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819B-EDF3-4F06-AFAB-9784505DCD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9480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B8430C-1A7D-5042-7E43-1E249DC34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BE0D692-9ACC-4895-BFDB-A95A5E9AA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0498BB-615C-602D-4A68-0B14932DD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4A7F-6D3B-4EBE-8E4B-9A517E40ACA3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509183-AD30-9D63-B64B-768BE2D6A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2D264A-B2A5-1E1F-815C-6385461F2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819B-EDF3-4F06-AFAB-9784505DCD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2039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624C976-D283-4AF2-8D34-AC2C71F5D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1169218-A0A4-E5D5-EB0B-C6453FD3D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5A950F-8948-4962-EE55-429CE4473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4A7F-6D3B-4EBE-8E4B-9A517E40ACA3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B46807-D29C-C43A-C87C-95AA96D99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81526E-CA74-AD33-77B9-469C65FE2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819B-EDF3-4F06-AFAB-9784505DCD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3456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DF9F26-DC40-4896-7B5E-043CB6E9C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AB1798-1ADE-1FFE-DAC7-200374179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7FFF67-6F11-06C7-B5C3-0FCF7920E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4A7F-6D3B-4EBE-8E4B-9A517E40ACA3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F22AF08-9DB7-C8A7-C99B-5064F727C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80C78C-073F-6FFF-60A8-03D9AC90F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819B-EDF3-4F06-AFAB-9784505DCD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718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29BDBE-FA74-5E07-65DA-06CB896B1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47D50EC-FE18-2054-0157-E264D8F0C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7EFCFC-FB13-FE3D-33F0-552F23419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4A7F-6D3B-4EBE-8E4B-9A517E40ACA3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60326A-DB1A-7856-CAAB-63932E369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B6D44E-7849-F9B1-E2EE-33DA51008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819B-EDF3-4F06-AFAB-9784505DCD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843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1382DD-98EB-0CEB-517A-58E7F37FD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12A2A7-1C43-F336-DE80-31EB0B6BFA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9008670-BAE7-4F42-DA55-564B1A318E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24D5160-5BD0-4064-C37C-CF429B0D6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4A7F-6D3B-4EBE-8E4B-9A517E40ACA3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4E909AC-4BCB-2939-5EC1-79A998056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4444019-B557-4336-EBCD-952008AD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819B-EDF3-4F06-AFAB-9784505DCD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3857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CB0FDB-D385-C629-176B-F8789017E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9EF0C3D-AE84-A0F9-C422-84BE31753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B9F538E-ECD0-895E-E62E-BB511049A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583DC3E-B7BE-C49C-F99D-C5F81C57DF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21C22FC-AE20-A1F0-9315-2D413F6E71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B8F3931-C47C-4D2D-C592-E045A2349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4A7F-6D3B-4EBE-8E4B-9A517E40ACA3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27FD99A-7B65-AF42-2E2E-8E77F26F2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053B7E4-3750-CDC0-C7F9-E91613003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819B-EDF3-4F06-AFAB-9784505DCD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1307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14CD7B-4BE9-05C1-1C8A-B65A116C4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FEB4F49-A7C9-7C13-6F6B-D1E37A9DF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4A7F-6D3B-4EBE-8E4B-9A517E40ACA3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2B6989F-F6C4-E548-7FAB-104548C4C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8DC90CA-E726-9069-0FF1-F3EFF2530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819B-EDF3-4F06-AFAB-9784505DCD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2065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8C1A4D0-0608-2A61-90F9-3D9F8E359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4A7F-6D3B-4EBE-8E4B-9A517E40ACA3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55C870C-DDFA-2F0A-0EA0-E9182BDA8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7C787CB-FF62-1718-21F0-B8F6EB29C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819B-EDF3-4F06-AFAB-9784505DCD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010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AAFA03-DEF7-921E-8C96-ABC8566B6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DFC601-A54B-23DB-F475-382B4051D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878DD87-9CA6-34B0-C020-0A581598E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7A565B-C605-AD9B-02FD-B28C7E51F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4A7F-6D3B-4EBE-8E4B-9A517E40ACA3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7CF6553-A777-C4DF-82FF-7C616C0EF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44042E0-DB8F-0A25-D19B-049D42997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819B-EDF3-4F06-AFAB-9784505DCD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79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B3BFC0-90F3-9379-3E3D-1894E7BED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AAC5261-6461-74B9-9839-C8777A3CA4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FB49875-E7A3-91E8-BED4-0175B11E7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EC0908C-1FA7-DF20-81CA-E38916364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4A7F-6D3B-4EBE-8E4B-9A517E40ACA3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B4BDBB2-29BB-8EB5-ABB7-888F30B36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B3EBCEB-13F4-476E-9C40-490383FC8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819B-EDF3-4F06-AFAB-9784505DCD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1676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8B72367-96C4-BB0F-BCC5-869911A5A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A0F81E4-9377-7A2F-C5B7-818BF6639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04B7E0-75AF-45FD-9076-0C625FBBFD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804A7F-6D3B-4EBE-8E4B-9A517E40ACA3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06ACD9-18F7-51F9-A736-D9ED3F30C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AD30FB-31DD-FF19-B576-374EB7104D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71819B-EDF3-4F06-AFAB-9784505DCD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9311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E90222-C961-CF52-1399-6252AE5C3E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>
                <a:solidFill>
                  <a:schemeClr val="accent1"/>
                </a:solidFill>
              </a:rPr>
              <a:t>TeamA</a:t>
            </a:r>
            <a:r>
              <a:rPr lang="ja-JP" altLang="en-US" dirty="0">
                <a:solidFill>
                  <a:schemeClr val="accent1"/>
                </a:solidFill>
              </a:rPr>
              <a:t>　</a:t>
            </a:r>
            <a:r>
              <a:rPr lang="ja-JP" altLang="en-US" sz="4800" dirty="0">
                <a:solidFill>
                  <a:schemeClr val="accent1"/>
                </a:solidFill>
              </a:rPr>
              <a:t>品質管理チーム演習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CCEDB2A-A2A7-F9D4-9870-401D126D74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0100" y="4667704"/>
            <a:ext cx="10308771" cy="1655762"/>
          </a:xfrm>
        </p:spPr>
        <p:txBody>
          <a:bodyPr>
            <a:normAutofit/>
          </a:bodyPr>
          <a:lstStyle/>
          <a:p>
            <a:pPr lvl="1" algn="l"/>
            <a:r>
              <a:rPr lang="ja-JP" altLang="en-US" sz="1900" dirty="0">
                <a:solidFill>
                  <a:schemeClr val="accent1"/>
                </a:solidFill>
              </a:rPr>
              <a:t>発表者</a:t>
            </a:r>
            <a:endParaRPr lang="en-US" altLang="ja-JP" sz="1900" dirty="0">
              <a:solidFill>
                <a:schemeClr val="accent1"/>
              </a:solidFill>
            </a:endParaRPr>
          </a:p>
          <a:p>
            <a:pPr lvl="1" algn="l"/>
            <a:r>
              <a:rPr kumimoji="1" lang="ja-JP" altLang="en-US" sz="1900" dirty="0">
                <a:solidFill>
                  <a:schemeClr val="accent1"/>
                </a:solidFill>
              </a:rPr>
              <a:t>日本証券テクノロジー　</a:t>
            </a:r>
            <a:endParaRPr kumimoji="1" lang="en-US" altLang="ja-JP" sz="1900" dirty="0">
              <a:solidFill>
                <a:schemeClr val="accent1"/>
              </a:solidFill>
            </a:endParaRPr>
          </a:p>
          <a:p>
            <a:pPr lvl="1" algn="l"/>
            <a:r>
              <a:rPr lang="ja-JP" altLang="en-US" sz="1900" dirty="0">
                <a:solidFill>
                  <a:schemeClr val="accent1"/>
                </a:solidFill>
              </a:rPr>
              <a:t>齋藤愛子・原拓弓・柏倉颯太・棟方勇志・井上稜土</a:t>
            </a:r>
            <a:endParaRPr lang="en-US" altLang="ja-JP" sz="1900" dirty="0">
              <a:solidFill>
                <a:schemeClr val="accent1"/>
              </a:solidFill>
            </a:endParaRPr>
          </a:p>
          <a:p>
            <a:pPr lvl="1" algn="l"/>
            <a:r>
              <a:rPr lang="ja-JP" altLang="en-US" sz="1900" dirty="0">
                <a:solidFill>
                  <a:schemeClr val="accent1"/>
                </a:solidFill>
              </a:rPr>
              <a:t>発表日　</a:t>
            </a:r>
            <a:r>
              <a:rPr lang="en-US" altLang="ja-JP" sz="1900" dirty="0">
                <a:solidFill>
                  <a:schemeClr val="accent1"/>
                </a:solidFill>
              </a:rPr>
              <a:t>2025/07/18(</a:t>
            </a:r>
            <a:r>
              <a:rPr lang="ja-JP" altLang="en-US" sz="1900" dirty="0">
                <a:solidFill>
                  <a:schemeClr val="accent1"/>
                </a:solidFill>
              </a:rPr>
              <a:t>金</a:t>
            </a:r>
            <a:r>
              <a:rPr lang="en-US" altLang="ja-JP" sz="1900" dirty="0">
                <a:solidFill>
                  <a:schemeClr val="accent1"/>
                </a:solidFill>
              </a:rPr>
              <a:t>)</a:t>
            </a:r>
            <a:endParaRPr lang="ja-JP" altLang="en-US" sz="1900" dirty="0">
              <a:solidFill>
                <a:schemeClr val="accent1"/>
              </a:solidFill>
            </a:endParaRP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7985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2E9838-3E90-6EE2-C9EF-9FB83CE3A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199"/>
            <a:ext cx="10515600" cy="1325563"/>
          </a:xfrm>
        </p:spPr>
        <p:txBody>
          <a:bodyPr/>
          <a:lstStyle/>
          <a:p>
            <a:r>
              <a:rPr kumimoji="1" lang="ja-JP" altLang="en-US" b="1">
                <a:solidFill>
                  <a:schemeClr val="accent1"/>
                </a:solidFill>
              </a:rPr>
              <a:t>個人発表（</a:t>
            </a:r>
            <a:r>
              <a:rPr lang="en-US" altLang="ja-JP" b="1">
                <a:solidFill>
                  <a:schemeClr val="accent1"/>
                </a:solidFill>
              </a:rPr>
              <a:t>W7372</a:t>
            </a:r>
            <a:r>
              <a:rPr kumimoji="1" lang="en-US" altLang="ja-JP" b="1">
                <a:solidFill>
                  <a:schemeClr val="accent1"/>
                </a:solidFill>
              </a:rPr>
              <a:t>_</a:t>
            </a:r>
            <a:r>
              <a:rPr lang="ja-JP" altLang="en-US" b="1">
                <a:solidFill>
                  <a:schemeClr val="accent1"/>
                </a:solidFill>
              </a:rPr>
              <a:t>柏倉颯太</a:t>
            </a:r>
            <a:r>
              <a:rPr kumimoji="1" lang="ja-JP" altLang="en-US" b="1">
                <a:solidFill>
                  <a:schemeClr val="accent1"/>
                </a:solidFill>
              </a:rPr>
              <a:t>）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3B6BA4B-29E3-417F-A1ED-A5C249A82539}"/>
              </a:ext>
            </a:extLst>
          </p:cNvPr>
          <p:cNvSpPr/>
          <p:nvPr/>
        </p:nvSpPr>
        <p:spPr>
          <a:xfrm>
            <a:off x="97975" y="1891021"/>
            <a:ext cx="859979" cy="98377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担当機能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DA21EBE-A978-F944-86BD-818F8B5B579E}"/>
              </a:ext>
            </a:extLst>
          </p:cNvPr>
          <p:cNvSpPr/>
          <p:nvPr/>
        </p:nvSpPr>
        <p:spPr>
          <a:xfrm>
            <a:off x="97975" y="3183056"/>
            <a:ext cx="859979" cy="98377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/>
              <a:t>工夫点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8F1279E3-1B72-0293-0D77-75983D2F581B}"/>
              </a:ext>
            </a:extLst>
          </p:cNvPr>
          <p:cNvSpPr/>
          <p:nvPr/>
        </p:nvSpPr>
        <p:spPr>
          <a:xfrm>
            <a:off x="97976" y="5679583"/>
            <a:ext cx="859979" cy="98377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/>
              <a:t>今後に向けて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0CFB1007-CA66-4D67-1944-2BE8E7E19C9D}"/>
              </a:ext>
            </a:extLst>
          </p:cNvPr>
          <p:cNvSpPr/>
          <p:nvPr/>
        </p:nvSpPr>
        <p:spPr>
          <a:xfrm>
            <a:off x="97975" y="4431319"/>
            <a:ext cx="859979" cy="98377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/>
              <a:t>問題点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403434A-6FE5-5429-D2A9-6DA2B6BD8696}"/>
              </a:ext>
            </a:extLst>
          </p:cNvPr>
          <p:cNvSpPr txBox="1"/>
          <p:nvPr/>
        </p:nvSpPr>
        <p:spPr>
          <a:xfrm>
            <a:off x="1175665" y="2076417"/>
            <a:ext cx="10613564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/>
              <a:t>単体仕様書</a:t>
            </a:r>
            <a:endParaRPr kumimoji="1" lang="en-US" altLang="ja-JP"/>
          </a:p>
          <a:p>
            <a:r>
              <a:rPr kumimoji="1" lang="ja-JP" altLang="en-US"/>
              <a:t>結合仕様書の作成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4E2A502-3C56-159B-5AEE-AF3966FA04F7}"/>
              </a:ext>
            </a:extLst>
          </p:cNvPr>
          <p:cNvSpPr txBox="1"/>
          <p:nvPr/>
        </p:nvSpPr>
        <p:spPr>
          <a:xfrm>
            <a:off x="1175665" y="3351778"/>
            <a:ext cx="10613564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/>
              <a:t>境界値の設定</a:t>
            </a:r>
            <a:r>
              <a:rPr kumimoji="1" lang="en-US" altLang="ja-JP"/>
              <a:t>,</a:t>
            </a:r>
          </a:p>
          <a:p>
            <a:r>
              <a:rPr kumimoji="1" lang="ja-JP" altLang="en-US"/>
              <a:t>読み手が理解しやすいレイアウトにすること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181314D-00BB-A8F3-114D-4E266855E44D}"/>
              </a:ext>
            </a:extLst>
          </p:cNvPr>
          <p:cNvSpPr txBox="1"/>
          <p:nvPr/>
        </p:nvSpPr>
        <p:spPr>
          <a:xfrm>
            <a:off x="1175665" y="5629197"/>
            <a:ext cx="10613564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/>
              <a:t>求められているものが分からないかった場合、言葉の定義・範囲から確認する。</a:t>
            </a:r>
            <a:endParaRPr lang="en-US" altLang="ja-JP"/>
          </a:p>
          <a:p>
            <a:r>
              <a:rPr kumimoji="1" lang="ja-JP" altLang="en-US"/>
              <a:t>参照する資料が多くて、どこに載っている情報なのかわからなくなってしまったので、メモする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0123BF2-3196-C913-A0B7-E893115CBE4C}"/>
              </a:ext>
            </a:extLst>
          </p:cNvPr>
          <p:cNvSpPr txBox="1"/>
          <p:nvPr/>
        </p:nvSpPr>
        <p:spPr>
          <a:xfrm>
            <a:off x="1175665" y="4561299"/>
            <a:ext cx="10613564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/>
              <a:t>テスト項目、テスト検証の意味を正しく理解できていなかった。</a:t>
            </a:r>
            <a:br>
              <a:rPr lang="en-US" altLang="ja-JP"/>
            </a:br>
            <a:r>
              <a:rPr lang="en-US" altLang="ja-JP"/>
              <a:t>GitHub</a:t>
            </a:r>
            <a:r>
              <a:rPr lang="ja-JP" altLang="en-US"/>
              <a:t>の使い方、コマンドを把握していなかった。</a:t>
            </a:r>
          </a:p>
        </p:txBody>
      </p:sp>
    </p:spTree>
    <p:extLst>
      <p:ext uri="{BB962C8B-B14F-4D97-AF65-F5344CB8AC3E}">
        <p14:creationId xmlns:p14="http://schemas.microsoft.com/office/powerpoint/2010/main" val="3155644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2E9838-3E90-6EE2-C9EF-9FB83CE3A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199"/>
            <a:ext cx="10515600" cy="1325563"/>
          </a:xfrm>
        </p:spPr>
        <p:txBody>
          <a:bodyPr/>
          <a:lstStyle/>
          <a:p>
            <a:r>
              <a:rPr kumimoji="1" lang="ja-JP" altLang="en-US" b="1" dirty="0">
                <a:solidFill>
                  <a:schemeClr val="accent1"/>
                </a:solidFill>
              </a:rPr>
              <a:t>個人発表（</a:t>
            </a:r>
            <a:r>
              <a:rPr kumimoji="1" lang="en-US" altLang="ja-JP" b="1" dirty="0">
                <a:solidFill>
                  <a:schemeClr val="accent1"/>
                </a:solidFill>
              </a:rPr>
              <a:t>W7374_</a:t>
            </a:r>
            <a:r>
              <a:rPr kumimoji="1" lang="ja-JP" altLang="en-US" b="1" dirty="0">
                <a:solidFill>
                  <a:schemeClr val="accent1"/>
                </a:solidFill>
              </a:rPr>
              <a:t>棟方勇志）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3B6BA4B-29E3-417F-A1ED-A5C249A82539}"/>
              </a:ext>
            </a:extLst>
          </p:cNvPr>
          <p:cNvSpPr/>
          <p:nvPr/>
        </p:nvSpPr>
        <p:spPr>
          <a:xfrm>
            <a:off x="97975" y="1861290"/>
            <a:ext cx="859979" cy="98377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担当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DA21EBE-A978-F944-86BD-818F8B5B579E}"/>
              </a:ext>
            </a:extLst>
          </p:cNvPr>
          <p:cNvSpPr/>
          <p:nvPr/>
        </p:nvSpPr>
        <p:spPr>
          <a:xfrm>
            <a:off x="97975" y="3151881"/>
            <a:ext cx="859979" cy="98377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工夫点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8F1279E3-1B72-0293-0D77-75983D2F581B}"/>
              </a:ext>
            </a:extLst>
          </p:cNvPr>
          <p:cNvSpPr/>
          <p:nvPr/>
        </p:nvSpPr>
        <p:spPr>
          <a:xfrm>
            <a:off x="97976" y="5679583"/>
            <a:ext cx="859979" cy="98377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今後に向けて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0CFB1007-CA66-4D67-1944-2BE8E7E19C9D}"/>
              </a:ext>
            </a:extLst>
          </p:cNvPr>
          <p:cNvSpPr/>
          <p:nvPr/>
        </p:nvSpPr>
        <p:spPr>
          <a:xfrm>
            <a:off x="97975" y="4431319"/>
            <a:ext cx="859979" cy="98377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問題点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4E2A502-3C56-159B-5AEE-AF3966FA04F7}"/>
              </a:ext>
            </a:extLst>
          </p:cNvPr>
          <p:cNvSpPr txBox="1"/>
          <p:nvPr/>
        </p:nvSpPr>
        <p:spPr>
          <a:xfrm>
            <a:off x="1175665" y="3126688"/>
            <a:ext cx="10613564" cy="10089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01EF969-3635-C773-1064-6D217F6117E3}"/>
              </a:ext>
            </a:extLst>
          </p:cNvPr>
          <p:cNvSpPr txBox="1"/>
          <p:nvPr/>
        </p:nvSpPr>
        <p:spPr>
          <a:xfrm>
            <a:off x="1175665" y="4406126"/>
            <a:ext cx="10613564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dirty="0"/>
              <a:t>シーケンス図や</a:t>
            </a:r>
            <a:r>
              <a:rPr lang="en-US" altLang="ja-JP" dirty="0"/>
              <a:t>UML</a:t>
            </a:r>
            <a:r>
              <a:rPr lang="ja-JP" altLang="en-US" dirty="0"/>
              <a:t>図などがない状態でのコードリーディング</a:t>
            </a: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r>
              <a:rPr lang="ja-JP" altLang="en-US" dirty="0"/>
              <a:t>講義を経て、スキルを理解できても身についていなかったこと</a:t>
            </a: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r>
              <a:rPr lang="ja-JP" altLang="en-US" dirty="0"/>
              <a:t>誰から見てもテストを実装できる仕様書をかけなかったこと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AE21FAD-7D9E-327C-1817-946D83BF3D39}"/>
              </a:ext>
            </a:extLst>
          </p:cNvPr>
          <p:cNvSpPr txBox="1"/>
          <p:nvPr/>
        </p:nvSpPr>
        <p:spPr>
          <a:xfrm>
            <a:off x="1175665" y="5666986"/>
            <a:ext cx="10613564" cy="10089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2333EBB-69A9-1374-57E7-21BB5FABB8CE}"/>
              </a:ext>
            </a:extLst>
          </p:cNvPr>
          <p:cNvSpPr txBox="1"/>
          <p:nvPr/>
        </p:nvSpPr>
        <p:spPr>
          <a:xfrm>
            <a:off x="1175665" y="5679583"/>
            <a:ext cx="104938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dirty="0"/>
              <a:t>今後の演習等で他人のコードを読む機会を設けること</a:t>
            </a:r>
            <a:endParaRPr kumimoji="1" lang="en-US" altLang="ja-JP" dirty="0"/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dirty="0"/>
              <a:t>講義の内容に関連する事柄について調べ、実際に行ってみること</a:t>
            </a:r>
            <a:endParaRPr kumimoji="1" lang="en-US" altLang="ja-JP" dirty="0"/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dirty="0"/>
              <a:t>今後の演習等で仕様書を使う側になること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2D5F234-54CB-BF07-B042-C4B198F47764}"/>
              </a:ext>
            </a:extLst>
          </p:cNvPr>
          <p:cNvSpPr txBox="1"/>
          <p:nvPr/>
        </p:nvSpPr>
        <p:spPr>
          <a:xfrm>
            <a:off x="1175665" y="1861290"/>
            <a:ext cx="10613564" cy="10089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272CA6C-8BE3-A4C5-3859-A4AD57D396D9}"/>
              </a:ext>
            </a:extLst>
          </p:cNvPr>
          <p:cNvSpPr txBox="1"/>
          <p:nvPr/>
        </p:nvSpPr>
        <p:spPr>
          <a:xfrm>
            <a:off x="1175665" y="3106363"/>
            <a:ext cx="10613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ja-JP" altLang="en-US" dirty="0"/>
              <a:t>単体テスト仕様書のレビューを結合テスト仕様書に反映させたこと</a:t>
            </a:r>
            <a:endParaRPr kumimoji="1" lang="en-US" altLang="ja-JP" dirty="0"/>
          </a:p>
          <a:p>
            <a:pPr marL="342900" indent="-342900">
              <a:buFont typeface="+mj-lt"/>
              <a:buAutoNum type="arabicPeriod"/>
            </a:pPr>
            <a:r>
              <a:rPr lang="ja-JP" altLang="en-US" dirty="0"/>
              <a:t>講師・テクニカルリーダーに聞く前に調べたこと</a:t>
            </a:r>
            <a:endParaRPr kumimoji="1" lang="en-US" altLang="ja-JP" dirty="0"/>
          </a:p>
          <a:p>
            <a:pPr marL="342900" indent="-342900">
              <a:buFont typeface="+mj-lt"/>
              <a:buAutoNum type="arabicPeriod"/>
            </a:pP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87193CA-1478-46CD-DA84-DCA046F00DEC}"/>
              </a:ext>
            </a:extLst>
          </p:cNvPr>
          <p:cNvSpPr txBox="1"/>
          <p:nvPr/>
        </p:nvSpPr>
        <p:spPr>
          <a:xfrm>
            <a:off x="1175665" y="1861290"/>
            <a:ext cx="10613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ja-JP" altLang="en-US" dirty="0"/>
              <a:t>レビュー・</a:t>
            </a:r>
            <a:r>
              <a:rPr lang="en-US" altLang="ja-JP" dirty="0"/>
              <a:t>Issue</a:t>
            </a:r>
            <a:r>
              <a:rPr lang="ja-JP" altLang="en-US" dirty="0"/>
              <a:t>の優先度の振り分け・</a:t>
            </a:r>
            <a:r>
              <a:rPr lang="en-US" altLang="ja-JP" dirty="0"/>
              <a:t>Issue</a:t>
            </a:r>
            <a:r>
              <a:rPr lang="ja-JP" altLang="en-US" dirty="0"/>
              <a:t>のうち、優先度中以下の修正</a:t>
            </a: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r>
              <a:rPr lang="en-US" altLang="ja-JP" dirty="0" err="1">
                <a:solidFill>
                  <a:prstClr val="black"/>
                </a:solidFill>
              </a:rPr>
              <a:t>ExpenseApplicationService</a:t>
            </a:r>
            <a:r>
              <a:rPr lang="ja-JP" altLang="en-US" dirty="0">
                <a:solidFill>
                  <a:prstClr val="black"/>
                </a:solidFill>
              </a:rPr>
              <a:t>のテストコードを一部実装</a:t>
            </a: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dirty="0"/>
              <a:t>単体テスト仕様書</a:t>
            </a:r>
            <a:r>
              <a:rPr lang="ja-JP" altLang="en-US" dirty="0"/>
              <a:t>・結合テスト仕様書の作成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0866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1A8FE7-5E2A-4B92-A97A-BC9C911845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933018-5F22-0EBA-A971-60EB4AC14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199"/>
            <a:ext cx="10515600" cy="1325563"/>
          </a:xfrm>
        </p:spPr>
        <p:txBody>
          <a:bodyPr/>
          <a:lstStyle/>
          <a:p>
            <a:r>
              <a:rPr kumimoji="1" lang="ja-JP" altLang="en-US" b="1" dirty="0">
                <a:solidFill>
                  <a:schemeClr val="accent1"/>
                </a:solidFill>
              </a:rPr>
              <a:t>個人発表（社員番号</a:t>
            </a:r>
            <a:r>
              <a:rPr kumimoji="1" lang="en-US" altLang="ja-JP" b="1" dirty="0">
                <a:solidFill>
                  <a:schemeClr val="accent1"/>
                </a:solidFill>
              </a:rPr>
              <a:t>_</a:t>
            </a:r>
            <a:r>
              <a:rPr kumimoji="1" lang="ja-JP" altLang="en-US" b="1">
                <a:solidFill>
                  <a:schemeClr val="accent1"/>
                </a:solidFill>
              </a:rPr>
              <a:t>テンプレ）</a:t>
            </a:r>
            <a:endParaRPr kumimoji="1"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7E19B92-D29B-59F5-BB0B-97F5B460B736}"/>
              </a:ext>
            </a:extLst>
          </p:cNvPr>
          <p:cNvSpPr/>
          <p:nvPr/>
        </p:nvSpPr>
        <p:spPr>
          <a:xfrm>
            <a:off x="97975" y="1891021"/>
            <a:ext cx="859979" cy="98377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担当機能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4C34C2A8-B018-5577-81C1-70456006B240}"/>
              </a:ext>
            </a:extLst>
          </p:cNvPr>
          <p:cNvSpPr/>
          <p:nvPr/>
        </p:nvSpPr>
        <p:spPr>
          <a:xfrm>
            <a:off x="97975" y="3183056"/>
            <a:ext cx="859979" cy="98377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工夫点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16EBD02-14C1-90EC-EAEB-32CFED6E650D}"/>
              </a:ext>
            </a:extLst>
          </p:cNvPr>
          <p:cNvSpPr/>
          <p:nvPr/>
        </p:nvSpPr>
        <p:spPr>
          <a:xfrm>
            <a:off x="97976" y="5679583"/>
            <a:ext cx="859979" cy="98377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今後に向けて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C487AC7B-5752-817E-54BC-55B01915A31C}"/>
              </a:ext>
            </a:extLst>
          </p:cNvPr>
          <p:cNvSpPr/>
          <p:nvPr/>
        </p:nvSpPr>
        <p:spPr>
          <a:xfrm>
            <a:off x="97975" y="4431319"/>
            <a:ext cx="859979" cy="98377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問題点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DFD5D5A-A0A0-F3D7-4E8C-371F13DBC9AA}"/>
              </a:ext>
            </a:extLst>
          </p:cNvPr>
          <p:cNvSpPr txBox="1"/>
          <p:nvPr/>
        </p:nvSpPr>
        <p:spPr>
          <a:xfrm>
            <a:off x="1175665" y="1891021"/>
            <a:ext cx="10613564" cy="10089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57C5638-D1A5-963B-B0F1-9B41652056F5}"/>
              </a:ext>
            </a:extLst>
          </p:cNvPr>
          <p:cNvSpPr txBox="1"/>
          <p:nvPr/>
        </p:nvSpPr>
        <p:spPr>
          <a:xfrm>
            <a:off x="1175665" y="3170459"/>
            <a:ext cx="10613564" cy="10089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C9B2E62-366C-F928-4A62-05210BB2A07C}"/>
              </a:ext>
            </a:extLst>
          </p:cNvPr>
          <p:cNvSpPr txBox="1"/>
          <p:nvPr/>
        </p:nvSpPr>
        <p:spPr>
          <a:xfrm>
            <a:off x="1175665" y="5654390"/>
            <a:ext cx="10613564" cy="10089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EAAAA6A-042E-F3E2-5CF6-626107329507}"/>
              </a:ext>
            </a:extLst>
          </p:cNvPr>
          <p:cNvSpPr txBox="1"/>
          <p:nvPr/>
        </p:nvSpPr>
        <p:spPr>
          <a:xfrm>
            <a:off x="1175665" y="4406126"/>
            <a:ext cx="10613564" cy="10089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pic>
        <p:nvPicPr>
          <p:cNvPr id="8" name="図 7" descr="テキスト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02E68CAE-5C6B-24A9-5136-5B7314ECD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B0EE33C-88EF-9D1E-60DF-DC78D6F5D4A4}"/>
              </a:ext>
            </a:extLst>
          </p:cNvPr>
          <p:cNvSpPr/>
          <p:nvPr/>
        </p:nvSpPr>
        <p:spPr>
          <a:xfrm>
            <a:off x="97975" y="1903617"/>
            <a:ext cx="859979" cy="98377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担当</a:t>
            </a:r>
          </a:p>
        </p:txBody>
      </p:sp>
    </p:spTree>
    <p:extLst>
      <p:ext uri="{BB962C8B-B14F-4D97-AF65-F5344CB8AC3E}">
        <p14:creationId xmlns:p14="http://schemas.microsoft.com/office/powerpoint/2010/main" val="4068652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502EC9-0A0E-E3E2-CC50-F6589EC731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FEC55C-5F7C-A2C7-A498-B46F421D0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200"/>
            <a:ext cx="10515600" cy="11538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ja-JP" altLang="en-US" sz="5400" dirty="0">
                <a:solidFill>
                  <a:schemeClr val="accent1"/>
                </a:solidFill>
              </a:rPr>
              <a:t>ご清聴ありがとうございました</a:t>
            </a:r>
          </a:p>
        </p:txBody>
      </p:sp>
    </p:spTree>
    <p:extLst>
      <p:ext uri="{BB962C8B-B14F-4D97-AF65-F5344CB8AC3E}">
        <p14:creationId xmlns:p14="http://schemas.microsoft.com/office/powerpoint/2010/main" val="1909377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3DEDF0-1886-5E87-BC78-B9699D225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15C7D4-B556-3554-67B1-A185655F724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kumimoji="1" lang="ja-JP" altLang="en-US" b="1" dirty="0">
                <a:solidFill>
                  <a:schemeClr val="accent1"/>
                </a:solidFill>
              </a:rPr>
              <a:t>アジェンダ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B4555A-AF74-E622-C02A-7208F4F45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60775"/>
          </a:xfrm>
        </p:spPr>
        <p:txBody>
          <a:bodyPr numCol="3">
            <a:noAutofit/>
          </a:bodyPr>
          <a:lstStyle/>
          <a:p>
            <a:pPr marL="742950" indent="-742950">
              <a:buFont typeface="+mj-lt"/>
              <a:buAutoNum type="arabicPeriod"/>
            </a:pPr>
            <a:r>
              <a:rPr kumimoji="1" lang="ja-JP" altLang="en-US" sz="4000" dirty="0">
                <a:solidFill>
                  <a:schemeClr val="accent1"/>
                </a:solidFill>
              </a:rPr>
              <a:t>全体発表</a:t>
            </a:r>
            <a:endParaRPr kumimoji="1" lang="en-US" altLang="ja-JP" sz="4000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ja-JP" altLang="en-US" sz="2800" dirty="0">
                <a:solidFill>
                  <a:schemeClr val="accent1"/>
                </a:solidFill>
              </a:rPr>
              <a:t>目標</a:t>
            </a:r>
            <a:endParaRPr lang="en-US" altLang="ja-JP" sz="2800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kumimoji="1" lang="ja-JP" altLang="en-US" sz="2800" dirty="0">
                <a:solidFill>
                  <a:schemeClr val="accent1"/>
                </a:solidFill>
              </a:rPr>
              <a:t>進捗</a:t>
            </a:r>
            <a:endParaRPr kumimoji="1" lang="en-US" altLang="ja-JP" sz="2800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ja-JP" altLang="en-US" sz="2800" dirty="0">
                <a:solidFill>
                  <a:schemeClr val="accent1"/>
                </a:solidFill>
              </a:rPr>
              <a:t>実装した機能</a:t>
            </a:r>
            <a:endParaRPr lang="en-US" altLang="ja-JP" sz="2800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kumimoji="1" lang="ja-JP" altLang="en-US" sz="2800" dirty="0">
                <a:solidFill>
                  <a:schemeClr val="accent1"/>
                </a:solidFill>
              </a:rPr>
              <a:t>デモンストレーション</a:t>
            </a:r>
            <a:endParaRPr lang="en-US" altLang="ja-JP" sz="2800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kumimoji="1" lang="en-US" altLang="ja-JP" sz="3200" dirty="0">
              <a:solidFill>
                <a:schemeClr val="accent1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4000" dirty="0">
                <a:solidFill>
                  <a:schemeClr val="accent1"/>
                </a:solidFill>
              </a:rPr>
              <a:t>個人発表</a:t>
            </a:r>
            <a:endParaRPr lang="en-US" altLang="ja-JP" sz="4000" dirty="0">
              <a:solidFill>
                <a:schemeClr val="accent1"/>
              </a:solidFill>
            </a:endParaRPr>
          </a:p>
          <a:p>
            <a:pPr lvl="2">
              <a:buFont typeface="Wingdings" panose="05000000000000000000" pitchFamily="2" charset="2"/>
              <a:buChar char="u"/>
            </a:pPr>
            <a:r>
              <a:rPr lang="ja-JP" altLang="en-US" sz="2800" dirty="0">
                <a:solidFill>
                  <a:schemeClr val="accent1"/>
                </a:solidFill>
              </a:rPr>
              <a:t>齋藤愛子</a:t>
            </a:r>
            <a:endParaRPr lang="en-US" altLang="ja-JP" sz="2800" dirty="0">
              <a:solidFill>
                <a:schemeClr val="accent1"/>
              </a:solidFill>
            </a:endParaRPr>
          </a:p>
          <a:p>
            <a:pPr lvl="2">
              <a:buFont typeface="Wingdings" panose="05000000000000000000" pitchFamily="2" charset="2"/>
              <a:buChar char="u"/>
            </a:pPr>
            <a:r>
              <a:rPr lang="ja-JP" altLang="en-US" sz="2800" dirty="0">
                <a:solidFill>
                  <a:schemeClr val="accent1"/>
                </a:solidFill>
              </a:rPr>
              <a:t>原拓弓</a:t>
            </a:r>
            <a:endParaRPr lang="en-US" altLang="ja-JP" sz="2800" dirty="0">
              <a:solidFill>
                <a:schemeClr val="accent1"/>
              </a:solidFill>
            </a:endParaRPr>
          </a:p>
          <a:p>
            <a:pPr lvl="2">
              <a:buFont typeface="Wingdings" panose="05000000000000000000" pitchFamily="2" charset="2"/>
              <a:buChar char="u"/>
            </a:pPr>
            <a:r>
              <a:rPr lang="ja-JP" altLang="en-US" sz="2800" dirty="0">
                <a:solidFill>
                  <a:schemeClr val="accent1"/>
                </a:solidFill>
              </a:rPr>
              <a:t>柏倉颯太</a:t>
            </a:r>
            <a:endParaRPr lang="en-US" altLang="ja-JP" sz="2800" dirty="0">
              <a:solidFill>
                <a:schemeClr val="accent1"/>
              </a:solidFill>
            </a:endParaRPr>
          </a:p>
          <a:p>
            <a:pPr lvl="2">
              <a:buFont typeface="Wingdings" panose="05000000000000000000" pitchFamily="2" charset="2"/>
              <a:buChar char="u"/>
            </a:pPr>
            <a:r>
              <a:rPr lang="ja-JP" altLang="en-US" sz="2800" dirty="0">
                <a:solidFill>
                  <a:schemeClr val="accent1"/>
                </a:solidFill>
              </a:rPr>
              <a:t>棟方勇志</a:t>
            </a:r>
            <a:endParaRPr lang="en-US" altLang="ja-JP" sz="2800" dirty="0">
              <a:solidFill>
                <a:schemeClr val="accent1"/>
              </a:solidFill>
            </a:endParaRPr>
          </a:p>
          <a:p>
            <a:pPr lvl="2">
              <a:buFont typeface="Wingdings" panose="05000000000000000000" pitchFamily="2" charset="2"/>
              <a:buChar char="u"/>
            </a:pPr>
            <a:r>
              <a:rPr lang="ja-JP" altLang="en-US" sz="2800" dirty="0">
                <a:solidFill>
                  <a:schemeClr val="accent1"/>
                </a:solidFill>
              </a:rPr>
              <a:t>井上稜土</a:t>
            </a:r>
            <a:endParaRPr lang="en-US" altLang="ja-JP" sz="2800" dirty="0">
              <a:solidFill>
                <a:schemeClr val="accent1"/>
              </a:solidFill>
            </a:endParaRPr>
          </a:p>
          <a:p>
            <a:pPr marL="742950" indent="-742950">
              <a:buFont typeface="+mj-lt"/>
              <a:buAutoNum type="arabicPeriod"/>
            </a:pPr>
            <a:endParaRPr lang="en-US" altLang="ja-JP" sz="4000" dirty="0">
              <a:solidFill>
                <a:schemeClr val="accent1"/>
              </a:solidFill>
            </a:endParaRPr>
          </a:p>
          <a:p>
            <a:pPr marL="742950" indent="-742950">
              <a:buFont typeface="+mj-lt"/>
              <a:buAutoNum type="arabicPeriod"/>
            </a:pPr>
            <a:r>
              <a:rPr lang="ja-JP" altLang="en-US" sz="4000" dirty="0">
                <a:solidFill>
                  <a:schemeClr val="accent1"/>
                </a:solidFill>
              </a:rPr>
              <a:t>質疑応答</a:t>
            </a:r>
            <a:endParaRPr lang="en-US" altLang="ja-JP" sz="4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876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CC7BB0-524A-01BD-6501-B1D1B86D6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3D56FF-7A55-C7E5-966E-56B74BF6A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440" y="320020"/>
            <a:ext cx="10515600" cy="1325563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ja-JP" altLang="en-US" b="1" dirty="0">
                <a:solidFill>
                  <a:schemeClr val="accent1"/>
                </a:solidFill>
              </a:rPr>
              <a:t>全体</a:t>
            </a:r>
            <a:r>
              <a:rPr kumimoji="1" lang="ja-JP" altLang="en-US" b="1" dirty="0">
                <a:solidFill>
                  <a:schemeClr val="accent1"/>
                </a:solidFill>
              </a:rPr>
              <a:t>発表①　目標と達成度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DF7637B-C5B7-23B5-6868-A24A1D000A62}"/>
              </a:ext>
            </a:extLst>
          </p:cNvPr>
          <p:cNvSpPr txBox="1"/>
          <p:nvPr/>
        </p:nvSpPr>
        <p:spPr>
          <a:xfrm>
            <a:off x="820438" y="2531912"/>
            <a:ext cx="5617030" cy="707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成長を重視する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0CB1602-3DE0-063B-5476-9776B14A35BE}"/>
              </a:ext>
            </a:extLst>
          </p:cNvPr>
          <p:cNvSpPr txBox="1"/>
          <p:nvPr/>
        </p:nvSpPr>
        <p:spPr>
          <a:xfrm>
            <a:off x="838200" y="3659241"/>
            <a:ext cx="5617030" cy="707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4000" dirty="0"/>
              <a:t>演習</a:t>
            </a:r>
            <a:r>
              <a:rPr lang="en-US" altLang="ja-JP" sz="4000" dirty="0"/>
              <a:t>8</a:t>
            </a:r>
            <a:r>
              <a:rPr lang="ja-JP" altLang="en-US" sz="4000" dirty="0"/>
              <a:t>まで完了</a:t>
            </a:r>
            <a:endParaRPr kumimoji="1" lang="ja-JP" altLang="en-US" sz="40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883A0AC-F7B5-1776-7B00-911182EA133B}"/>
              </a:ext>
            </a:extLst>
          </p:cNvPr>
          <p:cNvSpPr txBox="1"/>
          <p:nvPr/>
        </p:nvSpPr>
        <p:spPr>
          <a:xfrm>
            <a:off x="820438" y="4899513"/>
            <a:ext cx="5617030" cy="707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4000" dirty="0"/>
              <a:t>テストガバレッジ</a:t>
            </a:r>
            <a:r>
              <a:rPr lang="en-US" altLang="ja-JP" sz="4000" dirty="0"/>
              <a:t>100%</a:t>
            </a:r>
            <a:endParaRPr kumimoji="1" lang="ja-JP" altLang="en-US" sz="40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C8BC2D9-B679-0B40-EC3C-0A0E681683F5}"/>
              </a:ext>
            </a:extLst>
          </p:cNvPr>
          <p:cNvSpPr txBox="1"/>
          <p:nvPr/>
        </p:nvSpPr>
        <p:spPr>
          <a:xfrm>
            <a:off x="820439" y="1404583"/>
            <a:ext cx="5617029" cy="707886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>
                <a:solidFill>
                  <a:schemeClr val="bg1"/>
                </a:solidFill>
              </a:rPr>
              <a:t>目　　　標</a:t>
            </a:r>
            <a:endParaRPr kumimoji="1" lang="ja-JP" altLang="en-US" sz="4000" dirty="0">
              <a:solidFill>
                <a:schemeClr val="bg1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E5E1138-71E9-8BB4-698D-4C94515D7893}"/>
              </a:ext>
            </a:extLst>
          </p:cNvPr>
          <p:cNvSpPr txBox="1"/>
          <p:nvPr/>
        </p:nvSpPr>
        <p:spPr>
          <a:xfrm>
            <a:off x="6905554" y="1404583"/>
            <a:ext cx="4774818" cy="707886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>
                <a:solidFill>
                  <a:schemeClr val="bg1"/>
                </a:solidFill>
              </a:rPr>
              <a:t>達　成　度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B3D1B0E-9ACC-C16C-B550-1671C3B7C065}"/>
              </a:ext>
            </a:extLst>
          </p:cNvPr>
          <p:cNvSpPr txBox="1"/>
          <p:nvPr/>
        </p:nvSpPr>
        <p:spPr>
          <a:xfrm>
            <a:off x="6905554" y="2489146"/>
            <a:ext cx="4774818" cy="707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/>
              <a:t>失敗を数多く踏めた</a:t>
            </a:r>
            <a:endParaRPr kumimoji="1" lang="ja-JP" altLang="en-US" sz="40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7D36251-6ABD-8D63-E056-D237DF61FF8E}"/>
              </a:ext>
            </a:extLst>
          </p:cNvPr>
          <p:cNvSpPr txBox="1"/>
          <p:nvPr/>
        </p:nvSpPr>
        <p:spPr>
          <a:xfrm>
            <a:off x="6905554" y="3573709"/>
            <a:ext cx="4774818" cy="707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/>
              <a:t>演習まで到達</a:t>
            </a:r>
            <a:endParaRPr kumimoji="1" lang="en-US" altLang="ja-JP" sz="2000" dirty="0"/>
          </a:p>
          <a:p>
            <a:pPr algn="ctr"/>
            <a:r>
              <a:rPr lang="ja-JP" altLang="en-US" sz="2000" dirty="0"/>
              <a:t>＊</a:t>
            </a:r>
            <a:r>
              <a:rPr lang="en-US" altLang="ja-JP" sz="2000" dirty="0"/>
              <a:t>UC</a:t>
            </a:r>
            <a:r>
              <a:rPr lang="ja-JP" altLang="en-US" sz="2000" dirty="0"/>
              <a:t>を二つに、テストの実行は途中</a:t>
            </a:r>
            <a:endParaRPr kumimoji="1" lang="ja-JP" altLang="en-US" sz="20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4815C63-91A7-1BED-123F-683849A901AF}"/>
              </a:ext>
            </a:extLst>
          </p:cNvPr>
          <p:cNvSpPr txBox="1"/>
          <p:nvPr/>
        </p:nvSpPr>
        <p:spPr>
          <a:xfrm>
            <a:off x="6829354" y="4899513"/>
            <a:ext cx="4774818" cy="707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dirty="0"/>
              <a:t>27.6</a:t>
            </a:r>
            <a:r>
              <a:rPr lang="ja-JP" altLang="en-US" sz="4000" dirty="0"/>
              <a:t>％</a:t>
            </a:r>
          </a:p>
        </p:txBody>
      </p:sp>
    </p:spTree>
    <p:extLst>
      <p:ext uri="{BB962C8B-B14F-4D97-AF65-F5344CB8AC3E}">
        <p14:creationId xmlns:p14="http://schemas.microsoft.com/office/powerpoint/2010/main" val="3524896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AB807A-A25A-21A9-42B1-03CF4CC43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09AECC-BBE2-E047-C555-D4C00DAC4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4" y="310696"/>
            <a:ext cx="10515600" cy="1325563"/>
          </a:xfrm>
        </p:spPr>
        <p:txBody>
          <a:bodyPr/>
          <a:lstStyle/>
          <a:p>
            <a:r>
              <a:rPr kumimoji="1" lang="ja-JP" altLang="en-US" b="1" dirty="0">
                <a:solidFill>
                  <a:schemeClr val="accent1"/>
                </a:solidFill>
              </a:rPr>
              <a:t>全体発表②　進捗</a:t>
            </a:r>
          </a:p>
        </p:txBody>
      </p:sp>
      <p:sp>
        <p:nvSpPr>
          <p:cNvPr id="4" name="矢印: 山形 3">
            <a:extLst>
              <a:ext uri="{FF2B5EF4-FFF2-40B4-BE49-F238E27FC236}">
                <a16:creationId xmlns:a16="http://schemas.microsoft.com/office/drawing/2014/main" id="{219A1E8C-ACB5-74A2-9482-8D0AB4A0A3D0}"/>
              </a:ext>
            </a:extLst>
          </p:cNvPr>
          <p:cNvSpPr/>
          <p:nvPr/>
        </p:nvSpPr>
        <p:spPr>
          <a:xfrm>
            <a:off x="925286" y="1345496"/>
            <a:ext cx="5459472" cy="609600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一日目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8633F6B-AF85-05A0-F321-0C9E1FC42BA8}"/>
              </a:ext>
            </a:extLst>
          </p:cNvPr>
          <p:cNvSpPr/>
          <p:nvPr/>
        </p:nvSpPr>
        <p:spPr>
          <a:xfrm>
            <a:off x="34657" y="2016149"/>
            <a:ext cx="859979" cy="234902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予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定</a:t>
            </a:r>
          </a:p>
        </p:txBody>
      </p:sp>
      <p:sp>
        <p:nvSpPr>
          <p:cNvPr id="14" name="矢印: 山形 13">
            <a:extLst>
              <a:ext uri="{FF2B5EF4-FFF2-40B4-BE49-F238E27FC236}">
                <a16:creationId xmlns:a16="http://schemas.microsoft.com/office/drawing/2014/main" id="{9D23FCA6-AB61-7361-BCF2-BCEE6B857037}"/>
              </a:ext>
            </a:extLst>
          </p:cNvPr>
          <p:cNvSpPr/>
          <p:nvPr/>
        </p:nvSpPr>
        <p:spPr>
          <a:xfrm>
            <a:off x="925286" y="2098173"/>
            <a:ext cx="1336651" cy="609600"/>
          </a:xfrm>
          <a:prstGeom prst="chevron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要件確認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6" name="矢印: 山形 15">
            <a:extLst>
              <a:ext uri="{FF2B5EF4-FFF2-40B4-BE49-F238E27FC236}">
                <a16:creationId xmlns:a16="http://schemas.microsoft.com/office/drawing/2014/main" id="{0C7E896B-AAF1-387B-2E43-9921DBB17CEF}"/>
              </a:ext>
            </a:extLst>
          </p:cNvPr>
          <p:cNvSpPr/>
          <p:nvPr/>
        </p:nvSpPr>
        <p:spPr>
          <a:xfrm>
            <a:off x="2053390" y="2098173"/>
            <a:ext cx="1336651" cy="609600"/>
          </a:xfrm>
          <a:prstGeom prst="chevron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客先訪問</a:t>
            </a:r>
          </a:p>
        </p:txBody>
      </p:sp>
      <p:sp>
        <p:nvSpPr>
          <p:cNvPr id="17" name="矢印: 山形 16">
            <a:extLst>
              <a:ext uri="{FF2B5EF4-FFF2-40B4-BE49-F238E27FC236}">
                <a16:creationId xmlns:a16="http://schemas.microsoft.com/office/drawing/2014/main" id="{C172FD92-5E3C-5DB4-5E21-5D585EE2D611}"/>
              </a:ext>
            </a:extLst>
          </p:cNvPr>
          <p:cNvSpPr/>
          <p:nvPr/>
        </p:nvSpPr>
        <p:spPr>
          <a:xfrm>
            <a:off x="2758097" y="2797629"/>
            <a:ext cx="2379960" cy="315685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コードレビュー</a:t>
            </a:r>
          </a:p>
        </p:txBody>
      </p:sp>
      <p:sp>
        <p:nvSpPr>
          <p:cNvPr id="18" name="矢印: 山形 17">
            <a:extLst>
              <a:ext uri="{FF2B5EF4-FFF2-40B4-BE49-F238E27FC236}">
                <a16:creationId xmlns:a16="http://schemas.microsoft.com/office/drawing/2014/main" id="{8EE9BEFD-7775-3395-DB05-1CEE1080602B}"/>
              </a:ext>
            </a:extLst>
          </p:cNvPr>
          <p:cNvSpPr/>
          <p:nvPr/>
        </p:nvSpPr>
        <p:spPr>
          <a:xfrm>
            <a:off x="8771260" y="5196819"/>
            <a:ext cx="2810801" cy="723386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修正</a:t>
            </a:r>
          </a:p>
        </p:txBody>
      </p:sp>
      <p:sp>
        <p:nvSpPr>
          <p:cNvPr id="19" name="矢印: 山形 18">
            <a:extLst>
              <a:ext uri="{FF2B5EF4-FFF2-40B4-BE49-F238E27FC236}">
                <a16:creationId xmlns:a16="http://schemas.microsoft.com/office/drawing/2014/main" id="{974411C4-A082-7DE9-4B5D-78ED8021AE4A}"/>
              </a:ext>
            </a:extLst>
          </p:cNvPr>
          <p:cNvSpPr/>
          <p:nvPr/>
        </p:nvSpPr>
        <p:spPr>
          <a:xfrm>
            <a:off x="6208295" y="1352831"/>
            <a:ext cx="5459472" cy="609600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二</a:t>
            </a:r>
            <a:r>
              <a:rPr kumimoji="1" lang="ja-JP" altLang="en-US" dirty="0">
                <a:solidFill>
                  <a:schemeClr val="bg1"/>
                </a:solidFill>
              </a:rPr>
              <a:t>日目</a:t>
            </a:r>
          </a:p>
        </p:txBody>
      </p:sp>
      <p:sp>
        <p:nvSpPr>
          <p:cNvPr id="20" name="矢印: 山形 19">
            <a:extLst>
              <a:ext uri="{FF2B5EF4-FFF2-40B4-BE49-F238E27FC236}">
                <a16:creationId xmlns:a16="http://schemas.microsoft.com/office/drawing/2014/main" id="{FDAA6258-126E-FF61-F90A-B802B5EE09A4}"/>
              </a:ext>
            </a:extLst>
          </p:cNvPr>
          <p:cNvSpPr/>
          <p:nvPr/>
        </p:nvSpPr>
        <p:spPr>
          <a:xfrm>
            <a:off x="6306266" y="3675007"/>
            <a:ext cx="5459472" cy="298098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単体計画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1" name="矢印: 山形 20">
            <a:extLst>
              <a:ext uri="{FF2B5EF4-FFF2-40B4-BE49-F238E27FC236}">
                <a16:creationId xmlns:a16="http://schemas.microsoft.com/office/drawing/2014/main" id="{BF0EC37A-B211-C0A5-28D0-CB297EEC5E91}"/>
              </a:ext>
            </a:extLst>
          </p:cNvPr>
          <p:cNvSpPr/>
          <p:nvPr/>
        </p:nvSpPr>
        <p:spPr>
          <a:xfrm>
            <a:off x="7080299" y="4150228"/>
            <a:ext cx="4587468" cy="290666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単体実施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BDB5E18-565F-8FA7-5929-709992593DC9}"/>
              </a:ext>
            </a:extLst>
          </p:cNvPr>
          <p:cNvSpPr txBox="1"/>
          <p:nvPr/>
        </p:nvSpPr>
        <p:spPr>
          <a:xfrm>
            <a:off x="5828153" y="2735847"/>
            <a:ext cx="400110" cy="810301"/>
          </a:xfrm>
          <a:prstGeom prst="rect">
            <a:avLst/>
          </a:prstGeom>
          <a:solidFill>
            <a:srgbClr val="FFC000"/>
          </a:solidFill>
          <a:ln w="19050"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kumimoji="1" lang="ja-JP" altLang="en-US" sz="1400" dirty="0">
                <a:solidFill>
                  <a:schemeClr val="bg1"/>
                </a:solidFill>
              </a:rPr>
              <a:t>レビュー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ACF02EC-01FB-1435-4DBA-68DD5C168B8B}"/>
              </a:ext>
            </a:extLst>
          </p:cNvPr>
          <p:cNvSpPr/>
          <p:nvPr/>
        </p:nvSpPr>
        <p:spPr>
          <a:xfrm>
            <a:off x="34657" y="4440894"/>
            <a:ext cx="859979" cy="234902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実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際</a:t>
            </a:r>
            <a:endParaRPr kumimoji="1" lang="en-US" altLang="ja-JP" dirty="0"/>
          </a:p>
        </p:txBody>
      </p:sp>
      <p:sp>
        <p:nvSpPr>
          <p:cNvPr id="6" name="矢印: 山形 5">
            <a:extLst>
              <a:ext uri="{FF2B5EF4-FFF2-40B4-BE49-F238E27FC236}">
                <a16:creationId xmlns:a16="http://schemas.microsoft.com/office/drawing/2014/main" id="{93A015E8-4438-3163-0749-8E94727F96C1}"/>
              </a:ext>
            </a:extLst>
          </p:cNvPr>
          <p:cNvSpPr/>
          <p:nvPr/>
        </p:nvSpPr>
        <p:spPr>
          <a:xfrm>
            <a:off x="925286" y="4440894"/>
            <a:ext cx="1336651" cy="609600"/>
          </a:xfrm>
          <a:prstGeom prst="chevron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要件確認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7" name="矢印: 山形 6">
            <a:extLst>
              <a:ext uri="{FF2B5EF4-FFF2-40B4-BE49-F238E27FC236}">
                <a16:creationId xmlns:a16="http://schemas.microsoft.com/office/drawing/2014/main" id="{00147786-776D-1CAE-0990-A3EEEF1C67AC}"/>
              </a:ext>
            </a:extLst>
          </p:cNvPr>
          <p:cNvSpPr/>
          <p:nvPr/>
        </p:nvSpPr>
        <p:spPr>
          <a:xfrm>
            <a:off x="2053389" y="4440894"/>
            <a:ext cx="1336651" cy="609600"/>
          </a:xfrm>
          <a:prstGeom prst="chevron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客先訪問</a:t>
            </a:r>
          </a:p>
        </p:txBody>
      </p:sp>
      <p:sp>
        <p:nvSpPr>
          <p:cNvPr id="8" name="矢印: 山形 7">
            <a:extLst>
              <a:ext uri="{FF2B5EF4-FFF2-40B4-BE49-F238E27FC236}">
                <a16:creationId xmlns:a16="http://schemas.microsoft.com/office/drawing/2014/main" id="{1532396F-29AC-02D1-A8BE-D1B1D44DB55D}"/>
              </a:ext>
            </a:extLst>
          </p:cNvPr>
          <p:cNvSpPr/>
          <p:nvPr/>
        </p:nvSpPr>
        <p:spPr>
          <a:xfrm>
            <a:off x="2758097" y="5196819"/>
            <a:ext cx="2379960" cy="315685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コードレビュー</a:t>
            </a:r>
          </a:p>
        </p:txBody>
      </p:sp>
      <p:sp>
        <p:nvSpPr>
          <p:cNvPr id="9" name="矢印: 山形 8">
            <a:extLst>
              <a:ext uri="{FF2B5EF4-FFF2-40B4-BE49-F238E27FC236}">
                <a16:creationId xmlns:a16="http://schemas.microsoft.com/office/drawing/2014/main" id="{CD109DA7-5656-964E-A10D-59E56E6DA9A2}"/>
              </a:ext>
            </a:extLst>
          </p:cNvPr>
          <p:cNvSpPr/>
          <p:nvPr/>
        </p:nvSpPr>
        <p:spPr>
          <a:xfrm>
            <a:off x="2758097" y="5615404"/>
            <a:ext cx="2810801" cy="315686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修正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D6FD219-9148-DE16-472E-827F183D1E12}"/>
              </a:ext>
            </a:extLst>
          </p:cNvPr>
          <p:cNvSpPr txBox="1"/>
          <p:nvPr/>
        </p:nvSpPr>
        <p:spPr>
          <a:xfrm>
            <a:off x="4881913" y="5040734"/>
            <a:ext cx="1605974" cy="1200329"/>
          </a:xfrm>
          <a:prstGeom prst="rect">
            <a:avLst/>
          </a:prstGeom>
          <a:solidFill>
            <a:srgbClr val="C00000"/>
          </a:solidFill>
          <a:ln w="19050">
            <a:solidFill>
              <a:schemeClr val="accent1"/>
            </a:solidFill>
          </a:ln>
        </p:spPr>
        <p:txBody>
          <a:bodyPr vert="horz" wrap="square" rtlCol="0">
            <a:spAutoFit/>
          </a:bodyPr>
          <a:lstStyle/>
          <a:p>
            <a:r>
              <a:rPr lang="en-US" altLang="ja-JP" sz="2400" dirty="0">
                <a:solidFill>
                  <a:schemeClr val="bg1"/>
                </a:solidFill>
              </a:rPr>
              <a:t>Git Hub</a:t>
            </a:r>
          </a:p>
          <a:p>
            <a:r>
              <a:rPr lang="en-US" altLang="ja-JP" sz="2400" dirty="0">
                <a:solidFill>
                  <a:schemeClr val="bg1"/>
                </a:solidFill>
              </a:rPr>
              <a:t>pull/push</a:t>
            </a:r>
            <a:r>
              <a:rPr lang="ja-JP" altLang="en-US" sz="2400" dirty="0">
                <a:solidFill>
                  <a:schemeClr val="bg1"/>
                </a:solidFill>
              </a:rPr>
              <a:t>エラー</a:t>
            </a:r>
            <a:endParaRPr kumimoji="1" lang="ja-JP" altLang="en-US" sz="2400" dirty="0">
              <a:solidFill>
                <a:schemeClr val="bg1"/>
              </a:solidFill>
            </a:endParaRPr>
          </a:p>
        </p:txBody>
      </p:sp>
      <p:sp>
        <p:nvSpPr>
          <p:cNvPr id="11" name="矢印: 山形 10">
            <a:extLst>
              <a:ext uri="{FF2B5EF4-FFF2-40B4-BE49-F238E27FC236}">
                <a16:creationId xmlns:a16="http://schemas.microsoft.com/office/drawing/2014/main" id="{14350072-D790-5E27-93F8-814EF88B6232}"/>
              </a:ext>
            </a:extLst>
          </p:cNvPr>
          <p:cNvSpPr/>
          <p:nvPr/>
        </p:nvSpPr>
        <p:spPr>
          <a:xfrm>
            <a:off x="6523402" y="5207704"/>
            <a:ext cx="1858598" cy="723386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コード</a:t>
            </a:r>
            <a:endParaRPr lang="en-US" altLang="ja-JP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レビュー</a:t>
            </a:r>
          </a:p>
        </p:txBody>
      </p:sp>
      <p:sp>
        <p:nvSpPr>
          <p:cNvPr id="13" name="矢印: 山形 12">
            <a:extLst>
              <a:ext uri="{FF2B5EF4-FFF2-40B4-BE49-F238E27FC236}">
                <a16:creationId xmlns:a16="http://schemas.microsoft.com/office/drawing/2014/main" id="{D7A195CF-08D5-5334-695F-F5BF74444412}"/>
              </a:ext>
            </a:extLst>
          </p:cNvPr>
          <p:cNvSpPr/>
          <p:nvPr/>
        </p:nvSpPr>
        <p:spPr>
          <a:xfrm>
            <a:off x="3017352" y="3161498"/>
            <a:ext cx="2810801" cy="315686"/>
          </a:xfrm>
          <a:prstGeom prst="chevron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修正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BD6D722-4D45-113C-D474-3846E511A1BC}"/>
              </a:ext>
            </a:extLst>
          </p:cNvPr>
          <p:cNvSpPr txBox="1"/>
          <p:nvPr/>
        </p:nvSpPr>
        <p:spPr>
          <a:xfrm>
            <a:off x="8371150" y="5120789"/>
            <a:ext cx="400110" cy="810301"/>
          </a:xfrm>
          <a:prstGeom prst="rect">
            <a:avLst/>
          </a:prstGeom>
          <a:solidFill>
            <a:srgbClr val="FFC000"/>
          </a:solidFill>
          <a:ln w="19050"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kumimoji="1" lang="ja-JP" altLang="en-US" sz="1400" dirty="0">
                <a:solidFill>
                  <a:schemeClr val="bg1"/>
                </a:solidFill>
              </a:rPr>
              <a:t>レビュー</a:t>
            </a:r>
          </a:p>
        </p:txBody>
      </p:sp>
      <p:sp>
        <p:nvSpPr>
          <p:cNvPr id="22" name="矢印: 山形 21">
            <a:extLst>
              <a:ext uri="{FF2B5EF4-FFF2-40B4-BE49-F238E27FC236}">
                <a16:creationId xmlns:a16="http://schemas.microsoft.com/office/drawing/2014/main" id="{15D66F0E-AF48-9BC2-E75F-40CC5E7B7733}"/>
              </a:ext>
            </a:extLst>
          </p:cNvPr>
          <p:cNvSpPr/>
          <p:nvPr/>
        </p:nvSpPr>
        <p:spPr>
          <a:xfrm>
            <a:off x="8771259" y="6007120"/>
            <a:ext cx="2810801" cy="290667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単体計画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4" name="矢印: 山形 23">
            <a:extLst>
              <a:ext uri="{FF2B5EF4-FFF2-40B4-BE49-F238E27FC236}">
                <a16:creationId xmlns:a16="http://schemas.microsoft.com/office/drawing/2014/main" id="{92079DC0-D9D2-B16C-714B-B6228461F0A7}"/>
              </a:ext>
            </a:extLst>
          </p:cNvPr>
          <p:cNvSpPr/>
          <p:nvPr/>
        </p:nvSpPr>
        <p:spPr>
          <a:xfrm>
            <a:off x="8771259" y="6401970"/>
            <a:ext cx="2810801" cy="290667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単体実施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929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2A3612-B1FF-428C-E2DB-3833CA906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4" y="310696"/>
            <a:ext cx="10515600" cy="1325563"/>
          </a:xfrm>
        </p:spPr>
        <p:txBody>
          <a:bodyPr/>
          <a:lstStyle/>
          <a:p>
            <a:r>
              <a:rPr kumimoji="1" lang="ja-JP" altLang="en-US" b="1" dirty="0">
                <a:solidFill>
                  <a:schemeClr val="accent1"/>
                </a:solidFill>
              </a:rPr>
              <a:t>全体発表②　進捗</a:t>
            </a:r>
          </a:p>
        </p:txBody>
      </p:sp>
      <p:sp>
        <p:nvSpPr>
          <p:cNvPr id="7" name="矢印: 山形 6">
            <a:extLst>
              <a:ext uri="{FF2B5EF4-FFF2-40B4-BE49-F238E27FC236}">
                <a16:creationId xmlns:a16="http://schemas.microsoft.com/office/drawing/2014/main" id="{D277A0F9-9C48-91B5-D43E-2661D333F90B}"/>
              </a:ext>
            </a:extLst>
          </p:cNvPr>
          <p:cNvSpPr/>
          <p:nvPr/>
        </p:nvSpPr>
        <p:spPr>
          <a:xfrm>
            <a:off x="6319451" y="1243507"/>
            <a:ext cx="5459472" cy="609601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四</a:t>
            </a:r>
            <a:r>
              <a:rPr kumimoji="1" lang="ja-JP" altLang="en-US" dirty="0">
                <a:solidFill>
                  <a:schemeClr val="bg1"/>
                </a:solidFill>
              </a:rPr>
              <a:t>日目</a:t>
            </a:r>
          </a:p>
        </p:txBody>
      </p:sp>
      <p:sp>
        <p:nvSpPr>
          <p:cNvPr id="22" name="矢印: 山形 21">
            <a:extLst>
              <a:ext uri="{FF2B5EF4-FFF2-40B4-BE49-F238E27FC236}">
                <a16:creationId xmlns:a16="http://schemas.microsoft.com/office/drawing/2014/main" id="{1C3B6AC4-99A4-CAEA-CB19-1F6CA9200A94}"/>
              </a:ext>
            </a:extLst>
          </p:cNvPr>
          <p:cNvSpPr/>
          <p:nvPr/>
        </p:nvSpPr>
        <p:spPr>
          <a:xfrm>
            <a:off x="1022111" y="1245850"/>
            <a:ext cx="5459472" cy="609600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三</a:t>
            </a:r>
            <a:r>
              <a:rPr kumimoji="1" lang="ja-JP" altLang="en-US" dirty="0">
                <a:solidFill>
                  <a:schemeClr val="bg1"/>
                </a:solidFill>
              </a:rPr>
              <a:t>日目</a:t>
            </a:r>
          </a:p>
        </p:txBody>
      </p:sp>
      <p:sp>
        <p:nvSpPr>
          <p:cNvPr id="25" name="矢印: 山形 24">
            <a:extLst>
              <a:ext uri="{FF2B5EF4-FFF2-40B4-BE49-F238E27FC236}">
                <a16:creationId xmlns:a16="http://schemas.microsoft.com/office/drawing/2014/main" id="{D4B55DDD-94C6-E750-DFDB-74D6C30A0C6B}"/>
              </a:ext>
            </a:extLst>
          </p:cNvPr>
          <p:cNvSpPr/>
          <p:nvPr/>
        </p:nvSpPr>
        <p:spPr>
          <a:xfrm>
            <a:off x="3222172" y="2819400"/>
            <a:ext cx="1406548" cy="609600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結合計画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7" name="矢印: 山形 26">
            <a:extLst>
              <a:ext uri="{FF2B5EF4-FFF2-40B4-BE49-F238E27FC236}">
                <a16:creationId xmlns:a16="http://schemas.microsoft.com/office/drawing/2014/main" id="{01725BA5-56E3-957E-4FA0-37CEB1F8D824}"/>
              </a:ext>
            </a:extLst>
          </p:cNvPr>
          <p:cNvSpPr/>
          <p:nvPr/>
        </p:nvSpPr>
        <p:spPr>
          <a:xfrm>
            <a:off x="4378348" y="2819400"/>
            <a:ext cx="1406548" cy="609600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結合実施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14BACBC8-6CBA-17EC-557C-34C5EB4EAFB6}"/>
              </a:ext>
            </a:extLst>
          </p:cNvPr>
          <p:cNvSpPr/>
          <p:nvPr/>
        </p:nvSpPr>
        <p:spPr>
          <a:xfrm>
            <a:off x="7162" y="1853108"/>
            <a:ext cx="859979" cy="234902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予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定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C0C1B470-5549-CB4A-A2A6-E2E9DAEDDDF2}"/>
              </a:ext>
            </a:extLst>
          </p:cNvPr>
          <p:cNvSpPr/>
          <p:nvPr/>
        </p:nvSpPr>
        <p:spPr>
          <a:xfrm>
            <a:off x="7162" y="4266628"/>
            <a:ext cx="859979" cy="234902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実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際</a:t>
            </a:r>
            <a:endParaRPr kumimoji="1" lang="en-US" altLang="ja-JP" dirty="0"/>
          </a:p>
        </p:txBody>
      </p:sp>
      <p:sp>
        <p:nvSpPr>
          <p:cNvPr id="34" name="矢印: 山形 33">
            <a:extLst>
              <a:ext uri="{FF2B5EF4-FFF2-40B4-BE49-F238E27FC236}">
                <a16:creationId xmlns:a16="http://schemas.microsoft.com/office/drawing/2014/main" id="{FBFAD711-165B-10F0-EB8A-FC798D567A46}"/>
              </a:ext>
            </a:extLst>
          </p:cNvPr>
          <p:cNvSpPr/>
          <p:nvPr/>
        </p:nvSpPr>
        <p:spPr>
          <a:xfrm>
            <a:off x="1022111" y="2017612"/>
            <a:ext cx="1361860" cy="229448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単体計画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5" name="矢印: 山形 34">
            <a:extLst>
              <a:ext uri="{FF2B5EF4-FFF2-40B4-BE49-F238E27FC236}">
                <a16:creationId xmlns:a16="http://schemas.microsoft.com/office/drawing/2014/main" id="{5A66EFE2-D31A-B209-893D-3FC98F747FF8}"/>
              </a:ext>
            </a:extLst>
          </p:cNvPr>
          <p:cNvSpPr/>
          <p:nvPr/>
        </p:nvSpPr>
        <p:spPr>
          <a:xfrm>
            <a:off x="1022111" y="2361924"/>
            <a:ext cx="1612232" cy="229448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単体実施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4197A3B-EA8C-AE1C-DCC6-29980D08B5E1}"/>
              </a:ext>
            </a:extLst>
          </p:cNvPr>
          <p:cNvSpPr txBox="1"/>
          <p:nvPr/>
        </p:nvSpPr>
        <p:spPr>
          <a:xfrm>
            <a:off x="2705285" y="1932274"/>
            <a:ext cx="400110" cy="810301"/>
          </a:xfrm>
          <a:prstGeom prst="rect">
            <a:avLst/>
          </a:prstGeom>
          <a:solidFill>
            <a:srgbClr val="FFC000"/>
          </a:solidFill>
          <a:ln w="19050"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kumimoji="1" lang="ja-JP" altLang="en-US" sz="1400" dirty="0">
                <a:solidFill>
                  <a:schemeClr val="bg1"/>
                </a:solidFill>
              </a:rPr>
              <a:t>レビュー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CC814F3-86B9-519A-10CF-53456A9B6244}"/>
              </a:ext>
            </a:extLst>
          </p:cNvPr>
          <p:cNvSpPr txBox="1"/>
          <p:nvPr/>
        </p:nvSpPr>
        <p:spPr>
          <a:xfrm>
            <a:off x="5784896" y="2719049"/>
            <a:ext cx="400110" cy="810301"/>
          </a:xfrm>
          <a:prstGeom prst="rect">
            <a:avLst/>
          </a:prstGeom>
          <a:solidFill>
            <a:srgbClr val="FFC000"/>
          </a:solidFill>
          <a:ln w="19050"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kumimoji="1" lang="ja-JP" altLang="en-US" sz="1400" dirty="0">
                <a:solidFill>
                  <a:schemeClr val="bg1"/>
                </a:solidFill>
              </a:rPr>
              <a:t>レビュー</a:t>
            </a:r>
          </a:p>
        </p:txBody>
      </p:sp>
      <p:sp>
        <p:nvSpPr>
          <p:cNvPr id="42" name="矢印: 山形 41">
            <a:extLst>
              <a:ext uri="{FF2B5EF4-FFF2-40B4-BE49-F238E27FC236}">
                <a16:creationId xmlns:a16="http://schemas.microsoft.com/office/drawing/2014/main" id="{0FE277AF-7E06-85CB-3DC4-5EC766E4A7AE}"/>
              </a:ext>
            </a:extLst>
          </p:cNvPr>
          <p:cNvSpPr/>
          <p:nvPr/>
        </p:nvSpPr>
        <p:spPr>
          <a:xfrm>
            <a:off x="6390198" y="3428999"/>
            <a:ext cx="1403973" cy="609601"/>
          </a:xfrm>
          <a:prstGeom prst="chevron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bg1"/>
                </a:solidFill>
              </a:rPr>
              <a:t>Issu</a:t>
            </a:r>
            <a:r>
              <a:rPr lang="en-US" altLang="ja-JP" dirty="0" err="1">
                <a:solidFill>
                  <a:schemeClr val="bg1"/>
                </a:solidFill>
              </a:rPr>
              <a:t>e</a:t>
            </a:r>
            <a:r>
              <a:rPr kumimoji="1" lang="en-US" altLang="ja-JP" dirty="0" err="1">
                <a:solidFill>
                  <a:schemeClr val="bg1"/>
                </a:solidFill>
              </a:rPr>
              <a:t>close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F26F36D3-D66B-5FE9-86E5-B130F96CE702}"/>
              </a:ext>
            </a:extLst>
          </p:cNvPr>
          <p:cNvSpPr txBox="1"/>
          <p:nvPr/>
        </p:nvSpPr>
        <p:spPr>
          <a:xfrm>
            <a:off x="7799308" y="3328648"/>
            <a:ext cx="400110" cy="810301"/>
          </a:xfrm>
          <a:prstGeom prst="rect">
            <a:avLst/>
          </a:prstGeom>
          <a:solidFill>
            <a:srgbClr val="FFC000"/>
          </a:solidFill>
          <a:ln w="19050"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kumimoji="1" lang="ja-JP" altLang="en-US" sz="1400" dirty="0">
                <a:solidFill>
                  <a:schemeClr val="bg1"/>
                </a:solidFill>
              </a:rPr>
              <a:t>レビュー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7ADA4E84-E0F9-48CC-8CCC-9071F8C52637}"/>
              </a:ext>
            </a:extLst>
          </p:cNvPr>
          <p:cNvSpPr txBox="1"/>
          <p:nvPr/>
        </p:nvSpPr>
        <p:spPr>
          <a:xfrm>
            <a:off x="8310382" y="1903563"/>
            <a:ext cx="400110" cy="2235385"/>
          </a:xfrm>
          <a:prstGeom prst="rect">
            <a:avLst/>
          </a:prstGeom>
          <a:solidFill>
            <a:srgbClr val="FF0000"/>
          </a:solidFill>
          <a:ln w="19050"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pPr algn="ctr"/>
            <a:r>
              <a:rPr kumimoji="1" lang="ja-JP" altLang="en-US" sz="1400" dirty="0">
                <a:solidFill>
                  <a:schemeClr val="bg1"/>
                </a:solidFill>
              </a:rPr>
              <a:t>リリース</a:t>
            </a:r>
          </a:p>
        </p:txBody>
      </p:sp>
      <p:sp>
        <p:nvSpPr>
          <p:cNvPr id="3" name="矢印: 山形 2">
            <a:extLst>
              <a:ext uri="{FF2B5EF4-FFF2-40B4-BE49-F238E27FC236}">
                <a16:creationId xmlns:a16="http://schemas.microsoft.com/office/drawing/2014/main" id="{4182D15D-F8D5-F789-A1FA-A77AC3FB7B4F}"/>
              </a:ext>
            </a:extLst>
          </p:cNvPr>
          <p:cNvSpPr/>
          <p:nvPr/>
        </p:nvSpPr>
        <p:spPr>
          <a:xfrm>
            <a:off x="1022111" y="4392949"/>
            <a:ext cx="3234203" cy="279885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単体計画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4" name="矢印: 山形 3">
            <a:extLst>
              <a:ext uri="{FF2B5EF4-FFF2-40B4-BE49-F238E27FC236}">
                <a16:creationId xmlns:a16="http://schemas.microsoft.com/office/drawing/2014/main" id="{B5B58825-DBBB-9794-60BA-4D40E4ADA58E}"/>
              </a:ext>
            </a:extLst>
          </p:cNvPr>
          <p:cNvSpPr/>
          <p:nvPr/>
        </p:nvSpPr>
        <p:spPr>
          <a:xfrm>
            <a:off x="1022111" y="4784559"/>
            <a:ext cx="3234203" cy="279885"/>
          </a:xfrm>
          <a:prstGeom prst="chevron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単体実施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146DF3D-844D-89B1-3F5F-CBE5971C61E5}"/>
              </a:ext>
            </a:extLst>
          </p:cNvPr>
          <p:cNvSpPr txBox="1"/>
          <p:nvPr/>
        </p:nvSpPr>
        <p:spPr>
          <a:xfrm>
            <a:off x="4378348" y="4342275"/>
            <a:ext cx="400110" cy="810301"/>
          </a:xfrm>
          <a:prstGeom prst="rect">
            <a:avLst/>
          </a:prstGeom>
          <a:solidFill>
            <a:srgbClr val="FFC000"/>
          </a:solidFill>
          <a:ln w="19050"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kumimoji="1" lang="ja-JP" altLang="en-US" sz="1400" dirty="0">
                <a:solidFill>
                  <a:schemeClr val="bg1"/>
                </a:solidFill>
              </a:rPr>
              <a:t>レビュー</a:t>
            </a:r>
          </a:p>
        </p:txBody>
      </p:sp>
      <p:sp>
        <p:nvSpPr>
          <p:cNvPr id="6" name="矢印: 山形 5">
            <a:extLst>
              <a:ext uri="{FF2B5EF4-FFF2-40B4-BE49-F238E27FC236}">
                <a16:creationId xmlns:a16="http://schemas.microsoft.com/office/drawing/2014/main" id="{D2F5A71F-1ADD-75B1-5624-73441D747F76}"/>
              </a:ext>
            </a:extLst>
          </p:cNvPr>
          <p:cNvSpPr/>
          <p:nvPr/>
        </p:nvSpPr>
        <p:spPr>
          <a:xfrm>
            <a:off x="4811594" y="5288738"/>
            <a:ext cx="3015714" cy="304800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結合計画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" name="矢印: 山形 7">
            <a:extLst>
              <a:ext uri="{FF2B5EF4-FFF2-40B4-BE49-F238E27FC236}">
                <a16:creationId xmlns:a16="http://schemas.microsoft.com/office/drawing/2014/main" id="{0A2DC116-550E-1C4F-BBB2-7F77021C6EDA}"/>
              </a:ext>
            </a:extLst>
          </p:cNvPr>
          <p:cNvSpPr/>
          <p:nvPr/>
        </p:nvSpPr>
        <p:spPr>
          <a:xfrm>
            <a:off x="4811593" y="5761051"/>
            <a:ext cx="3015713" cy="304800"/>
          </a:xfrm>
          <a:prstGeom prst="chevron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結合実施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829D5F9-20B3-93D6-9BF7-A6755064C87D}"/>
              </a:ext>
            </a:extLst>
          </p:cNvPr>
          <p:cNvSpPr txBox="1"/>
          <p:nvPr/>
        </p:nvSpPr>
        <p:spPr>
          <a:xfrm>
            <a:off x="7910272" y="5255550"/>
            <a:ext cx="400110" cy="810301"/>
          </a:xfrm>
          <a:prstGeom prst="rect">
            <a:avLst/>
          </a:prstGeom>
          <a:solidFill>
            <a:srgbClr val="FFC000"/>
          </a:solidFill>
          <a:ln w="19050">
            <a:solidFill>
              <a:schemeClr val="accent1"/>
            </a:solidFill>
          </a:ln>
        </p:spPr>
        <p:txBody>
          <a:bodyPr vert="eaVert" wrap="square" rtlCol="0">
            <a:spAutoFit/>
          </a:bodyPr>
          <a:lstStyle/>
          <a:p>
            <a:r>
              <a:rPr kumimoji="1" lang="ja-JP" altLang="en-US" sz="1400" dirty="0">
                <a:solidFill>
                  <a:schemeClr val="bg1"/>
                </a:solidFill>
              </a:rPr>
              <a:t>レビュー</a:t>
            </a:r>
          </a:p>
        </p:txBody>
      </p:sp>
    </p:spTree>
    <p:extLst>
      <p:ext uri="{BB962C8B-B14F-4D97-AF65-F5344CB8AC3E}">
        <p14:creationId xmlns:p14="http://schemas.microsoft.com/office/powerpoint/2010/main" val="3093606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F9213A-EC6E-EDD8-74E8-96083EE3AD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7CAA8B-3E10-C47F-4FBE-F28311175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6999"/>
            <a:ext cx="10515600" cy="1325563"/>
          </a:xfrm>
        </p:spPr>
        <p:txBody>
          <a:bodyPr/>
          <a:lstStyle/>
          <a:p>
            <a:r>
              <a:rPr kumimoji="1" lang="ja-JP" altLang="en-US" b="1">
                <a:solidFill>
                  <a:schemeClr val="accent1"/>
                </a:solidFill>
              </a:rPr>
              <a:t>全体発表③　実装した機能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4BD867-3311-2AAF-72A0-270E6939B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1774371"/>
            <a:ext cx="10624457" cy="4402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b="1"/>
              <a:t>(1)DAO</a:t>
            </a:r>
            <a:r>
              <a:rPr kumimoji="1" lang="ja-JP" altLang="en-US" b="1"/>
              <a:t>テスト</a:t>
            </a:r>
            <a:endParaRPr kumimoji="1" lang="en-US" altLang="ja-JP" b="1"/>
          </a:p>
          <a:p>
            <a:pPr marL="0" indent="0">
              <a:lnSpc>
                <a:spcPct val="100000"/>
              </a:lnSpc>
              <a:buNone/>
            </a:pPr>
            <a:r>
              <a:rPr kumimoji="1" lang="en-US" altLang="ja-JP" err="1"/>
              <a:t>Ac</a:t>
            </a:r>
            <a:r>
              <a:rPr lang="en-US" altLang="ja-JP" err="1"/>
              <a:t>countDAOTest</a:t>
            </a:r>
            <a:br>
              <a:rPr lang="en-US" altLang="ja-JP"/>
            </a:br>
            <a:r>
              <a:rPr lang="en-US" altLang="ja-JP" err="1"/>
              <a:t>DepartmentDAOTest</a:t>
            </a:r>
            <a:endParaRPr lang="en-US" altLang="ja-JP"/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err="1"/>
              <a:t>ExpenseApplicationDAOTest</a:t>
            </a:r>
            <a:br>
              <a:rPr lang="en-US" altLang="ja-JP"/>
            </a:br>
            <a:r>
              <a:rPr lang="en-US" altLang="ja-JP" err="1"/>
              <a:t>StatusDAOTest</a:t>
            </a:r>
            <a:br>
              <a:rPr lang="en-US" altLang="ja-JP"/>
            </a:br>
            <a:r>
              <a:rPr lang="en-US" altLang="ja-JP" err="1"/>
              <a:t>UserDAOTest</a:t>
            </a:r>
            <a:endParaRPr lang="en-US" altLang="ja-JP"/>
          </a:p>
          <a:p>
            <a:pPr marL="0" indent="0">
              <a:buNone/>
            </a:pPr>
            <a:endParaRPr lang="en-US" altLang="ja-JP"/>
          </a:p>
          <a:p>
            <a:pPr marL="0" indent="0">
              <a:buNone/>
            </a:pPr>
            <a:r>
              <a:rPr kumimoji="1" lang="en-US" altLang="ja-JP" b="1"/>
              <a:t>(2)Service</a:t>
            </a:r>
            <a:r>
              <a:rPr kumimoji="1" lang="ja-JP" altLang="en-US" b="1"/>
              <a:t>テスト</a:t>
            </a:r>
            <a:endParaRPr kumimoji="1" lang="en-US" altLang="ja-JP" b="1"/>
          </a:p>
          <a:p>
            <a:pPr marL="0" indent="0">
              <a:buNone/>
            </a:pPr>
            <a:r>
              <a:rPr kumimoji="1" lang="en-US" altLang="ja-JP" err="1"/>
              <a:t>ExpenseApplicationServiceTest</a:t>
            </a:r>
            <a:endParaRPr kumimoji="1" lang="en-US" altLang="ja-JP"/>
          </a:p>
          <a:p>
            <a:pPr marL="0" indent="0">
              <a:buNone/>
            </a:pPr>
            <a:endParaRPr kumimoji="1" lang="en-US" altLang="ja-JP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78794EAE-9535-A367-D5F4-97EB412D396B}"/>
              </a:ext>
            </a:extLst>
          </p:cNvPr>
          <p:cNvSpPr/>
          <p:nvPr/>
        </p:nvSpPr>
        <p:spPr>
          <a:xfrm>
            <a:off x="6096000" y="3048793"/>
            <a:ext cx="5301343" cy="370245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25DA151-8023-4D9F-1097-8D0BD85DE041}"/>
              </a:ext>
            </a:extLst>
          </p:cNvPr>
          <p:cNvSpPr txBox="1"/>
          <p:nvPr/>
        </p:nvSpPr>
        <p:spPr>
          <a:xfrm>
            <a:off x="6596744" y="4299857"/>
            <a:ext cx="4446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/>
              <a:t>i</a:t>
            </a:r>
            <a:r>
              <a:rPr kumimoji="1" lang="en-US" altLang="ja-JP" sz="3600"/>
              <a:t>ssue  28</a:t>
            </a:r>
            <a:r>
              <a:rPr kumimoji="1" lang="ja-JP" altLang="en-US" sz="3600"/>
              <a:t>個のうち</a:t>
            </a:r>
            <a:endParaRPr kumimoji="1" lang="en-US" altLang="ja-JP" sz="3600"/>
          </a:p>
          <a:p>
            <a:r>
              <a:rPr kumimoji="1" lang="en-US" altLang="ja-JP" sz="3600"/>
              <a:t>close</a:t>
            </a:r>
            <a:r>
              <a:rPr kumimoji="1" lang="ja-JP" altLang="en-US" sz="3600"/>
              <a:t>した</a:t>
            </a:r>
            <a:r>
              <a:rPr kumimoji="1" lang="en-US" altLang="ja-JP" sz="3600"/>
              <a:t>issue </a:t>
            </a:r>
            <a:r>
              <a:rPr kumimoji="1" lang="en-US" altLang="ja-JP" sz="3600" b="1">
                <a:solidFill>
                  <a:schemeClr val="accent2">
                    <a:lumMod val="75000"/>
                  </a:schemeClr>
                </a:solidFill>
              </a:rPr>
              <a:t>16</a:t>
            </a:r>
            <a:r>
              <a:rPr kumimoji="1" lang="ja-JP" altLang="en-US" sz="3600"/>
              <a:t>個</a:t>
            </a:r>
          </a:p>
        </p:txBody>
      </p:sp>
    </p:spTree>
    <p:extLst>
      <p:ext uri="{BB962C8B-B14F-4D97-AF65-F5344CB8AC3E}">
        <p14:creationId xmlns:p14="http://schemas.microsoft.com/office/powerpoint/2010/main" val="718216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C239BD-F29F-0039-A0FA-E616CFEF9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1F9C17-576F-2C2A-67E3-FB8A9678F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4" y="365125"/>
            <a:ext cx="10515600" cy="1325563"/>
          </a:xfrm>
        </p:spPr>
        <p:txBody>
          <a:bodyPr/>
          <a:lstStyle/>
          <a:p>
            <a:r>
              <a:rPr kumimoji="1" lang="ja-JP" altLang="en-US" b="1" dirty="0">
                <a:solidFill>
                  <a:schemeClr val="accent1"/>
                </a:solidFill>
              </a:rPr>
              <a:t>全体発表④　デモンストレーション</a:t>
            </a:r>
          </a:p>
        </p:txBody>
      </p:sp>
    </p:spTree>
    <p:extLst>
      <p:ext uri="{BB962C8B-B14F-4D97-AF65-F5344CB8AC3E}">
        <p14:creationId xmlns:p14="http://schemas.microsoft.com/office/powerpoint/2010/main" val="2568243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2E9838-3E90-6EE2-C9EF-9FB83CE3A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199"/>
            <a:ext cx="10515600" cy="1325563"/>
          </a:xfrm>
        </p:spPr>
        <p:txBody>
          <a:bodyPr/>
          <a:lstStyle/>
          <a:p>
            <a:r>
              <a:rPr kumimoji="1" lang="ja-JP" altLang="en-US" b="1" dirty="0">
                <a:solidFill>
                  <a:schemeClr val="accent1"/>
                </a:solidFill>
              </a:rPr>
              <a:t>個人発表（</a:t>
            </a:r>
            <a:r>
              <a:rPr lang="en-US" altLang="ja-JP" b="1" dirty="0">
                <a:solidFill>
                  <a:schemeClr val="accent1"/>
                </a:solidFill>
              </a:rPr>
              <a:t>W7369</a:t>
            </a:r>
            <a:r>
              <a:rPr kumimoji="1" lang="en-US" altLang="ja-JP" b="1" dirty="0">
                <a:solidFill>
                  <a:schemeClr val="accent1"/>
                </a:solidFill>
              </a:rPr>
              <a:t>_</a:t>
            </a:r>
            <a:r>
              <a:rPr kumimoji="1" lang="ja-JP" altLang="en-US" b="1" dirty="0">
                <a:solidFill>
                  <a:schemeClr val="accent1"/>
                </a:solidFill>
              </a:rPr>
              <a:t>齋藤愛子）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3B6BA4B-29E3-417F-A1ED-A5C249A82539}"/>
              </a:ext>
            </a:extLst>
          </p:cNvPr>
          <p:cNvSpPr/>
          <p:nvPr/>
        </p:nvSpPr>
        <p:spPr>
          <a:xfrm>
            <a:off x="97975" y="1891021"/>
            <a:ext cx="859979" cy="98377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担当機能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DA21EBE-A978-F944-86BD-818F8B5B579E}"/>
              </a:ext>
            </a:extLst>
          </p:cNvPr>
          <p:cNvSpPr/>
          <p:nvPr/>
        </p:nvSpPr>
        <p:spPr>
          <a:xfrm>
            <a:off x="97975" y="3183056"/>
            <a:ext cx="859979" cy="98377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工夫点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8F1279E3-1B72-0293-0D77-75983D2F581B}"/>
              </a:ext>
            </a:extLst>
          </p:cNvPr>
          <p:cNvSpPr/>
          <p:nvPr/>
        </p:nvSpPr>
        <p:spPr>
          <a:xfrm>
            <a:off x="97976" y="5679583"/>
            <a:ext cx="859979" cy="98377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今後に向けて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0CFB1007-CA66-4D67-1944-2BE8E7E19C9D}"/>
              </a:ext>
            </a:extLst>
          </p:cNvPr>
          <p:cNvSpPr/>
          <p:nvPr/>
        </p:nvSpPr>
        <p:spPr>
          <a:xfrm>
            <a:off x="97975" y="4431319"/>
            <a:ext cx="859979" cy="98377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問題点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403434A-6FE5-5429-D2A9-6DA2B6BD8696}"/>
              </a:ext>
            </a:extLst>
          </p:cNvPr>
          <p:cNvSpPr txBox="1"/>
          <p:nvPr/>
        </p:nvSpPr>
        <p:spPr>
          <a:xfrm>
            <a:off x="1175665" y="1891021"/>
            <a:ext cx="10613564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- Issue</a:t>
            </a:r>
            <a:r>
              <a:rPr lang="ja-JP" altLang="en-US" dirty="0"/>
              <a:t>の登録し、簡単ものを修正</a:t>
            </a:r>
          </a:p>
          <a:p>
            <a:r>
              <a:rPr lang="en-US" altLang="ja-JP" dirty="0"/>
              <a:t>- DAO</a:t>
            </a:r>
            <a:r>
              <a:rPr lang="ja-JP" altLang="en-US" dirty="0"/>
              <a:t>の単体テスト仕様書の作成</a:t>
            </a:r>
          </a:p>
          <a:p>
            <a:r>
              <a:rPr lang="en-US" altLang="ja-JP" dirty="0"/>
              <a:t>- </a:t>
            </a:r>
            <a:r>
              <a:rPr lang="ja-JP" altLang="en-US" dirty="0"/>
              <a:t>総合テストの実施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4E2A502-3C56-159B-5AEE-AF3966FA04F7}"/>
              </a:ext>
            </a:extLst>
          </p:cNvPr>
          <p:cNvSpPr txBox="1"/>
          <p:nvPr/>
        </p:nvSpPr>
        <p:spPr>
          <a:xfrm>
            <a:off x="1175665" y="3170459"/>
            <a:ext cx="10613564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- </a:t>
            </a:r>
            <a:r>
              <a:rPr lang="ja-JP" altLang="en-US" dirty="0"/>
              <a:t>単体テスト仕様書を、他のメンバーにも理解しやすいように意識して記述した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181314D-00BB-A8F3-114D-4E266855E44D}"/>
              </a:ext>
            </a:extLst>
          </p:cNvPr>
          <p:cNvSpPr txBox="1"/>
          <p:nvPr/>
        </p:nvSpPr>
        <p:spPr>
          <a:xfrm>
            <a:off x="1175665" y="5740029"/>
            <a:ext cx="10613564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ja-JP" altLang="en-US" dirty="0"/>
              <a:t>コミットコメントが分かりづらく、履歴をたどるのが困難だったため、今後はもっと意味のあるコメントを意識したい</a:t>
            </a:r>
            <a:endParaRPr lang="en-US" altLang="ja-JP" dirty="0"/>
          </a:p>
          <a:p>
            <a:pPr marL="285750" indent="-285750">
              <a:buFontTx/>
              <a:buChar char="-"/>
            </a:pPr>
            <a:r>
              <a:rPr lang="ja-JP" altLang="en-US" dirty="0"/>
              <a:t>今後リーダーをやるときは完璧じゃなくても、方向性を持てるように意識したい</a:t>
            </a:r>
            <a:endParaRPr lang="en-U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0123BF2-3196-C913-A0B7-E893115CBE4C}"/>
              </a:ext>
            </a:extLst>
          </p:cNvPr>
          <p:cNvSpPr txBox="1"/>
          <p:nvPr/>
        </p:nvSpPr>
        <p:spPr>
          <a:xfrm>
            <a:off x="1175665" y="4406126"/>
            <a:ext cx="10613564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- GitHub</a:t>
            </a:r>
            <a:r>
              <a:rPr lang="ja-JP" altLang="en-US" dirty="0"/>
              <a:t>やコマンドの使い方に苦戦し、初日は作業に入るまで時間がかかってしまった</a:t>
            </a:r>
          </a:p>
          <a:p>
            <a:pPr marL="285750" indent="-285750">
              <a:buFontTx/>
              <a:buChar char="-"/>
            </a:pPr>
            <a:r>
              <a:rPr lang="ja-JP" altLang="en-US" dirty="0"/>
              <a:t>他メンバーの時間を奪ってしまった反省から、メモ帳で操作を整理して、</a:t>
            </a:r>
            <a:r>
              <a:rPr lang="en-US" altLang="ja-JP" dirty="0"/>
              <a:t>2</a:t>
            </a:r>
            <a:r>
              <a:rPr lang="ja-JP" altLang="en-US" dirty="0"/>
              <a:t>日目以降はスムーズに進められるよう工夫した</a:t>
            </a:r>
            <a:endParaRPr lang="en-US" altLang="ja-JP" dirty="0"/>
          </a:p>
          <a:p>
            <a:pPr marL="285750" indent="-285750">
              <a:buFontTx/>
              <a:buChar char="-"/>
            </a:pPr>
            <a:r>
              <a:rPr lang="ja-JP" altLang="en-US" dirty="0"/>
              <a:t>メンバーが積極的に動いてくれたので助かったが、リーダーとしての動きはできていなかった</a:t>
            </a:r>
            <a:endParaRPr lang="en-US" altLang="ja-JP" dirty="0"/>
          </a:p>
        </p:txBody>
      </p:sp>
      <p:sp>
        <p:nvSpPr>
          <p:cNvPr id="4" name="リボン: 上に曲がる 3">
            <a:extLst>
              <a:ext uri="{FF2B5EF4-FFF2-40B4-BE49-F238E27FC236}">
                <a16:creationId xmlns:a16="http://schemas.microsoft.com/office/drawing/2014/main" id="{54402D5F-6922-DD10-0F53-D4F6EFD90017}"/>
              </a:ext>
            </a:extLst>
          </p:cNvPr>
          <p:cNvSpPr/>
          <p:nvPr/>
        </p:nvSpPr>
        <p:spPr>
          <a:xfrm>
            <a:off x="7805057" y="557280"/>
            <a:ext cx="3069772" cy="566116"/>
          </a:xfrm>
          <a:prstGeom prst="ribbon2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リーダー</a:t>
            </a:r>
          </a:p>
        </p:txBody>
      </p:sp>
    </p:spTree>
    <p:extLst>
      <p:ext uri="{BB962C8B-B14F-4D97-AF65-F5344CB8AC3E}">
        <p14:creationId xmlns:p14="http://schemas.microsoft.com/office/powerpoint/2010/main" val="951355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2E9838-3E90-6EE2-C9EF-9FB83CE3A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199"/>
            <a:ext cx="10515600" cy="1325563"/>
          </a:xfrm>
        </p:spPr>
        <p:txBody>
          <a:bodyPr/>
          <a:lstStyle/>
          <a:p>
            <a:r>
              <a:rPr kumimoji="1" lang="ja-JP" altLang="en-US" b="1" dirty="0">
                <a:solidFill>
                  <a:schemeClr val="accent1"/>
                </a:solidFill>
              </a:rPr>
              <a:t>個人発表（</a:t>
            </a:r>
            <a:r>
              <a:rPr kumimoji="1" lang="en-US" altLang="ja-JP" b="1" dirty="0">
                <a:solidFill>
                  <a:schemeClr val="accent1"/>
                </a:solidFill>
              </a:rPr>
              <a:t>W7371_</a:t>
            </a:r>
            <a:r>
              <a:rPr lang="ja-JP" altLang="en-US" b="1" dirty="0">
                <a:solidFill>
                  <a:schemeClr val="accent1"/>
                </a:solidFill>
              </a:rPr>
              <a:t>原拓弓</a:t>
            </a:r>
            <a:r>
              <a:rPr kumimoji="1" lang="ja-JP" altLang="en-US" b="1" dirty="0">
                <a:solidFill>
                  <a:schemeClr val="accent1"/>
                </a:solidFill>
              </a:rPr>
              <a:t>）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3B6BA4B-29E3-417F-A1ED-A5C249A82539}"/>
              </a:ext>
            </a:extLst>
          </p:cNvPr>
          <p:cNvSpPr/>
          <p:nvPr/>
        </p:nvSpPr>
        <p:spPr>
          <a:xfrm>
            <a:off x="97975" y="1891021"/>
            <a:ext cx="859979" cy="98377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担当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DA21EBE-A978-F944-86BD-818F8B5B579E}"/>
              </a:ext>
            </a:extLst>
          </p:cNvPr>
          <p:cNvSpPr/>
          <p:nvPr/>
        </p:nvSpPr>
        <p:spPr>
          <a:xfrm>
            <a:off x="97975" y="3183056"/>
            <a:ext cx="859979" cy="98377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工夫点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8F1279E3-1B72-0293-0D77-75983D2F581B}"/>
              </a:ext>
            </a:extLst>
          </p:cNvPr>
          <p:cNvSpPr/>
          <p:nvPr/>
        </p:nvSpPr>
        <p:spPr>
          <a:xfrm>
            <a:off x="97976" y="5679583"/>
            <a:ext cx="859979" cy="98377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今後に向けて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0CFB1007-CA66-4D67-1944-2BE8E7E19C9D}"/>
              </a:ext>
            </a:extLst>
          </p:cNvPr>
          <p:cNvSpPr/>
          <p:nvPr/>
        </p:nvSpPr>
        <p:spPr>
          <a:xfrm>
            <a:off x="97975" y="4431319"/>
            <a:ext cx="859979" cy="98377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問題点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403434A-6FE5-5429-D2A9-6DA2B6BD8696}"/>
              </a:ext>
            </a:extLst>
          </p:cNvPr>
          <p:cNvSpPr txBox="1"/>
          <p:nvPr/>
        </p:nvSpPr>
        <p:spPr>
          <a:xfrm>
            <a:off x="1175665" y="1891021"/>
            <a:ext cx="10613564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１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.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修正作業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(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経費申請画面のコード修正・エラーメッセージの修正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２．単体テストコード作成（</a:t>
            </a:r>
            <a:r>
              <a:rPr kumimoji="1" lang="en-US" altLang="ja-JP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LoginService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と</a:t>
            </a:r>
            <a:r>
              <a:rPr kumimoji="1" lang="en-US" altLang="ja-JP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ExpenseApplicationService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のテストコード作成）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4E2A502-3C56-159B-5AEE-AF3966FA04F7}"/>
              </a:ext>
            </a:extLst>
          </p:cNvPr>
          <p:cNvSpPr txBox="1"/>
          <p:nvPr/>
        </p:nvSpPr>
        <p:spPr>
          <a:xfrm>
            <a:off x="1175665" y="3170459"/>
            <a:ext cx="10613564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１．</a:t>
            </a:r>
            <a:r>
              <a:rPr kumimoji="1" lang="en-US" altLang="ja-JP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gitHub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で問題が起きることを想定し、修正ポイント等をコメントに残しておいたこと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181314D-00BB-A8F3-114D-4E266855E44D}"/>
              </a:ext>
            </a:extLst>
          </p:cNvPr>
          <p:cNvSpPr txBox="1"/>
          <p:nvPr/>
        </p:nvSpPr>
        <p:spPr>
          <a:xfrm>
            <a:off x="1175665" y="5654390"/>
            <a:ext cx="10613564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１．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Git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の運用方法の確認と学習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２．全体像の把握し、作業配分を考えること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0123BF2-3196-C913-A0B7-E893115CBE4C}"/>
              </a:ext>
            </a:extLst>
          </p:cNvPr>
          <p:cNvSpPr txBox="1"/>
          <p:nvPr/>
        </p:nvSpPr>
        <p:spPr>
          <a:xfrm>
            <a:off x="1175665" y="4406126"/>
            <a:ext cx="10613564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１．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GitHub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のコンフリクトやマージがが頻発。バージョン修正作業の発生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２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.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110004020202020204"/>
                <a:ea typeface="游ゴシック" panose="020B0400000000000000" pitchFamily="50" charset="-128"/>
                <a:cs typeface="+mn-cs"/>
              </a:rPr>
              <a:t>モジュール間の結合範囲を把握できていなかった。コード修正により、複数エラーが発生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11000402020202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4" name="リボン: 上に曲がる 3">
            <a:extLst>
              <a:ext uri="{FF2B5EF4-FFF2-40B4-BE49-F238E27FC236}">
                <a16:creationId xmlns:a16="http://schemas.microsoft.com/office/drawing/2014/main" id="{368958BF-A93C-FAAA-A63C-6CDD805E69D6}"/>
              </a:ext>
            </a:extLst>
          </p:cNvPr>
          <p:cNvSpPr/>
          <p:nvPr/>
        </p:nvSpPr>
        <p:spPr>
          <a:xfrm>
            <a:off x="7805057" y="557280"/>
            <a:ext cx="3069772" cy="566116"/>
          </a:xfrm>
          <a:prstGeom prst="ribbon2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テクニカルリーダー</a:t>
            </a:r>
          </a:p>
        </p:txBody>
      </p:sp>
    </p:spTree>
    <p:extLst>
      <p:ext uri="{BB962C8B-B14F-4D97-AF65-F5344CB8AC3E}">
        <p14:creationId xmlns:p14="http://schemas.microsoft.com/office/powerpoint/2010/main" val="2677372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暖かみのある青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756</Words>
  <Application>Microsoft Office PowerPoint</Application>
  <PresentationFormat>ワイド画面</PresentationFormat>
  <Paragraphs>152</Paragraphs>
  <Slides>13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游ゴシック</vt:lpstr>
      <vt:lpstr>游ゴシック Light</vt:lpstr>
      <vt:lpstr>Arial</vt:lpstr>
      <vt:lpstr>Wingdings</vt:lpstr>
      <vt:lpstr>Office テーマ</vt:lpstr>
      <vt:lpstr>TeamA　品質管理チーム演習</vt:lpstr>
      <vt:lpstr>アジェンダ</vt:lpstr>
      <vt:lpstr>全体発表①　目標と達成度</vt:lpstr>
      <vt:lpstr>全体発表②　進捗</vt:lpstr>
      <vt:lpstr>全体発表②　進捗</vt:lpstr>
      <vt:lpstr>全体発表③　実装した機能</vt:lpstr>
      <vt:lpstr>全体発表④　デモンストレーション</vt:lpstr>
      <vt:lpstr>個人発表（W7369_齋藤愛子）</vt:lpstr>
      <vt:lpstr>個人発表（W7371_原拓弓）</vt:lpstr>
      <vt:lpstr>個人発表（W7372_柏倉颯太）</vt:lpstr>
      <vt:lpstr>個人発表（W7374_棟方勇志）</vt:lpstr>
      <vt:lpstr>個人発表（社員番号_テンプレ）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nstecemp005</dc:creator>
  <cp:lastModifiedBy>nstecemp005</cp:lastModifiedBy>
  <cp:revision>15</cp:revision>
  <dcterms:created xsi:type="dcterms:W3CDTF">2025-07-17T23:53:13Z</dcterms:created>
  <dcterms:modified xsi:type="dcterms:W3CDTF">2025-07-18T03:55:31Z</dcterms:modified>
</cp:coreProperties>
</file>