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3" r:id="rId4"/>
    <p:sldId id="272" r:id="rId5"/>
    <p:sldId id="258" r:id="rId6"/>
    <p:sldId id="276" r:id="rId7"/>
    <p:sldId id="265" r:id="rId8"/>
    <p:sldId id="275" r:id="rId9"/>
    <p:sldId id="273" r:id="rId10"/>
    <p:sldId id="277" r:id="rId11"/>
    <p:sldId id="257" r:id="rId12"/>
    <p:sldId id="274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77" autoAdjust="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8AF38-0FC3-4B46-8B2D-50AE7EFA22C1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C6D8-5D72-4BCF-9E36-5B730EA5D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0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C6D8-5D72-4BCF-9E36-5B730EA5D88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3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3710A-A85C-2701-CEA3-95E999FE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5CD241-1043-3CA1-0E51-EBB042AD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BD1675-FD68-A77C-6A06-5F21FB44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8888C-129D-AEAD-3EEC-43E9E938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18B8B-7075-BCA8-6813-F6C5A68C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8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8430C-1A7D-5042-7E43-1E249DC3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E0D692-9ACC-4895-BFDB-A95A5E9A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498BB-615C-602D-4A68-0B14932D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509183-AD30-9D63-B64B-768BE2D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2D264A-B2A5-1E1F-815C-6385461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0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24C976-D283-4AF2-8D34-AC2C71F5D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169218-A0A4-E5D5-EB0B-C6453FD3D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A950F-8948-4962-EE55-429CE447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B46807-D29C-C43A-C87C-95AA96D9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1526E-CA74-AD33-77B9-469C65FE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4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F9F26-DC40-4896-7B5E-043CB6E9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B1798-1ADE-1FFE-DAC7-20037417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FFF67-6F11-06C7-B5C3-0FCF7920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2AF08-9DB7-C8A7-C99B-5064F727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0C78C-073F-6FFF-60A8-03D9AC90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1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9BDBE-FA74-5E07-65DA-06CB896B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7D50EC-FE18-2054-0157-E264D8F0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EFCFC-FB13-FE3D-33F0-552F2341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0326A-DB1A-7856-CAAB-63932E36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B6D44E-7849-F9B1-E2EE-33DA5100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43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382DD-98EB-0CEB-517A-58E7F37F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12A2A7-1C43-F336-DE80-31EB0B6BF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008670-BAE7-4F42-DA55-564B1A31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4D5160-5BD0-4064-C37C-CF429B0D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E909AC-4BCB-2939-5EC1-79A99805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44019-B557-4336-EBCD-952008AD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85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B0FDB-D385-C629-176B-F8789017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EF0C3D-AE84-A0F9-C422-84BE31753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9F538E-ECD0-895E-E62E-BB511049A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83DC3E-B7BE-C49C-F99D-C5F81C57D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1C22FC-AE20-A1F0-9315-2D413F6E7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8F3931-C47C-4D2D-C592-E045A234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7FD99A-7B65-AF42-2E2E-8E77F26F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53B7E4-3750-CDC0-C7F9-E9161300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3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4CD7B-4BE9-05C1-1C8A-B65A116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EB4F49-A7C9-7C13-6F6B-D1E37A9D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B6989F-F6C4-E548-7FAB-104548C4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DC90CA-E726-9069-0FF1-F3EFF253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06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C1A4D0-0608-2A61-90F9-3D9F8E35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5C870C-DDFA-2F0A-0EA0-E9182BDA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C787CB-FF62-1718-21F0-B8F6EB29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0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AFA03-DEF7-921E-8C96-ABC8566B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DFC601-A54B-23DB-F475-382B405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78DD87-9CA6-34B0-C020-0A581598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7A565B-C605-AD9B-02FD-B28C7E51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CF6553-A777-C4DF-82FF-7C616C0E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4042E0-DB8F-0A25-D19B-049D4299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3BFC0-90F3-9379-3E3D-1894E7BE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C5261-6461-74B9-9839-C8777A3CA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B49875-E7A3-91E8-BED4-0175B11E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C0908C-1FA7-DF20-81CA-E3891636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4BDBB2-29BB-8EB5-ABB7-888F30B3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3EBCEB-13F4-476E-9C40-490383FC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67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B72367-96C4-BB0F-BCC5-869911A5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0F81E4-9377-7A2F-C5B7-818BF663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4B7E0-75AF-45FD-9076-0C625FBBF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6ACD9-18F7-51F9-A736-D9ED3F30C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AD30FB-31DD-FF19-B576-374EB7104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NUL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90222-C961-CF52-1399-6252AE5C3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TeamA</a:t>
            </a:r>
            <a:r>
              <a:rPr lang="ja-JP" altLang="en-US" dirty="0">
                <a:solidFill>
                  <a:schemeClr val="accent1"/>
                </a:solidFill>
              </a:rPr>
              <a:t>　</a:t>
            </a:r>
            <a:r>
              <a:rPr lang="ja-JP" altLang="en-US" sz="4800" dirty="0">
                <a:solidFill>
                  <a:schemeClr val="accent1"/>
                </a:solidFill>
              </a:rPr>
              <a:t>品質管理チーム演習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CEDB2A-A2A7-F9D4-9870-401D126D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4667704"/>
            <a:ext cx="10308771" cy="1655762"/>
          </a:xfrm>
        </p:spPr>
        <p:txBody>
          <a:bodyPr>
            <a:normAutofit/>
          </a:bodyPr>
          <a:lstStyle/>
          <a:p>
            <a:pPr lvl="1" algn="l"/>
            <a:r>
              <a:rPr lang="ja-JP" altLang="en-US" sz="1900" dirty="0">
                <a:solidFill>
                  <a:schemeClr val="accent1"/>
                </a:solidFill>
              </a:rPr>
              <a:t>発表者</a:t>
            </a:r>
            <a:endParaRPr lang="en-US" altLang="ja-JP" sz="1900" dirty="0">
              <a:solidFill>
                <a:schemeClr val="accent1"/>
              </a:solidFill>
            </a:endParaRPr>
          </a:p>
          <a:p>
            <a:pPr lvl="1" algn="l"/>
            <a:r>
              <a:rPr kumimoji="1" lang="ja-JP" altLang="en-US" sz="1900" dirty="0">
                <a:solidFill>
                  <a:schemeClr val="accent1"/>
                </a:solidFill>
              </a:rPr>
              <a:t>日本証券テクノロジー　</a:t>
            </a:r>
            <a:endParaRPr kumimoji="1" lang="en-US" altLang="ja-JP" sz="1900" dirty="0">
              <a:solidFill>
                <a:schemeClr val="accent1"/>
              </a:solidFill>
            </a:endParaRPr>
          </a:p>
          <a:p>
            <a:pPr lvl="1" algn="l"/>
            <a:r>
              <a:rPr lang="ja-JP" altLang="en-US" sz="1900" dirty="0">
                <a:solidFill>
                  <a:schemeClr val="accent1"/>
                </a:solidFill>
              </a:rPr>
              <a:t>齋藤愛子・原拓弓・柏倉颯太・棟方勇志・井上稜土</a:t>
            </a:r>
            <a:endParaRPr lang="en-US" altLang="ja-JP" sz="1900" dirty="0">
              <a:solidFill>
                <a:schemeClr val="accent1"/>
              </a:solidFill>
            </a:endParaRPr>
          </a:p>
          <a:p>
            <a:pPr lvl="1" algn="l"/>
            <a:r>
              <a:rPr lang="ja-JP" altLang="en-US" sz="1900" dirty="0">
                <a:solidFill>
                  <a:schemeClr val="accent1"/>
                </a:solidFill>
              </a:rPr>
              <a:t>発表日　</a:t>
            </a:r>
            <a:r>
              <a:rPr lang="en-US" altLang="ja-JP" sz="1900" dirty="0">
                <a:solidFill>
                  <a:schemeClr val="accent1"/>
                </a:solidFill>
              </a:rPr>
              <a:t>2025/07/18(</a:t>
            </a:r>
            <a:r>
              <a:rPr lang="ja-JP" altLang="en-US" sz="1900" dirty="0">
                <a:solidFill>
                  <a:schemeClr val="accent1"/>
                </a:solidFill>
              </a:rPr>
              <a:t>金</a:t>
            </a:r>
            <a:r>
              <a:rPr lang="en-US" altLang="ja-JP" sz="1900" dirty="0">
                <a:solidFill>
                  <a:schemeClr val="accent1"/>
                </a:solidFill>
              </a:rPr>
              <a:t>)</a:t>
            </a:r>
            <a:endParaRPr lang="ja-JP" altLang="en-US" sz="1900" dirty="0">
              <a:solidFill>
                <a:schemeClr val="accent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98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E9838-3E90-6EE2-C9EF-9FB83CE3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個人発表（</a:t>
            </a:r>
            <a:r>
              <a:rPr lang="en-US" altLang="ja-JP" b="1">
                <a:solidFill>
                  <a:schemeClr val="accent1"/>
                </a:solidFill>
              </a:rPr>
              <a:t>W7372</a:t>
            </a:r>
            <a:r>
              <a:rPr kumimoji="1" lang="en-US" altLang="ja-JP" b="1">
                <a:solidFill>
                  <a:schemeClr val="accent1"/>
                </a:solidFill>
              </a:rPr>
              <a:t>_</a:t>
            </a:r>
            <a:r>
              <a:rPr lang="ja-JP" altLang="en-US" b="1">
                <a:solidFill>
                  <a:schemeClr val="accent1"/>
                </a:solidFill>
              </a:rPr>
              <a:t>柏倉颯太</a:t>
            </a:r>
            <a:r>
              <a:rPr kumimoji="1" lang="ja-JP" altLang="en-US" b="1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B6BA4B-29E3-417F-A1ED-A5C249A82539}"/>
              </a:ext>
            </a:extLst>
          </p:cNvPr>
          <p:cNvSpPr/>
          <p:nvPr/>
        </p:nvSpPr>
        <p:spPr>
          <a:xfrm>
            <a:off x="97975" y="189102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担当機能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A21EBE-A978-F944-86BD-818F8B5B579E}"/>
              </a:ext>
            </a:extLst>
          </p:cNvPr>
          <p:cNvSpPr/>
          <p:nvPr/>
        </p:nvSpPr>
        <p:spPr>
          <a:xfrm>
            <a:off x="97975" y="3183056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1279E3-1B72-0293-0D77-75983D2F581B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CFB1007-CA66-4D67-1944-2BE8E7E19C9D}"/>
              </a:ext>
            </a:extLst>
          </p:cNvPr>
          <p:cNvSpPr/>
          <p:nvPr/>
        </p:nvSpPr>
        <p:spPr>
          <a:xfrm>
            <a:off x="97975" y="4431319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問題点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03434A-6FE5-5429-D2A9-6DA2B6BD8696}"/>
              </a:ext>
            </a:extLst>
          </p:cNvPr>
          <p:cNvSpPr txBox="1"/>
          <p:nvPr/>
        </p:nvSpPr>
        <p:spPr>
          <a:xfrm>
            <a:off x="1175665" y="2076417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単体仕様書</a:t>
            </a:r>
            <a:endParaRPr kumimoji="1" lang="en-US" altLang="ja-JP"/>
          </a:p>
          <a:p>
            <a:r>
              <a:rPr kumimoji="1" lang="ja-JP" altLang="en-US"/>
              <a:t>結合仕様書の作成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A502-3C56-159B-5AEE-AF3966FA04F7}"/>
              </a:ext>
            </a:extLst>
          </p:cNvPr>
          <p:cNvSpPr txBox="1"/>
          <p:nvPr/>
        </p:nvSpPr>
        <p:spPr>
          <a:xfrm>
            <a:off x="1175665" y="3351778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境界値の設定</a:t>
            </a:r>
            <a:r>
              <a:rPr kumimoji="1" lang="en-US" altLang="ja-JP"/>
              <a:t>,</a:t>
            </a:r>
          </a:p>
          <a:p>
            <a:r>
              <a:rPr kumimoji="1" lang="ja-JP" altLang="en-US"/>
              <a:t>読み手が理解しやすいレイアウトにすること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81314D-00BB-A8F3-114D-4E266855E44D}"/>
              </a:ext>
            </a:extLst>
          </p:cNvPr>
          <p:cNvSpPr txBox="1"/>
          <p:nvPr/>
        </p:nvSpPr>
        <p:spPr>
          <a:xfrm>
            <a:off x="1175665" y="5629197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求められているものが分からないかった場合、言葉の定義・範囲から確認する。</a:t>
            </a:r>
            <a:endParaRPr lang="en-US" altLang="ja-JP"/>
          </a:p>
          <a:p>
            <a:r>
              <a:rPr kumimoji="1" lang="ja-JP" altLang="en-US"/>
              <a:t>参照する資料が多くて、どこに載っている情報なのかわからなくなってしまったので、メモする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123BF2-3196-C913-A0B7-E893115CBE4C}"/>
              </a:ext>
            </a:extLst>
          </p:cNvPr>
          <p:cNvSpPr txBox="1"/>
          <p:nvPr/>
        </p:nvSpPr>
        <p:spPr>
          <a:xfrm>
            <a:off x="1175665" y="4561299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テスト項目、テスト検証の意味を正しく理解できていなかった。</a:t>
            </a:r>
            <a:br>
              <a:rPr lang="en-US" altLang="ja-JP"/>
            </a:br>
            <a:r>
              <a:rPr lang="en-US" altLang="ja-JP"/>
              <a:t>GitHub</a:t>
            </a:r>
            <a:r>
              <a:rPr lang="ja-JP" altLang="en-US"/>
              <a:t>の使い方、コマンドを把握していなかった。</a:t>
            </a:r>
          </a:p>
        </p:txBody>
      </p:sp>
    </p:spTree>
    <p:extLst>
      <p:ext uri="{BB962C8B-B14F-4D97-AF65-F5344CB8AC3E}">
        <p14:creationId xmlns:p14="http://schemas.microsoft.com/office/powerpoint/2010/main" val="315564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E9838-3E90-6EE2-C9EF-9FB83CE3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</a:t>
            </a:r>
            <a:r>
              <a:rPr kumimoji="1" lang="en-US" altLang="ja-JP" b="1" dirty="0">
                <a:solidFill>
                  <a:schemeClr val="accent1"/>
                </a:solidFill>
              </a:rPr>
              <a:t>W7374_</a:t>
            </a:r>
            <a:r>
              <a:rPr kumimoji="1" lang="ja-JP" altLang="en-US" b="1" dirty="0">
                <a:solidFill>
                  <a:schemeClr val="accent1"/>
                </a:solidFill>
              </a:rPr>
              <a:t>棟方勇志）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B6BA4B-29E3-417F-A1ED-A5C249A82539}"/>
              </a:ext>
            </a:extLst>
          </p:cNvPr>
          <p:cNvSpPr/>
          <p:nvPr/>
        </p:nvSpPr>
        <p:spPr>
          <a:xfrm>
            <a:off x="97975" y="1861290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A21EBE-A978-F944-86BD-818F8B5B579E}"/>
              </a:ext>
            </a:extLst>
          </p:cNvPr>
          <p:cNvSpPr/>
          <p:nvPr/>
        </p:nvSpPr>
        <p:spPr>
          <a:xfrm>
            <a:off x="97975" y="315188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1279E3-1B72-0293-0D77-75983D2F581B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CFB1007-CA66-4D67-1944-2BE8E7E19C9D}"/>
              </a:ext>
            </a:extLst>
          </p:cNvPr>
          <p:cNvSpPr/>
          <p:nvPr/>
        </p:nvSpPr>
        <p:spPr>
          <a:xfrm>
            <a:off x="97975" y="4431319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問題点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A502-3C56-159B-5AEE-AF3966FA04F7}"/>
              </a:ext>
            </a:extLst>
          </p:cNvPr>
          <p:cNvSpPr txBox="1"/>
          <p:nvPr/>
        </p:nvSpPr>
        <p:spPr>
          <a:xfrm>
            <a:off x="1175665" y="3126688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1EF969-3635-C773-1064-6D217F6117E3}"/>
              </a:ext>
            </a:extLst>
          </p:cNvPr>
          <p:cNvSpPr txBox="1"/>
          <p:nvPr/>
        </p:nvSpPr>
        <p:spPr>
          <a:xfrm>
            <a:off x="1175665" y="4406126"/>
            <a:ext cx="1061356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シーケンス図や</a:t>
            </a:r>
            <a:r>
              <a:rPr lang="en-US" altLang="ja-JP" dirty="0"/>
              <a:t>UML</a:t>
            </a:r>
            <a:r>
              <a:rPr lang="ja-JP" altLang="en-US" dirty="0"/>
              <a:t>図などがない状態でのコードリーディング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講義を経て、スキルを理解できても身についていなかったこと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誰から見てもテストを実装できる仕様書をかけなかったこと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E21FAD-7D9E-327C-1817-946D83BF3D39}"/>
              </a:ext>
            </a:extLst>
          </p:cNvPr>
          <p:cNvSpPr txBox="1"/>
          <p:nvPr/>
        </p:nvSpPr>
        <p:spPr>
          <a:xfrm>
            <a:off x="1175665" y="5666986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333EBB-69A9-1374-57E7-21BB5FABB8CE}"/>
              </a:ext>
            </a:extLst>
          </p:cNvPr>
          <p:cNvSpPr txBox="1"/>
          <p:nvPr/>
        </p:nvSpPr>
        <p:spPr>
          <a:xfrm>
            <a:off x="1175665" y="5679583"/>
            <a:ext cx="10493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今後の演習等で他人のコードを読む機会を設けること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講義の内容に関連する事柄について調べ、実際に行ってみること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今後の演習等で仕様書を使う側になること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D5F234-54CB-BF07-B042-C4B198F47764}"/>
              </a:ext>
            </a:extLst>
          </p:cNvPr>
          <p:cNvSpPr txBox="1"/>
          <p:nvPr/>
        </p:nvSpPr>
        <p:spPr>
          <a:xfrm>
            <a:off x="1175665" y="1861290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72CA6C-8BE3-A4C5-3859-A4AD57D396D9}"/>
              </a:ext>
            </a:extLst>
          </p:cNvPr>
          <p:cNvSpPr txBox="1"/>
          <p:nvPr/>
        </p:nvSpPr>
        <p:spPr>
          <a:xfrm>
            <a:off x="1175665" y="3106363"/>
            <a:ext cx="1061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単体テスト仕様書のレビューを結合テスト仕様書に反映させたこと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講師・テクニカルリーダーに聞く前に調べたこと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7193CA-1478-46CD-DA84-DCA046F00DEC}"/>
              </a:ext>
            </a:extLst>
          </p:cNvPr>
          <p:cNvSpPr txBox="1"/>
          <p:nvPr/>
        </p:nvSpPr>
        <p:spPr>
          <a:xfrm>
            <a:off x="1175665" y="1861290"/>
            <a:ext cx="1061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レビュー・</a:t>
            </a:r>
            <a:r>
              <a:rPr lang="en-US" altLang="ja-JP" dirty="0"/>
              <a:t>Issue</a:t>
            </a:r>
            <a:r>
              <a:rPr lang="ja-JP" altLang="en-US" dirty="0"/>
              <a:t>の優先度の振り分け・</a:t>
            </a:r>
            <a:r>
              <a:rPr lang="en-US" altLang="ja-JP" dirty="0"/>
              <a:t>Issue</a:t>
            </a:r>
            <a:r>
              <a:rPr lang="ja-JP" altLang="en-US" dirty="0"/>
              <a:t>のうち、優先度中以下の修正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>
                <a:solidFill>
                  <a:prstClr val="black"/>
                </a:solidFill>
              </a:rPr>
              <a:t>ExpenseApplicationService</a:t>
            </a:r>
            <a:r>
              <a:rPr lang="ja-JP" altLang="en-US" dirty="0">
                <a:solidFill>
                  <a:prstClr val="black"/>
                </a:solidFill>
              </a:rPr>
              <a:t>のテストコードを一部実装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単体テスト仕様書</a:t>
            </a:r>
            <a:r>
              <a:rPr lang="ja-JP" altLang="en-US" dirty="0"/>
              <a:t>・結合テスト仕様書の作成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086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1A8FE7-5E2A-4B92-A97A-BC9C91184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33018-5F22-0EBA-A971-60EB4AC1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個人発表（社員番号</a:t>
            </a:r>
            <a:r>
              <a:rPr kumimoji="1" lang="en-US" altLang="ja-JP" b="1" dirty="0">
                <a:solidFill>
                  <a:schemeClr val="accent1"/>
                </a:solidFill>
              </a:rPr>
              <a:t>_</a:t>
            </a:r>
            <a:r>
              <a:rPr kumimoji="1" lang="ja-JP" altLang="en-US" b="1">
                <a:solidFill>
                  <a:schemeClr val="accent1"/>
                </a:solidFill>
              </a:rPr>
              <a:t>テンプレ）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E19B92-D29B-59F5-BB0B-97F5B460B736}"/>
              </a:ext>
            </a:extLst>
          </p:cNvPr>
          <p:cNvSpPr/>
          <p:nvPr/>
        </p:nvSpPr>
        <p:spPr>
          <a:xfrm>
            <a:off x="97975" y="189102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担当機能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34C2A8-B018-5577-81C1-70456006B240}"/>
              </a:ext>
            </a:extLst>
          </p:cNvPr>
          <p:cNvSpPr/>
          <p:nvPr/>
        </p:nvSpPr>
        <p:spPr>
          <a:xfrm>
            <a:off x="97975" y="3183056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16EBD02-14C1-90EC-EAEB-32CFED6E650D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487AC7B-5752-817E-54BC-55B01915A31C}"/>
              </a:ext>
            </a:extLst>
          </p:cNvPr>
          <p:cNvSpPr/>
          <p:nvPr/>
        </p:nvSpPr>
        <p:spPr>
          <a:xfrm>
            <a:off x="97975" y="4431319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問題点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FD5D5A-A0A0-F3D7-4E8C-371F13DBC9AA}"/>
              </a:ext>
            </a:extLst>
          </p:cNvPr>
          <p:cNvSpPr txBox="1"/>
          <p:nvPr/>
        </p:nvSpPr>
        <p:spPr>
          <a:xfrm>
            <a:off x="1175665" y="1891021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7C5638-D1A5-963B-B0F1-9B41652056F5}"/>
              </a:ext>
            </a:extLst>
          </p:cNvPr>
          <p:cNvSpPr txBox="1"/>
          <p:nvPr/>
        </p:nvSpPr>
        <p:spPr>
          <a:xfrm>
            <a:off x="1175665" y="3170459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9B2E62-366C-F928-4A62-05210BB2A07C}"/>
              </a:ext>
            </a:extLst>
          </p:cNvPr>
          <p:cNvSpPr txBox="1"/>
          <p:nvPr/>
        </p:nvSpPr>
        <p:spPr>
          <a:xfrm>
            <a:off x="1175665" y="5654390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AAAA6A-042E-F3E2-5CF6-626107329507}"/>
              </a:ext>
            </a:extLst>
          </p:cNvPr>
          <p:cNvSpPr txBox="1"/>
          <p:nvPr/>
        </p:nvSpPr>
        <p:spPr>
          <a:xfrm>
            <a:off x="1175665" y="4406126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8" name="図 7" descr="テキスト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02E68CAE-5C6B-24A9-5136-5B7314ECD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0EE33C-88EF-9D1E-60DF-DC78D6F5D4A4}"/>
              </a:ext>
            </a:extLst>
          </p:cNvPr>
          <p:cNvSpPr/>
          <p:nvPr/>
        </p:nvSpPr>
        <p:spPr>
          <a:xfrm>
            <a:off x="97975" y="1903617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</a:t>
            </a:r>
          </a:p>
        </p:txBody>
      </p:sp>
    </p:spTree>
    <p:extLst>
      <p:ext uri="{BB962C8B-B14F-4D97-AF65-F5344CB8AC3E}">
        <p14:creationId xmlns:p14="http://schemas.microsoft.com/office/powerpoint/2010/main" val="406865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02EC9-0A0E-E3E2-CC50-F6589EC73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FEC55C-5F7C-A2C7-A498-B46F421D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1153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 dirty="0">
                <a:solidFill>
                  <a:schemeClr val="accent1"/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90937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DEDF0-1886-5E87-BC78-B9699D225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5C7D4-B556-3554-67B1-A185655F724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4555A-AF74-E622-C02A-7208F4F4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 numCol="2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accent1"/>
                </a:solidFill>
              </a:rPr>
              <a:t>全体発表</a:t>
            </a:r>
            <a:endParaRPr kumimoji="1" lang="en-US" altLang="ja-JP" sz="4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3600" dirty="0">
                <a:solidFill>
                  <a:schemeClr val="accent1"/>
                </a:solidFill>
              </a:rPr>
              <a:t>目標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solidFill>
                  <a:schemeClr val="accent1"/>
                </a:solidFill>
              </a:rPr>
              <a:t>進捗</a:t>
            </a:r>
            <a:endParaRPr kumimoji="1"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3600" dirty="0">
                <a:solidFill>
                  <a:schemeClr val="accent1"/>
                </a:solidFill>
              </a:rPr>
              <a:t>実装した機能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solidFill>
                  <a:schemeClr val="accent1"/>
                </a:solidFill>
              </a:rPr>
              <a:t>デモンストレーション</a:t>
            </a:r>
            <a:endParaRPr kumimoji="1" lang="en-US" altLang="ja-JP" sz="32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endParaRPr kumimoji="1" lang="en-US" altLang="ja-JP" sz="3200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4000" dirty="0">
                <a:solidFill>
                  <a:schemeClr val="accent1"/>
                </a:solidFill>
              </a:rPr>
              <a:t>個人発表</a:t>
            </a:r>
            <a:endParaRPr lang="en-US" altLang="ja-JP" sz="4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solidFill>
                  <a:schemeClr val="accent1"/>
                </a:solidFill>
              </a:rPr>
              <a:t>齋藤愛子</a:t>
            </a:r>
            <a:endParaRPr kumimoji="1"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3600" dirty="0">
                <a:solidFill>
                  <a:schemeClr val="accent1"/>
                </a:solidFill>
              </a:rPr>
              <a:t>原拓弓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solidFill>
                  <a:schemeClr val="accent1"/>
                </a:solidFill>
              </a:rPr>
              <a:t>柏倉颯太</a:t>
            </a:r>
            <a:endParaRPr kumimoji="1"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3600" dirty="0">
                <a:solidFill>
                  <a:schemeClr val="accent1"/>
                </a:solidFill>
              </a:rPr>
              <a:t>棟方勇志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solidFill>
                  <a:schemeClr val="accent1"/>
                </a:solidFill>
              </a:rPr>
              <a:t>井上稜土</a:t>
            </a:r>
          </a:p>
        </p:txBody>
      </p:sp>
    </p:spTree>
    <p:extLst>
      <p:ext uri="{BB962C8B-B14F-4D97-AF65-F5344CB8AC3E}">
        <p14:creationId xmlns:p14="http://schemas.microsoft.com/office/powerpoint/2010/main" val="126487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C7BB0-524A-01BD-6501-B1D1B86D6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D56FF-7A55-C7E5-966E-56B74BF6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40" y="320020"/>
            <a:ext cx="10515600" cy="13255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ja-JP" altLang="en-US" b="1" dirty="0">
                <a:solidFill>
                  <a:schemeClr val="accent1"/>
                </a:solidFill>
              </a:rPr>
              <a:t>全体</a:t>
            </a:r>
            <a:r>
              <a:rPr kumimoji="1" lang="ja-JP" altLang="en-US" b="1" dirty="0">
                <a:solidFill>
                  <a:schemeClr val="accent1"/>
                </a:solidFill>
              </a:rPr>
              <a:t>発表①　目標と達成度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F7637B-C5B7-23B5-6868-A24A1D000A62}"/>
              </a:ext>
            </a:extLst>
          </p:cNvPr>
          <p:cNvSpPr txBox="1"/>
          <p:nvPr/>
        </p:nvSpPr>
        <p:spPr>
          <a:xfrm>
            <a:off x="820438" y="2531912"/>
            <a:ext cx="561703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成長を重視する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CB1602-3DE0-063B-5476-9776B14A35BE}"/>
              </a:ext>
            </a:extLst>
          </p:cNvPr>
          <p:cNvSpPr txBox="1"/>
          <p:nvPr/>
        </p:nvSpPr>
        <p:spPr>
          <a:xfrm>
            <a:off x="838200" y="3659241"/>
            <a:ext cx="561703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演習</a:t>
            </a:r>
            <a:r>
              <a:rPr lang="en-US" altLang="ja-JP" sz="4000" dirty="0"/>
              <a:t>8</a:t>
            </a:r>
            <a:r>
              <a:rPr lang="ja-JP" altLang="en-US" sz="4000" dirty="0"/>
              <a:t>まで完了</a:t>
            </a:r>
            <a:endParaRPr kumimoji="1" lang="ja-JP" altLang="en-US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83A0AC-F7B5-1776-7B00-911182EA133B}"/>
              </a:ext>
            </a:extLst>
          </p:cNvPr>
          <p:cNvSpPr txBox="1"/>
          <p:nvPr/>
        </p:nvSpPr>
        <p:spPr>
          <a:xfrm>
            <a:off x="820438" y="4899513"/>
            <a:ext cx="561703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テストガバレッジ</a:t>
            </a:r>
            <a:r>
              <a:rPr lang="en-US" altLang="ja-JP" sz="4000" dirty="0"/>
              <a:t>100%</a:t>
            </a:r>
            <a:endParaRPr kumimoji="1" lang="ja-JP" altLang="en-US" sz="4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8BC2D9-B679-0B40-EC3C-0A0E681683F5}"/>
              </a:ext>
            </a:extLst>
          </p:cNvPr>
          <p:cNvSpPr txBox="1"/>
          <p:nvPr/>
        </p:nvSpPr>
        <p:spPr>
          <a:xfrm>
            <a:off x="820439" y="1404583"/>
            <a:ext cx="5617029" cy="70788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chemeClr val="bg1"/>
                </a:solidFill>
              </a:rPr>
              <a:t>目　　　標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5E1138-71E9-8BB4-698D-4C94515D7893}"/>
              </a:ext>
            </a:extLst>
          </p:cNvPr>
          <p:cNvSpPr txBox="1"/>
          <p:nvPr/>
        </p:nvSpPr>
        <p:spPr>
          <a:xfrm>
            <a:off x="6905554" y="1404583"/>
            <a:ext cx="4774818" cy="70788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達　成　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3D1B0E-9ACC-C16C-B550-1671C3B7C065}"/>
              </a:ext>
            </a:extLst>
          </p:cNvPr>
          <p:cNvSpPr txBox="1"/>
          <p:nvPr/>
        </p:nvSpPr>
        <p:spPr>
          <a:xfrm>
            <a:off x="6905554" y="2489146"/>
            <a:ext cx="477481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失敗を数多く踏めた</a:t>
            </a:r>
            <a:endParaRPr kumimoji="1" lang="ja-JP" altLang="en-US" sz="4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D36251-6ABD-8D63-E056-D237DF61FF8E}"/>
              </a:ext>
            </a:extLst>
          </p:cNvPr>
          <p:cNvSpPr txBox="1"/>
          <p:nvPr/>
        </p:nvSpPr>
        <p:spPr>
          <a:xfrm>
            <a:off x="6905554" y="3573709"/>
            <a:ext cx="477481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演習まで到達</a:t>
            </a:r>
            <a:endParaRPr kumimoji="1" lang="en-US" altLang="ja-JP" sz="2000" dirty="0"/>
          </a:p>
          <a:p>
            <a:pPr algn="ctr"/>
            <a:r>
              <a:rPr lang="ja-JP" altLang="en-US" sz="2000" dirty="0"/>
              <a:t>＊</a:t>
            </a:r>
            <a:r>
              <a:rPr lang="en-US" altLang="ja-JP" sz="2000" dirty="0"/>
              <a:t>UC</a:t>
            </a:r>
            <a:r>
              <a:rPr lang="ja-JP" altLang="en-US" sz="2000" dirty="0"/>
              <a:t>を二つに、テストの実行は途中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815C63-91A7-1BED-123F-683849A901AF}"/>
              </a:ext>
            </a:extLst>
          </p:cNvPr>
          <p:cNvSpPr txBox="1"/>
          <p:nvPr/>
        </p:nvSpPr>
        <p:spPr>
          <a:xfrm>
            <a:off x="6829354" y="4899513"/>
            <a:ext cx="477481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27.6</a:t>
            </a:r>
            <a:r>
              <a:rPr lang="ja-JP" altLang="en-US" sz="4000" dirty="0"/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352489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B807A-A25A-21A9-42B1-03CF4CC43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9AECC-BBE2-E047-C555-D4C00DAC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310696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全体発表②　進捗</a:t>
            </a:r>
          </a:p>
        </p:txBody>
      </p:sp>
      <p:sp>
        <p:nvSpPr>
          <p:cNvPr id="4" name="矢印: 山形 3">
            <a:extLst>
              <a:ext uri="{FF2B5EF4-FFF2-40B4-BE49-F238E27FC236}">
                <a16:creationId xmlns:a16="http://schemas.microsoft.com/office/drawing/2014/main" id="{219A1E8C-ACB5-74A2-9482-8D0AB4A0A3D0}"/>
              </a:ext>
            </a:extLst>
          </p:cNvPr>
          <p:cNvSpPr/>
          <p:nvPr/>
        </p:nvSpPr>
        <p:spPr>
          <a:xfrm>
            <a:off x="925286" y="1345496"/>
            <a:ext cx="5459472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一日目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8633F6B-AF85-05A0-F321-0C9E1FC42BA8}"/>
              </a:ext>
            </a:extLst>
          </p:cNvPr>
          <p:cNvSpPr/>
          <p:nvPr/>
        </p:nvSpPr>
        <p:spPr>
          <a:xfrm>
            <a:off x="34657" y="2016149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定</a:t>
            </a:r>
          </a:p>
        </p:txBody>
      </p:sp>
      <p:sp>
        <p:nvSpPr>
          <p:cNvPr id="14" name="矢印: 山形 13">
            <a:extLst>
              <a:ext uri="{FF2B5EF4-FFF2-40B4-BE49-F238E27FC236}">
                <a16:creationId xmlns:a16="http://schemas.microsoft.com/office/drawing/2014/main" id="{9D23FCA6-AB61-7361-BCF2-BCEE6B857037}"/>
              </a:ext>
            </a:extLst>
          </p:cNvPr>
          <p:cNvSpPr/>
          <p:nvPr/>
        </p:nvSpPr>
        <p:spPr>
          <a:xfrm>
            <a:off x="925286" y="2098173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要件確認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矢印: 山形 15">
            <a:extLst>
              <a:ext uri="{FF2B5EF4-FFF2-40B4-BE49-F238E27FC236}">
                <a16:creationId xmlns:a16="http://schemas.microsoft.com/office/drawing/2014/main" id="{0C7E896B-AAF1-387B-2E43-9921DBB17CEF}"/>
              </a:ext>
            </a:extLst>
          </p:cNvPr>
          <p:cNvSpPr/>
          <p:nvPr/>
        </p:nvSpPr>
        <p:spPr>
          <a:xfrm>
            <a:off x="2053390" y="2098173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客先訪問</a:t>
            </a:r>
          </a:p>
        </p:txBody>
      </p:sp>
      <p:sp>
        <p:nvSpPr>
          <p:cNvPr id="17" name="矢印: 山形 16">
            <a:extLst>
              <a:ext uri="{FF2B5EF4-FFF2-40B4-BE49-F238E27FC236}">
                <a16:creationId xmlns:a16="http://schemas.microsoft.com/office/drawing/2014/main" id="{C172FD92-5E3C-5DB4-5E21-5D585EE2D611}"/>
              </a:ext>
            </a:extLst>
          </p:cNvPr>
          <p:cNvSpPr/>
          <p:nvPr/>
        </p:nvSpPr>
        <p:spPr>
          <a:xfrm>
            <a:off x="2758097" y="2797629"/>
            <a:ext cx="2379960" cy="315685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コードレビュー</a:t>
            </a:r>
          </a:p>
        </p:txBody>
      </p:sp>
      <p:sp>
        <p:nvSpPr>
          <p:cNvPr id="18" name="矢印: 山形 17">
            <a:extLst>
              <a:ext uri="{FF2B5EF4-FFF2-40B4-BE49-F238E27FC236}">
                <a16:creationId xmlns:a16="http://schemas.microsoft.com/office/drawing/2014/main" id="{8EE9BEFD-7775-3395-DB05-1CEE1080602B}"/>
              </a:ext>
            </a:extLst>
          </p:cNvPr>
          <p:cNvSpPr/>
          <p:nvPr/>
        </p:nvSpPr>
        <p:spPr>
          <a:xfrm>
            <a:off x="8771260" y="5196819"/>
            <a:ext cx="2810801" cy="723386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修正</a:t>
            </a:r>
          </a:p>
        </p:txBody>
      </p:sp>
      <p:sp>
        <p:nvSpPr>
          <p:cNvPr id="19" name="矢印: 山形 18">
            <a:extLst>
              <a:ext uri="{FF2B5EF4-FFF2-40B4-BE49-F238E27FC236}">
                <a16:creationId xmlns:a16="http://schemas.microsoft.com/office/drawing/2014/main" id="{974411C4-A082-7DE9-4B5D-78ED8021AE4A}"/>
              </a:ext>
            </a:extLst>
          </p:cNvPr>
          <p:cNvSpPr/>
          <p:nvPr/>
        </p:nvSpPr>
        <p:spPr>
          <a:xfrm>
            <a:off x="6208295" y="1352831"/>
            <a:ext cx="5459472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二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20" name="矢印: 山形 19">
            <a:extLst>
              <a:ext uri="{FF2B5EF4-FFF2-40B4-BE49-F238E27FC236}">
                <a16:creationId xmlns:a16="http://schemas.microsoft.com/office/drawing/2014/main" id="{FDAA6258-126E-FF61-F90A-B802B5EE09A4}"/>
              </a:ext>
            </a:extLst>
          </p:cNvPr>
          <p:cNvSpPr/>
          <p:nvPr/>
        </p:nvSpPr>
        <p:spPr>
          <a:xfrm>
            <a:off x="6306266" y="3675007"/>
            <a:ext cx="5459472" cy="298098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矢印: 山形 20">
            <a:extLst>
              <a:ext uri="{FF2B5EF4-FFF2-40B4-BE49-F238E27FC236}">
                <a16:creationId xmlns:a16="http://schemas.microsoft.com/office/drawing/2014/main" id="{BF0EC37A-B211-C0A5-28D0-CB297EEC5E91}"/>
              </a:ext>
            </a:extLst>
          </p:cNvPr>
          <p:cNvSpPr/>
          <p:nvPr/>
        </p:nvSpPr>
        <p:spPr>
          <a:xfrm>
            <a:off x="7080299" y="4150228"/>
            <a:ext cx="4587468" cy="29066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DB5E18-565F-8FA7-5929-709992593DC9}"/>
              </a:ext>
            </a:extLst>
          </p:cNvPr>
          <p:cNvSpPr txBox="1"/>
          <p:nvPr/>
        </p:nvSpPr>
        <p:spPr>
          <a:xfrm>
            <a:off x="5828153" y="2735847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CF02EC-01FB-1435-4DBA-68DD5C168B8B}"/>
              </a:ext>
            </a:extLst>
          </p:cNvPr>
          <p:cNvSpPr/>
          <p:nvPr/>
        </p:nvSpPr>
        <p:spPr>
          <a:xfrm>
            <a:off x="34657" y="4440894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際</a:t>
            </a:r>
            <a:endParaRPr kumimoji="1" lang="en-US" altLang="ja-JP" dirty="0"/>
          </a:p>
        </p:txBody>
      </p:sp>
      <p:sp>
        <p:nvSpPr>
          <p:cNvPr id="6" name="矢印: 山形 5">
            <a:extLst>
              <a:ext uri="{FF2B5EF4-FFF2-40B4-BE49-F238E27FC236}">
                <a16:creationId xmlns:a16="http://schemas.microsoft.com/office/drawing/2014/main" id="{93A015E8-4438-3163-0749-8E94727F96C1}"/>
              </a:ext>
            </a:extLst>
          </p:cNvPr>
          <p:cNvSpPr/>
          <p:nvPr/>
        </p:nvSpPr>
        <p:spPr>
          <a:xfrm>
            <a:off x="925286" y="4440894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要件確認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矢印: 山形 6">
            <a:extLst>
              <a:ext uri="{FF2B5EF4-FFF2-40B4-BE49-F238E27FC236}">
                <a16:creationId xmlns:a16="http://schemas.microsoft.com/office/drawing/2014/main" id="{00147786-776D-1CAE-0990-A3EEEF1C67AC}"/>
              </a:ext>
            </a:extLst>
          </p:cNvPr>
          <p:cNvSpPr/>
          <p:nvPr/>
        </p:nvSpPr>
        <p:spPr>
          <a:xfrm>
            <a:off x="2053389" y="4440894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客先訪問</a:t>
            </a:r>
          </a:p>
        </p:txBody>
      </p:sp>
      <p:sp>
        <p:nvSpPr>
          <p:cNvPr id="8" name="矢印: 山形 7">
            <a:extLst>
              <a:ext uri="{FF2B5EF4-FFF2-40B4-BE49-F238E27FC236}">
                <a16:creationId xmlns:a16="http://schemas.microsoft.com/office/drawing/2014/main" id="{1532396F-29AC-02D1-A8BE-D1B1D44DB55D}"/>
              </a:ext>
            </a:extLst>
          </p:cNvPr>
          <p:cNvSpPr/>
          <p:nvPr/>
        </p:nvSpPr>
        <p:spPr>
          <a:xfrm>
            <a:off x="2758097" y="5196819"/>
            <a:ext cx="2379960" cy="315685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コードレビュー</a:t>
            </a:r>
          </a:p>
        </p:txBody>
      </p:sp>
      <p:sp>
        <p:nvSpPr>
          <p:cNvPr id="9" name="矢印: 山形 8">
            <a:extLst>
              <a:ext uri="{FF2B5EF4-FFF2-40B4-BE49-F238E27FC236}">
                <a16:creationId xmlns:a16="http://schemas.microsoft.com/office/drawing/2014/main" id="{CD109DA7-5656-964E-A10D-59E56E6DA9A2}"/>
              </a:ext>
            </a:extLst>
          </p:cNvPr>
          <p:cNvSpPr/>
          <p:nvPr/>
        </p:nvSpPr>
        <p:spPr>
          <a:xfrm>
            <a:off x="2758097" y="5615404"/>
            <a:ext cx="2810801" cy="315686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修正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6FD219-9148-DE16-472E-827F183D1E12}"/>
              </a:ext>
            </a:extLst>
          </p:cNvPr>
          <p:cNvSpPr txBox="1"/>
          <p:nvPr/>
        </p:nvSpPr>
        <p:spPr>
          <a:xfrm>
            <a:off x="4881913" y="5040734"/>
            <a:ext cx="1605974" cy="1200329"/>
          </a:xfrm>
          <a:prstGeom prst="rect">
            <a:avLst/>
          </a:prstGeom>
          <a:solidFill>
            <a:srgbClr val="C00000"/>
          </a:solidFill>
          <a:ln w="19050">
            <a:solidFill>
              <a:schemeClr val="accent1"/>
            </a:solidFill>
          </a:ln>
        </p:spPr>
        <p:txBody>
          <a:bodyPr vert="horz"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Git Hub</a:t>
            </a:r>
          </a:p>
          <a:p>
            <a:r>
              <a:rPr lang="en-US" altLang="ja-JP" sz="2400" dirty="0">
                <a:solidFill>
                  <a:schemeClr val="bg1"/>
                </a:solidFill>
              </a:rPr>
              <a:t>pull/push</a:t>
            </a:r>
            <a:r>
              <a:rPr lang="ja-JP" altLang="en-US" sz="2400" dirty="0">
                <a:solidFill>
                  <a:schemeClr val="bg1"/>
                </a:solidFill>
              </a:rPr>
              <a:t>エラー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矢印: 山形 10">
            <a:extLst>
              <a:ext uri="{FF2B5EF4-FFF2-40B4-BE49-F238E27FC236}">
                <a16:creationId xmlns:a16="http://schemas.microsoft.com/office/drawing/2014/main" id="{14350072-D790-5E27-93F8-814EF88B6232}"/>
              </a:ext>
            </a:extLst>
          </p:cNvPr>
          <p:cNvSpPr/>
          <p:nvPr/>
        </p:nvSpPr>
        <p:spPr>
          <a:xfrm>
            <a:off x="6523402" y="5207704"/>
            <a:ext cx="1858598" cy="723386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コード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13" name="矢印: 山形 12">
            <a:extLst>
              <a:ext uri="{FF2B5EF4-FFF2-40B4-BE49-F238E27FC236}">
                <a16:creationId xmlns:a16="http://schemas.microsoft.com/office/drawing/2014/main" id="{D7A195CF-08D5-5334-695F-F5BF74444412}"/>
              </a:ext>
            </a:extLst>
          </p:cNvPr>
          <p:cNvSpPr/>
          <p:nvPr/>
        </p:nvSpPr>
        <p:spPr>
          <a:xfrm>
            <a:off x="3017352" y="3161498"/>
            <a:ext cx="2810801" cy="315686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修正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D6D722-4D45-113C-D474-3846E511A1BC}"/>
              </a:ext>
            </a:extLst>
          </p:cNvPr>
          <p:cNvSpPr txBox="1"/>
          <p:nvPr/>
        </p:nvSpPr>
        <p:spPr>
          <a:xfrm>
            <a:off x="8371150" y="5120789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22" name="矢印: 山形 21">
            <a:extLst>
              <a:ext uri="{FF2B5EF4-FFF2-40B4-BE49-F238E27FC236}">
                <a16:creationId xmlns:a16="http://schemas.microsoft.com/office/drawing/2014/main" id="{15D66F0E-AF48-9BC2-E75F-40CC5E7B7733}"/>
              </a:ext>
            </a:extLst>
          </p:cNvPr>
          <p:cNvSpPr/>
          <p:nvPr/>
        </p:nvSpPr>
        <p:spPr>
          <a:xfrm>
            <a:off x="8771259" y="6007120"/>
            <a:ext cx="2810801" cy="29066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矢印: 山形 23">
            <a:extLst>
              <a:ext uri="{FF2B5EF4-FFF2-40B4-BE49-F238E27FC236}">
                <a16:creationId xmlns:a16="http://schemas.microsoft.com/office/drawing/2014/main" id="{92079DC0-D9D2-B16C-714B-B6228461F0A7}"/>
              </a:ext>
            </a:extLst>
          </p:cNvPr>
          <p:cNvSpPr/>
          <p:nvPr/>
        </p:nvSpPr>
        <p:spPr>
          <a:xfrm>
            <a:off x="8771259" y="6401970"/>
            <a:ext cx="2810801" cy="29066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A3612-B1FF-428C-E2DB-3833CA90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310696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全体発表②　進捗</a:t>
            </a:r>
          </a:p>
        </p:txBody>
      </p:sp>
      <p:sp>
        <p:nvSpPr>
          <p:cNvPr id="7" name="矢印: 山形 6">
            <a:extLst>
              <a:ext uri="{FF2B5EF4-FFF2-40B4-BE49-F238E27FC236}">
                <a16:creationId xmlns:a16="http://schemas.microsoft.com/office/drawing/2014/main" id="{D277A0F9-9C48-91B5-D43E-2661D333F90B}"/>
              </a:ext>
            </a:extLst>
          </p:cNvPr>
          <p:cNvSpPr/>
          <p:nvPr/>
        </p:nvSpPr>
        <p:spPr>
          <a:xfrm>
            <a:off x="6319451" y="1243507"/>
            <a:ext cx="5459472" cy="60960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四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22" name="矢印: 山形 21">
            <a:extLst>
              <a:ext uri="{FF2B5EF4-FFF2-40B4-BE49-F238E27FC236}">
                <a16:creationId xmlns:a16="http://schemas.microsoft.com/office/drawing/2014/main" id="{1C3B6AC4-99A4-CAEA-CB19-1F6CA9200A94}"/>
              </a:ext>
            </a:extLst>
          </p:cNvPr>
          <p:cNvSpPr/>
          <p:nvPr/>
        </p:nvSpPr>
        <p:spPr>
          <a:xfrm>
            <a:off x="1022111" y="1245850"/>
            <a:ext cx="5459472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三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25" name="矢印: 山形 24">
            <a:extLst>
              <a:ext uri="{FF2B5EF4-FFF2-40B4-BE49-F238E27FC236}">
                <a16:creationId xmlns:a16="http://schemas.microsoft.com/office/drawing/2014/main" id="{D4B55DDD-94C6-E750-DFDB-74D6C30A0C6B}"/>
              </a:ext>
            </a:extLst>
          </p:cNvPr>
          <p:cNvSpPr/>
          <p:nvPr/>
        </p:nvSpPr>
        <p:spPr>
          <a:xfrm>
            <a:off x="3222172" y="2819400"/>
            <a:ext cx="1406548" cy="6096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矢印: 山形 26">
            <a:extLst>
              <a:ext uri="{FF2B5EF4-FFF2-40B4-BE49-F238E27FC236}">
                <a16:creationId xmlns:a16="http://schemas.microsoft.com/office/drawing/2014/main" id="{01725BA5-56E3-957E-4FA0-37CEB1F8D824}"/>
              </a:ext>
            </a:extLst>
          </p:cNvPr>
          <p:cNvSpPr/>
          <p:nvPr/>
        </p:nvSpPr>
        <p:spPr>
          <a:xfrm>
            <a:off x="4378348" y="2819400"/>
            <a:ext cx="1406548" cy="6096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4BACBC8-6CBA-17EC-557C-34C5EB4EAFB6}"/>
              </a:ext>
            </a:extLst>
          </p:cNvPr>
          <p:cNvSpPr/>
          <p:nvPr/>
        </p:nvSpPr>
        <p:spPr>
          <a:xfrm>
            <a:off x="7162" y="1853108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定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0C1B470-5549-CB4A-A2A6-E2E9DAEDDDF2}"/>
              </a:ext>
            </a:extLst>
          </p:cNvPr>
          <p:cNvSpPr/>
          <p:nvPr/>
        </p:nvSpPr>
        <p:spPr>
          <a:xfrm>
            <a:off x="7162" y="4266628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際</a:t>
            </a:r>
            <a:endParaRPr kumimoji="1" lang="en-US" altLang="ja-JP" dirty="0"/>
          </a:p>
        </p:txBody>
      </p:sp>
      <p:sp>
        <p:nvSpPr>
          <p:cNvPr id="34" name="矢印: 山形 33">
            <a:extLst>
              <a:ext uri="{FF2B5EF4-FFF2-40B4-BE49-F238E27FC236}">
                <a16:creationId xmlns:a16="http://schemas.microsoft.com/office/drawing/2014/main" id="{FBFAD711-165B-10F0-EB8A-FC798D567A46}"/>
              </a:ext>
            </a:extLst>
          </p:cNvPr>
          <p:cNvSpPr/>
          <p:nvPr/>
        </p:nvSpPr>
        <p:spPr>
          <a:xfrm>
            <a:off x="1022111" y="2017612"/>
            <a:ext cx="1361860" cy="229448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矢印: 山形 34">
            <a:extLst>
              <a:ext uri="{FF2B5EF4-FFF2-40B4-BE49-F238E27FC236}">
                <a16:creationId xmlns:a16="http://schemas.microsoft.com/office/drawing/2014/main" id="{5A66EFE2-D31A-B209-893D-3FC98F747FF8}"/>
              </a:ext>
            </a:extLst>
          </p:cNvPr>
          <p:cNvSpPr/>
          <p:nvPr/>
        </p:nvSpPr>
        <p:spPr>
          <a:xfrm>
            <a:off x="1022111" y="2361924"/>
            <a:ext cx="1612232" cy="229448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97A3B-EA8C-AE1C-DCC6-29980D08B5E1}"/>
              </a:ext>
            </a:extLst>
          </p:cNvPr>
          <p:cNvSpPr txBox="1"/>
          <p:nvPr/>
        </p:nvSpPr>
        <p:spPr>
          <a:xfrm>
            <a:off x="2705285" y="1932274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CC814F3-86B9-519A-10CF-53456A9B6244}"/>
              </a:ext>
            </a:extLst>
          </p:cNvPr>
          <p:cNvSpPr txBox="1"/>
          <p:nvPr/>
        </p:nvSpPr>
        <p:spPr>
          <a:xfrm>
            <a:off x="5784896" y="2719049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42" name="矢印: 山形 41">
            <a:extLst>
              <a:ext uri="{FF2B5EF4-FFF2-40B4-BE49-F238E27FC236}">
                <a16:creationId xmlns:a16="http://schemas.microsoft.com/office/drawing/2014/main" id="{0FE277AF-7E06-85CB-3DC4-5EC766E4A7AE}"/>
              </a:ext>
            </a:extLst>
          </p:cNvPr>
          <p:cNvSpPr/>
          <p:nvPr/>
        </p:nvSpPr>
        <p:spPr>
          <a:xfrm>
            <a:off x="6390198" y="3428999"/>
            <a:ext cx="1403973" cy="609601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Issu</a:t>
            </a:r>
            <a:r>
              <a:rPr lang="en-US" altLang="ja-JP" dirty="0" err="1">
                <a:solidFill>
                  <a:schemeClr val="bg1"/>
                </a:solidFill>
              </a:rPr>
              <a:t>e</a:t>
            </a:r>
            <a:r>
              <a:rPr kumimoji="1" lang="en-US" altLang="ja-JP" dirty="0" err="1">
                <a:solidFill>
                  <a:schemeClr val="bg1"/>
                </a:solidFill>
              </a:rPr>
              <a:t>close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26F36D3-D66B-5FE9-86E5-B130F96CE702}"/>
              </a:ext>
            </a:extLst>
          </p:cNvPr>
          <p:cNvSpPr txBox="1"/>
          <p:nvPr/>
        </p:nvSpPr>
        <p:spPr>
          <a:xfrm>
            <a:off x="7799308" y="3328648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ADA4E84-E0F9-48CC-8CCC-9071F8C52637}"/>
              </a:ext>
            </a:extLst>
          </p:cNvPr>
          <p:cNvSpPr txBox="1"/>
          <p:nvPr/>
        </p:nvSpPr>
        <p:spPr>
          <a:xfrm>
            <a:off x="8310382" y="1903563"/>
            <a:ext cx="400110" cy="2235385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リリース</a:t>
            </a:r>
          </a:p>
        </p:txBody>
      </p:sp>
      <p:sp>
        <p:nvSpPr>
          <p:cNvPr id="3" name="矢印: 山形 2">
            <a:extLst>
              <a:ext uri="{FF2B5EF4-FFF2-40B4-BE49-F238E27FC236}">
                <a16:creationId xmlns:a16="http://schemas.microsoft.com/office/drawing/2014/main" id="{4182D15D-F8D5-F789-A1FA-A77AC3FB7B4F}"/>
              </a:ext>
            </a:extLst>
          </p:cNvPr>
          <p:cNvSpPr/>
          <p:nvPr/>
        </p:nvSpPr>
        <p:spPr>
          <a:xfrm>
            <a:off x="1022111" y="4392949"/>
            <a:ext cx="3234203" cy="27988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矢印: 山形 3">
            <a:extLst>
              <a:ext uri="{FF2B5EF4-FFF2-40B4-BE49-F238E27FC236}">
                <a16:creationId xmlns:a16="http://schemas.microsoft.com/office/drawing/2014/main" id="{B5B58825-DBBB-9794-60BA-4D40E4ADA58E}"/>
              </a:ext>
            </a:extLst>
          </p:cNvPr>
          <p:cNvSpPr/>
          <p:nvPr/>
        </p:nvSpPr>
        <p:spPr>
          <a:xfrm>
            <a:off x="1022111" y="4784559"/>
            <a:ext cx="3234203" cy="27988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6DF3D-844D-89B1-3F5F-CBE5971C61E5}"/>
              </a:ext>
            </a:extLst>
          </p:cNvPr>
          <p:cNvSpPr txBox="1"/>
          <p:nvPr/>
        </p:nvSpPr>
        <p:spPr>
          <a:xfrm>
            <a:off x="4378348" y="4342275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6" name="矢印: 山形 5">
            <a:extLst>
              <a:ext uri="{FF2B5EF4-FFF2-40B4-BE49-F238E27FC236}">
                <a16:creationId xmlns:a16="http://schemas.microsoft.com/office/drawing/2014/main" id="{D2F5A71F-1ADD-75B1-5624-73441D747F76}"/>
              </a:ext>
            </a:extLst>
          </p:cNvPr>
          <p:cNvSpPr/>
          <p:nvPr/>
        </p:nvSpPr>
        <p:spPr>
          <a:xfrm>
            <a:off x="4811594" y="5288738"/>
            <a:ext cx="3015714" cy="3048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矢印: 山形 7">
            <a:extLst>
              <a:ext uri="{FF2B5EF4-FFF2-40B4-BE49-F238E27FC236}">
                <a16:creationId xmlns:a16="http://schemas.microsoft.com/office/drawing/2014/main" id="{0A2DC116-550E-1C4F-BBB2-7F77021C6EDA}"/>
              </a:ext>
            </a:extLst>
          </p:cNvPr>
          <p:cNvSpPr/>
          <p:nvPr/>
        </p:nvSpPr>
        <p:spPr>
          <a:xfrm>
            <a:off x="4811593" y="5761051"/>
            <a:ext cx="3015713" cy="3048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829D5F9-20B3-93D6-9BF7-A6755064C87D}"/>
              </a:ext>
            </a:extLst>
          </p:cNvPr>
          <p:cNvSpPr txBox="1"/>
          <p:nvPr/>
        </p:nvSpPr>
        <p:spPr>
          <a:xfrm>
            <a:off x="7910272" y="5255550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</p:spTree>
    <p:extLst>
      <p:ext uri="{BB962C8B-B14F-4D97-AF65-F5344CB8AC3E}">
        <p14:creationId xmlns:p14="http://schemas.microsoft.com/office/powerpoint/2010/main" val="309360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9213A-EC6E-EDD8-74E8-96083EE3A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CAA8B-3E10-C47F-4FBE-F2831117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全体発表③　実装した機能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BD867-3311-2AAF-72A0-270E6939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774371"/>
            <a:ext cx="10624457" cy="4402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/>
              <a:t>(1)DAO</a:t>
            </a:r>
            <a:r>
              <a:rPr kumimoji="1" lang="ja-JP" altLang="en-US" b="1"/>
              <a:t>テスト</a:t>
            </a:r>
            <a:endParaRPr kumimoji="1" lang="en-US" altLang="ja-JP" b="1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err="1"/>
              <a:t>Ac</a:t>
            </a:r>
            <a:r>
              <a:rPr lang="en-US" altLang="ja-JP" err="1"/>
              <a:t>countDAOTest</a:t>
            </a:r>
            <a:br>
              <a:rPr lang="en-US" altLang="ja-JP"/>
            </a:br>
            <a:r>
              <a:rPr lang="en-US" altLang="ja-JP" err="1"/>
              <a:t>DepartmentDAOTest</a:t>
            </a:r>
            <a:endParaRPr lang="en-US" altLang="ja-JP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err="1"/>
              <a:t>ExpenseApplicationDAOTest</a:t>
            </a:r>
            <a:br>
              <a:rPr lang="en-US" altLang="ja-JP"/>
            </a:br>
            <a:r>
              <a:rPr lang="en-US" altLang="ja-JP" err="1"/>
              <a:t>StatusDAOTest</a:t>
            </a:r>
            <a:br>
              <a:rPr lang="en-US" altLang="ja-JP"/>
            </a:br>
            <a:r>
              <a:rPr lang="en-US" altLang="ja-JP" err="1"/>
              <a:t>UserDAOTest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kumimoji="1" lang="en-US" altLang="ja-JP" b="1"/>
              <a:t>(2)Service</a:t>
            </a:r>
            <a:r>
              <a:rPr kumimoji="1" lang="ja-JP" altLang="en-US" b="1"/>
              <a:t>テスト</a:t>
            </a:r>
            <a:endParaRPr kumimoji="1" lang="en-US" altLang="ja-JP" b="1"/>
          </a:p>
          <a:p>
            <a:pPr marL="0" indent="0">
              <a:buNone/>
            </a:pPr>
            <a:r>
              <a:rPr kumimoji="1" lang="en-US" altLang="ja-JP" err="1"/>
              <a:t>ExpenseApplicationServiceTest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8794EAE-9535-A367-D5F4-97EB412D396B}"/>
              </a:ext>
            </a:extLst>
          </p:cNvPr>
          <p:cNvSpPr/>
          <p:nvPr/>
        </p:nvSpPr>
        <p:spPr>
          <a:xfrm>
            <a:off x="6096000" y="3048793"/>
            <a:ext cx="5301343" cy="37024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5DA151-8023-4D9F-1097-8D0BD85DE041}"/>
              </a:ext>
            </a:extLst>
          </p:cNvPr>
          <p:cNvSpPr txBox="1"/>
          <p:nvPr/>
        </p:nvSpPr>
        <p:spPr>
          <a:xfrm>
            <a:off x="6596744" y="4299857"/>
            <a:ext cx="444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/>
              <a:t>i</a:t>
            </a:r>
            <a:r>
              <a:rPr kumimoji="1" lang="en-US" altLang="ja-JP" sz="3600"/>
              <a:t>ssue  28</a:t>
            </a:r>
            <a:r>
              <a:rPr kumimoji="1" lang="ja-JP" altLang="en-US" sz="3600"/>
              <a:t>個のうち</a:t>
            </a:r>
            <a:endParaRPr kumimoji="1" lang="en-US" altLang="ja-JP" sz="3600"/>
          </a:p>
          <a:p>
            <a:r>
              <a:rPr kumimoji="1" lang="en-US" altLang="ja-JP" sz="3600"/>
              <a:t>close</a:t>
            </a:r>
            <a:r>
              <a:rPr kumimoji="1" lang="ja-JP" altLang="en-US" sz="3600"/>
              <a:t>した</a:t>
            </a:r>
            <a:r>
              <a:rPr kumimoji="1" lang="en-US" altLang="ja-JP" sz="3600"/>
              <a:t>issue </a:t>
            </a:r>
            <a:r>
              <a:rPr kumimoji="1" lang="en-US" altLang="ja-JP" sz="3600" b="1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kumimoji="1" lang="ja-JP" altLang="en-US" sz="360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71821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239BD-F29F-0039-A0FA-E616CFEF9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F9C17-576F-2C2A-67E3-FB8A9678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365125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全体発表④　デモンストレーション</a:t>
            </a:r>
          </a:p>
        </p:txBody>
      </p:sp>
      <p:sp>
        <p:nvSpPr>
          <p:cNvPr id="3" name="動作設定ボタン: 進む/次へ 2">
            <a:hlinkClick r:id="rId2" invalidUrl="http:///" highlightClick="1"/>
            <a:extLst>
              <a:ext uri="{FF2B5EF4-FFF2-40B4-BE49-F238E27FC236}">
                <a16:creationId xmlns:a16="http://schemas.microsoft.com/office/drawing/2014/main" id="{D00E7ECC-1A34-161F-771B-1A7888F19C4D}"/>
              </a:ext>
            </a:extLst>
          </p:cNvPr>
          <p:cNvSpPr/>
          <p:nvPr/>
        </p:nvSpPr>
        <p:spPr>
          <a:xfrm>
            <a:off x="4582885" y="2645228"/>
            <a:ext cx="1883229" cy="1785257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24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E9838-3E90-6EE2-C9EF-9FB83CE3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</a:t>
            </a:r>
            <a:r>
              <a:rPr lang="en-US" altLang="ja-JP" b="1" dirty="0">
                <a:solidFill>
                  <a:schemeClr val="accent1"/>
                </a:solidFill>
              </a:rPr>
              <a:t>W7369</a:t>
            </a:r>
            <a:r>
              <a:rPr kumimoji="1" lang="en-US" altLang="ja-JP" b="1" dirty="0">
                <a:solidFill>
                  <a:schemeClr val="accent1"/>
                </a:solidFill>
              </a:rPr>
              <a:t>_</a:t>
            </a:r>
            <a:r>
              <a:rPr kumimoji="1" lang="ja-JP" altLang="en-US" b="1" dirty="0">
                <a:solidFill>
                  <a:schemeClr val="accent1"/>
                </a:solidFill>
              </a:rPr>
              <a:t>齋藤愛子）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B6BA4B-29E3-417F-A1ED-A5C249A82539}"/>
              </a:ext>
            </a:extLst>
          </p:cNvPr>
          <p:cNvSpPr/>
          <p:nvPr/>
        </p:nvSpPr>
        <p:spPr>
          <a:xfrm>
            <a:off x="97975" y="189102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担当機能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A21EBE-A978-F944-86BD-818F8B5B579E}"/>
              </a:ext>
            </a:extLst>
          </p:cNvPr>
          <p:cNvSpPr/>
          <p:nvPr/>
        </p:nvSpPr>
        <p:spPr>
          <a:xfrm>
            <a:off x="97975" y="3183056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1279E3-1B72-0293-0D77-75983D2F581B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CFB1007-CA66-4D67-1944-2BE8E7E19C9D}"/>
              </a:ext>
            </a:extLst>
          </p:cNvPr>
          <p:cNvSpPr/>
          <p:nvPr/>
        </p:nvSpPr>
        <p:spPr>
          <a:xfrm>
            <a:off x="97975" y="4431319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問題点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03434A-6FE5-5429-D2A9-6DA2B6BD8696}"/>
              </a:ext>
            </a:extLst>
          </p:cNvPr>
          <p:cNvSpPr txBox="1"/>
          <p:nvPr/>
        </p:nvSpPr>
        <p:spPr>
          <a:xfrm>
            <a:off x="1175665" y="1891021"/>
            <a:ext cx="1061356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- Issue</a:t>
            </a:r>
            <a:r>
              <a:rPr lang="ja-JP" altLang="en-US" dirty="0"/>
              <a:t>の登録し、簡単ものを修正</a:t>
            </a:r>
          </a:p>
          <a:p>
            <a:r>
              <a:rPr lang="en-US" altLang="ja-JP" dirty="0"/>
              <a:t>- DAO</a:t>
            </a:r>
            <a:r>
              <a:rPr lang="ja-JP" altLang="en-US" dirty="0"/>
              <a:t>の単体テスト仕様書の作成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総合テストの実施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A502-3C56-159B-5AEE-AF3966FA04F7}"/>
              </a:ext>
            </a:extLst>
          </p:cNvPr>
          <p:cNvSpPr txBox="1"/>
          <p:nvPr/>
        </p:nvSpPr>
        <p:spPr>
          <a:xfrm>
            <a:off x="1175665" y="3170459"/>
            <a:ext cx="1061356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- </a:t>
            </a:r>
            <a:r>
              <a:rPr lang="ja-JP" altLang="en-US" dirty="0"/>
              <a:t>単体テスト仕様書を、他のメンバーにも理解しやすいように意識して記述した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81314D-00BB-A8F3-114D-4E266855E44D}"/>
              </a:ext>
            </a:extLst>
          </p:cNvPr>
          <p:cNvSpPr txBox="1"/>
          <p:nvPr/>
        </p:nvSpPr>
        <p:spPr>
          <a:xfrm>
            <a:off x="1175665" y="5740029"/>
            <a:ext cx="1061356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dirty="0"/>
              <a:t>コミットコメントが分かりづらく、履歴をたどるのが困難だったため、今後はもっと意味のあるコメントを意識したい</a:t>
            </a:r>
            <a:endParaRPr lang="en-US" altLang="ja-JP" dirty="0"/>
          </a:p>
          <a:p>
            <a:pPr marL="285750" indent="-285750">
              <a:buFontTx/>
              <a:buChar char="-"/>
            </a:pPr>
            <a:r>
              <a:rPr lang="ja-JP" altLang="en-US" dirty="0"/>
              <a:t>今後リーダーをやるときは完璧じゃなくても、方向性を持てるように意識したい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123BF2-3196-C913-A0B7-E893115CBE4C}"/>
              </a:ext>
            </a:extLst>
          </p:cNvPr>
          <p:cNvSpPr txBox="1"/>
          <p:nvPr/>
        </p:nvSpPr>
        <p:spPr>
          <a:xfrm>
            <a:off x="1175665" y="4406126"/>
            <a:ext cx="1061356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- GitHub</a:t>
            </a:r>
            <a:r>
              <a:rPr lang="ja-JP" altLang="en-US" dirty="0"/>
              <a:t>やコマンドの使い方に苦戦し、初日は作業に入るまで時間がかかってしまった</a:t>
            </a:r>
          </a:p>
          <a:p>
            <a:pPr marL="285750" indent="-285750">
              <a:buFontTx/>
              <a:buChar char="-"/>
            </a:pPr>
            <a:r>
              <a:rPr lang="ja-JP" altLang="en-US" dirty="0"/>
              <a:t>他メンバーの時間を奪ってしまった反省から、メモ帳で操作を整理して、</a:t>
            </a:r>
            <a:r>
              <a:rPr lang="en-US" altLang="ja-JP" dirty="0"/>
              <a:t>2</a:t>
            </a:r>
            <a:r>
              <a:rPr lang="ja-JP" altLang="en-US" dirty="0"/>
              <a:t>日目以降はスムーズに進められるよう工夫した</a:t>
            </a:r>
            <a:endParaRPr lang="en-US" altLang="ja-JP" dirty="0"/>
          </a:p>
          <a:p>
            <a:pPr marL="285750" indent="-285750">
              <a:buFontTx/>
              <a:buChar char="-"/>
            </a:pPr>
            <a:r>
              <a:rPr lang="ja-JP" altLang="en-US" dirty="0"/>
              <a:t>メンバーが積極的に動いてくれたので助かったが、リーダーとしての動きはできていなかった</a:t>
            </a:r>
            <a:endParaRPr lang="en-US" altLang="ja-JP" dirty="0"/>
          </a:p>
        </p:txBody>
      </p:sp>
      <p:sp>
        <p:nvSpPr>
          <p:cNvPr id="4" name="リボン: 上に曲がる 3">
            <a:extLst>
              <a:ext uri="{FF2B5EF4-FFF2-40B4-BE49-F238E27FC236}">
                <a16:creationId xmlns:a16="http://schemas.microsoft.com/office/drawing/2014/main" id="{54402D5F-6922-DD10-0F53-D4F6EFD90017}"/>
              </a:ext>
            </a:extLst>
          </p:cNvPr>
          <p:cNvSpPr/>
          <p:nvPr/>
        </p:nvSpPr>
        <p:spPr>
          <a:xfrm>
            <a:off x="7805057" y="557280"/>
            <a:ext cx="3069772" cy="566116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リーダー</a:t>
            </a:r>
          </a:p>
        </p:txBody>
      </p:sp>
    </p:spTree>
    <p:extLst>
      <p:ext uri="{BB962C8B-B14F-4D97-AF65-F5344CB8AC3E}">
        <p14:creationId xmlns:p14="http://schemas.microsoft.com/office/powerpoint/2010/main" val="9513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E9838-3E90-6EE2-C9EF-9FB83CE3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</a:t>
            </a:r>
            <a:r>
              <a:rPr kumimoji="1" lang="en-US" altLang="ja-JP" b="1" dirty="0">
                <a:solidFill>
                  <a:schemeClr val="accent1"/>
                </a:solidFill>
              </a:rPr>
              <a:t>W7371_</a:t>
            </a:r>
            <a:r>
              <a:rPr lang="ja-JP" altLang="en-US" b="1" dirty="0">
                <a:solidFill>
                  <a:schemeClr val="accent1"/>
                </a:solidFill>
              </a:rPr>
              <a:t>原拓弓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B6BA4B-29E3-417F-A1ED-A5C249A82539}"/>
              </a:ext>
            </a:extLst>
          </p:cNvPr>
          <p:cNvSpPr/>
          <p:nvPr/>
        </p:nvSpPr>
        <p:spPr>
          <a:xfrm>
            <a:off x="97975" y="189102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担当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A21EBE-A978-F944-86BD-818F8B5B579E}"/>
              </a:ext>
            </a:extLst>
          </p:cNvPr>
          <p:cNvSpPr/>
          <p:nvPr/>
        </p:nvSpPr>
        <p:spPr>
          <a:xfrm>
            <a:off x="97975" y="3183056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1279E3-1B72-0293-0D77-75983D2F581B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CFB1007-CA66-4D67-1944-2BE8E7E19C9D}"/>
              </a:ext>
            </a:extLst>
          </p:cNvPr>
          <p:cNvSpPr/>
          <p:nvPr/>
        </p:nvSpPr>
        <p:spPr>
          <a:xfrm>
            <a:off x="97975" y="4431319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問題点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03434A-6FE5-5429-D2A9-6DA2B6BD8696}"/>
              </a:ext>
            </a:extLst>
          </p:cNvPr>
          <p:cNvSpPr txBox="1"/>
          <p:nvPr/>
        </p:nvSpPr>
        <p:spPr>
          <a:xfrm>
            <a:off x="1175665" y="1891021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.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修正作業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(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経費申請画面のコード修正・エラーメッセージの修正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２．単体テストコード作成（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LoginService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と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ExpenseApplicationService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のテストコード作成）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A502-3C56-159B-5AEE-AF3966FA04F7}"/>
              </a:ext>
            </a:extLst>
          </p:cNvPr>
          <p:cNvSpPr txBox="1"/>
          <p:nvPr/>
        </p:nvSpPr>
        <p:spPr>
          <a:xfrm>
            <a:off x="1175665" y="3170459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１．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gitHub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で問題が起きることを想定し、修正ポイント等をコメントに残しておいたこと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81314D-00BB-A8F3-114D-4E266855E44D}"/>
              </a:ext>
            </a:extLst>
          </p:cNvPr>
          <p:cNvSpPr txBox="1"/>
          <p:nvPr/>
        </p:nvSpPr>
        <p:spPr>
          <a:xfrm>
            <a:off x="1175665" y="5654390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１．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Git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の運用方法の確認と学習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２．全体像の把握し、作業配分を考えること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123BF2-3196-C913-A0B7-E893115CBE4C}"/>
              </a:ext>
            </a:extLst>
          </p:cNvPr>
          <p:cNvSpPr txBox="1"/>
          <p:nvPr/>
        </p:nvSpPr>
        <p:spPr>
          <a:xfrm>
            <a:off x="1175665" y="4406126"/>
            <a:ext cx="1061356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１．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GitHub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のコンフリクトやマージがが頻発。バージョン修正作業の発生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.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モジュール間の結合範囲を把握できていなかった。コード修正により、複数エラーが発生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リボン: 上に曲がる 3">
            <a:extLst>
              <a:ext uri="{FF2B5EF4-FFF2-40B4-BE49-F238E27FC236}">
                <a16:creationId xmlns:a16="http://schemas.microsoft.com/office/drawing/2014/main" id="{368958BF-A93C-FAAA-A63C-6CDD805E69D6}"/>
              </a:ext>
            </a:extLst>
          </p:cNvPr>
          <p:cNvSpPr/>
          <p:nvPr/>
        </p:nvSpPr>
        <p:spPr>
          <a:xfrm>
            <a:off x="7805057" y="557280"/>
            <a:ext cx="3069772" cy="566116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テクニカルリーダー</a:t>
            </a:r>
          </a:p>
        </p:txBody>
      </p:sp>
    </p:spTree>
    <p:extLst>
      <p:ext uri="{BB962C8B-B14F-4D97-AF65-F5344CB8AC3E}">
        <p14:creationId xmlns:p14="http://schemas.microsoft.com/office/powerpoint/2010/main" val="267737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754</Words>
  <Application>Microsoft Office PowerPoint</Application>
  <PresentationFormat>ワイド画面</PresentationFormat>
  <Paragraphs>150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Wingdings</vt:lpstr>
      <vt:lpstr>Office テーマ</vt:lpstr>
      <vt:lpstr>TeamA　品質管理チーム演習</vt:lpstr>
      <vt:lpstr>アジェンダ</vt:lpstr>
      <vt:lpstr>全体発表①　目標と達成度</vt:lpstr>
      <vt:lpstr>全体発表②　進捗</vt:lpstr>
      <vt:lpstr>全体発表②　進捗</vt:lpstr>
      <vt:lpstr>全体発表③　実装した機能</vt:lpstr>
      <vt:lpstr>全体発表④　デモンストレーション</vt:lpstr>
      <vt:lpstr>個人発表（W7369_齋藤愛子）</vt:lpstr>
      <vt:lpstr>個人発表（W7371_原拓弓）</vt:lpstr>
      <vt:lpstr>個人発表（W7372_柏倉颯太）</vt:lpstr>
      <vt:lpstr>個人発表（W7374_棟方勇志）</vt:lpstr>
      <vt:lpstr>個人発表（社員番号_テンプレ）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nstecemp005</dc:creator>
  <cp:lastModifiedBy>nstecemp005</cp:lastModifiedBy>
  <cp:revision>12</cp:revision>
  <dcterms:created xsi:type="dcterms:W3CDTF">2025-07-17T23:53:13Z</dcterms:created>
  <dcterms:modified xsi:type="dcterms:W3CDTF">2025-07-18T03:51:04Z</dcterms:modified>
</cp:coreProperties>
</file>