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8" r:id="rId6"/>
    <p:sldId id="276" r:id="rId7"/>
    <p:sldId id="277" r:id="rId8"/>
    <p:sldId id="279" r:id="rId9"/>
    <p:sldId id="261" r:id="rId10"/>
    <p:sldId id="262" r:id="rId11"/>
    <p:sldId id="263" r:id="rId12"/>
    <p:sldId id="264" r:id="rId13"/>
    <p:sldId id="257" r:id="rId14"/>
    <p:sldId id="258" r:id="rId15"/>
    <p:sldId id="259" r:id="rId16"/>
    <p:sldId id="260" r:id="rId17"/>
    <p:sldId id="269" r:id="rId18"/>
    <p:sldId id="270" r:id="rId19"/>
    <p:sldId id="271"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037" y="399245"/>
            <a:ext cx="10551575" cy="1442434"/>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NSURE FIRE POLICY ISSUANCE	SYSTEM</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2511380"/>
            <a:ext cx="8915399" cy="3392283"/>
          </a:xfrm>
        </p:spPr>
        <p:txBody>
          <a:bodyPr>
            <a:normAutofit/>
          </a:bodyPr>
          <a:lstStyle/>
          <a:p>
            <a:r>
              <a:rPr lang="en-US" dirty="0">
                <a:solidFill>
                  <a:srgbClr val="339933"/>
                </a:solidFill>
                <a:latin typeface="Times New Roman" panose="02020603050405020304" pitchFamily="18" charset="0"/>
                <a:cs typeface="Times New Roman" panose="02020603050405020304" pitchFamily="18" charset="0"/>
              </a:rPr>
              <a:t>TEAM MEMBERS	:-									</a:t>
            </a:r>
            <a:r>
              <a:rPr lang="en-US" dirty="0" smtClean="0">
                <a:solidFill>
                  <a:srgbClr val="339933"/>
                </a:solidFill>
                <a:latin typeface="Times New Roman" panose="02020603050405020304" pitchFamily="18" charset="0"/>
                <a:cs typeface="Times New Roman" panose="02020603050405020304" pitchFamily="18" charset="0"/>
              </a:rPr>
              <a:t>FACULTY </a:t>
            </a:r>
            <a:r>
              <a:rPr lang="en-US" dirty="0">
                <a:solidFill>
                  <a:srgbClr val="339933"/>
                </a:solidFill>
                <a:latin typeface="Times New Roman" panose="02020603050405020304" pitchFamily="18" charset="0"/>
                <a:cs typeface="Times New Roman" panose="02020603050405020304" pitchFamily="18" charset="0"/>
              </a:rPr>
              <a:t>GUIDE:-</a:t>
            </a:r>
          </a:p>
          <a:p>
            <a:r>
              <a:rPr lang="en-US" dirty="0" err="1">
                <a:solidFill>
                  <a:srgbClr val="339933"/>
                </a:solidFill>
                <a:latin typeface="Times New Roman" panose="02020603050405020304" pitchFamily="18" charset="0"/>
                <a:cs typeface="Times New Roman" panose="02020603050405020304" pitchFamily="18" charset="0"/>
              </a:rPr>
              <a:t>Mythily</a:t>
            </a:r>
            <a:r>
              <a:rPr lang="en-US" dirty="0">
                <a:solidFill>
                  <a:srgbClr val="339933"/>
                </a:solidFill>
                <a:latin typeface="Times New Roman" panose="02020603050405020304" pitchFamily="18" charset="0"/>
                <a:cs typeface="Times New Roman" panose="02020603050405020304" pitchFamily="18" charset="0"/>
              </a:rPr>
              <a:t>. D											</a:t>
            </a:r>
            <a:r>
              <a:rPr lang="en-US" dirty="0" smtClean="0">
                <a:solidFill>
                  <a:srgbClr val="339933"/>
                </a:solidFill>
                <a:latin typeface="Times New Roman" panose="02020603050405020304" pitchFamily="18" charset="0"/>
                <a:cs typeface="Times New Roman" panose="02020603050405020304" pitchFamily="18" charset="0"/>
              </a:rPr>
              <a:t> </a:t>
            </a:r>
            <a:r>
              <a:rPr lang="en-US" dirty="0" err="1" smtClean="0">
                <a:solidFill>
                  <a:srgbClr val="339933"/>
                </a:solidFill>
                <a:latin typeface="Times New Roman" panose="02020603050405020304" pitchFamily="18" charset="0"/>
                <a:cs typeface="Times New Roman" panose="02020603050405020304" pitchFamily="18" charset="0"/>
              </a:rPr>
              <a:t>Mrs.Kothai</a:t>
            </a:r>
            <a:r>
              <a:rPr lang="en-US" dirty="0">
                <a:solidFill>
                  <a:srgbClr val="339933"/>
                </a:solidFill>
                <a:latin typeface="Times New Roman" panose="02020603050405020304" pitchFamily="18" charset="0"/>
                <a:cs typeface="Times New Roman" panose="02020603050405020304" pitchFamily="18" charset="0"/>
              </a:rPr>
              <a:t>. P</a:t>
            </a:r>
          </a:p>
          <a:p>
            <a:r>
              <a:rPr lang="en-US" dirty="0" err="1">
                <a:solidFill>
                  <a:srgbClr val="339933"/>
                </a:solidFill>
                <a:latin typeface="Times New Roman" panose="02020603050405020304" pitchFamily="18" charset="0"/>
                <a:cs typeface="Times New Roman" panose="02020603050405020304" pitchFamily="18" charset="0"/>
              </a:rPr>
              <a:t>Samyuktha</a:t>
            </a:r>
            <a:r>
              <a:rPr lang="en-US" dirty="0">
                <a:solidFill>
                  <a:srgbClr val="339933"/>
                </a:solidFill>
                <a:latin typeface="Times New Roman" panose="02020603050405020304" pitchFamily="18" charset="0"/>
                <a:cs typeface="Times New Roman" panose="02020603050405020304" pitchFamily="18" charset="0"/>
              </a:rPr>
              <a:t>. H											</a:t>
            </a:r>
            <a:r>
              <a:rPr lang="en-US" dirty="0" smtClean="0">
                <a:solidFill>
                  <a:srgbClr val="339933"/>
                </a:solidFill>
                <a:latin typeface="Times New Roman" panose="02020603050405020304" pitchFamily="18" charset="0"/>
                <a:cs typeface="Times New Roman" panose="02020603050405020304" pitchFamily="18" charset="0"/>
              </a:rPr>
              <a:t> INDUSTRY </a:t>
            </a:r>
            <a:r>
              <a:rPr lang="en-US" dirty="0">
                <a:solidFill>
                  <a:srgbClr val="339933"/>
                </a:solidFill>
                <a:latin typeface="Times New Roman" panose="02020603050405020304" pitchFamily="18" charset="0"/>
                <a:cs typeface="Times New Roman" panose="02020603050405020304" pitchFamily="18" charset="0"/>
              </a:rPr>
              <a:t>GUIDE:-</a:t>
            </a:r>
          </a:p>
          <a:p>
            <a:r>
              <a:rPr lang="en-US" dirty="0" err="1">
                <a:solidFill>
                  <a:srgbClr val="339933"/>
                </a:solidFill>
                <a:latin typeface="Times New Roman" panose="02020603050405020304" pitchFamily="18" charset="0"/>
                <a:cs typeface="Times New Roman" panose="02020603050405020304" pitchFamily="18" charset="0"/>
              </a:rPr>
              <a:t>Sowmiya</a:t>
            </a:r>
            <a:r>
              <a:rPr lang="en-US" dirty="0">
                <a:solidFill>
                  <a:srgbClr val="339933"/>
                </a:solidFill>
                <a:latin typeface="Times New Roman" panose="02020603050405020304" pitchFamily="18" charset="0"/>
                <a:cs typeface="Times New Roman" panose="02020603050405020304" pitchFamily="18" charset="0"/>
              </a:rPr>
              <a:t>. S										 </a:t>
            </a:r>
            <a:r>
              <a:rPr lang="en-US" dirty="0" smtClean="0">
                <a:solidFill>
                  <a:srgbClr val="339933"/>
                </a:solidFill>
                <a:latin typeface="Times New Roman" panose="02020603050405020304" pitchFamily="18" charset="0"/>
                <a:cs typeface="Times New Roman" panose="02020603050405020304" pitchFamily="18" charset="0"/>
              </a:rPr>
              <a:t>        </a:t>
            </a:r>
            <a:r>
              <a:rPr lang="en-US" dirty="0" err="1" smtClean="0">
                <a:solidFill>
                  <a:srgbClr val="339933"/>
                </a:solidFill>
                <a:latin typeface="Times New Roman" panose="02020603050405020304" pitchFamily="18" charset="0"/>
                <a:cs typeface="Times New Roman" panose="02020603050405020304" pitchFamily="18" charset="0"/>
              </a:rPr>
              <a:t>Mrs.Yukthika</a:t>
            </a:r>
            <a:r>
              <a:rPr lang="en-US" dirty="0">
                <a:solidFill>
                  <a:srgbClr val="339933"/>
                </a:solidFill>
                <a:latin typeface="Times New Roman" panose="02020603050405020304" pitchFamily="18" charset="0"/>
                <a:cs typeface="Times New Roman" panose="02020603050405020304" pitchFamily="18" charset="0"/>
              </a:rPr>
              <a:t>					</a:t>
            </a:r>
            <a:r>
              <a:rPr lang="en-US" dirty="0">
                <a:solidFill>
                  <a:srgbClr val="006600"/>
                </a:solidFill>
                <a:latin typeface="Times New Roman" panose="02020603050405020304" pitchFamily="18" charset="0"/>
                <a:cs typeface="Times New Roman" panose="02020603050405020304" pitchFamily="18" charset="0"/>
              </a:rPr>
              <a:t>				</a:t>
            </a:r>
          </a:p>
          <a:p>
            <a:endParaRPr lang="en-US" dirty="0">
              <a:solidFill>
                <a:srgbClr val="66FFFF"/>
              </a:solidFill>
            </a:endParaRPr>
          </a:p>
        </p:txBody>
      </p:sp>
    </p:spTree>
    <p:extLst>
      <p:ext uri="{BB962C8B-B14F-4D97-AF65-F5344CB8AC3E}">
        <p14:creationId xmlns:p14="http://schemas.microsoft.com/office/powerpoint/2010/main" val="3846326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Endorsement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502" y="1365160"/>
            <a:ext cx="9006110" cy="4713667"/>
          </a:xfrm>
        </p:spPr>
      </p:pic>
    </p:spTree>
    <p:extLst>
      <p:ext uri="{BB962C8B-B14F-4D97-AF65-F5344CB8AC3E}">
        <p14:creationId xmlns:p14="http://schemas.microsoft.com/office/powerpoint/2010/main" val="141852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321" y="1803043"/>
            <a:ext cx="8774291" cy="4262906"/>
          </a:xfrm>
        </p:spPr>
      </p:pic>
    </p:spTree>
    <p:extLst>
      <p:ext uri="{BB962C8B-B14F-4D97-AF65-F5344CB8AC3E}">
        <p14:creationId xmlns:p14="http://schemas.microsoft.com/office/powerpoint/2010/main" val="85995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CLASS DIAGRAM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292438" y="1635617"/>
            <a:ext cx="9212173" cy="4765183"/>
          </a:xfrm>
          <a:prstGeom prst="rect">
            <a:avLst/>
          </a:prstGeom>
        </p:spPr>
      </p:pic>
    </p:spTree>
    <p:extLst>
      <p:ext uri="{BB962C8B-B14F-4D97-AF65-F5344CB8AC3E}">
        <p14:creationId xmlns:p14="http://schemas.microsoft.com/office/powerpoint/2010/main" val="1268614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ENTITY RELATIONSHIP MODEL</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266682" y="1506829"/>
            <a:ext cx="8628845" cy="4636394"/>
          </a:xfrm>
          <a:prstGeom prst="rect">
            <a:avLst/>
          </a:prstGeom>
        </p:spPr>
      </p:pic>
    </p:spTree>
    <p:extLst>
      <p:ext uri="{BB962C8B-B14F-4D97-AF65-F5344CB8AC3E}">
        <p14:creationId xmlns:p14="http://schemas.microsoft.com/office/powerpoint/2010/main" val="373996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84211" y="1378039"/>
            <a:ext cx="7929113" cy="4971246"/>
          </a:xfrm>
          <a:prstGeom prst="rect">
            <a:avLst/>
          </a:prstGeom>
        </p:spPr>
      </p:pic>
    </p:spTree>
    <p:extLst>
      <p:ext uri="{BB962C8B-B14F-4D97-AF65-F5344CB8AC3E}">
        <p14:creationId xmlns:p14="http://schemas.microsoft.com/office/powerpoint/2010/main" val="225711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099256" y="1352282"/>
            <a:ext cx="9118243" cy="4893972"/>
          </a:xfrm>
          <a:prstGeom prst="rect">
            <a:avLst/>
          </a:prstGeom>
        </p:spPr>
      </p:pic>
    </p:spTree>
    <p:extLst>
      <p:ext uri="{BB962C8B-B14F-4D97-AF65-F5344CB8AC3E}">
        <p14:creationId xmlns:p14="http://schemas.microsoft.com/office/powerpoint/2010/main" val="2072712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764406" y="1442434"/>
            <a:ext cx="9440214" cy="4919729"/>
          </a:xfrm>
          <a:prstGeom prst="rect">
            <a:avLst/>
          </a:prstGeom>
        </p:spPr>
      </p:pic>
    </p:spTree>
    <p:extLst>
      <p:ext uri="{BB962C8B-B14F-4D97-AF65-F5344CB8AC3E}">
        <p14:creationId xmlns:p14="http://schemas.microsoft.com/office/powerpoint/2010/main" val="444333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Screenshots of modules under progres</a:t>
            </a:r>
            <a:r>
              <a:rPr lang="en-US" dirty="0">
                <a:latin typeface="Times New Roman" panose="02020603050405020304" pitchFamily="18" charset="0"/>
                <a:cs typeface="Times New Roman" panose="02020603050405020304" pitchFamily="18" charset="0"/>
              </a:rPr>
              <a:t>s</a:t>
            </a:r>
          </a:p>
        </p:txBody>
      </p:sp>
      <p:pic>
        <p:nvPicPr>
          <p:cNvPr id="4" name="Content Placeholder 3"/>
          <p:cNvPicPr>
            <a:picLocks noGrp="1" noChangeAspect="1"/>
          </p:cNvPicPr>
          <p:nvPr>
            <p:ph idx="1"/>
          </p:nvPr>
        </p:nvPicPr>
        <p:blipFill>
          <a:blip r:embed="rId2"/>
          <a:stretch>
            <a:fillRect/>
          </a:stretch>
        </p:blipFill>
        <p:spPr>
          <a:xfrm>
            <a:off x="2150772" y="1365161"/>
            <a:ext cx="9353840" cy="5164428"/>
          </a:xfrm>
          <a:prstGeom prst="rect">
            <a:avLst/>
          </a:prstGeom>
        </p:spPr>
      </p:pic>
    </p:spTree>
    <p:extLst>
      <p:ext uri="{BB962C8B-B14F-4D97-AF65-F5344CB8AC3E}">
        <p14:creationId xmlns:p14="http://schemas.microsoft.com/office/powerpoint/2010/main" val="215042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40924" y="875763"/>
            <a:ext cx="9118241" cy="5537916"/>
          </a:xfrm>
          <a:prstGeom prst="rect">
            <a:avLst/>
          </a:prstGeom>
        </p:spPr>
      </p:pic>
    </p:spTree>
    <p:extLst>
      <p:ext uri="{BB962C8B-B14F-4D97-AF65-F5344CB8AC3E}">
        <p14:creationId xmlns:p14="http://schemas.microsoft.com/office/powerpoint/2010/main" val="3464406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36102" y="624110"/>
            <a:ext cx="9075335" cy="5589431"/>
          </a:xfrm>
          <a:prstGeom prst="rect">
            <a:avLst/>
          </a:prstGeom>
        </p:spPr>
      </p:pic>
    </p:spTree>
    <p:extLst>
      <p:ext uri="{BB962C8B-B14F-4D97-AF65-F5344CB8AC3E}">
        <p14:creationId xmlns:p14="http://schemas.microsoft.com/office/powerpoint/2010/main" val="2091804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 fire insurance policy covers the financial loss which insured may suffer due to destruction or damage to property or goods, caused by fire, during the insured period in current financial year and up to agreed amount.</a:t>
            </a:r>
          </a:p>
          <a:p>
            <a:pPr algn="just"/>
            <a:r>
              <a:rPr lang="en-IN" dirty="0" err="1">
                <a:latin typeface="Times New Roman" panose="02020603050405020304" pitchFamily="18" charset="0"/>
                <a:cs typeface="Times New Roman" panose="02020603050405020304" pitchFamily="18" charset="0"/>
              </a:rPr>
              <a:t>NSure</a:t>
            </a:r>
            <a:r>
              <a:rPr lang="en-IN" dirty="0">
                <a:latin typeface="Times New Roman" panose="02020603050405020304" pitchFamily="18" charset="0"/>
                <a:cs typeface="Times New Roman" panose="02020603050405020304" pitchFamily="18" charset="0"/>
              </a:rPr>
              <a:t> Fire Insurance project is going to be a product – oriented software solution deals with  business and personal property in Insurance with various coverage.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8754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Interactive front end is achieved with angular JS.</a:t>
            </a:r>
          </a:p>
          <a:p>
            <a:r>
              <a:rPr lang="en-US" sz="2400" dirty="0" smtClean="0"/>
              <a:t>Data grid is used to access, modify and transfer extremely large amounts of geographically distributed data for research purpose.</a:t>
            </a:r>
          </a:p>
          <a:p>
            <a:pPr marL="0" indent="0">
              <a:buNone/>
            </a:pPr>
            <a:endParaRPr lang="en-US" dirty="0"/>
          </a:p>
        </p:txBody>
      </p:sp>
    </p:spTree>
    <p:extLst>
      <p:ext uri="{BB962C8B-B14F-4D97-AF65-F5344CB8AC3E}">
        <p14:creationId xmlns:p14="http://schemas.microsoft.com/office/powerpoint/2010/main" val="78411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QUESTIONS????..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765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801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803042"/>
            <a:ext cx="8915400" cy="4108180"/>
          </a:xfrm>
        </p:spPr>
        <p:txBody>
          <a:bodyPr>
            <a:normAutofit/>
          </a:bodyPr>
          <a:lstStyle/>
          <a:p>
            <a:r>
              <a:rPr lang="en-US" dirty="0">
                <a:latin typeface="Times New Roman" panose="02020603050405020304" pitchFamily="18" charset="0"/>
                <a:cs typeface="Times New Roman" panose="02020603050405020304" pitchFamily="18" charset="0"/>
              </a:rPr>
              <a:t>Fire can devastate a business. It can severely damage premises and destroy expensive equipment. </a:t>
            </a:r>
            <a:r>
              <a:rPr lang="en-US" dirty="0" smtClean="0">
                <a:latin typeface="Times New Roman" panose="02020603050405020304" pitchFamily="18" charset="0"/>
                <a:cs typeface="Times New Roman" panose="02020603050405020304" pitchFamily="18" charset="0"/>
              </a:rPr>
              <a:t>Protecting the business </a:t>
            </a:r>
            <a:r>
              <a:rPr lang="en-US" dirty="0">
                <a:latin typeface="Times New Roman" panose="02020603050405020304" pitchFamily="18" charset="0"/>
                <a:cs typeface="Times New Roman" panose="02020603050405020304" pitchFamily="18" charset="0"/>
              </a:rPr>
              <a:t>with fire insurance lets </a:t>
            </a:r>
            <a:r>
              <a:rPr lang="en-US" dirty="0" smtClean="0">
                <a:latin typeface="Times New Roman" panose="02020603050405020304" pitchFamily="18" charset="0"/>
                <a:cs typeface="Times New Roman" panose="02020603050405020304" pitchFamily="18" charset="0"/>
              </a:rPr>
              <a:t>client </a:t>
            </a:r>
            <a:r>
              <a:rPr lang="en-US" dirty="0">
                <a:latin typeface="Times New Roman" panose="02020603050405020304" pitchFamily="18" charset="0"/>
                <a:cs typeface="Times New Roman" panose="02020603050405020304" pitchFamily="18" charset="0"/>
              </a:rPr>
              <a:t>rebuild or repair damages quickly, bounce back and get back to being profitable as soon as possible.</a:t>
            </a:r>
          </a:p>
          <a:p>
            <a:r>
              <a:rPr lang="en-IN" dirty="0">
                <a:latin typeface="Times New Roman" panose="02020603050405020304" pitchFamily="18" charset="0"/>
                <a:cs typeface="Times New Roman" panose="02020603050405020304" pitchFamily="18" charset="0"/>
              </a:rPr>
              <a:t>Client needs to implement latest technology for making the system still more beneficial to cover the core areas like integrated client information, Policy &amp; Underwriting Administration, Endorsement features &amp; Renewal alerts, Rule Engine for setting up business/government rules, Agent portal and Direct Sales portal for clients to purchase policy directly.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system is planned to be built using Java technology (Angular JS 4 [with </a:t>
            </a:r>
            <a:r>
              <a:rPr lang="en-IN" dirty="0" err="1">
                <a:latin typeface="Times New Roman" panose="02020603050405020304" pitchFamily="18" charset="0"/>
                <a:cs typeface="Times New Roman" panose="02020603050405020304" pitchFamily="18" charset="0"/>
              </a:rPr>
              <a:t>TypeScript</a:t>
            </a:r>
            <a:r>
              <a:rPr lang="en-IN" dirty="0">
                <a:latin typeface="Times New Roman" panose="02020603050405020304" pitchFamily="18" charset="0"/>
                <a:cs typeface="Times New Roman" panose="02020603050405020304" pitchFamily="18" charset="0"/>
              </a:rPr>
              <a:t>] &amp; Spring), Jasper Reports and </a:t>
            </a:r>
            <a:r>
              <a:rPr lang="en-IN" dirty="0" err="1">
                <a:latin typeface="Times New Roman" panose="02020603050405020304" pitchFamily="18" charset="0"/>
                <a:cs typeface="Times New Roman" panose="02020603050405020304" pitchFamily="18" charset="0"/>
              </a:rPr>
              <a:t>OracleSQL</a:t>
            </a:r>
            <a:r>
              <a:rPr lang="en-IN" dirty="0">
                <a:latin typeface="Times New Roman" panose="02020603050405020304" pitchFamily="18" charset="0"/>
                <a:cs typeface="Times New Roman" panose="02020603050405020304" pitchFamily="18" charset="0"/>
              </a:rPr>
              <a:t> as database, the system to be developed has to integrate with ongoing maintenance changes without modifying business data and should also minimize the risks.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7995" y="2086377"/>
            <a:ext cx="8915400" cy="3889240"/>
          </a:xfrm>
        </p:spPr>
        <p:txBody>
          <a:bodyPr>
            <a:normAutofit lnSpcReduction="10000"/>
          </a:bodyPr>
          <a:lstStyle/>
          <a:p>
            <a:pPr lvl="0">
              <a:spcBef>
                <a:spcPts val="0"/>
              </a:spcBef>
              <a:buSzPts val="2660"/>
              <a:buFont typeface="Noto Sans Symbols"/>
              <a:buChar char="●"/>
            </a:pPr>
            <a:r>
              <a:rPr lang="en-IN" sz="2000" dirty="0" smtClean="0">
                <a:solidFill>
                  <a:schemeClr val="dk1"/>
                </a:solidFill>
                <a:latin typeface="Times New Roman" panose="02020603050405020304" pitchFamily="18" charset="0"/>
                <a:ea typeface="Cambria"/>
                <a:cs typeface="Times New Roman" panose="02020603050405020304" pitchFamily="18" charset="0"/>
                <a:sym typeface="Cambria"/>
              </a:rPr>
              <a:t>Existing Insurance System:</a:t>
            </a:r>
          </a:p>
          <a:p>
            <a:pPr marL="457200" lvl="1" indent="0">
              <a:spcBef>
                <a:spcPts val="0"/>
              </a:spcBef>
              <a:buSzPts val="2660"/>
              <a:buNone/>
            </a:pPr>
            <a:r>
              <a:rPr lang="en-IN" sz="1800" dirty="0" smtClean="0">
                <a:solidFill>
                  <a:schemeClr val="dk1"/>
                </a:solidFill>
                <a:latin typeface="Times New Roman" panose="02020603050405020304" pitchFamily="18" charset="0"/>
                <a:ea typeface="Cambria"/>
                <a:cs typeface="Times New Roman" panose="02020603050405020304" pitchFamily="18" charset="0"/>
                <a:sym typeface="Cambria"/>
              </a:rPr>
              <a:t>	United India Insurance Company Ltd.</a:t>
            </a:r>
            <a:endParaRPr lang="en-IN" sz="1800" dirty="0">
              <a:solidFill>
                <a:schemeClr val="dk1"/>
              </a:solidFill>
              <a:latin typeface="Times New Roman" panose="02020603050405020304" pitchFamily="18" charset="0"/>
              <a:ea typeface="Cambria"/>
              <a:cs typeface="Times New Roman" panose="02020603050405020304" pitchFamily="18" charset="0"/>
              <a:sym typeface="Cambria"/>
            </a:endParaRPr>
          </a:p>
          <a:p>
            <a:pPr>
              <a:spcBef>
                <a:spcPts val="0"/>
              </a:spcBef>
              <a:buSzPts val="2660"/>
              <a:buFont typeface="Noto Sans Symbols"/>
              <a:buChar char="●"/>
            </a:pPr>
            <a:r>
              <a:rPr lang="en-IN" sz="2000" dirty="0">
                <a:solidFill>
                  <a:schemeClr val="dk1"/>
                </a:solidFill>
                <a:latin typeface="Times New Roman" panose="02020603050405020304" pitchFamily="18" charset="0"/>
                <a:ea typeface="Cambria"/>
                <a:cs typeface="Times New Roman" panose="02020603050405020304" pitchFamily="18" charset="0"/>
                <a:sym typeface="Cambria"/>
              </a:rPr>
              <a:t>Drawbacks of existing </a:t>
            </a:r>
            <a:r>
              <a:rPr lang="en-IN" sz="2000" dirty="0" smtClean="0">
                <a:solidFill>
                  <a:schemeClr val="dk1"/>
                </a:solidFill>
                <a:latin typeface="Times New Roman" panose="02020603050405020304" pitchFamily="18" charset="0"/>
                <a:ea typeface="Cambria"/>
                <a:cs typeface="Times New Roman" panose="02020603050405020304" pitchFamily="18" charset="0"/>
                <a:sym typeface="Cambria"/>
              </a:rPr>
              <a:t>methods</a:t>
            </a:r>
          </a:p>
          <a:p>
            <a:pPr marL="457200" lvl="1" indent="0">
              <a:spcBef>
                <a:spcPts val="0"/>
              </a:spcBef>
              <a:buSzPts val="2660"/>
              <a:buNone/>
            </a:pPr>
            <a:r>
              <a:rPr lang="en-IN" sz="1800" dirty="0" smtClean="0">
                <a:solidFill>
                  <a:schemeClr val="dk1"/>
                </a:solidFill>
                <a:latin typeface="Times New Roman" panose="02020603050405020304" pitchFamily="18" charset="0"/>
                <a:ea typeface="Cambria"/>
                <a:cs typeface="Times New Roman" panose="02020603050405020304" pitchFamily="18" charset="0"/>
                <a:sym typeface="Cambria"/>
              </a:rPr>
              <a:t>	</a:t>
            </a:r>
            <a:r>
              <a:rPr lang="en-IN" sz="1800" dirty="0" err="1" smtClean="0">
                <a:solidFill>
                  <a:schemeClr val="dk1"/>
                </a:solidFill>
                <a:latin typeface="Times New Roman" panose="02020603050405020304" pitchFamily="18" charset="0"/>
                <a:ea typeface="Cambria"/>
                <a:cs typeface="Times New Roman" panose="02020603050405020304" pitchFamily="18" charset="0"/>
                <a:sym typeface="Cambria"/>
              </a:rPr>
              <a:t>Tarrification</a:t>
            </a:r>
            <a:r>
              <a:rPr lang="en-IN" sz="1800" dirty="0" smtClean="0">
                <a:solidFill>
                  <a:schemeClr val="dk1"/>
                </a:solidFill>
                <a:latin typeface="Times New Roman" panose="02020603050405020304" pitchFamily="18" charset="0"/>
                <a:ea typeface="Cambria"/>
                <a:cs typeface="Times New Roman" panose="02020603050405020304" pitchFamily="18" charset="0"/>
                <a:sym typeface="Cambria"/>
              </a:rPr>
              <a:t> process</a:t>
            </a:r>
          </a:p>
          <a:p>
            <a:pPr marL="868680" lvl="2" indent="0">
              <a:spcBef>
                <a:spcPts val="0"/>
              </a:spcBef>
              <a:buClr>
                <a:schemeClr val="accent3"/>
              </a:buClr>
              <a:buSzPts val="2660"/>
              <a:buNone/>
            </a:pPr>
            <a:endParaRPr lang="en-IN" sz="2000" dirty="0" smtClean="0">
              <a:latin typeface="Times New Roman" panose="02020603050405020304" pitchFamily="18" charset="0"/>
              <a:ea typeface="Cambria"/>
              <a:cs typeface="Times New Roman" panose="02020603050405020304" pitchFamily="18" charset="0"/>
              <a:sym typeface="Cambria"/>
            </a:endParaRPr>
          </a:p>
          <a:p>
            <a:pPr marL="868680" lvl="2" indent="0">
              <a:spcBef>
                <a:spcPts val="0"/>
              </a:spcBef>
              <a:buClr>
                <a:schemeClr val="accent3"/>
              </a:buClr>
              <a:buSzPts val="2660"/>
              <a:buNone/>
            </a:pPr>
            <a:r>
              <a:rPr lang="en-IN" sz="2000" dirty="0" smtClean="0">
                <a:latin typeface="Times New Roman" panose="02020603050405020304" pitchFamily="18" charset="0"/>
                <a:ea typeface="Cambria"/>
                <a:cs typeface="Times New Roman" panose="02020603050405020304" pitchFamily="18" charset="0"/>
                <a:sym typeface="Cambria"/>
              </a:rPr>
              <a:t>Implementing Non-motor </a:t>
            </a:r>
            <a:r>
              <a:rPr lang="en-IN" sz="2000" dirty="0" err="1">
                <a:latin typeface="Times New Roman" panose="02020603050405020304" pitchFamily="18" charset="0"/>
                <a:ea typeface="Cambria"/>
                <a:cs typeface="Times New Roman" panose="02020603050405020304" pitchFamily="18" charset="0"/>
                <a:sym typeface="Cambria"/>
              </a:rPr>
              <a:t>detariffication</a:t>
            </a:r>
            <a:r>
              <a:rPr lang="en-IN" sz="2000" dirty="0">
                <a:latin typeface="Times New Roman" panose="02020603050405020304" pitchFamily="18" charset="0"/>
                <a:ea typeface="Cambria"/>
                <a:cs typeface="Times New Roman" panose="02020603050405020304" pitchFamily="18" charset="0"/>
                <a:sym typeface="Cambria"/>
              </a:rPr>
              <a:t> process in :</a:t>
            </a:r>
          </a:p>
          <a:p>
            <a:pPr marL="640080" lvl="2" indent="0">
              <a:spcBef>
                <a:spcPts val="0"/>
              </a:spcBef>
              <a:buClr>
                <a:schemeClr val="accent3"/>
              </a:buClr>
              <a:buSzPts val="2660"/>
              <a:buNone/>
            </a:pPr>
            <a:endParaRPr lang="en-IN" sz="2000" dirty="0">
              <a:latin typeface="Times New Roman" panose="02020603050405020304" pitchFamily="18" charset="0"/>
              <a:ea typeface="Cambria"/>
              <a:cs typeface="Times New Roman" panose="02020603050405020304" pitchFamily="18" charset="0"/>
              <a:sym typeface="Cambria"/>
            </a:endParaRPr>
          </a:p>
          <a:p>
            <a:pPr marL="1490980" lvl="2" indent="-342900">
              <a:spcBef>
                <a:spcPts val="0"/>
              </a:spcBef>
              <a:buSzPts val="2800"/>
              <a:buFont typeface="Wingdings" panose="05000000000000000000" pitchFamily="2" charset="2"/>
              <a:buChar char="Ø"/>
            </a:pPr>
            <a:r>
              <a:rPr lang="en-IN" sz="2000" dirty="0">
                <a:latin typeface="Times New Roman" panose="02020603050405020304" pitchFamily="18" charset="0"/>
                <a:ea typeface="Cambria"/>
                <a:cs typeface="Times New Roman" panose="02020603050405020304" pitchFamily="18" charset="0"/>
                <a:sym typeface="Cambria"/>
              </a:rPr>
              <a:t>Web services</a:t>
            </a:r>
          </a:p>
          <a:p>
            <a:pPr marL="1490980" lvl="2" indent="-342900">
              <a:spcBef>
                <a:spcPts val="0"/>
              </a:spcBef>
              <a:buSzPts val="2800"/>
              <a:buFont typeface="Wingdings" panose="05000000000000000000" pitchFamily="2" charset="2"/>
              <a:buChar char="Ø"/>
            </a:pPr>
            <a:r>
              <a:rPr lang="en-IN" sz="2000" dirty="0">
                <a:latin typeface="Times New Roman" panose="02020603050405020304" pitchFamily="18" charset="0"/>
                <a:ea typeface="Cambria"/>
                <a:cs typeface="Times New Roman" panose="02020603050405020304" pitchFamily="18" charset="0"/>
                <a:sym typeface="Cambria"/>
              </a:rPr>
              <a:t>Direct Sales portal</a:t>
            </a:r>
          </a:p>
          <a:p>
            <a:pPr marL="1490980" lvl="2" indent="-342900">
              <a:spcBef>
                <a:spcPts val="0"/>
              </a:spcBef>
              <a:buSzPts val="2800"/>
              <a:buFont typeface="Wingdings" panose="05000000000000000000" pitchFamily="2" charset="2"/>
              <a:buChar char="Ø"/>
            </a:pPr>
            <a:r>
              <a:rPr lang="en-IN" sz="2000" dirty="0">
                <a:latin typeface="Times New Roman" panose="02020603050405020304" pitchFamily="18" charset="0"/>
                <a:ea typeface="Cambria"/>
                <a:cs typeface="Times New Roman" panose="02020603050405020304" pitchFamily="18" charset="0"/>
                <a:sym typeface="Cambria"/>
              </a:rPr>
              <a:t>Agent portal</a:t>
            </a:r>
          </a:p>
          <a:p>
            <a:pPr marL="1554480" lvl="2" indent="-406400">
              <a:spcBef>
                <a:spcPts val="0"/>
              </a:spcBef>
              <a:buSzPts val="2800"/>
              <a:buNone/>
            </a:pPr>
            <a:endParaRPr lang="en-IN" sz="2000" dirty="0">
              <a:latin typeface="Times New Roman" panose="02020603050405020304" pitchFamily="18" charset="0"/>
              <a:ea typeface="Cambria"/>
              <a:cs typeface="Times New Roman" panose="02020603050405020304" pitchFamily="18" charset="0"/>
              <a:sym typeface="Cambria"/>
            </a:endParaRPr>
          </a:p>
          <a:p>
            <a:pPr marL="640080" lvl="2" indent="0">
              <a:spcBef>
                <a:spcPts val="0"/>
              </a:spcBef>
              <a:buNone/>
            </a:pPr>
            <a:r>
              <a:rPr lang="en-IN" sz="2000" b="1" dirty="0" smtClean="0">
                <a:latin typeface="Times New Roman" panose="02020603050405020304" pitchFamily="18" charset="0"/>
                <a:ea typeface="Cambria"/>
                <a:cs typeface="Times New Roman" panose="02020603050405020304" pitchFamily="18" charset="0"/>
                <a:sym typeface="Cambria"/>
              </a:rPr>
              <a:t>Non-motor </a:t>
            </a:r>
            <a:r>
              <a:rPr lang="en-IN" sz="2000" b="1" dirty="0">
                <a:latin typeface="Times New Roman" panose="02020603050405020304" pitchFamily="18" charset="0"/>
                <a:ea typeface="Cambria"/>
                <a:cs typeface="Times New Roman" panose="02020603050405020304" pitchFamily="18" charset="0"/>
                <a:sym typeface="Cambria"/>
              </a:rPr>
              <a:t>De-</a:t>
            </a:r>
            <a:r>
              <a:rPr lang="en-IN" sz="2000" b="1" dirty="0" err="1">
                <a:latin typeface="Times New Roman" panose="02020603050405020304" pitchFamily="18" charset="0"/>
                <a:ea typeface="Cambria"/>
                <a:cs typeface="Times New Roman" panose="02020603050405020304" pitchFamily="18" charset="0"/>
                <a:sym typeface="Cambria"/>
              </a:rPr>
              <a:t>Tariffication</a:t>
            </a:r>
            <a:r>
              <a:rPr lang="en-IN" sz="2000" dirty="0">
                <a:latin typeface="Times New Roman" panose="02020603050405020304" pitchFamily="18" charset="0"/>
                <a:ea typeface="Cambria"/>
                <a:cs typeface="Times New Roman" panose="02020603050405020304" pitchFamily="18" charset="0"/>
                <a:sym typeface="Cambria"/>
              </a:rPr>
              <a:t> – Is liberalisation of </a:t>
            </a:r>
            <a:r>
              <a:rPr lang="en-IN" sz="2000" dirty="0" smtClean="0">
                <a:latin typeface="Times New Roman" panose="02020603050405020304" pitchFamily="18" charset="0"/>
                <a:ea typeface="Cambria"/>
                <a:cs typeface="Times New Roman" panose="02020603050405020304" pitchFamily="18" charset="0"/>
                <a:sym typeface="Cambria"/>
              </a:rPr>
              <a:t>Non-motor </a:t>
            </a:r>
            <a:r>
              <a:rPr lang="en-IN" sz="2000" dirty="0">
                <a:latin typeface="Times New Roman" panose="02020603050405020304" pitchFamily="18" charset="0"/>
                <a:ea typeface="Cambria"/>
                <a:cs typeface="Times New Roman" panose="02020603050405020304" pitchFamily="18" charset="0"/>
                <a:sym typeface="Cambria"/>
              </a:rPr>
              <a:t>Insurance Tariff (introduced during July 2017</a:t>
            </a:r>
            <a:r>
              <a:rPr lang="en-IN" sz="2000" dirty="0" smtClean="0">
                <a:latin typeface="Times New Roman" panose="02020603050405020304" pitchFamily="18" charset="0"/>
                <a:ea typeface="Cambria"/>
                <a:cs typeface="Times New Roman" panose="02020603050405020304" pitchFamily="18" charset="0"/>
                <a:sym typeface="Cambria"/>
              </a:rPr>
              <a:t>).</a:t>
            </a:r>
            <a:endParaRPr lang="en-IN" sz="2000" dirty="0">
              <a:latin typeface="Times New Roman" panose="02020603050405020304" pitchFamily="18" charset="0"/>
              <a:cs typeface="Times New Roman" panose="02020603050405020304" pitchFamily="18" charset="0"/>
              <a:sym typeface="Cambria"/>
            </a:endParaRPr>
          </a:p>
          <a:p>
            <a:pPr marL="640080" lvl="2" indent="0">
              <a:spcBef>
                <a:spcPts val="0"/>
              </a:spcBef>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960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Module1</a:t>
            </a:r>
          </a:p>
          <a:p>
            <a:pPr lvl="1"/>
            <a:r>
              <a:rPr lang="en-US" sz="2000" dirty="0">
                <a:latin typeface="Times New Roman" panose="02020603050405020304" pitchFamily="18" charset="0"/>
                <a:cs typeface="Times New Roman" panose="02020603050405020304" pitchFamily="18" charset="0"/>
              </a:rPr>
              <a:t>HOHH - HOUSE OWNER / HOUSE HOLDER</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Module2</a:t>
            </a:r>
          </a:p>
          <a:p>
            <a:pPr lvl="1"/>
            <a:r>
              <a:rPr lang="en-US" sz="2000" dirty="0">
                <a:latin typeface="Times New Roman" panose="02020603050405020304" pitchFamily="18" charset="0"/>
                <a:cs typeface="Times New Roman" panose="02020603050405020304" pitchFamily="18" charset="0"/>
              </a:rPr>
              <a:t>FMD - FIRE MATERIAL DAMAGE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Module3</a:t>
            </a:r>
          </a:p>
          <a:p>
            <a:pPr lvl="1"/>
            <a:r>
              <a:rPr lang="en-US" sz="2000" dirty="0">
                <a:latin typeface="Times New Roman" panose="02020603050405020304" pitchFamily="18" charset="0"/>
                <a:cs typeface="Times New Roman" panose="02020603050405020304" pitchFamily="18" charset="0"/>
              </a:rPr>
              <a:t>Home Care</a:t>
            </a:r>
            <a:endParaRPr lang="en-US" sz="2000" dirty="0" smtClean="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8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1712890" y="1905000"/>
            <a:ext cx="9791721" cy="4766257"/>
          </a:xfrm>
        </p:spPr>
        <p:txBody>
          <a:bodyPr/>
          <a:lstStyle/>
          <a:p>
            <a:r>
              <a:rPr lang="en-US" b="1" dirty="0">
                <a:latin typeface="Times New Roman" panose="02020603050405020304" pitchFamily="18" charset="0"/>
                <a:cs typeface="Times New Roman" panose="02020603050405020304" pitchFamily="18" charset="0"/>
              </a:rPr>
              <a:t>HOUSE OWNER / HOUSE </a:t>
            </a:r>
            <a:r>
              <a:rPr lang="en-US" b="1" dirty="0" smtClean="0">
                <a:latin typeface="Times New Roman" panose="02020603050405020304" pitchFamily="18" charset="0"/>
                <a:cs typeface="Times New Roman" panose="02020603050405020304" pitchFamily="18" charset="0"/>
              </a:rPr>
              <a:t>HOLDER(HOHH)</a:t>
            </a:r>
          </a:p>
          <a:p>
            <a:pPr lvl="1"/>
            <a:r>
              <a:rPr lang="en-US" sz="1800" dirty="0">
                <a:latin typeface="Times New Roman" panose="02020603050405020304" pitchFamily="18" charset="0"/>
                <a:cs typeface="Times New Roman" panose="02020603050405020304" pitchFamily="18" charset="0"/>
              </a:rPr>
              <a:t>This transaction will allow the user to issue new business </a:t>
            </a:r>
            <a:r>
              <a:rPr lang="en-US" sz="1800" dirty="0" err="1">
                <a:latin typeface="Times New Roman" panose="02020603050405020304" pitchFamily="18" charset="0"/>
                <a:cs typeface="Times New Roman" panose="02020603050405020304" pitchFamily="18" charset="0"/>
              </a:rPr>
              <a:t>Covernote</a:t>
            </a:r>
            <a:r>
              <a:rPr lang="en-US" sz="1800" dirty="0">
                <a:latin typeface="Times New Roman" panose="02020603050405020304" pitchFamily="18" charset="0"/>
                <a:cs typeface="Times New Roman" panose="02020603050405020304" pitchFamily="18" charset="0"/>
              </a:rPr>
              <a:t> for Fire House Owner/House Holder in which </a:t>
            </a:r>
            <a:r>
              <a:rPr lang="en-US" sz="1800" dirty="0" err="1">
                <a:latin typeface="Times New Roman" panose="02020603050405020304" pitchFamily="18" charset="0"/>
                <a:cs typeface="Times New Roman" panose="02020603050405020304" pitchFamily="18" charset="0"/>
              </a:rPr>
              <a:t>Houseowners</a:t>
            </a:r>
            <a:r>
              <a:rPr lang="en-US" sz="1800" dirty="0">
                <a:latin typeface="Times New Roman" panose="02020603050405020304" pitchFamily="18" charset="0"/>
                <a:cs typeface="Times New Roman" panose="02020603050405020304" pitchFamily="18" charset="0"/>
              </a:rPr>
              <a:t> (Buildings) &amp; Householders (Contents) can be covered.</a:t>
            </a:r>
            <a:endParaRPr lang="en-US" sz="1800"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FIRE MATERIAL </a:t>
            </a:r>
            <a:r>
              <a:rPr lang="en-US" b="1" dirty="0" smtClean="0">
                <a:latin typeface="Times New Roman" panose="02020603050405020304" pitchFamily="18" charset="0"/>
                <a:cs typeface="Times New Roman" panose="02020603050405020304" pitchFamily="18" charset="0"/>
              </a:rPr>
              <a:t>DAMAGE</a:t>
            </a:r>
          </a:p>
          <a:p>
            <a:pPr lvl="1"/>
            <a:r>
              <a:rPr lang="en-US" sz="1800" dirty="0">
                <a:latin typeface="Times New Roman" panose="02020603050405020304" pitchFamily="18" charset="0"/>
                <a:cs typeface="Times New Roman" panose="02020603050405020304" pitchFamily="18" charset="0"/>
              </a:rPr>
              <a:t>This transaction will allow the user to issue new business </a:t>
            </a:r>
            <a:r>
              <a:rPr lang="en-US" sz="1800" dirty="0" err="1">
                <a:latin typeface="Times New Roman" panose="02020603050405020304" pitchFamily="18" charset="0"/>
                <a:cs typeface="Times New Roman" panose="02020603050405020304" pitchFamily="18" charset="0"/>
              </a:rPr>
              <a:t>Covernote</a:t>
            </a:r>
            <a:r>
              <a:rPr lang="en-US" sz="1800" dirty="0">
                <a:latin typeface="Times New Roman" panose="02020603050405020304" pitchFamily="18" charset="0"/>
                <a:cs typeface="Times New Roman" panose="02020603050405020304" pitchFamily="18" charset="0"/>
              </a:rPr>
              <a:t> for Fire Material Damage in which Material Damage can be covered, for Consumer Insurance Contracts (Insurance wholly for purposes unrelated to the Insured's trade, business or profession - to reinstate the asset lost or damaged). This cover is for buildings and machinery where no deduction is made for wear and tear in the event of a claim</a:t>
            </a:r>
            <a:r>
              <a:rPr lang="en-US" sz="18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HOME CARE</a:t>
            </a:r>
          </a:p>
          <a:p>
            <a:pPr lvl="1"/>
            <a:r>
              <a:rPr lang="en-US" sz="1800" dirty="0">
                <a:latin typeface="Times New Roman" panose="02020603050405020304" pitchFamily="18" charset="0"/>
                <a:cs typeface="Times New Roman" panose="02020603050405020304" pitchFamily="18" charset="0"/>
              </a:rPr>
              <a:t>Covering home, contents, personal effects and family liability all under a single policy which allows insured to choose the type of coverage according to your actual requirements.</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83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800100" lvl="1" indent="-342900">
              <a:spcBef>
                <a:spcPts val="0"/>
              </a:spcBef>
              <a:buClr>
                <a:schemeClr val="dk1"/>
              </a:buClr>
              <a:buSzPts val="1800"/>
              <a:buFont typeface="Calibri"/>
              <a:buAutoNum type="arabicPeriod"/>
            </a:pPr>
            <a:r>
              <a:rPr lang="en-US" sz="1800" dirty="0">
                <a:solidFill>
                  <a:schemeClr val="dk1"/>
                </a:solidFill>
                <a:ea typeface="Constantia"/>
                <a:cs typeface="Constantia"/>
                <a:sym typeface="Constantia"/>
              </a:rPr>
              <a:t>Quotation</a:t>
            </a:r>
          </a:p>
          <a:p>
            <a:pPr marL="800100" lvl="1" indent="-342900">
              <a:spcBef>
                <a:spcPts val="0"/>
              </a:spcBef>
              <a:buClr>
                <a:schemeClr val="dk1"/>
              </a:buClr>
              <a:buSzPts val="1800"/>
              <a:buFont typeface="Calibri"/>
              <a:buAutoNum type="arabicPeriod"/>
            </a:pPr>
            <a:r>
              <a:rPr lang="en-US" sz="1800" dirty="0">
                <a:solidFill>
                  <a:schemeClr val="dk1"/>
                </a:solidFill>
                <a:ea typeface="Constantia"/>
                <a:cs typeface="Constantia"/>
                <a:sym typeface="Constantia"/>
              </a:rPr>
              <a:t>New Business </a:t>
            </a:r>
          </a:p>
          <a:p>
            <a:pPr marL="800100" lvl="1" indent="-342900">
              <a:spcBef>
                <a:spcPts val="0"/>
              </a:spcBef>
              <a:buClr>
                <a:schemeClr val="dk1"/>
              </a:buClr>
              <a:buSzPts val="1800"/>
              <a:buFont typeface="Calibri"/>
              <a:buAutoNum type="arabicPeriod"/>
            </a:pPr>
            <a:r>
              <a:rPr lang="en-US" sz="1800" dirty="0" smtClean="0">
                <a:solidFill>
                  <a:schemeClr val="dk1"/>
                </a:solidFill>
                <a:ea typeface="Constantia"/>
                <a:cs typeface="Constantia"/>
                <a:sym typeface="Constantia"/>
              </a:rPr>
              <a:t>Peril/Warranty details</a:t>
            </a:r>
          </a:p>
          <a:p>
            <a:pPr marL="800100" lvl="1" indent="-342900">
              <a:spcBef>
                <a:spcPts val="0"/>
              </a:spcBef>
              <a:buClr>
                <a:schemeClr val="dk1"/>
              </a:buClr>
              <a:buSzPts val="1800"/>
              <a:buAutoNum type="arabicPeriod" startAt="4"/>
            </a:pPr>
            <a:r>
              <a:rPr lang="en-US" sz="1800" dirty="0" smtClean="0">
                <a:solidFill>
                  <a:schemeClr val="dk1"/>
                </a:solidFill>
                <a:ea typeface="Constantia"/>
                <a:cs typeface="Constantia"/>
                <a:sym typeface="Constantia"/>
              </a:rPr>
              <a:t>Renewal</a:t>
            </a:r>
          </a:p>
          <a:p>
            <a:pPr marL="800100" lvl="1" indent="-342900">
              <a:spcBef>
                <a:spcPts val="0"/>
              </a:spcBef>
              <a:buClr>
                <a:schemeClr val="dk1"/>
              </a:buClr>
              <a:buSzPts val="1800"/>
              <a:buAutoNum type="arabicPeriod" startAt="4"/>
            </a:pPr>
            <a:r>
              <a:rPr lang="en-US" sz="1800" dirty="0" smtClean="0">
                <a:solidFill>
                  <a:schemeClr val="dk1"/>
                </a:solidFill>
                <a:ea typeface="Constantia"/>
                <a:cs typeface="Constantia"/>
                <a:sym typeface="Constantia"/>
              </a:rPr>
              <a:t>Endorsement</a:t>
            </a:r>
          </a:p>
          <a:p>
            <a:pPr marL="800100" lvl="1" indent="-342900">
              <a:spcBef>
                <a:spcPts val="0"/>
              </a:spcBef>
              <a:buClr>
                <a:schemeClr val="dk1"/>
              </a:buClr>
              <a:buSzPts val="1800"/>
              <a:buAutoNum type="arabicPeriod" startAt="4"/>
            </a:pPr>
            <a:r>
              <a:rPr lang="en-US" sz="1800" dirty="0" smtClean="0">
                <a:solidFill>
                  <a:schemeClr val="dk1"/>
                </a:solidFill>
                <a:ea typeface="Constantia"/>
                <a:cs typeface="Constantia"/>
                <a:sym typeface="Constantia"/>
              </a:rPr>
              <a:t>Enquiry and Reporting</a:t>
            </a:r>
          </a:p>
          <a:p>
            <a:pPr marL="457200" lvl="1" indent="0">
              <a:spcBef>
                <a:spcPts val="0"/>
              </a:spcBef>
              <a:buNone/>
            </a:pPr>
            <a:endParaRPr lang="en-US" sz="1800" dirty="0">
              <a:latin typeface="Times New Roman" panose="02020603050405020304" pitchFamily="18" charset="0"/>
              <a:cs typeface="Times New Roman" panose="02020603050405020304" pitchFamily="18" charset="0"/>
            </a:endParaRPr>
          </a:p>
          <a:p>
            <a:pPr marL="457200" lvl="1" indent="0">
              <a:spcBef>
                <a:spcPts val="0"/>
              </a:spcBef>
              <a:buNone/>
            </a:pPr>
            <a:r>
              <a:rPr lang="en-US" sz="1800" dirty="0">
                <a:latin typeface="+mj-lt"/>
                <a:cs typeface="Times New Roman" panose="02020603050405020304" pitchFamily="18" charset="0"/>
              </a:rPr>
              <a:t>Finally</a:t>
            </a:r>
            <a:r>
              <a:rPr lang="en-US" sz="1800" dirty="0" smtClean="0">
                <a:latin typeface="+mj-lt"/>
                <a:cs typeface="Times New Roman" panose="02020603050405020304" pitchFamily="18" charset="0"/>
              </a:rPr>
              <a:t>:</a:t>
            </a:r>
          </a:p>
          <a:p>
            <a:pPr marL="457200" lvl="1" indent="0">
              <a:spcBef>
                <a:spcPts val="0"/>
              </a:spcBef>
              <a:buNone/>
            </a:pPr>
            <a:r>
              <a:rPr lang="en-US" sz="1800" dirty="0">
                <a:cs typeface="Times New Roman" panose="02020603050405020304" pitchFamily="18" charset="0"/>
              </a:rPr>
              <a:t>Refer Risk Processing by Admin</a:t>
            </a:r>
            <a:endParaRPr lang="en-US" sz="1800" dirty="0">
              <a:latin typeface="+mj-lt"/>
              <a:cs typeface="Times New Roman" panose="02020603050405020304" pitchFamily="18" charset="0"/>
            </a:endParaRPr>
          </a:p>
          <a:p>
            <a:pPr marL="457200" lvl="1" indent="0">
              <a:spcBef>
                <a:spcPts val="0"/>
              </a:spcBef>
              <a:buNone/>
            </a:pPr>
            <a:r>
              <a:rPr lang="en-US" sz="1800" dirty="0">
                <a:latin typeface="+mj-lt"/>
                <a:cs typeface="Times New Roman" panose="02020603050405020304" pitchFamily="18" charset="0"/>
              </a:rPr>
              <a:t>Receipt &amp; </a:t>
            </a:r>
            <a:r>
              <a:rPr lang="en-US" sz="1800" dirty="0" smtClean="0">
                <a:latin typeface="+mj-lt"/>
                <a:cs typeface="Times New Roman" panose="02020603050405020304" pitchFamily="18" charset="0"/>
              </a:rPr>
              <a:t>Payment</a:t>
            </a:r>
          </a:p>
          <a:p>
            <a:pPr marL="457200" lvl="1" indent="0">
              <a:spcBef>
                <a:spcPts val="0"/>
              </a:spcBef>
              <a:buNone/>
            </a:pPr>
            <a:r>
              <a:rPr lang="en-US" sz="1800" dirty="0" err="1" smtClean="0">
                <a:latin typeface="+mj-lt"/>
                <a:cs typeface="Times New Roman" panose="02020603050405020304" pitchFamily="18" charset="0"/>
              </a:rPr>
              <a:t>CoverNote</a:t>
            </a:r>
            <a:r>
              <a:rPr lang="en-US" sz="1800" dirty="0" smtClean="0">
                <a:latin typeface="+mj-lt"/>
                <a:cs typeface="Times New Roman" panose="02020603050405020304" pitchFamily="18" charset="0"/>
              </a:rPr>
              <a:t> Generation</a:t>
            </a:r>
            <a:endParaRPr lang="en-US" sz="1800" dirty="0">
              <a:latin typeface="+mj-lt"/>
              <a:cs typeface="Times New Roman" panose="02020603050405020304" pitchFamily="18" charset="0"/>
            </a:endParaRPr>
          </a:p>
          <a:p>
            <a:pPr marL="457200" lvl="1" indent="0">
              <a:spcBef>
                <a:spcPts val="0"/>
              </a:spcBef>
              <a:buNone/>
            </a:pPr>
            <a:endParaRPr lang="en-US" sz="1800" dirty="0">
              <a:latin typeface="+mj-lt"/>
              <a:cs typeface="Times New Roman" panose="02020603050405020304" pitchFamily="18" charset="0"/>
            </a:endParaRPr>
          </a:p>
          <a:p>
            <a:pPr marL="457200" lvl="1" indent="0">
              <a:spcBef>
                <a:spcPts val="0"/>
              </a:spcBef>
              <a:buNone/>
            </a:pPr>
            <a:endParaRPr lang="en-US" sz="1800" dirty="0" smtClean="0">
              <a:latin typeface="+mj-lt"/>
              <a:cs typeface="Times New Roman" panose="02020603050405020304" pitchFamily="18" charset="0"/>
            </a:endParaRPr>
          </a:p>
          <a:p>
            <a:pPr marL="457200" lvl="1" indent="0">
              <a:spcBef>
                <a:spcPts val="0"/>
              </a:spcBef>
              <a:buNone/>
            </a:pPr>
            <a:r>
              <a:rPr lang="en-US" sz="1800" dirty="0" smtClean="0">
                <a:latin typeface="+mj-lt"/>
                <a:cs typeface="Times New Roman" panose="02020603050405020304" pitchFamily="18" charset="0"/>
              </a:rPr>
              <a:t>Each module have same process but differ in the logical aspect.</a:t>
            </a: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494798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a:t>
            </a:r>
            <a:r>
              <a:rPr lang="en-US" dirty="0" smtClean="0">
                <a:latin typeface="Times New Roman" panose="02020603050405020304" pitchFamily="18" charset="0"/>
                <a:cs typeface="Times New Roman" panose="02020603050405020304" pitchFamily="18" charset="0"/>
              </a:rPr>
              <a:t>DIAGRAM</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026534" y="1339403"/>
            <a:ext cx="8478077" cy="5138670"/>
          </a:xfrm>
          <a:prstGeom prst="rect">
            <a:avLst/>
          </a:prstGeom>
        </p:spPr>
      </p:pic>
    </p:spTree>
    <p:extLst>
      <p:ext uri="{BB962C8B-B14F-4D97-AF65-F5344CB8AC3E}">
        <p14:creationId xmlns:p14="http://schemas.microsoft.com/office/powerpoint/2010/main" val="4240578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a:t>
            </a:r>
            <a:br>
              <a:rPr lang="en-US" dirty="0" smtClean="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85" y="1725770"/>
            <a:ext cx="8590208" cy="4430332"/>
          </a:xfrm>
        </p:spPr>
      </p:pic>
    </p:spTree>
    <p:extLst>
      <p:ext uri="{BB962C8B-B14F-4D97-AF65-F5344CB8AC3E}">
        <p14:creationId xmlns:p14="http://schemas.microsoft.com/office/powerpoint/2010/main" val="791826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331</TotalTime>
  <Words>488</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vt:lpstr>
      <vt:lpstr>Century Gothic</vt:lpstr>
      <vt:lpstr>Constantia</vt:lpstr>
      <vt:lpstr>Noto Sans Symbols</vt:lpstr>
      <vt:lpstr>Times New Roman</vt:lpstr>
      <vt:lpstr>Wingdings</vt:lpstr>
      <vt:lpstr>Wingdings 3</vt:lpstr>
      <vt:lpstr>Wisp</vt:lpstr>
      <vt:lpstr>NSURE FIRE POLICY ISSUANCE SYSTEM</vt:lpstr>
      <vt:lpstr>PROBLEM STATEMENT</vt:lpstr>
      <vt:lpstr>ABSTRACT</vt:lpstr>
      <vt:lpstr>LITERATURE REVIEW</vt:lpstr>
      <vt:lpstr>Modules</vt:lpstr>
      <vt:lpstr>Cont..</vt:lpstr>
      <vt:lpstr>PROCESS</vt:lpstr>
      <vt:lpstr>ARCHITECTURE DIAGRAM</vt:lpstr>
      <vt:lpstr>USE CASE  </vt:lpstr>
      <vt:lpstr>Endorsement</vt:lpstr>
      <vt:lpstr>Renewal</vt:lpstr>
      <vt:lpstr>CLASS DIAGRAM</vt:lpstr>
      <vt:lpstr>ENTITY RELATIONSHIP MODEL</vt:lpstr>
      <vt:lpstr>Contd..</vt:lpstr>
      <vt:lpstr>Contd..</vt:lpstr>
      <vt:lpstr>Contd..</vt:lpstr>
      <vt:lpstr>Screenshots of modules under progress</vt:lpstr>
      <vt:lpstr>PowerPoint Presentation</vt:lpstr>
      <vt:lpstr>PowerPoint Presentation</vt:lpstr>
      <vt:lpstr>Conclusion</vt:lpstr>
      <vt:lpstr>PowerPoint Presentation</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NSURE FIRE POLICY ISSUANCE SYSTEM</dc:title>
  <dc:creator>kavi</dc:creator>
  <cp:lastModifiedBy>Windows User</cp:lastModifiedBy>
  <cp:revision>52</cp:revision>
  <dcterms:created xsi:type="dcterms:W3CDTF">2018-01-21T10:15:09Z</dcterms:created>
  <dcterms:modified xsi:type="dcterms:W3CDTF">2018-02-21T05:00:20Z</dcterms:modified>
</cp:coreProperties>
</file>