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9" r:id="rId4"/>
    <p:sldId id="260"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4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28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AAC2E67-8A8A-443B-946D-CBF0B5395DE8}" type="datetimeFigureOut">
              <a:rPr lang="en-US" smtClean="0"/>
              <a:t>12/15/2017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63477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C2E67-8A8A-443B-946D-CBF0B5395DE8}"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211952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AC2E67-8A8A-443B-946D-CBF0B5395DE8}"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812154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AC2E67-8A8A-443B-946D-CBF0B5395DE8}"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77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AC2E67-8A8A-443B-946D-CBF0B5395DE8}"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3259550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AC2E67-8A8A-443B-946D-CBF0B5395DE8}"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1770656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AC2E67-8A8A-443B-946D-CBF0B5395DE8}" type="datetimeFigureOut">
              <a:rPr lang="en-US" smtClean="0"/>
              <a:t>12/15/2017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3893344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AAC2E67-8A8A-443B-946D-CBF0B5395DE8}"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1194880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AAC2E67-8A8A-443B-946D-CBF0B5395DE8}"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100747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AC2E67-8A8A-443B-946D-CBF0B5395DE8}"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398722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AC2E67-8A8A-443B-946D-CBF0B5395DE8}"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121377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AC2E67-8A8A-443B-946D-CBF0B5395DE8}"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15970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AC2E67-8A8A-443B-946D-CBF0B5395DE8}"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8504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AC2E67-8A8A-443B-946D-CBF0B5395DE8}" type="datetimeFigureOut">
              <a:rPr lang="en-US" smtClean="0"/>
              <a:t>12/15/2017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228211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C2E67-8A8A-443B-946D-CBF0B5395DE8}" type="datetimeFigureOut">
              <a:rPr lang="en-US" smtClean="0"/>
              <a:t>12/15/2017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39976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C2E67-8A8A-443B-946D-CBF0B5395DE8}"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216144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C2E67-8A8A-443B-946D-CBF0B5395DE8}"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B59D9-FEA1-4989-AF69-8C96A8C37A98}" type="slidenum">
              <a:rPr lang="en-US" smtClean="0"/>
              <a:t>‹#›</a:t>
            </a:fld>
            <a:endParaRPr lang="en-US"/>
          </a:p>
        </p:txBody>
      </p:sp>
    </p:spTree>
    <p:extLst>
      <p:ext uri="{BB962C8B-B14F-4D97-AF65-F5344CB8AC3E}">
        <p14:creationId xmlns:p14="http://schemas.microsoft.com/office/powerpoint/2010/main" val="188930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AAC2E67-8A8A-443B-946D-CBF0B5395DE8}" type="datetimeFigureOut">
              <a:rPr lang="en-US" smtClean="0"/>
              <a:t>12/15/2017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57B59D9-FEA1-4989-AF69-8C96A8C37A98}" type="slidenum">
              <a:rPr lang="en-US" smtClean="0"/>
              <a:t>‹#›</a:t>
            </a:fld>
            <a:endParaRPr lang="en-US"/>
          </a:p>
        </p:txBody>
      </p:sp>
    </p:spTree>
    <p:extLst>
      <p:ext uri="{BB962C8B-B14F-4D97-AF65-F5344CB8AC3E}">
        <p14:creationId xmlns:p14="http://schemas.microsoft.com/office/powerpoint/2010/main" val="71080986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4" y="579549"/>
            <a:ext cx="9457386" cy="1532586"/>
          </a:xfrm>
        </p:spPr>
        <p:txBody>
          <a:bodyPr>
            <a:normAutofit fontScale="90000"/>
          </a:bodyPr>
          <a:lstStyle/>
          <a:p>
            <a:r>
              <a:rPr lang="en-US" dirty="0" smtClean="0"/>
              <a:t>		</a:t>
            </a:r>
            <a:r>
              <a:rPr lang="en-US" dirty="0" err="1" smtClean="0"/>
              <a:t>Nsure</a:t>
            </a:r>
            <a:r>
              <a:rPr lang="en-US" dirty="0" smtClean="0"/>
              <a:t> Fire Policy Issuance 									System</a:t>
            </a:r>
            <a:endParaRPr lang="en-US" dirty="0"/>
          </a:p>
        </p:txBody>
      </p:sp>
      <p:sp>
        <p:nvSpPr>
          <p:cNvPr id="3" name="Subtitle 2"/>
          <p:cNvSpPr>
            <a:spLocks noGrp="1"/>
          </p:cNvSpPr>
          <p:nvPr>
            <p:ph type="subTitle" idx="1"/>
          </p:nvPr>
        </p:nvSpPr>
        <p:spPr>
          <a:xfrm>
            <a:off x="1210614" y="2395471"/>
            <a:ext cx="10869770" cy="3760630"/>
          </a:xfrm>
        </p:spPr>
        <p:txBody>
          <a:bodyPr>
            <a:normAutofit/>
          </a:bodyPr>
          <a:lstStyle/>
          <a:p>
            <a:r>
              <a:rPr lang="en-US" dirty="0" smtClean="0">
                <a:solidFill>
                  <a:schemeClr val="bg1"/>
                </a:solidFill>
                <a:latin typeface="Times New Roman" panose="02020603050405020304" pitchFamily="18" charset="0"/>
                <a:cs typeface="Times New Roman" panose="02020603050405020304" pitchFamily="18" charset="0"/>
              </a:rPr>
              <a:t>TEAM MEMBERS</a:t>
            </a:r>
            <a:r>
              <a:rPr lang="en-US" dirty="0" smtClean="0">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FACULTY </a:t>
            </a:r>
            <a:r>
              <a:rPr lang="en-US" dirty="0" smtClean="0">
                <a:solidFill>
                  <a:schemeClr val="bg1"/>
                </a:solidFill>
                <a:latin typeface="Times New Roman" panose="02020603050405020304" pitchFamily="18" charset="0"/>
                <a:cs typeface="Times New Roman" panose="02020603050405020304" pitchFamily="18" charset="0"/>
              </a:rPr>
              <a:t>GUIDE:-</a:t>
            </a:r>
            <a:endParaRPr lang="en-US" dirty="0">
              <a:solidFill>
                <a:schemeClr val="bg1"/>
              </a:solidFill>
              <a:latin typeface="Times New Roman" panose="02020603050405020304" pitchFamily="18" charset="0"/>
              <a:cs typeface="Times New Roman" panose="02020603050405020304" pitchFamily="18" charset="0"/>
            </a:endParaRPr>
          </a:p>
          <a:p>
            <a:r>
              <a:rPr lang="en-US" dirty="0" err="1" smtClean="0">
                <a:solidFill>
                  <a:schemeClr val="bg1"/>
                </a:solidFill>
                <a:latin typeface="Times New Roman" panose="02020603050405020304" pitchFamily="18" charset="0"/>
                <a:cs typeface="Times New Roman" panose="02020603050405020304" pitchFamily="18" charset="0"/>
              </a:rPr>
              <a:t>Mythily</a:t>
            </a:r>
            <a:r>
              <a:rPr lang="en-US" dirty="0" smtClean="0">
                <a:solidFill>
                  <a:schemeClr val="bg1"/>
                </a:solidFill>
                <a:latin typeface="Times New Roman" panose="02020603050405020304" pitchFamily="18" charset="0"/>
                <a:cs typeface="Times New Roman" panose="02020603050405020304" pitchFamily="18" charset="0"/>
              </a:rPr>
              <a:t>. D												 </a:t>
            </a:r>
            <a:r>
              <a:rPr lang="en-US" dirty="0">
                <a:solidFill>
                  <a:schemeClr val="bg1"/>
                </a:solidFill>
                <a:latin typeface="Times New Roman" panose="02020603050405020304" pitchFamily="18" charset="0"/>
                <a:cs typeface="Times New Roman" panose="02020603050405020304" pitchFamily="18" charset="0"/>
              </a:rPr>
              <a:t>Mrs. </a:t>
            </a:r>
            <a:r>
              <a:rPr lang="en-US" dirty="0" err="1">
                <a:solidFill>
                  <a:schemeClr val="bg1"/>
                </a:solidFill>
                <a:latin typeface="Times New Roman" panose="02020603050405020304" pitchFamily="18" charset="0"/>
                <a:cs typeface="Times New Roman" panose="02020603050405020304" pitchFamily="18" charset="0"/>
              </a:rPr>
              <a:t>Kothai</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P</a:t>
            </a:r>
          </a:p>
          <a:p>
            <a:r>
              <a:rPr lang="en-US" dirty="0" err="1" smtClean="0">
                <a:solidFill>
                  <a:schemeClr val="bg1"/>
                </a:solidFill>
                <a:latin typeface="Times New Roman" panose="02020603050405020304" pitchFamily="18" charset="0"/>
                <a:cs typeface="Times New Roman" panose="02020603050405020304" pitchFamily="18" charset="0"/>
              </a:rPr>
              <a:t>Samyuktha</a:t>
            </a:r>
            <a:r>
              <a:rPr lang="en-US" dirty="0" smtClean="0">
                <a:solidFill>
                  <a:schemeClr val="bg1"/>
                </a:solidFill>
                <a:latin typeface="Times New Roman" panose="02020603050405020304" pitchFamily="18" charset="0"/>
                <a:cs typeface="Times New Roman" panose="02020603050405020304" pitchFamily="18" charset="0"/>
              </a:rPr>
              <a:t>. H											</a:t>
            </a:r>
            <a:r>
              <a:rPr lang="en-US" dirty="0">
                <a:solidFill>
                  <a:schemeClr val="bg1"/>
                </a:solidFill>
                <a:latin typeface="Times New Roman" panose="02020603050405020304" pitchFamily="18" charset="0"/>
                <a:cs typeface="Times New Roman" panose="02020603050405020304" pitchFamily="18" charset="0"/>
              </a:rPr>
              <a:t>INDUSTRY </a:t>
            </a:r>
            <a:r>
              <a:rPr lang="en-US" dirty="0" smtClean="0">
                <a:solidFill>
                  <a:schemeClr val="bg1"/>
                </a:solidFill>
                <a:latin typeface="Times New Roman" panose="02020603050405020304" pitchFamily="18" charset="0"/>
                <a:cs typeface="Times New Roman" panose="02020603050405020304" pitchFamily="18" charset="0"/>
              </a:rPr>
              <a:t>GUIDE:-</a:t>
            </a:r>
            <a:endParaRPr lang="en-US" dirty="0">
              <a:solidFill>
                <a:schemeClr val="bg1"/>
              </a:solidFill>
              <a:latin typeface="Times New Roman" panose="02020603050405020304" pitchFamily="18" charset="0"/>
              <a:cs typeface="Times New Roman" panose="02020603050405020304" pitchFamily="18" charset="0"/>
            </a:endParaRPr>
          </a:p>
          <a:p>
            <a:r>
              <a:rPr lang="en-US" dirty="0" err="1" smtClean="0">
                <a:solidFill>
                  <a:schemeClr val="bg1"/>
                </a:solidFill>
                <a:latin typeface="Times New Roman" panose="02020603050405020304" pitchFamily="18" charset="0"/>
                <a:cs typeface="Times New Roman" panose="02020603050405020304" pitchFamily="18" charset="0"/>
              </a:rPr>
              <a:t>Sowmiya</a:t>
            </a:r>
            <a:r>
              <a:rPr lang="en-US" dirty="0" smtClean="0">
                <a:solidFill>
                  <a:schemeClr val="bg1"/>
                </a:solidFill>
                <a:latin typeface="Times New Roman" panose="02020603050405020304" pitchFamily="18" charset="0"/>
                <a:cs typeface="Times New Roman" panose="02020603050405020304" pitchFamily="18" charset="0"/>
              </a:rPr>
              <a:t>. S												</a:t>
            </a:r>
            <a:r>
              <a:rPr lang="en-US" dirty="0" err="1" smtClean="0">
                <a:solidFill>
                  <a:schemeClr val="bg1"/>
                </a:solidFill>
                <a:latin typeface="Times New Roman" panose="02020603050405020304" pitchFamily="18" charset="0"/>
                <a:cs typeface="Times New Roman" panose="02020603050405020304" pitchFamily="18" charset="0"/>
              </a:rPr>
              <a:t>Mrs.yukthika</a:t>
            </a:r>
            <a:r>
              <a:rPr lang="en-US" dirty="0" smtClean="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t>													</a:t>
            </a:r>
          </a:p>
        </p:txBody>
      </p:sp>
    </p:spTree>
    <p:extLst>
      <p:ext uri="{BB962C8B-B14F-4D97-AF65-F5344CB8AC3E}">
        <p14:creationId xmlns:p14="http://schemas.microsoft.com/office/powerpoint/2010/main" val="2204622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lgn="just">
              <a:buNone/>
            </a:pPr>
            <a:endParaRPr lang="en-IN" dirty="0" smtClean="0"/>
          </a:p>
          <a:p>
            <a:pPr marL="342900" indent="-342900" algn="just"/>
            <a:r>
              <a:rPr lang="en-IN" sz="2300" dirty="0" smtClean="0">
                <a:latin typeface="Times New Roman" panose="02020603050405020304" pitchFamily="18" charset="0"/>
                <a:cs typeface="Times New Roman" panose="02020603050405020304" pitchFamily="18" charset="0"/>
              </a:rPr>
              <a:t>A fire insurance policy covers the financial loss which insured may suffer due to destruction or damage to property or goods, caused by fire, during the insured period in current financial year and up to agreed amount.</a:t>
            </a:r>
          </a:p>
          <a:p>
            <a:pPr marL="342900" indent="-342900" algn="just"/>
            <a:r>
              <a:rPr lang="en-IN" sz="2300" dirty="0" err="1" smtClean="0">
                <a:latin typeface="Times New Roman" panose="02020603050405020304" pitchFamily="18" charset="0"/>
                <a:cs typeface="Times New Roman" panose="02020603050405020304" pitchFamily="18" charset="0"/>
              </a:rPr>
              <a:t>NSure</a:t>
            </a:r>
            <a:r>
              <a:rPr lang="en-IN" sz="2300" dirty="0" smtClean="0">
                <a:latin typeface="Times New Roman" panose="02020603050405020304" pitchFamily="18" charset="0"/>
                <a:cs typeface="Times New Roman" panose="02020603050405020304" pitchFamily="18" charset="0"/>
              </a:rPr>
              <a:t> Fire Insurance project is going to be a product – oriented software solution deals with  business and personal property in Insurance with various coverage.</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845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53036"/>
            <a:ext cx="8761413" cy="1017431"/>
          </a:xfrm>
        </p:spPr>
        <p:txBody>
          <a:bodyPr/>
          <a:lstStyle/>
          <a:p>
            <a:r>
              <a:rPr lang="en-US" dirty="0" smtClean="0"/>
              <a:t>COMPARISON</a:t>
            </a:r>
            <a:br>
              <a:rPr lang="en-US" dirty="0" smtClean="0"/>
            </a:br>
            <a:endParaRPr lang="en-US" dirty="0"/>
          </a:p>
        </p:txBody>
      </p:sp>
      <p:sp>
        <p:nvSpPr>
          <p:cNvPr id="3" name="Content Placeholder 2"/>
          <p:cNvSpPr>
            <a:spLocks noGrp="1"/>
          </p:cNvSpPr>
          <p:nvPr>
            <p:ph idx="1"/>
          </p:nvPr>
        </p:nvSpPr>
        <p:spPr>
          <a:xfrm>
            <a:off x="1154954" y="2240924"/>
            <a:ext cx="8825659" cy="3778876"/>
          </a:xfrm>
        </p:spPr>
        <p:txBody>
          <a:bodyPr>
            <a:normAutofit/>
          </a:bodyPr>
          <a:lstStyle/>
          <a:p>
            <a:pPr marL="457200" lvl="0" indent="-381000">
              <a:buSzPts val="2400"/>
              <a:buChar char="●"/>
            </a:pPr>
            <a:endParaRPr lang="en-IN" dirty="0" smtClean="0"/>
          </a:p>
          <a:p>
            <a:pPr marL="76200" lvl="0" indent="0">
              <a:buSzPts val="2400"/>
              <a:buNone/>
            </a:pPr>
            <a:r>
              <a:rPr lang="en-US" sz="2400" b="1" dirty="0">
                <a:solidFill>
                  <a:schemeClr val="tx1"/>
                </a:solidFill>
                <a:latin typeface="Times New Roman" panose="02020603050405020304" pitchFamily="18" charset="0"/>
                <a:cs typeface="Times New Roman" panose="02020603050405020304" pitchFamily="18" charset="0"/>
              </a:rPr>
              <a:t>EXISTING </a:t>
            </a:r>
            <a:r>
              <a:rPr lang="en-US" sz="2400" b="1" dirty="0" smtClean="0">
                <a:solidFill>
                  <a:schemeClr val="tx1"/>
                </a:solidFill>
                <a:latin typeface="Times New Roman" panose="02020603050405020304" pitchFamily="18" charset="0"/>
                <a:cs typeface="Times New Roman" panose="02020603050405020304" pitchFamily="18" charset="0"/>
              </a:rPr>
              <a:t>SYSTEM</a:t>
            </a:r>
          </a:p>
          <a:p>
            <a:pPr marL="76200" lvl="0" indent="0">
              <a:spcBef>
                <a:spcPts val="0"/>
              </a:spcBef>
              <a:buClr>
                <a:schemeClr val="dk1"/>
              </a:buClr>
              <a:buSzPts val="2400"/>
              <a:buNone/>
            </a:pPr>
            <a:endParaRPr lang="en-IN" sz="2400" dirty="0" smtClean="0">
              <a:solidFill>
                <a:schemeClr val="dk1"/>
              </a:solidFill>
              <a:latin typeface="Times New Roman" panose="02020603050405020304" pitchFamily="18" charset="0"/>
              <a:cs typeface="Times New Roman" panose="02020603050405020304" pitchFamily="18" charset="0"/>
            </a:endParaRPr>
          </a:p>
          <a:p>
            <a:pPr marL="457200" indent="-381000">
              <a:spcBef>
                <a:spcPts val="0"/>
              </a:spcBef>
              <a:buClr>
                <a:schemeClr val="dk1"/>
              </a:buClr>
              <a:buSzPts val="2400"/>
              <a:buFont typeface="Wingdings 3" charset="2"/>
              <a:buChar char="●"/>
            </a:pPr>
            <a:r>
              <a:rPr lang="en-IN" sz="2300" dirty="0">
                <a:latin typeface="Times New Roman" panose="02020603050405020304" pitchFamily="18" charset="0"/>
                <a:cs typeface="Times New Roman" panose="02020603050405020304" pitchFamily="18" charset="0"/>
              </a:rPr>
              <a:t>The existing system contains modules like cover note &amp; quotation issuance, underwriting, renewal &amp; endorsement</a:t>
            </a:r>
            <a:r>
              <a:rPr lang="en-IN" sz="2300" dirty="0" smtClean="0">
                <a:latin typeface="Times New Roman" panose="02020603050405020304" pitchFamily="18" charset="0"/>
                <a:cs typeface="Times New Roman" panose="02020603050405020304" pitchFamily="18" charset="0"/>
              </a:rPr>
              <a:t>.</a:t>
            </a:r>
          </a:p>
          <a:p>
            <a:pPr marL="457200" indent="-381000">
              <a:spcBef>
                <a:spcPts val="0"/>
              </a:spcBef>
              <a:buClr>
                <a:schemeClr val="dk1"/>
              </a:buClr>
              <a:buSzPts val="2400"/>
              <a:buFont typeface="Wingdings 3" charset="2"/>
              <a:buChar char="●"/>
            </a:pPr>
            <a:r>
              <a:rPr lang="en-IN" sz="2300" dirty="0">
                <a:solidFill>
                  <a:schemeClr val="dk1"/>
                </a:solidFill>
                <a:latin typeface="Times New Roman" panose="02020603050405020304" pitchFamily="18" charset="0"/>
                <a:cs typeface="Times New Roman" panose="02020603050405020304" pitchFamily="18" charset="0"/>
              </a:rPr>
              <a:t>The existing system need to be enhanced for calculating the premium amount using common latest government rules with Underwriting details</a:t>
            </a:r>
            <a:r>
              <a:rPr lang="en-IN" sz="2300" dirty="0" smtClean="0">
                <a:solidFill>
                  <a:schemeClr val="dk1"/>
                </a:solidFill>
                <a:latin typeface="Times New Roman" panose="02020603050405020304" pitchFamily="18" charset="0"/>
                <a:cs typeface="Times New Roman" panose="02020603050405020304" pitchFamily="18" charset="0"/>
              </a:rPr>
              <a:t>.</a:t>
            </a:r>
          </a:p>
          <a:p>
            <a:pPr marL="457200" indent="-381000">
              <a:spcBef>
                <a:spcPts val="0"/>
              </a:spcBef>
              <a:buClr>
                <a:schemeClr val="dk1"/>
              </a:buClr>
              <a:buSzPts val="2400"/>
              <a:buFont typeface="Wingdings 3" charset="2"/>
              <a:buChar char="●"/>
            </a:pPr>
            <a:r>
              <a:rPr lang="en-IN" sz="2300" dirty="0">
                <a:solidFill>
                  <a:schemeClr val="dk1"/>
                </a:solidFill>
                <a:latin typeface="Times New Roman" panose="02020603050405020304" pitchFamily="18" charset="0"/>
                <a:cs typeface="Times New Roman" panose="02020603050405020304" pitchFamily="18" charset="0"/>
              </a:rPr>
              <a:t>The existing system has fewer options for user types such as admin &amp; agent and has limited options for agents.</a:t>
            </a:r>
            <a:endParaRPr lang="en-IN" sz="2300" dirty="0">
              <a:latin typeface="Times New Roman" panose="02020603050405020304" pitchFamily="18" charset="0"/>
              <a:cs typeface="Times New Roman" panose="02020603050405020304" pitchFamily="18" charset="0"/>
            </a:endParaRPr>
          </a:p>
          <a:p>
            <a:pPr marL="76200" lvl="0" indent="0">
              <a:spcBef>
                <a:spcPts val="0"/>
              </a:spcBef>
              <a:buClr>
                <a:schemeClr val="dk1"/>
              </a:buClr>
              <a:buSzPts val="2400"/>
              <a:buNone/>
            </a:pPr>
            <a:endParaRPr lang="en-IN" dirty="0" smtClean="0">
              <a:solidFill>
                <a:schemeClr val="dk1"/>
              </a:solidFill>
            </a:endParaRPr>
          </a:p>
        </p:txBody>
      </p:sp>
      <p:sp>
        <p:nvSpPr>
          <p:cNvPr id="4" name="Title 1"/>
          <p:cNvSpPr txBox="1">
            <a:spLocks/>
          </p:cNvSpPr>
          <p:nvPr/>
        </p:nvSpPr>
        <p:spPr>
          <a:xfrm>
            <a:off x="990600" y="1159099"/>
            <a:ext cx="10515600" cy="68398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 </a:t>
            </a:r>
            <a:r>
              <a:rPr lang="en-US" dirty="0" smtClean="0">
                <a:solidFill>
                  <a:schemeClr val="bg1"/>
                </a:solidFill>
              </a:rPr>
              <a:t>    </a:t>
            </a:r>
            <a:r>
              <a:rPr lang="en-US" dirty="0" smtClean="0"/>
              <a:t/>
            </a:r>
            <a:br>
              <a:rPr lang="en-US" dirty="0" smtClean="0"/>
            </a:br>
            <a:endParaRPr lang="en-US" dirty="0"/>
          </a:p>
        </p:txBody>
      </p:sp>
    </p:spTree>
    <p:extLst>
      <p:ext uri="{BB962C8B-B14F-4D97-AF65-F5344CB8AC3E}">
        <p14:creationId xmlns:p14="http://schemas.microsoft.com/office/powerpoint/2010/main" val="4036825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lnSpcReduction="10000"/>
          </a:bodyPr>
          <a:lstStyle/>
          <a:p>
            <a:pPr marL="0" lvl="0" indent="-69850">
              <a:lnSpc>
                <a:spcPct val="115000"/>
              </a:lnSpc>
              <a:spcBef>
                <a:spcPts val="0"/>
              </a:spcBef>
              <a:buClr>
                <a:schemeClr val="dk1"/>
              </a:buClr>
              <a:buSzPts val="1100"/>
              <a:buNone/>
            </a:pPr>
            <a:r>
              <a:rPr lang="en-IN" dirty="0" smtClean="0">
                <a:solidFill>
                  <a:schemeClr val="dk1"/>
                </a:solidFill>
                <a:latin typeface="Times New Roman" panose="02020603050405020304" pitchFamily="18" charset="0"/>
                <a:ea typeface="Cambria"/>
                <a:cs typeface="Times New Roman" panose="02020603050405020304" pitchFamily="18" charset="0"/>
                <a:sym typeface="Constantia"/>
              </a:rPr>
              <a:t>Proposed System implements latest technology for making the system still more beneficial to cover the core areas like integrated client information for</a:t>
            </a:r>
          </a:p>
          <a:p>
            <a:pPr marL="457200" lvl="0" indent="-69850">
              <a:lnSpc>
                <a:spcPct val="115000"/>
              </a:lnSpc>
              <a:spcBef>
                <a:spcPts val="0"/>
              </a:spcBef>
              <a:buClr>
                <a:schemeClr val="dk1"/>
              </a:buClr>
              <a:buSzPts val="1100"/>
              <a:buNone/>
            </a:pPr>
            <a:r>
              <a:rPr lang="en-IN" dirty="0" smtClean="0">
                <a:solidFill>
                  <a:schemeClr val="dk1"/>
                </a:solidFill>
                <a:latin typeface="Times New Roman" panose="02020603050405020304" pitchFamily="18" charset="0"/>
                <a:ea typeface="Cambria"/>
                <a:cs typeface="Times New Roman" panose="02020603050405020304" pitchFamily="18" charset="0"/>
                <a:sym typeface="Cambria"/>
              </a:rPr>
              <a:t>1.</a:t>
            </a:r>
            <a:r>
              <a:rPr lang="en-IN" dirty="0" smtClean="0">
                <a:solidFill>
                  <a:schemeClr val="dk1"/>
                </a:solidFill>
                <a:latin typeface="Times New Roman" panose="02020603050405020304" pitchFamily="18" charset="0"/>
                <a:ea typeface="Cambria"/>
                <a:cs typeface="Times New Roman" panose="02020603050405020304" pitchFamily="18" charset="0"/>
                <a:sym typeface="Constantia"/>
              </a:rPr>
              <a:t> Spilt up of coverage with respect to business / personal assets</a:t>
            </a:r>
          </a:p>
          <a:p>
            <a:pPr marL="457200" lvl="0" indent="-69850">
              <a:lnSpc>
                <a:spcPct val="115000"/>
              </a:lnSpc>
              <a:spcBef>
                <a:spcPts val="0"/>
              </a:spcBef>
              <a:buClr>
                <a:schemeClr val="dk1"/>
              </a:buClr>
              <a:buSzPts val="1100"/>
              <a:buNone/>
            </a:pPr>
            <a:r>
              <a:rPr lang="en-IN" dirty="0" smtClean="0">
                <a:solidFill>
                  <a:schemeClr val="dk1"/>
                </a:solidFill>
                <a:latin typeface="Times New Roman" panose="02020603050405020304" pitchFamily="18" charset="0"/>
                <a:ea typeface="Cambria"/>
                <a:cs typeface="Times New Roman" panose="02020603050405020304" pitchFamily="18" charset="0"/>
                <a:sym typeface="Cambria"/>
              </a:rPr>
              <a:t>2.</a:t>
            </a:r>
            <a:r>
              <a:rPr lang="en-IN" dirty="0" smtClean="0">
                <a:solidFill>
                  <a:schemeClr val="dk1"/>
                </a:solidFill>
                <a:latin typeface="Times New Roman" panose="02020603050405020304" pitchFamily="18" charset="0"/>
                <a:ea typeface="Cambria"/>
                <a:cs typeface="Times New Roman" panose="02020603050405020304" pitchFamily="18" charset="0"/>
                <a:sym typeface="Constantia"/>
              </a:rPr>
              <a:t>Endorsement features</a:t>
            </a:r>
          </a:p>
          <a:p>
            <a:pPr marL="457200" lvl="0" indent="-69850">
              <a:lnSpc>
                <a:spcPct val="115000"/>
              </a:lnSpc>
              <a:spcBef>
                <a:spcPts val="0"/>
              </a:spcBef>
              <a:buClr>
                <a:schemeClr val="dk1"/>
              </a:buClr>
              <a:buSzPts val="1100"/>
              <a:buNone/>
            </a:pPr>
            <a:r>
              <a:rPr lang="en-IN" dirty="0">
                <a:solidFill>
                  <a:schemeClr val="dk1"/>
                </a:solidFill>
                <a:latin typeface="Times New Roman" panose="02020603050405020304" pitchFamily="18" charset="0"/>
                <a:ea typeface="Cambria"/>
                <a:cs typeface="Times New Roman" panose="02020603050405020304" pitchFamily="18" charset="0"/>
                <a:sym typeface="Cambria"/>
              </a:rPr>
              <a:t>3</a:t>
            </a:r>
            <a:r>
              <a:rPr lang="en-IN" dirty="0" smtClean="0">
                <a:solidFill>
                  <a:schemeClr val="dk1"/>
                </a:solidFill>
                <a:latin typeface="Times New Roman" panose="02020603050405020304" pitchFamily="18" charset="0"/>
                <a:ea typeface="Cambria"/>
                <a:cs typeface="Times New Roman" panose="02020603050405020304" pitchFamily="18" charset="0"/>
                <a:sym typeface="Cambria"/>
              </a:rPr>
              <a:t>.</a:t>
            </a:r>
            <a:r>
              <a:rPr lang="en-IN" dirty="0" smtClean="0">
                <a:solidFill>
                  <a:schemeClr val="dk1"/>
                </a:solidFill>
                <a:latin typeface="Times New Roman" panose="02020603050405020304" pitchFamily="18" charset="0"/>
                <a:ea typeface="Cambria"/>
                <a:cs typeface="Times New Roman" panose="02020603050405020304" pitchFamily="18" charset="0"/>
                <a:sym typeface="Constantia"/>
              </a:rPr>
              <a:t>Renewal alerts</a:t>
            </a:r>
          </a:p>
          <a:p>
            <a:pPr marL="0" lvl="0" indent="-69850">
              <a:lnSpc>
                <a:spcPct val="115000"/>
              </a:lnSpc>
              <a:spcBef>
                <a:spcPts val="0"/>
              </a:spcBef>
              <a:buClr>
                <a:schemeClr val="dk1"/>
              </a:buClr>
              <a:buSzPts val="1100"/>
              <a:buNone/>
            </a:pPr>
            <a:r>
              <a:rPr lang="en-IN" sz="3200" b="1" dirty="0" smtClean="0">
                <a:solidFill>
                  <a:schemeClr val="dk1"/>
                </a:solidFill>
                <a:latin typeface="Times New Roman" panose="02020603050405020304" pitchFamily="18" charset="0"/>
                <a:ea typeface="Cambria"/>
                <a:cs typeface="Times New Roman" panose="02020603050405020304" pitchFamily="18" charset="0"/>
                <a:sym typeface="Cambria"/>
              </a:rPr>
              <a:t>Advantages over existing system</a:t>
            </a:r>
          </a:p>
          <a:p>
            <a:pPr marL="0" lvl="0" indent="387350">
              <a:lnSpc>
                <a:spcPct val="115000"/>
              </a:lnSpc>
              <a:spcBef>
                <a:spcPts val="0"/>
              </a:spcBef>
              <a:buClr>
                <a:schemeClr val="dk1"/>
              </a:buClr>
              <a:buSzPts val="1100"/>
              <a:buNone/>
            </a:pPr>
            <a:r>
              <a:rPr lang="en-IN" dirty="0" smtClean="0">
                <a:solidFill>
                  <a:schemeClr val="dk1"/>
                </a:solidFill>
                <a:latin typeface="Times New Roman" panose="02020603050405020304" pitchFamily="18" charset="0"/>
                <a:ea typeface="Cambria"/>
                <a:cs typeface="Times New Roman" panose="02020603050405020304" pitchFamily="18" charset="0"/>
                <a:sym typeface="Cambria"/>
              </a:rPr>
              <a:t>Increased business rules, quicker process, liberalisation adopted.</a:t>
            </a:r>
          </a:p>
          <a:p>
            <a:pPr marL="0" lvl="0" indent="387350">
              <a:lnSpc>
                <a:spcPct val="115000"/>
              </a:lnSpc>
              <a:spcBef>
                <a:spcPts val="0"/>
              </a:spcBef>
              <a:buClr>
                <a:schemeClr val="dk1"/>
              </a:buClr>
              <a:buSzPts val="1100"/>
              <a:buNone/>
            </a:pPr>
            <a:r>
              <a:rPr lang="en-IN" dirty="0" smtClean="0">
                <a:solidFill>
                  <a:schemeClr val="dk1"/>
                </a:solidFill>
                <a:latin typeface="Times New Roman" panose="02020603050405020304" pitchFamily="18" charset="0"/>
                <a:ea typeface="Cambria"/>
                <a:cs typeface="Times New Roman" panose="02020603050405020304" pitchFamily="18" charset="0"/>
                <a:sym typeface="Cambria"/>
              </a:rPr>
              <a:t>The system is planned to be built using Java technology (Angular JS 4 &amp; Spring), Jasper Reports and Oracle as database, the system to be developed has to integrate with ongoing maintenance changes without modifying business data and should also minimize the risks.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61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387350" lvl="0" indent="0">
              <a:lnSpc>
                <a:spcPct val="115000"/>
              </a:lnSpc>
              <a:buClr>
                <a:schemeClr val="dk1"/>
              </a:buClr>
              <a:buSzPts val="1100"/>
              <a:buNone/>
            </a:pPr>
            <a:r>
              <a:rPr lang="en-IN" sz="2400" dirty="0" smtClean="0">
                <a:solidFill>
                  <a:schemeClr val="dk1"/>
                </a:solidFill>
                <a:latin typeface="Times New Roman" panose="02020603050405020304" pitchFamily="18" charset="0"/>
                <a:cs typeface="Times New Roman" panose="02020603050405020304" pitchFamily="18" charset="0"/>
              </a:rPr>
              <a:t>1.</a:t>
            </a:r>
            <a:r>
              <a:rPr lang="en-IN" sz="2400" dirty="0" smtClean="0">
                <a:solidFill>
                  <a:schemeClr val="dk1"/>
                </a:solidFill>
                <a:latin typeface="Times New Roman" panose="02020603050405020304" pitchFamily="18" charset="0"/>
                <a:ea typeface="Cambria"/>
                <a:cs typeface="Times New Roman" panose="02020603050405020304" pitchFamily="18" charset="0"/>
                <a:sym typeface="Cambria"/>
              </a:rPr>
              <a:t> Enhanced features in Agent portal with renewal alerts and endorsement options based on </a:t>
            </a:r>
            <a:r>
              <a:rPr lang="en-IN" sz="2400" dirty="0" err="1" smtClean="0">
                <a:solidFill>
                  <a:schemeClr val="dk1"/>
                </a:solidFill>
                <a:latin typeface="Times New Roman" panose="02020603050405020304" pitchFamily="18" charset="0"/>
                <a:ea typeface="Cambria"/>
                <a:cs typeface="Times New Roman" panose="02020603050405020304" pitchFamily="18" charset="0"/>
                <a:sym typeface="Cambria"/>
              </a:rPr>
              <a:t>Detariffication</a:t>
            </a:r>
            <a:r>
              <a:rPr lang="en-IN" sz="2400" dirty="0" smtClean="0">
                <a:solidFill>
                  <a:schemeClr val="dk1"/>
                </a:solidFill>
                <a:latin typeface="Times New Roman" panose="02020603050405020304" pitchFamily="18" charset="0"/>
                <a:ea typeface="Cambria"/>
                <a:cs typeface="Times New Roman" panose="02020603050405020304" pitchFamily="18" charset="0"/>
                <a:sym typeface="Cambria"/>
              </a:rPr>
              <a:t> process.</a:t>
            </a:r>
          </a:p>
          <a:p>
            <a:pPr marL="457200" lvl="0" indent="-69850">
              <a:lnSpc>
                <a:spcPct val="115000"/>
              </a:lnSpc>
              <a:spcBef>
                <a:spcPts val="0"/>
              </a:spcBef>
              <a:buClr>
                <a:schemeClr val="dk1"/>
              </a:buClr>
              <a:buSzPts val="1100"/>
              <a:buNone/>
            </a:pPr>
            <a:r>
              <a:rPr lang="en-IN" sz="2400" dirty="0" smtClean="0">
                <a:solidFill>
                  <a:schemeClr val="dk1"/>
                </a:solidFill>
                <a:latin typeface="Times New Roman" panose="02020603050405020304" pitchFamily="18" charset="0"/>
                <a:ea typeface="Cambria"/>
                <a:cs typeface="Times New Roman" panose="02020603050405020304" pitchFamily="18" charset="0"/>
                <a:sym typeface="Cambria"/>
              </a:rPr>
              <a:t>2. To implement </a:t>
            </a:r>
            <a:r>
              <a:rPr lang="en-IN" sz="2400" dirty="0" err="1" smtClean="0">
                <a:solidFill>
                  <a:schemeClr val="dk1"/>
                </a:solidFill>
                <a:latin typeface="Times New Roman" panose="02020603050405020304" pitchFamily="18" charset="0"/>
                <a:ea typeface="Cambria"/>
                <a:cs typeface="Times New Roman" panose="02020603050405020304" pitchFamily="18" charset="0"/>
                <a:sym typeface="Cambria"/>
              </a:rPr>
              <a:t>Chatbot</a:t>
            </a:r>
            <a:r>
              <a:rPr lang="en-IN" sz="2400" dirty="0" smtClean="0">
                <a:solidFill>
                  <a:schemeClr val="dk1"/>
                </a:solidFill>
                <a:latin typeface="Times New Roman" panose="02020603050405020304" pitchFamily="18" charset="0"/>
                <a:ea typeface="Cambria"/>
                <a:cs typeface="Times New Roman" panose="02020603050405020304" pitchFamily="18" charset="0"/>
                <a:sym typeface="Cambria"/>
              </a:rPr>
              <a:t> features in Direct Sales &amp; Agent portal.</a:t>
            </a:r>
          </a:p>
          <a:p>
            <a:pPr marL="457200" lvl="0" indent="-69850">
              <a:lnSpc>
                <a:spcPct val="115000"/>
              </a:lnSpc>
              <a:spcBef>
                <a:spcPts val="0"/>
              </a:spcBef>
              <a:buClr>
                <a:schemeClr val="dk1"/>
              </a:buClr>
              <a:buSzPts val="1100"/>
              <a:buNone/>
            </a:pPr>
            <a:r>
              <a:rPr lang="en-IN" sz="2400" dirty="0" smtClean="0">
                <a:solidFill>
                  <a:schemeClr val="dk1"/>
                </a:solidFill>
                <a:latin typeface="Times New Roman" panose="02020603050405020304" pitchFamily="18" charset="0"/>
                <a:ea typeface="Cambria"/>
                <a:cs typeface="Times New Roman" panose="02020603050405020304" pitchFamily="18" charset="0"/>
                <a:sym typeface="Cambria"/>
              </a:rPr>
              <a:t>3. More features in Rule Engine for setting up business/government rules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183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marL="0" indent="0">
              <a:buNone/>
            </a:pPr>
            <a:r>
              <a:rPr lang="en-US" sz="2400" dirty="0" smtClean="0"/>
              <a:t>	</a:t>
            </a:r>
            <a:r>
              <a:rPr lang="en-US" sz="2400" dirty="0">
                <a:latin typeface="Times New Roman" panose="02020603050405020304" pitchFamily="18" charset="0"/>
                <a:cs typeface="Times New Roman" panose="02020603050405020304" pitchFamily="18" charset="0"/>
              </a:rPr>
              <a:t>Questions?...</a:t>
            </a:r>
            <a:r>
              <a:rPr lang="en-US" sz="2400" dirty="0" smtClean="0"/>
              <a:t>	</a:t>
            </a:r>
            <a:endParaRPr lang="en-US" sz="2400" dirty="0"/>
          </a:p>
        </p:txBody>
      </p:sp>
    </p:spTree>
    <p:extLst>
      <p:ext uri="{BB962C8B-B14F-4D97-AF65-F5344CB8AC3E}">
        <p14:creationId xmlns:p14="http://schemas.microsoft.com/office/powerpoint/2010/main" val="3281438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2286000" lvl="5" indent="0">
              <a:buNone/>
            </a:pPr>
            <a:r>
              <a:rPr lang="en-US" sz="3600" b="1" dirty="0" smtClean="0">
                <a:latin typeface="Times New Roman" panose="02020603050405020304" pitchFamily="18" charset="0"/>
                <a:cs typeface="Times New Roman" panose="02020603050405020304" pitchFamily="18" charset="0"/>
              </a:rPr>
              <a:t>Thank you!</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6027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304</TotalTime>
  <Words>283</Words>
  <Application>Microsoft Office PowerPoint</Application>
  <PresentationFormat>Custom</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 Boardroom</vt:lpstr>
      <vt:lpstr>  Nsure Fire Policy Issuance          System</vt:lpstr>
      <vt:lpstr>PROBLEM STATEMENT</vt:lpstr>
      <vt:lpstr>COMPARISON </vt:lpstr>
      <vt:lpstr>PROPOSED SYSTEM</vt:lpstr>
      <vt:lpstr>MOTIVATION</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dc:creator>
  <cp:lastModifiedBy>MY PC</cp:lastModifiedBy>
  <cp:revision>21</cp:revision>
  <dcterms:created xsi:type="dcterms:W3CDTF">2017-12-14T08:24:14Z</dcterms:created>
  <dcterms:modified xsi:type="dcterms:W3CDTF">2017-12-15T08:01:59Z</dcterms:modified>
</cp:coreProperties>
</file>