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234726" y="893420"/>
            <a:ext cx="612140" cy="939800"/>
          </a:xfrm>
          <a:custGeom>
            <a:avLst/>
            <a:gdLst/>
            <a:ahLst/>
            <a:cxnLst/>
            <a:rect l="l" t="t" r="r" b="b"/>
            <a:pathLst>
              <a:path w="612139" h="939800">
                <a:moveTo>
                  <a:pt x="555985" y="0"/>
                </a:moveTo>
                <a:lnTo>
                  <a:pt x="0" y="555604"/>
                </a:lnTo>
                <a:lnTo>
                  <a:pt x="383987" y="939332"/>
                </a:lnTo>
                <a:lnTo>
                  <a:pt x="612023" y="711465"/>
                </a:lnTo>
                <a:lnTo>
                  <a:pt x="612023" y="55995"/>
                </a:lnTo>
                <a:lnTo>
                  <a:pt x="555985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41762" y="12"/>
            <a:ext cx="1805305" cy="1479550"/>
          </a:xfrm>
          <a:custGeom>
            <a:avLst/>
            <a:gdLst/>
            <a:ahLst/>
            <a:cxnLst/>
            <a:rect l="l" t="t" r="r" b="b"/>
            <a:pathLst>
              <a:path w="1805304" h="1479550">
                <a:moveTo>
                  <a:pt x="1779358" y="923798"/>
                </a:moveTo>
                <a:lnTo>
                  <a:pt x="1577733" y="721537"/>
                </a:lnTo>
                <a:lnTo>
                  <a:pt x="1021753" y="1277137"/>
                </a:lnTo>
                <a:lnTo>
                  <a:pt x="1223352" y="1479397"/>
                </a:lnTo>
                <a:lnTo>
                  <a:pt x="1779358" y="923798"/>
                </a:lnTo>
                <a:close/>
              </a:path>
              <a:path w="1805304" h="1479550">
                <a:moveTo>
                  <a:pt x="1804962" y="0"/>
                </a:moveTo>
                <a:lnTo>
                  <a:pt x="0" y="0"/>
                </a:lnTo>
                <a:lnTo>
                  <a:pt x="983132" y="983132"/>
                </a:lnTo>
                <a:lnTo>
                  <a:pt x="1804962" y="161290"/>
                </a:lnTo>
                <a:lnTo>
                  <a:pt x="180496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7" y="1154477"/>
                </a:lnTo>
                <a:lnTo>
                  <a:pt x="1030937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069921" y="260676"/>
            <a:ext cx="777240" cy="838835"/>
          </a:xfrm>
          <a:custGeom>
            <a:avLst/>
            <a:gdLst/>
            <a:ahLst/>
            <a:cxnLst/>
            <a:rect l="l" t="t" r="r" b="b"/>
            <a:pathLst>
              <a:path w="777239" h="838835">
                <a:moveTo>
                  <a:pt x="776834" y="0"/>
                </a:moveTo>
                <a:lnTo>
                  <a:pt x="0" y="776847"/>
                </a:lnTo>
                <a:lnTo>
                  <a:pt x="62240" y="838295"/>
                </a:lnTo>
                <a:lnTo>
                  <a:pt x="776834" y="123688"/>
                </a:lnTo>
                <a:lnTo>
                  <a:pt x="77683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3" y="889182"/>
                </a:lnTo>
                <a:lnTo>
                  <a:pt x="777633" y="222019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787598" y="2747223"/>
            <a:ext cx="924560" cy="541020"/>
          </a:xfrm>
          <a:custGeom>
            <a:avLst/>
            <a:gdLst/>
            <a:ahLst/>
            <a:cxnLst/>
            <a:rect l="l" t="t" r="r" b="b"/>
            <a:pathLst>
              <a:path w="924560" h="541020">
                <a:moveTo>
                  <a:pt x="540695" y="0"/>
                </a:moveTo>
                <a:lnTo>
                  <a:pt x="0" y="540723"/>
                </a:lnTo>
                <a:lnTo>
                  <a:pt x="767438" y="540723"/>
                </a:lnTo>
                <a:lnTo>
                  <a:pt x="924435" y="383724"/>
                </a:lnTo>
                <a:lnTo>
                  <a:pt x="540695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600836" y="2575346"/>
            <a:ext cx="758190" cy="713105"/>
          </a:xfrm>
          <a:custGeom>
            <a:avLst/>
            <a:gdLst/>
            <a:ahLst/>
            <a:cxnLst/>
            <a:rect l="l" t="t" r="r" b="b"/>
            <a:pathLst>
              <a:path w="758189" h="713104">
                <a:moveTo>
                  <a:pt x="555580" y="0"/>
                </a:moveTo>
                <a:lnTo>
                  <a:pt x="0" y="556402"/>
                </a:lnTo>
                <a:lnTo>
                  <a:pt x="156815" y="712600"/>
                </a:lnTo>
                <a:lnTo>
                  <a:pt x="247504" y="712600"/>
                </a:lnTo>
                <a:lnTo>
                  <a:pt x="757845" y="202250"/>
                </a:lnTo>
                <a:lnTo>
                  <a:pt x="55558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5342" y="319194"/>
            <a:ext cx="4334589" cy="42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36" y="849426"/>
            <a:ext cx="2717165" cy="146621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5"/>
              </a:spcBef>
            </a:pPr>
            <a:r>
              <a:rPr dirty="0" sz="2150" spc="100"/>
              <a:t>The</a:t>
            </a:r>
            <a:r>
              <a:rPr dirty="0" sz="2150" spc="90"/>
              <a:t> </a:t>
            </a:r>
            <a:r>
              <a:rPr dirty="0" sz="2150" spc="85"/>
              <a:t>Evolution</a:t>
            </a:r>
            <a:r>
              <a:rPr dirty="0" sz="2150" spc="95"/>
              <a:t> </a:t>
            </a:r>
            <a:r>
              <a:rPr dirty="0" sz="2150" spc="114"/>
              <a:t>of </a:t>
            </a:r>
            <a:r>
              <a:rPr dirty="0" sz="2150" spc="65"/>
              <a:t>Personal</a:t>
            </a:r>
            <a:r>
              <a:rPr dirty="0" sz="2150" spc="114"/>
              <a:t> </a:t>
            </a:r>
            <a:r>
              <a:rPr dirty="0" sz="2150" spc="110"/>
              <a:t>Computers: </a:t>
            </a:r>
            <a:r>
              <a:rPr dirty="0" sz="2150" spc="120"/>
              <a:t>From</a:t>
            </a:r>
            <a:r>
              <a:rPr dirty="0" sz="2150" spc="90"/>
              <a:t> </a:t>
            </a:r>
            <a:r>
              <a:rPr dirty="0" sz="2150" spc="95"/>
              <a:t>the</a:t>
            </a:r>
            <a:r>
              <a:rPr dirty="0" sz="2150" spc="90"/>
              <a:t> </a:t>
            </a:r>
            <a:r>
              <a:rPr dirty="0" sz="2150" spc="40"/>
              <a:t>First </a:t>
            </a:r>
            <a:r>
              <a:rPr dirty="0" sz="2150" spc="114"/>
              <a:t>Desktops</a:t>
            </a:r>
            <a:r>
              <a:rPr dirty="0" sz="2150" spc="90"/>
              <a:t> </a:t>
            </a:r>
            <a:r>
              <a:rPr dirty="0" sz="2150" spc="100"/>
              <a:t>to</a:t>
            </a:r>
            <a:r>
              <a:rPr dirty="0" sz="2150" spc="90"/>
              <a:t> </a:t>
            </a:r>
            <a:r>
              <a:rPr dirty="0" sz="2150" spc="110"/>
              <a:t>Modern </a:t>
            </a:r>
            <a:r>
              <a:rPr dirty="0" sz="2150" spc="80"/>
              <a:t>Laptops</a:t>
            </a:r>
            <a:endParaRPr sz="2150"/>
          </a:p>
        </p:txBody>
      </p:sp>
      <p:grpSp>
        <p:nvGrpSpPr>
          <p:cNvPr id="3" name="object 3" descr="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94460" y="2786313"/>
            <a:ext cx="1854835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80">
                <a:solidFill>
                  <a:srgbClr val="FFFFFF"/>
                </a:solidFill>
                <a:latin typeface="Cambria"/>
                <a:cs typeface="Cambria"/>
              </a:rPr>
              <a:t>Made</a:t>
            </a:r>
            <a:r>
              <a:rPr dirty="0" sz="1250" spc="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50" spc="55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1250" spc="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50" spc="55">
                <a:solidFill>
                  <a:srgbClr val="FFFFFF"/>
                </a:solidFill>
                <a:latin typeface="Cambria"/>
                <a:cs typeface="Cambria"/>
              </a:rPr>
              <a:t>Kabai</a:t>
            </a:r>
            <a:r>
              <a:rPr dirty="0" sz="1250" spc="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50" spc="60">
                <a:solidFill>
                  <a:srgbClr val="FFFFFF"/>
                </a:solidFill>
                <a:latin typeface="Cambria"/>
                <a:cs typeface="Cambria"/>
              </a:rPr>
              <a:t>Koppány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5" name="object 5" descr="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50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8" name="object 8" descr="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88795">
              <a:lnSpc>
                <a:spcPct val="100000"/>
              </a:lnSpc>
              <a:spcBef>
                <a:spcPts val="105"/>
              </a:spcBef>
            </a:pPr>
            <a:r>
              <a:rPr dirty="0" sz="2150" spc="75"/>
              <a:t>Introduction</a:t>
            </a:r>
            <a:endParaRPr sz="2150"/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2548" y="938165"/>
            <a:ext cx="467014" cy="8889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3079" y="1199982"/>
            <a:ext cx="456163" cy="11414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85235" y="1333942"/>
            <a:ext cx="370271" cy="11414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025830" y="903688"/>
            <a:ext cx="2225675" cy="94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  <a:tabLst>
                <a:tab pos="735965" algn="l"/>
                <a:tab pos="829944" algn="l"/>
                <a:tab pos="1981835" algn="l"/>
              </a:tabLst>
            </a:pPr>
            <a:r>
              <a:rPr dirty="0" sz="850" spc="-25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dirty="0" sz="8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dirty="0" sz="8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computers</a:t>
            </a:r>
            <a:r>
              <a:rPr dirty="0" sz="8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revolutionized</a:t>
            </a:r>
            <a:r>
              <a:rPr dirty="0" sz="8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way</a:t>
            </a:r>
            <a:r>
              <a:rPr dirty="0" sz="8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dirty="0" sz="8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communicate.</a:t>
            </a:r>
            <a:r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modern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850" spc="-6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85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journey</a:t>
            </a:r>
            <a:r>
              <a:rPr dirty="0" sz="85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dirty="0" sz="85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Tahoma"/>
                <a:cs typeface="Tahoma"/>
              </a:rPr>
              <a:t>been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remarkable.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8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r>
              <a:rPr dirty="0" sz="8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explores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dirty="0" sz="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milestones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innovations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8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dirty="0" sz="850" spc="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computers.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021063" y="821766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0878" y="1043964"/>
            <a:ext cx="2036643" cy="2036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3848" y="327769"/>
            <a:ext cx="1148715" cy="421005"/>
          </a:xfrm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96215" marR="5080" indent="-184150">
              <a:lnSpc>
                <a:spcPts val="1410"/>
              </a:lnSpc>
              <a:spcBef>
                <a:spcPts val="385"/>
              </a:spcBef>
            </a:pPr>
            <a:r>
              <a:rPr dirty="0" sz="1400"/>
              <a:t>First</a:t>
            </a:r>
            <a:r>
              <a:rPr dirty="0" sz="1400" spc="185"/>
              <a:t> </a:t>
            </a:r>
            <a:r>
              <a:rPr dirty="0" sz="1400" spc="65"/>
              <a:t>Desktop </a:t>
            </a:r>
            <a:r>
              <a:rPr dirty="0" sz="1400" spc="75"/>
              <a:t>Computers</a:t>
            </a:r>
            <a:endParaRPr sz="14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5845" y="927722"/>
            <a:ext cx="447577" cy="126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4694" y="1512237"/>
            <a:ext cx="609398" cy="987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0634" y="1662589"/>
            <a:ext cx="519979" cy="945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08266" y="890812"/>
            <a:ext cx="2010410" cy="756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 marR="5080" indent="-79375">
              <a:lnSpc>
                <a:spcPct val="100899"/>
              </a:lnSpc>
              <a:spcBef>
                <a:spcPts val="95"/>
              </a:spcBef>
            </a:pP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emergence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first computers</a:t>
            </a:r>
            <a:r>
              <a:rPr dirty="0" sz="9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55">
                <a:solidFill>
                  <a:srgbClr val="FFFFFF"/>
                </a:solidFill>
                <a:latin typeface="Lucida Sans Unicode"/>
                <a:cs typeface="Lucida Sans Unicode"/>
              </a:rPr>
              <a:t>1970s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marked</a:t>
            </a:r>
            <a:r>
              <a:rPr dirty="0" sz="950" spc="-50">
                <a:solidFill>
                  <a:srgbClr val="FFFFFF"/>
                </a:solidFill>
                <a:latin typeface="Lucida Sans Unicode"/>
                <a:cs typeface="Lucida Sans Unicode"/>
              </a:rPr>
              <a:t> a </a:t>
            </a:r>
            <a:r>
              <a:rPr dirty="0" sz="950" spc="-30">
                <a:solidFill>
                  <a:srgbClr val="FFFFFF"/>
                </a:solidFill>
                <a:latin typeface="Lucida Sans Unicode"/>
                <a:cs typeface="Lucida Sans Unicode"/>
              </a:rPr>
              <a:t>significant</a:t>
            </a:r>
            <a:r>
              <a:rPr dirty="0" sz="9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milestone</a:t>
            </a:r>
            <a:r>
              <a:rPr dirty="0" sz="9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9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endParaRPr sz="950">
              <a:latin typeface="Lucida Sans Unicode"/>
              <a:cs typeface="Lucida Sans Unicode"/>
            </a:endParaRPr>
          </a:p>
          <a:p>
            <a:pPr marL="107950" marR="5080" indent="145415">
              <a:lnSpc>
                <a:spcPct val="100899"/>
              </a:lnSpc>
            </a:pP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computing</a:t>
            </a:r>
            <a:r>
              <a:rPr dirty="0" sz="950" spc="-30">
                <a:solidFill>
                  <a:srgbClr val="FFFFFF"/>
                </a:solidFill>
                <a:latin typeface="Lucida Sans Unicode"/>
                <a:cs typeface="Lucida Sans Unicode"/>
              </a:rPr>
              <a:t> history.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9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early </a:t>
            </a: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machines,</a:t>
            </a:r>
            <a:r>
              <a:rPr dirty="0" sz="9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dirty="0" sz="9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9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67245" y="1621463"/>
            <a:ext cx="242570" cy="172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06887" y="1621463"/>
            <a:ext cx="1611630" cy="318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41959">
              <a:lnSpc>
                <a:spcPct val="100899"/>
              </a:lnSpc>
              <a:spcBef>
                <a:spcPts val="95"/>
              </a:spcBef>
            </a:pPr>
            <a:r>
              <a:rPr dirty="0" sz="950" spc="-7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9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laid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foundation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computing.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12" name="object 12" descr="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0878" y="1043964"/>
            <a:ext cx="2036643" cy="2036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/>
              <a:t>Rise</a:t>
            </a:r>
            <a:r>
              <a:rPr dirty="0" sz="1400" spc="65"/>
              <a:t> </a:t>
            </a:r>
            <a:r>
              <a:rPr dirty="0" sz="1400" spc="100"/>
              <a:t>of</a:t>
            </a:r>
            <a:r>
              <a:rPr dirty="0" sz="1400" spc="60"/>
              <a:t> </a:t>
            </a:r>
            <a:r>
              <a:rPr dirty="0" sz="1400" spc="50"/>
              <a:t>Portable</a:t>
            </a:r>
            <a:r>
              <a:rPr dirty="0" sz="1400" spc="65"/>
              <a:t> Laptops</a:t>
            </a:r>
            <a:endParaRPr sz="14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259" y="927722"/>
            <a:ext cx="470589" cy="126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3573" y="1366110"/>
            <a:ext cx="1660245" cy="2729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78864" y="890822"/>
            <a:ext cx="2039620" cy="119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950">
              <a:latin typeface="Verdana"/>
              <a:cs typeface="Verdana"/>
            </a:endParaRPr>
          </a:p>
          <a:p>
            <a:pPr marL="12700" marR="5080" indent="250825">
              <a:lnSpc>
                <a:spcPct val="100899"/>
              </a:lnSpc>
              <a:spcBef>
                <a:spcPts val="5"/>
              </a:spcBef>
            </a:pP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1980s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1990s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revolutionized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personal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computing.</a:t>
            </a:r>
            <a:endParaRPr sz="950">
              <a:latin typeface="Verdana"/>
              <a:cs typeface="Verdana"/>
            </a:endParaRPr>
          </a:p>
          <a:p>
            <a:pPr marL="124460">
              <a:lnSpc>
                <a:spcPct val="100000"/>
              </a:lnSpc>
              <a:spcBef>
                <a:spcPts val="10"/>
              </a:spcBef>
            </a:pP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950">
              <a:latin typeface="Verdana"/>
              <a:cs typeface="Verdana"/>
            </a:endParaRPr>
          </a:p>
          <a:p>
            <a:pPr marL="116839">
              <a:lnSpc>
                <a:spcPct val="100000"/>
              </a:lnSpc>
              <a:spcBef>
                <a:spcPts val="10"/>
              </a:spcBef>
              <a:tabLst>
                <a:tab pos="1403985" algn="l"/>
              </a:tabLst>
            </a:pP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introduced</a:t>
            </a:r>
            <a:endParaRPr sz="950">
              <a:latin typeface="Verdana"/>
              <a:cs typeface="Verdana"/>
            </a:endParaRPr>
          </a:p>
          <a:p>
            <a:pPr algn="r" marL="277495" marR="5080" indent="-160020">
              <a:lnSpc>
                <a:spcPct val="100899"/>
              </a:lnSpc>
            </a:pP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concept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computing, 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paving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endParaRPr sz="9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laptop.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9" name="object 9" descr="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04" y="0"/>
            <a:ext cx="5842635" cy="3288029"/>
            <a:chOff x="3204" y="0"/>
            <a:chExt cx="5842635" cy="328802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" y="1867"/>
              <a:ext cx="5842190" cy="328607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4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57306" y="551708"/>
            <a:ext cx="1478915" cy="421005"/>
          </a:xfrm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 marR="5080" indent="9525">
              <a:lnSpc>
                <a:spcPts val="1410"/>
              </a:lnSpc>
              <a:spcBef>
                <a:spcPts val="385"/>
              </a:spcBef>
            </a:pPr>
            <a:r>
              <a:rPr dirty="0" sz="1400" spc="65"/>
              <a:t>Advancements</a:t>
            </a:r>
            <a:r>
              <a:rPr dirty="0" sz="1400" spc="85"/>
              <a:t> </a:t>
            </a:r>
            <a:r>
              <a:rPr dirty="0" sz="1400" spc="30"/>
              <a:t>in </a:t>
            </a:r>
            <a:r>
              <a:rPr dirty="0" sz="1400" spc="20"/>
              <a:t>Processing</a:t>
            </a:r>
            <a:r>
              <a:rPr dirty="0" sz="1400" spc="345"/>
              <a:t> </a:t>
            </a:r>
            <a:r>
              <a:rPr dirty="0" sz="1400" spc="-20"/>
              <a:t>Power</a:t>
            </a:r>
            <a:endParaRPr sz="1400"/>
          </a:p>
        </p:txBody>
      </p:sp>
      <p:grpSp>
        <p:nvGrpSpPr>
          <p:cNvPr id="8" name="object 8" descr=""/>
          <p:cNvGrpSpPr/>
          <p:nvPr/>
        </p:nvGrpSpPr>
        <p:grpSpPr>
          <a:xfrm>
            <a:off x="3838255" y="1124617"/>
            <a:ext cx="1889760" cy="744220"/>
            <a:chOff x="3838255" y="1124617"/>
            <a:chExt cx="1889760" cy="74422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611" y="1124617"/>
              <a:ext cx="543885" cy="1113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8255" y="1276243"/>
              <a:ext cx="318698" cy="9059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0571" y="1517559"/>
              <a:ext cx="210098" cy="8887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1076" y="1652266"/>
              <a:ext cx="521451" cy="21599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0571" y="1517559"/>
              <a:ext cx="210098" cy="8887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005972" y="1087309"/>
            <a:ext cx="1732914" cy="1076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10"/>
              </a:spcBef>
            </a:pP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advancement</a:t>
            </a:r>
            <a:r>
              <a:rPr dirty="0" sz="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  <a:p>
            <a:pPr marL="24130" marR="5080" indent="151130">
              <a:lnSpc>
                <a:spcPct val="101099"/>
              </a:lnSpc>
            </a:pP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been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driving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force</a:t>
            </a:r>
            <a:r>
              <a:rPr dirty="0" sz="85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evolution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computers.</a:t>
            </a:r>
            <a:endParaRPr sz="850">
              <a:latin typeface="Tahoma"/>
              <a:cs typeface="Tahoma"/>
            </a:endParaRPr>
          </a:p>
          <a:p>
            <a:pPr marL="281940" marR="5080" indent="-269875">
              <a:lnSpc>
                <a:spcPct val="101099"/>
              </a:lnSpc>
              <a:spcBef>
                <a:spcPts val="25"/>
              </a:spcBef>
            </a:pP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8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microprocessor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 latest</a:t>
            </a:r>
            <a:endParaRPr sz="850">
              <a:latin typeface="Tahoma"/>
              <a:cs typeface="Tahoma"/>
            </a:endParaRPr>
          </a:p>
          <a:p>
            <a:pPr algn="r" marL="522605" marR="5080" indent="33020">
              <a:lnSpc>
                <a:spcPct val="101099"/>
              </a:lnSpc>
            </a:pP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processors,</a:t>
            </a:r>
            <a:r>
              <a:rPr dirty="0" sz="85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computing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capabilities</a:t>
            </a:r>
            <a:r>
              <a:rPr dirty="0" sz="85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850" spc="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grown</a:t>
            </a:r>
            <a:endParaRPr sz="8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exponentially.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0878" y="1043964"/>
            <a:ext cx="2036643" cy="2036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1807" y="327769"/>
            <a:ext cx="1740535" cy="421005"/>
          </a:xfrm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 marR="5080" indent="567055">
              <a:lnSpc>
                <a:spcPts val="1410"/>
              </a:lnSpc>
              <a:spcBef>
                <a:spcPts val="385"/>
              </a:spcBef>
            </a:pPr>
            <a:r>
              <a:rPr dirty="0" sz="1400" spc="50"/>
              <a:t>Integration</a:t>
            </a:r>
            <a:r>
              <a:rPr dirty="0" sz="1400" spc="70"/>
              <a:t> </a:t>
            </a:r>
            <a:r>
              <a:rPr dirty="0" sz="1400" spc="60"/>
              <a:t>of </a:t>
            </a:r>
            <a:r>
              <a:rPr dirty="0" sz="1400" spc="65"/>
              <a:t>Multimedia</a:t>
            </a:r>
            <a:r>
              <a:rPr dirty="0" sz="1400" spc="55"/>
              <a:t> </a:t>
            </a:r>
            <a:r>
              <a:rPr dirty="0" sz="1400" spc="-10"/>
              <a:t>Features</a:t>
            </a:r>
            <a:endParaRPr sz="14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8249" y="927722"/>
            <a:ext cx="632063" cy="987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7068" y="1512237"/>
            <a:ext cx="477511" cy="12683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5942" y="1658374"/>
            <a:ext cx="982230" cy="126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7527" y="1658374"/>
            <a:ext cx="300752" cy="9876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14209" y="890811"/>
            <a:ext cx="2004695" cy="119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720">
              <a:lnSpc>
                <a:spcPct val="100000"/>
              </a:lnSpc>
              <a:spcBef>
                <a:spcPts val="105"/>
              </a:spcBef>
            </a:pP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9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dirty="0" sz="9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95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950" spc="3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dirty="0" sz="9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dirty="0" sz="9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ahoma"/>
                <a:cs typeface="Tahoma"/>
              </a:rPr>
              <a:t>transformed</a:t>
            </a:r>
            <a:r>
              <a:rPr dirty="0" sz="9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endParaRPr sz="950">
              <a:latin typeface="Tahoma"/>
              <a:cs typeface="Tahoma"/>
            </a:endParaRPr>
          </a:p>
          <a:p>
            <a:pPr algn="just" marL="215265" marR="5080" indent="398780">
              <a:lnSpc>
                <a:spcPct val="100899"/>
              </a:lnSpc>
            </a:pPr>
            <a:r>
              <a:rPr dirty="0" sz="950" spc="30">
                <a:solidFill>
                  <a:srgbClr val="FFFFFF"/>
                </a:solidFill>
                <a:latin typeface="Tahoma"/>
                <a:cs typeface="Tahoma"/>
              </a:rPr>
              <a:t>computers</a:t>
            </a:r>
            <a:r>
              <a:rPr dirty="0" sz="9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dirty="0" sz="9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ahoma"/>
                <a:cs typeface="Tahoma"/>
              </a:rPr>
              <a:t>versatile </a:t>
            </a:r>
            <a:r>
              <a:rPr dirty="0" sz="950" spc="45">
                <a:solidFill>
                  <a:srgbClr val="FFFFFF"/>
                </a:solidFill>
                <a:latin typeface="Tahoma"/>
                <a:cs typeface="Tahoma"/>
              </a:rPr>
              <a:t>entertainment</a:t>
            </a:r>
            <a:r>
              <a:rPr dirty="0" sz="9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95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ahoma"/>
                <a:cs typeface="Tahoma"/>
              </a:rPr>
              <a:t>productivity </a:t>
            </a: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tools.</a:t>
            </a:r>
            <a:r>
              <a:rPr dirty="0" sz="9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9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dirty="0" sz="9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9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  <a:tabLst>
                <a:tab pos="1049655" algn="l"/>
              </a:tabLst>
            </a:pPr>
            <a:r>
              <a:rPr dirty="0" sz="950" spc="-5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9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950" spc="-6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95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95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endParaRPr sz="9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resolution</a:t>
            </a:r>
            <a:r>
              <a:rPr dirty="0" sz="9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displays</a:t>
            </a:r>
            <a:r>
              <a:rPr dirty="0" sz="9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2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dirty="0" sz="95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ahoma"/>
                <a:cs typeface="Tahoma"/>
              </a:rPr>
              <a:t>enhanced</a:t>
            </a:r>
            <a:endParaRPr sz="950">
              <a:latin typeface="Tahoma"/>
              <a:cs typeface="Tahoma"/>
            </a:endParaRPr>
          </a:p>
          <a:p>
            <a:pPr algn="r" marR="5715">
              <a:lnSpc>
                <a:spcPct val="100000"/>
              </a:lnSpc>
              <a:spcBef>
                <a:spcPts val="10"/>
              </a:spcBef>
            </a:pPr>
            <a:r>
              <a:rPr dirty="0" sz="9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9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95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ahoma"/>
                <a:cs typeface="Tahoma"/>
              </a:rPr>
              <a:t>experience.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12" y="219284"/>
            <a:ext cx="1235075" cy="3068955"/>
            <a:chOff x="1512" y="219284"/>
            <a:chExt cx="1235075" cy="3068955"/>
          </a:xfrm>
        </p:grpSpPr>
        <p:sp>
          <p:nvSpPr>
            <p:cNvPr id="11" name="object 11" descr=""/>
            <p:cNvSpPr/>
            <p:nvPr/>
          </p:nvSpPr>
          <p:spPr>
            <a:xfrm>
              <a:off x="1512" y="219284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0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4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0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5" name="object 5" descr="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7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210" rIns="0" bIns="0" rtlCol="0" vert="horz">
            <a:spAutoFit/>
          </a:bodyPr>
          <a:lstStyle/>
          <a:p>
            <a:pPr marL="1513840">
              <a:lnSpc>
                <a:spcPct val="100000"/>
              </a:lnSpc>
              <a:spcBef>
                <a:spcPts val="105"/>
              </a:spcBef>
            </a:pPr>
            <a:r>
              <a:rPr dirty="0" spc="80"/>
              <a:t>Modern</a:t>
            </a:r>
            <a:r>
              <a:rPr dirty="0" spc="75"/>
              <a:t> </a:t>
            </a:r>
            <a:r>
              <a:rPr dirty="0" spc="60"/>
              <a:t>Laptops</a:t>
            </a:r>
            <a:r>
              <a:rPr dirty="0" spc="75"/>
              <a:t> and </a:t>
            </a:r>
            <a:r>
              <a:rPr dirty="0" spc="50"/>
              <a:t>Beyond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4545" y="1031973"/>
            <a:ext cx="370271" cy="1141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6489" y="1427750"/>
            <a:ext cx="1597758" cy="24505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748119" y="997494"/>
            <a:ext cx="2122170" cy="94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0"/>
              </a:spcBef>
              <a:tabLst>
                <a:tab pos="855344" algn="l"/>
              </a:tabLst>
            </a:pPr>
            <a:r>
              <a:rPr dirty="0" sz="850" spc="-10">
                <a:solidFill>
                  <a:srgbClr val="FFFFFF"/>
                </a:solidFill>
                <a:latin typeface="Lucida Sans Unicode"/>
                <a:cs typeface="Lucida Sans Unicode"/>
              </a:rPr>
              <a:t>Modern</a:t>
            </a:r>
            <a:r>
              <a:rPr dirty="0" sz="8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become</a:t>
            </a:r>
            <a:r>
              <a:rPr dirty="0" sz="85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sleek,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powerful,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portable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8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cater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diverse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needs.</a:t>
            </a:r>
            <a:r>
              <a:rPr dirty="0" sz="85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dirty="0" sz="85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850">
              <a:latin typeface="Tahoma"/>
              <a:cs typeface="Tahoma"/>
            </a:endParaRPr>
          </a:p>
          <a:p>
            <a:pPr marL="877569">
              <a:lnSpc>
                <a:spcPct val="100000"/>
              </a:lnSpc>
              <a:spcBef>
                <a:spcPts val="35"/>
              </a:spcBef>
              <a:tabLst>
                <a:tab pos="1616075" algn="l"/>
              </a:tabLst>
            </a:pPr>
            <a:r>
              <a:rPr dirty="0" sz="850" spc="-5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850" spc="-6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85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endParaRPr sz="850">
              <a:latin typeface="Tahoma"/>
              <a:cs typeface="Tahoma"/>
            </a:endParaRPr>
          </a:p>
          <a:p>
            <a:pPr marL="12700" marR="201295">
              <a:lnSpc>
                <a:spcPct val="101099"/>
              </a:lnSpc>
              <a:tabLst>
                <a:tab pos="1170940" algn="l"/>
              </a:tabLst>
            </a:pP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advanced</a:t>
            </a:r>
            <a:r>
              <a:rPr dirty="0" sz="8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850" spc="10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dirty="0" sz="85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redefined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capabilities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Tahoma"/>
                <a:cs typeface="Tahoma"/>
              </a:rPr>
              <a:t>personal computing.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2023-11-30T07:57:21Z</dcterms:created>
  <dcterms:modified xsi:type="dcterms:W3CDTF">2023-11-30T07:57:21Z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LastSaved">
    <vt:filetime>2023-11-30T00:00:00Z</vt:filetime>
  </property>
  <property fmtid="{D5CDD505-2E9C-101B-9397-08002B2CF9AE}" pid="4" name="Producer">
    <vt:lpwstr>GPL Ghostscript 10.02.0</vt:lpwstr>
  </property>
</Properties>
</file>