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60" autoAdjust="0"/>
    <p:restoredTop sz="94660"/>
  </p:normalViewPr>
  <p:slideViewPr>
    <p:cSldViewPr snapToGrid="0">
      <p:cViewPr>
        <p:scale>
          <a:sx n="100" d="100"/>
          <a:sy n="100" d="100"/>
        </p:scale>
        <p:origin x="-586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E37610-915C-42F9-BC11-47ABE198DE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729916-7A16-49CF-8AF4-FBB730F47D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600"/>
            <a:t>Crypto Farm aims to educate people about the  modern day finance space of Cryptocurrencies.</a:t>
          </a:r>
          <a:endParaRPr lang="en-US" sz="1600" dirty="0"/>
        </a:p>
      </dgm:t>
    </dgm:pt>
    <dgm:pt modelId="{2ABD881C-1F20-411D-9464-9FF2E9BAB750}" type="parTrans" cxnId="{8A6489BD-06B3-4505-BC8D-C66D6ECECD4A}">
      <dgm:prSet/>
      <dgm:spPr/>
      <dgm:t>
        <a:bodyPr/>
        <a:lstStyle/>
        <a:p>
          <a:endParaRPr lang="en-US"/>
        </a:p>
      </dgm:t>
    </dgm:pt>
    <dgm:pt modelId="{A6506137-FDA0-4875-84B8-D3192C18D9EC}" type="sibTrans" cxnId="{8A6489BD-06B3-4505-BC8D-C66D6ECECD4A}">
      <dgm:prSet/>
      <dgm:spPr/>
      <dgm:t>
        <a:bodyPr/>
        <a:lstStyle/>
        <a:p>
          <a:endParaRPr lang="en-US"/>
        </a:p>
      </dgm:t>
    </dgm:pt>
    <dgm:pt modelId="{DCB8E46A-F61B-4922-89AA-4286C2BE1A5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ZA" sz="1600"/>
            <a:t>Combining concepts of Farming, Gaming and Financial Technology, Crypto Farm offers a fun and intuitive approach to learning cryptocurrency trading.</a:t>
          </a:r>
          <a:endParaRPr lang="en-US" sz="1600" dirty="0"/>
        </a:p>
      </dgm:t>
    </dgm:pt>
    <dgm:pt modelId="{A1D7FCF0-2251-4571-BA05-40A6496907CA}" type="parTrans" cxnId="{0E64D5B5-5A05-4E1A-AD4C-43DDB9597FF1}">
      <dgm:prSet/>
      <dgm:spPr/>
      <dgm:t>
        <a:bodyPr/>
        <a:lstStyle/>
        <a:p>
          <a:endParaRPr lang="en-US"/>
        </a:p>
      </dgm:t>
    </dgm:pt>
    <dgm:pt modelId="{8C362B40-5F73-4185-A2F1-A315898DC83F}" type="sibTrans" cxnId="{0E64D5B5-5A05-4E1A-AD4C-43DDB9597FF1}">
      <dgm:prSet/>
      <dgm:spPr/>
      <dgm:t>
        <a:bodyPr/>
        <a:lstStyle/>
        <a:p>
          <a:endParaRPr lang="en-US"/>
        </a:p>
      </dgm:t>
    </dgm:pt>
    <dgm:pt modelId="{DD54331D-191B-4C81-A6BE-C76979A66F14}" type="pres">
      <dgm:prSet presAssocID="{E5E37610-915C-42F9-BC11-47ABE198DE67}" presName="root" presStyleCnt="0">
        <dgm:presLayoutVars>
          <dgm:dir/>
          <dgm:resizeHandles val="exact"/>
        </dgm:presLayoutVars>
      </dgm:prSet>
      <dgm:spPr/>
    </dgm:pt>
    <dgm:pt modelId="{DA8DF0BB-5A2D-4FF9-BA18-1E8AADCA5FC7}" type="pres">
      <dgm:prSet presAssocID="{31729916-7A16-49CF-8AF4-FBB730F47DB8}" presName="compNode" presStyleCnt="0"/>
      <dgm:spPr/>
    </dgm:pt>
    <dgm:pt modelId="{F1DE34B8-1F09-4599-AC8B-942FE2249D30}" type="pres">
      <dgm:prSet presAssocID="{31729916-7A16-49CF-8AF4-FBB730F47DB8}" presName="bgRect" presStyleLbl="bgShp" presStyleIdx="0" presStyleCnt="2" custScaleY="150949"/>
      <dgm:spPr/>
    </dgm:pt>
    <dgm:pt modelId="{104CACF8-1351-4C67-9D72-8AC0B1E567F2}" type="pres">
      <dgm:prSet presAssocID="{31729916-7A16-49CF-8AF4-FBB730F47DB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8FB5710F-A40A-406F-B5FE-1037C21350E3}" type="pres">
      <dgm:prSet presAssocID="{31729916-7A16-49CF-8AF4-FBB730F47DB8}" presName="spaceRect" presStyleCnt="0"/>
      <dgm:spPr/>
    </dgm:pt>
    <dgm:pt modelId="{0F8F5F2D-F728-4EA0-A6DC-716541EE8F17}" type="pres">
      <dgm:prSet presAssocID="{31729916-7A16-49CF-8AF4-FBB730F47DB8}" presName="parTx" presStyleLbl="revTx" presStyleIdx="0" presStyleCnt="2">
        <dgm:presLayoutVars>
          <dgm:chMax val="0"/>
          <dgm:chPref val="0"/>
        </dgm:presLayoutVars>
      </dgm:prSet>
      <dgm:spPr/>
    </dgm:pt>
    <dgm:pt modelId="{D0FC110B-BB6F-4273-A84F-899563224151}" type="pres">
      <dgm:prSet presAssocID="{A6506137-FDA0-4875-84B8-D3192C18D9EC}" presName="sibTrans" presStyleCnt="0"/>
      <dgm:spPr/>
    </dgm:pt>
    <dgm:pt modelId="{4BCBA7D4-6F3E-46AF-A2DF-71F8556D6C97}" type="pres">
      <dgm:prSet presAssocID="{DCB8E46A-F61B-4922-89AA-4286C2BE1A53}" presName="compNode" presStyleCnt="0"/>
      <dgm:spPr/>
    </dgm:pt>
    <dgm:pt modelId="{35EC7465-2E35-414C-9963-B9B5DF007297}" type="pres">
      <dgm:prSet presAssocID="{DCB8E46A-F61B-4922-89AA-4286C2BE1A53}" presName="bgRect" presStyleLbl="bgShp" presStyleIdx="1" presStyleCnt="2" custScaleY="132781"/>
      <dgm:spPr/>
    </dgm:pt>
    <dgm:pt modelId="{497D32AD-BE0D-459F-BBC2-D43035788DF3}" type="pres">
      <dgm:prSet presAssocID="{DCB8E46A-F61B-4922-89AA-4286C2BE1A5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8AECA936-6750-42F7-9F54-0AB7496858E8}" type="pres">
      <dgm:prSet presAssocID="{DCB8E46A-F61B-4922-89AA-4286C2BE1A53}" presName="spaceRect" presStyleCnt="0"/>
      <dgm:spPr/>
    </dgm:pt>
    <dgm:pt modelId="{8311F573-DC08-4661-9221-671D2122AD6C}" type="pres">
      <dgm:prSet presAssocID="{DCB8E46A-F61B-4922-89AA-4286C2BE1A53}" presName="parTx" presStyleLbl="revTx" presStyleIdx="1" presStyleCnt="2" custScaleY="126939">
        <dgm:presLayoutVars>
          <dgm:chMax val="0"/>
          <dgm:chPref val="0"/>
        </dgm:presLayoutVars>
      </dgm:prSet>
      <dgm:spPr/>
    </dgm:pt>
  </dgm:ptLst>
  <dgm:cxnLst>
    <dgm:cxn modelId="{7F25592E-126B-414C-B559-F5977217F1E5}" type="presOf" srcId="{31729916-7A16-49CF-8AF4-FBB730F47DB8}" destId="{0F8F5F2D-F728-4EA0-A6DC-716541EE8F17}" srcOrd="0" destOrd="0" presId="urn:microsoft.com/office/officeart/2018/2/layout/IconVerticalSolidList"/>
    <dgm:cxn modelId="{141CD15F-B200-4A52-8750-C96B8739B694}" type="presOf" srcId="{DCB8E46A-F61B-4922-89AA-4286C2BE1A53}" destId="{8311F573-DC08-4661-9221-671D2122AD6C}" srcOrd="0" destOrd="0" presId="urn:microsoft.com/office/officeart/2018/2/layout/IconVerticalSolidList"/>
    <dgm:cxn modelId="{0E64D5B5-5A05-4E1A-AD4C-43DDB9597FF1}" srcId="{E5E37610-915C-42F9-BC11-47ABE198DE67}" destId="{DCB8E46A-F61B-4922-89AA-4286C2BE1A53}" srcOrd="1" destOrd="0" parTransId="{A1D7FCF0-2251-4571-BA05-40A6496907CA}" sibTransId="{8C362B40-5F73-4185-A2F1-A315898DC83F}"/>
    <dgm:cxn modelId="{8A6489BD-06B3-4505-BC8D-C66D6ECECD4A}" srcId="{E5E37610-915C-42F9-BC11-47ABE198DE67}" destId="{31729916-7A16-49CF-8AF4-FBB730F47DB8}" srcOrd="0" destOrd="0" parTransId="{2ABD881C-1F20-411D-9464-9FF2E9BAB750}" sibTransId="{A6506137-FDA0-4875-84B8-D3192C18D9EC}"/>
    <dgm:cxn modelId="{BFA286E8-D247-4AC8-8264-2461F8FF072D}" type="presOf" srcId="{E5E37610-915C-42F9-BC11-47ABE198DE67}" destId="{DD54331D-191B-4C81-A6BE-C76979A66F14}" srcOrd="0" destOrd="0" presId="urn:microsoft.com/office/officeart/2018/2/layout/IconVerticalSolidList"/>
    <dgm:cxn modelId="{A5E826D3-7E4A-4F1B-8770-4A34AFE04DDA}" type="presParOf" srcId="{DD54331D-191B-4C81-A6BE-C76979A66F14}" destId="{DA8DF0BB-5A2D-4FF9-BA18-1E8AADCA5FC7}" srcOrd="0" destOrd="0" presId="urn:microsoft.com/office/officeart/2018/2/layout/IconVerticalSolidList"/>
    <dgm:cxn modelId="{F2BC4573-8162-421E-BBDF-94C7465615C6}" type="presParOf" srcId="{DA8DF0BB-5A2D-4FF9-BA18-1E8AADCA5FC7}" destId="{F1DE34B8-1F09-4599-AC8B-942FE2249D30}" srcOrd="0" destOrd="0" presId="urn:microsoft.com/office/officeart/2018/2/layout/IconVerticalSolidList"/>
    <dgm:cxn modelId="{8E6B877E-30ED-4DE4-B9D1-5063DF47BE92}" type="presParOf" srcId="{DA8DF0BB-5A2D-4FF9-BA18-1E8AADCA5FC7}" destId="{104CACF8-1351-4C67-9D72-8AC0B1E567F2}" srcOrd="1" destOrd="0" presId="urn:microsoft.com/office/officeart/2018/2/layout/IconVerticalSolidList"/>
    <dgm:cxn modelId="{0C3851E6-E302-4991-81D6-0B90061A47B5}" type="presParOf" srcId="{DA8DF0BB-5A2D-4FF9-BA18-1E8AADCA5FC7}" destId="{8FB5710F-A40A-406F-B5FE-1037C21350E3}" srcOrd="2" destOrd="0" presId="urn:microsoft.com/office/officeart/2018/2/layout/IconVerticalSolidList"/>
    <dgm:cxn modelId="{47B5B22D-D9E5-47DF-9663-B65C8B3F9F40}" type="presParOf" srcId="{DA8DF0BB-5A2D-4FF9-BA18-1E8AADCA5FC7}" destId="{0F8F5F2D-F728-4EA0-A6DC-716541EE8F17}" srcOrd="3" destOrd="0" presId="urn:microsoft.com/office/officeart/2018/2/layout/IconVerticalSolidList"/>
    <dgm:cxn modelId="{F852DFE1-F961-491F-9C8F-CC59F8F9903A}" type="presParOf" srcId="{DD54331D-191B-4C81-A6BE-C76979A66F14}" destId="{D0FC110B-BB6F-4273-A84F-899563224151}" srcOrd="1" destOrd="0" presId="urn:microsoft.com/office/officeart/2018/2/layout/IconVerticalSolidList"/>
    <dgm:cxn modelId="{ADF6D972-D15F-454C-928D-38F22620CAE1}" type="presParOf" srcId="{DD54331D-191B-4C81-A6BE-C76979A66F14}" destId="{4BCBA7D4-6F3E-46AF-A2DF-71F8556D6C97}" srcOrd="2" destOrd="0" presId="urn:microsoft.com/office/officeart/2018/2/layout/IconVerticalSolidList"/>
    <dgm:cxn modelId="{B6F68F61-3ABC-49D2-91D7-E5023ED806E8}" type="presParOf" srcId="{4BCBA7D4-6F3E-46AF-A2DF-71F8556D6C97}" destId="{35EC7465-2E35-414C-9963-B9B5DF007297}" srcOrd="0" destOrd="0" presId="urn:microsoft.com/office/officeart/2018/2/layout/IconVerticalSolidList"/>
    <dgm:cxn modelId="{3455F1F4-54F2-4B82-8965-9A4044D04490}" type="presParOf" srcId="{4BCBA7D4-6F3E-46AF-A2DF-71F8556D6C97}" destId="{497D32AD-BE0D-459F-BBC2-D43035788DF3}" srcOrd="1" destOrd="0" presId="urn:microsoft.com/office/officeart/2018/2/layout/IconVerticalSolidList"/>
    <dgm:cxn modelId="{7FFA4121-FCC9-4CA3-B8B4-6EA8DE00843E}" type="presParOf" srcId="{4BCBA7D4-6F3E-46AF-A2DF-71F8556D6C97}" destId="{8AECA936-6750-42F7-9F54-0AB7496858E8}" srcOrd="2" destOrd="0" presId="urn:microsoft.com/office/officeart/2018/2/layout/IconVerticalSolidList"/>
    <dgm:cxn modelId="{FC8214E7-4058-49A7-8688-BB70C8E8BDC4}" type="presParOf" srcId="{4BCBA7D4-6F3E-46AF-A2DF-71F8556D6C97}" destId="{8311F573-DC08-4661-9221-671D2122AD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DE34B8-1F09-4599-AC8B-942FE2249D30}">
      <dsp:nvSpPr>
        <dsp:cNvPr id="0" name=""/>
        <dsp:cNvSpPr/>
      </dsp:nvSpPr>
      <dsp:spPr>
        <a:xfrm>
          <a:off x="0" y="13732"/>
          <a:ext cx="5334000" cy="18613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CACF8-1351-4C67-9D72-8AC0B1E567F2}">
      <dsp:nvSpPr>
        <dsp:cNvPr id="0" name=""/>
        <dsp:cNvSpPr/>
      </dsp:nvSpPr>
      <dsp:spPr>
        <a:xfrm>
          <a:off x="373019" y="605316"/>
          <a:ext cx="678217" cy="6782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F5F2D-F728-4EA0-A6DC-716541EE8F17}">
      <dsp:nvSpPr>
        <dsp:cNvPr id="0" name=""/>
        <dsp:cNvSpPr/>
      </dsp:nvSpPr>
      <dsp:spPr>
        <a:xfrm>
          <a:off x="1424256" y="327864"/>
          <a:ext cx="3905075" cy="1241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04" tIns="131404" rIns="131404" bIns="1314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Crypto Farm aims to educate people about the  modern day finance space of Cryptocurrencies.</a:t>
          </a:r>
          <a:endParaRPr lang="en-US" sz="1600" kern="1200" dirty="0"/>
        </a:p>
      </dsp:txBody>
      <dsp:txXfrm>
        <a:off x="1424256" y="327864"/>
        <a:ext cx="3905075" cy="1241610"/>
      </dsp:txXfrm>
    </dsp:sp>
    <dsp:sp modelId="{35EC7465-2E35-414C-9963-B9B5DF007297}">
      <dsp:nvSpPr>
        <dsp:cNvPr id="0" name=""/>
        <dsp:cNvSpPr/>
      </dsp:nvSpPr>
      <dsp:spPr>
        <a:xfrm>
          <a:off x="0" y="2158915"/>
          <a:ext cx="5334000" cy="163735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7D32AD-BE0D-459F-BBC2-D43035788DF3}">
      <dsp:nvSpPr>
        <dsp:cNvPr id="0" name=""/>
        <dsp:cNvSpPr/>
      </dsp:nvSpPr>
      <dsp:spPr>
        <a:xfrm>
          <a:off x="373019" y="2638482"/>
          <a:ext cx="678217" cy="6782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11F573-DC08-4661-9221-671D2122AD6C}">
      <dsp:nvSpPr>
        <dsp:cNvPr id="0" name=""/>
        <dsp:cNvSpPr/>
      </dsp:nvSpPr>
      <dsp:spPr>
        <a:xfrm>
          <a:off x="1424256" y="2193791"/>
          <a:ext cx="3905075" cy="15760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04" tIns="131404" rIns="131404" bIns="13140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/>
            <a:t>Combining concepts of Farming, Gaming and Financial Technology, Crypto Farm offers a fun and intuitive approach to learning cryptocurrency trading.</a:t>
          </a:r>
          <a:endParaRPr lang="en-US" sz="1600" kern="1200" dirty="0"/>
        </a:p>
      </dsp:txBody>
      <dsp:txXfrm>
        <a:off x="1424256" y="2193791"/>
        <a:ext cx="3905075" cy="15760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45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3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01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1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59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590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487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7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0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5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53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9/14/2025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850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06F54D-04EF-4345-A564-7A7B57B6C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62BC3-EEDC-816A-CF73-E98EF7D9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5000"/>
          <a:stretch>
            <a:fillRect/>
          </a:stretch>
        </p:blipFill>
        <p:spPr>
          <a:xfrm>
            <a:off x="0" y="11575"/>
            <a:ext cx="1219198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A63FA5D-402E-473D-AF05-018BE28B2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3"/>
            <a:ext cx="10667999" cy="53339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CAB0C3-04D7-2A87-BC7A-A0C78B1C3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24000"/>
            <a:ext cx="5075853" cy="2581369"/>
          </a:xfrm>
        </p:spPr>
        <p:txBody>
          <a:bodyPr anchor="t">
            <a:normAutofit/>
          </a:bodyPr>
          <a:lstStyle/>
          <a:p>
            <a:r>
              <a:rPr lang="en-ZA"/>
              <a:t>CryptoFarm</a:t>
            </a:r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7D9DCC-1D2C-81D7-1CF7-D373715674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67369"/>
            <a:ext cx="4572000" cy="789300"/>
          </a:xfrm>
        </p:spPr>
        <p:txBody>
          <a:bodyPr>
            <a:normAutofit/>
          </a:bodyPr>
          <a:lstStyle/>
          <a:p>
            <a:pPr algn="ctr"/>
            <a:r>
              <a:rPr lang="en-ZA" sz="2400" b="1" dirty="0"/>
              <a:t>A Better Sustainable Tomorrow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D3D82-8B25-4DD9-9924-4CEAD450C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31206" y="4572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lant with a bitcoin sign in it&#10;&#10;AI-generated content may be incorrect.">
            <a:extLst>
              <a:ext uri="{FF2B5EF4-FFF2-40B4-BE49-F238E27FC236}">
                <a16:creationId xmlns:a16="http://schemas.microsoft.com/office/drawing/2014/main" id="{82F41E46-65CD-7681-6306-F02457EE7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20" y="1524000"/>
            <a:ext cx="3114766" cy="31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1206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027DD1-A31E-4BED-83B8-ED31F386F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195ED9-15F9-4A18-B356-696821BFF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26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61C2FB6-1414-4D9D-BE7A-1FF2A7AA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1999" y="762000"/>
            <a:ext cx="10664151" cy="5334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3F83C-DDA1-9EE9-8F8A-D5D0D1197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635" y="1578015"/>
            <a:ext cx="3466532" cy="3810000"/>
          </a:xfrm>
        </p:spPr>
        <p:txBody>
          <a:bodyPr anchor="ctr">
            <a:normAutofit/>
          </a:bodyPr>
          <a:lstStyle/>
          <a:p>
            <a:pPr algn="r"/>
            <a:r>
              <a:rPr lang="en-ZA"/>
              <a:t>Our Solution</a:t>
            </a:r>
            <a:endParaRPr lang="en-ZA" dirty="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0B357BD6-1ADF-1D6B-B2A9-2AB6B55FE9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689724"/>
              </p:ext>
            </p:extLst>
          </p:nvPr>
        </p:nvGraphicFramePr>
        <p:xfrm>
          <a:off x="5334000" y="1676400"/>
          <a:ext cx="5334000" cy="381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45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ED5540-64E5-4258-ABA4-753F07B71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F448D61-FD92-4997-B065-20433412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67C92F-654F-446B-8347-9FF2DAF66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555A4C0-F746-4932-ABD3-024F4B231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51A8F8-7445-4C49-926D-816D68765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10423" y="396058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DC706C9-57DE-EF4F-4BB2-0AE2DB19F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635" y="1687429"/>
            <a:ext cx="5861208" cy="37064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6403A6-5759-CC23-27DA-CEC55FF26F91}"/>
              </a:ext>
            </a:extLst>
          </p:cNvPr>
          <p:cNvSpPr txBox="1"/>
          <p:nvPr/>
        </p:nvSpPr>
        <p:spPr>
          <a:xfrm>
            <a:off x="1388962" y="1041098"/>
            <a:ext cx="9525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Offering an intuitive user interface, We aim to make financial technology more available for   every 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CF0E74-AFE0-5BA9-5956-E46847DAFB9A}"/>
              </a:ext>
            </a:extLst>
          </p:cNvPr>
          <p:cNvSpPr txBox="1"/>
          <p:nvPr/>
        </p:nvSpPr>
        <p:spPr>
          <a:xfrm>
            <a:off x="7685590" y="1863524"/>
            <a:ext cx="35534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With a simple click of a button, you get to plant your tree, and watch it grow.</a:t>
            </a:r>
          </a:p>
          <a:p>
            <a:endParaRPr lang="en-ZA" dirty="0"/>
          </a:p>
          <a:p>
            <a:r>
              <a:rPr lang="en-ZA" dirty="0"/>
              <a:t>As the tree grows it signifies the growth in your earnings.</a:t>
            </a:r>
          </a:p>
          <a:p>
            <a:endParaRPr lang="en-ZA" dirty="0"/>
          </a:p>
          <a:p>
            <a:r>
              <a:rPr lang="en-ZA" dirty="0"/>
              <a:t>This offers a better understanding to financial growth.</a:t>
            </a:r>
          </a:p>
          <a:p>
            <a:endParaRPr lang="en-ZA" dirty="0"/>
          </a:p>
          <a:p>
            <a:r>
              <a:rPr lang="en-ZA" dirty="0"/>
              <a:t>Making us aware that your decisions are your financial future.</a:t>
            </a:r>
          </a:p>
        </p:txBody>
      </p:sp>
    </p:spTree>
    <p:extLst>
      <p:ext uri="{BB962C8B-B14F-4D97-AF65-F5344CB8AC3E}">
        <p14:creationId xmlns:p14="http://schemas.microsoft.com/office/powerpoint/2010/main" val="18684624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ortalVTI">
  <a:themeElements>
    <a:clrScheme name="Earth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114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Trade Gothic Next Cond</vt:lpstr>
      <vt:lpstr>Trade Gothic Next Light</vt:lpstr>
      <vt:lpstr>PortalVTI</vt:lpstr>
      <vt:lpstr>CryptoFarm</vt:lpstr>
      <vt:lpstr>Our Solution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Ntandoyenkosi Zungu (224128782)</dc:creator>
  <cp:lastModifiedBy>Ntandoyenkosi Zungu (224128782)</cp:lastModifiedBy>
  <cp:revision>5</cp:revision>
  <dcterms:created xsi:type="dcterms:W3CDTF">2025-09-13T22:13:34Z</dcterms:created>
  <dcterms:modified xsi:type="dcterms:W3CDTF">2025-09-13T22:44:20Z</dcterms:modified>
</cp:coreProperties>
</file>