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ONE YEAR AFTER USING REKA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electricity usage</c:v>
                </c:pt>
                <c:pt idx="1">
                  <c:v>REKA price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0-F246-4DD5-8600-6ED883674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931815944881889"/>
          <c:y val="6.2648433646134746E-2"/>
          <c:w val="0.54136368110236222"/>
          <c:h val="0.8120454716999586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REKA PRODUCT PER HOUSEHOLD</c:v>
                </c:pt>
              </c:strCache>
            </c:strRef>
          </c:tx>
          <c:explosion val="8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COST</c:v>
                </c:pt>
                <c:pt idx="1">
                  <c:v>PROFIT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0-EE5F-4A96-A8BB-770E9F3B06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0.36263</cdr:x>
      <cdr:y>0.45475</cdr:y>
    </cdr:from>
    <cdr:to>
      <cdr:x>0.5125</cdr:x>
      <cdr:y>0.55921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F79EC62-26D3-4ADE-A233-256659C5D82D}"/>
            </a:ext>
          </a:extLst>
        </cdr:cNvPr>
        <cdr:cNvSpPr txBox="1"/>
      </cdr:nvSpPr>
      <cdr:spPr>
        <a:xfrm xmlns:a="http://schemas.openxmlformats.org/drawingml/2006/main">
          <a:off x="2657998" y="2566979"/>
          <a:ext cx="1098480" cy="58968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ZA" sz="1100" dirty="0"/>
        </a:p>
      </cdr:txBody>
    </cdr:sp>
  </cdr:relSizeAnchor>
  <cdr:relSizeAnchor xmlns:cdr="http://schemas.openxmlformats.org/drawingml/2006/chartDrawing">
    <cdr:from>
      <cdr:x>0.37143</cdr:x>
      <cdr:y>0.46719</cdr:y>
    </cdr:from>
    <cdr:to>
      <cdr:x>0.5</cdr:x>
      <cdr:y>0.5529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4CDC5CD8-BEC0-4A13-B411-2FE0A35A7002}"/>
            </a:ext>
          </a:extLst>
        </cdr:cNvPr>
        <cdr:cNvSpPr txBox="1"/>
      </cdr:nvSpPr>
      <cdr:spPr>
        <a:xfrm xmlns:a="http://schemas.openxmlformats.org/drawingml/2006/main">
          <a:off x="3018971" y="2531534"/>
          <a:ext cx="1045030" cy="4644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ZA" sz="2000" dirty="0"/>
        </a:p>
      </cdr:txBody>
    </cdr:sp>
  </cdr:relSizeAnchor>
  <cdr:relSizeAnchor xmlns:cdr="http://schemas.openxmlformats.org/drawingml/2006/chartDrawing">
    <cdr:from>
      <cdr:x>0.39802</cdr:x>
      <cdr:y>0.53739</cdr:y>
    </cdr:from>
    <cdr:to>
      <cdr:x>0.61782</cdr:x>
      <cdr:y>0.62481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B4751A74-279C-4878-8838-FD25D84FA0EE}"/>
            </a:ext>
          </a:extLst>
        </cdr:cNvPr>
        <cdr:cNvSpPr txBox="1"/>
      </cdr:nvSpPr>
      <cdr:spPr>
        <a:xfrm xmlns:a="http://schemas.openxmlformats.org/drawingml/2006/main">
          <a:off x="2917371" y="3033485"/>
          <a:ext cx="1611086" cy="4934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ZA" sz="1800" dirty="0"/>
            <a:t>            R1882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30E13-7C1F-4D56-82D6-AE92C26D3997}" type="datetimeFigureOut">
              <a:rPr lang="en-ZA" smtClean="0"/>
              <a:t>2019/07/12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209E1-F43B-4E71-9A47-D7FCA9A8BB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635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0C701-5CB7-43E1-80DA-F0308D9AC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7"/>
            <a:ext cx="3685070" cy="3245417"/>
          </a:xfrm>
        </p:spPr>
        <p:txBody>
          <a:bodyPr>
            <a:normAutofit fontScale="90000"/>
          </a:bodyPr>
          <a:lstStyle/>
          <a:p>
            <a:br>
              <a:rPr lang="en-ZA" sz="2000" dirty="0"/>
            </a:br>
            <a:r>
              <a:rPr lang="en-ZA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  <a:br>
              <a:rPr lang="en-ZA" sz="3200" dirty="0"/>
            </a:br>
            <a:br>
              <a:rPr lang="en-ZA" sz="2000" dirty="0"/>
            </a:br>
            <a:r>
              <a:rPr lang="en-Z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</a:t>
            </a:r>
            <a:br>
              <a:rPr lang="en-Z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Z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 Customer</a:t>
            </a:r>
            <a:br>
              <a:rPr lang="en-Z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Z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</a:t>
            </a:r>
            <a:br>
              <a:rPr lang="en-Z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Z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Case/Prototype</a:t>
            </a:r>
            <a:br>
              <a:rPr lang="en-Z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Z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9F06B-E0FE-4B8E-8F9C-EC90F18F3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70" cy="914400"/>
          </a:xfrm>
        </p:spPr>
        <p:txBody>
          <a:bodyPr>
            <a:normAutofit/>
          </a:bodyPr>
          <a:lstStyle/>
          <a:p>
            <a:endParaRPr lang="en-ZA" sz="1600" dirty="0"/>
          </a:p>
          <a:p>
            <a:r>
              <a: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 6: Reka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F09CCD-908C-4B1D-9474-99A721A15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79" r="21300" b="1"/>
          <a:stretch/>
        </p:blipFill>
        <p:spPr>
          <a:xfrm>
            <a:off x="5120640" y="759599"/>
            <a:ext cx="6695223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1063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9898-F4F4-43B0-8048-63E3CBF6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KEY TAKEAWAY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1F296-C586-42EE-913F-36065CDC9D66}"/>
              </a:ext>
            </a:extLst>
          </p:cNvPr>
          <p:cNvSpPr txBox="1"/>
          <p:nvPr/>
        </p:nvSpPr>
        <p:spPr>
          <a:xfrm>
            <a:off x="4107543" y="1596571"/>
            <a:ext cx="6125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ZA" sz="2000" dirty="0"/>
              <a:t>Optimize to use energy wisely and reduce budget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D69D9-F2DB-4A9C-A094-8380B9C93036}"/>
              </a:ext>
            </a:extLst>
          </p:cNvPr>
          <p:cNvSpPr txBox="1"/>
          <p:nvPr/>
        </p:nvSpPr>
        <p:spPr>
          <a:xfrm>
            <a:off x="5588000" y="2811752"/>
            <a:ext cx="541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Adaptable REKA tracker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EDE95-04EE-4A42-BCF9-958C12F64EDB}"/>
              </a:ext>
            </a:extLst>
          </p:cNvPr>
          <p:cNvSpPr txBox="1"/>
          <p:nvPr/>
        </p:nvSpPr>
        <p:spPr>
          <a:xfrm>
            <a:off x="4818743" y="3860800"/>
            <a:ext cx="5050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ZA" sz="2000" dirty="0"/>
              <a:t>Selling you and opportunity to choose your lifestyle</a:t>
            </a:r>
          </a:p>
        </p:txBody>
      </p:sp>
    </p:spTree>
    <p:extLst>
      <p:ext uri="{BB962C8B-B14F-4D97-AF65-F5344CB8AC3E}">
        <p14:creationId xmlns:p14="http://schemas.microsoft.com/office/powerpoint/2010/main" val="234517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3DBB54-01EC-4116-A4E8-848C32429B9A}"/>
              </a:ext>
            </a:extLst>
          </p:cNvPr>
          <p:cNvSpPr txBox="1"/>
          <p:nvPr/>
        </p:nvSpPr>
        <p:spPr>
          <a:xfrm>
            <a:off x="2743200" y="1175657"/>
            <a:ext cx="6357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rgbClr val="00B0F0"/>
                </a:solidFill>
              </a:rPr>
              <a:t>SPECIAL THANKS TO THUNZI AT THE MAKER’S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334C2-503F-4F3F-91F2-31137074D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492" y="2241698"/>
            <a:ext cx="7073016" cy="23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0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D4D870A-A2A3-4CAF-8498-208082D6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9" y="279353"/>
            <a:ext cx="2435087" cy="22396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7CC165-95AA-485B-900E-A1C551EC8355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9BCFF-2712-43FE-AFB3-C41E478FDC43}"/>
              </a:ext>
            </a:extLst>
          </p:cNvPr>
          <p:cNvSpPr txBox="1"/>
          <p:nvPr/>
        </p:nvSpPr>
        <p:spPr>
          <a:xfrm>
            <a:off x="848139" y="834887"/>
            <a:ext cx="980660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DB224-A201-4316-BFBE-AF93EC3B2A2F}"/>
              </a:ext>
            </a:extLst>
          </p:cNvPr>
          <p:cNvSpPr txBox="1"/>
          <p:nvPr/>
        </p:nvSpPr>
        <p:spPr>
          <a:xfrm>
            <a:off x="1203557" y="2889838"/>
            <a:ext cx="253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0070C0"/>
                </a:solidFill>
              </a:rPr>
              <a:t>MPHO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DB7985-B62A-4C44-9F77-043E8D06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848" y="279353"/>
            <a:ext cx="2531165" cy="23047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40E31CE-1DB7-4B23-A1DB-B3491153F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583" y="3701697"/>
            <a:ext cx="2531165" cy="2180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4B6497-102B-404D-AEB9-818830434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2696" y="313984"/>
            <a:ext cx="2531165" cy="2304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1789345-8130-44F6-B4D4-8BB2148B2B5D}"/>
              </a:ext>
            </a:extLst>
          </p:cNvPr>
          <p:cNvSpPr txBox="1"/>
          <p:nvPr/>
        </p:nvSpPr>
        <p:spPr>
          <a:xfrm>
            <a:off x="5219700" y="2796885"/>
            <a:ext cx="19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0070C0"/>
                </a:solidFill>
              </a:rPr>
              <a:t>KHUTSO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85562F-49FB-4DFB-8294-B72AED6190C0}"/>
              </a:ext>
            </a:extLst>
          </p:cNvPr>
          <p:cNvSpPr txBox="1"/>
          <p:nvPr/>
        </p:nvSpPr>
        <p:spPr>
          <a:xfrm>
            <a:off x="2531165" y="6047267"/>
            <a:ext cx="164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0070C0"/>
                </a:solidFill>
              </a:rPr>
              <a:t>LESEDI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4F8A64-5A99-4773-AAD0-326953FFA267}"/>
              </a:ext>
            </a:extLst>
          </p:cNvPr>
          <p:cNvSpPr txBox="1"/>
          <p:nvPr/>
        </p:nvSpPr>
        <p:spPr>
          <a:xfrm>
            <a:off x="9322904" y="3059668"/>
            <a:ext cx="2020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0070C0"/>
                </a:solidFill>
              </a:rPr>
              <a:t>NTHABISENG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B3D6B3-0A26-4391-8A57-111A0DC2DBC2}"/>
              </a:ext>
            </a:extLst>
          </p:cNvPr>
          <p:cNvSpPr txBox="1"/>
          <p:nvPr/>
        </p:nvSpPr>
        <p:spPr>
          <a:xfrm>
            <a:off x="7938052" y="6023113"/>
            <a:ext cx="230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0070C0"/>
                </a:solidFill>
              </a:rPr>
              <a:t>MONT’SO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22BAFC-2E7D-495C-AD75-25CDCB14DCBF}"/>
              </a:ext>
            </a:extLst>
          </p:cNvPr>
          <p:cNvSpPr/>
          <p:nvPr/>
        </p:nvSpPr>
        <p:spPr>
          <a:xfrm>
            <a:off x="4686515" y="3685967"/>
            <a:ext cx="2769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ZA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MEET </a:t>
            </a:r>
            <a:r>
              <a:rPr lang="en-ZA" sz="3600" dirty="0">
                <a:solidFill>
                  <a:srgbClr val="0070C0"/>
                </a:solidFill>
              </a:rPr>
              <a:t>REKA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D5483D2-6CF3-4F1C-971A-26EFFD810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219" y="3701697"/>
            <a:ext cx="2187128" cy="20878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83599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6165-347B-46B6-82CD-DEABA391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15" y="1025703"/>
            <a:ext cx="2947482" cy="4601183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</a:t>
            </a:r>
            <a:br>
              <a:rPr lang="en-ZA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Z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45F9EB-1C34-430C-9566-0FC85E2D18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56243" y="705197"/>
            <a:ext cx="2253698" cy="22536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CC1FD4-F877-4ED0-B3C6-6195F31E8443}"/>
              </a:ext>
            </a:extLst>
          </p:cNvPr>
          <p:cNvSpPr txBox="1"/>
          <p:nvPr/>
        </p:nvSpPr>
        <p:spPr>
          <a:xfrm>
            <a:off x="5552660" y="3326295"/>
            <a:ext cx="426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rgbClr val="00B0F0"/>
                </a:solidFill>
                <a:latin typeface="Berlin Sans FB" panose="020E0602020502020306" pitchFamily="34" charset="0"/>
              </a:rPr>
              <a:t>The De Beers Family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ZA" sz="2000" dirty="0"/>
              <a:t>Upper-middle class + high-income households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ZA" sz="2000" dirty="0"/>
              <a:t>Ideally a homeowner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ZA" sz="2000" dirty="0"/>
              <a:t>Aware about their energy consumption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ZA" sz="2000" dirty="0"/>
              <a:t>Monthly bill: R1250 to R5000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ZA" sz="2000" dirty="0"/>
              <a:t>Income: R300K to R1.2M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657F2-4BBC-4122-957E-92F9ED952DA2}"/>
              </a:ext>
            </a:extLst>
          </p:cNvPr>
          <p:cNvSpPr txBox="1"/>
          <p:nvPr/>
        </p:nvSpPr>
        <p:spPr>
          <a:xfrm>
            <a:off x="8912085" y="5275643"/>
            <a:ext cx="3445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chemeClr val="bg2">
                    <a:lumMod val="75000"/>
                  </a:schemeClr>
                </a:solidFill>
              </a:rPr>
              <a:t>market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D82256-2E8D-426A-A3DA-F7C8AB4B790A}"/>
              </a:ext>
            </a:extLst>
          </p:cNvPr>
          <p:cNvSpPr txBox="1"/>
          <p:nvPr/>
        </p:nvSpPr>
        <p:spPr>
          <a:xfrm>
            <a:off x="7142921" y="5725020"/>
            <a:ext cx="44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rgbClr val="00B0F0"/>
                </a:solidFill>
              </a:rPr>
              <a:t>                        Approx. </a:t>
            </a:r>
            <a:r>
              <a:rPr lang="en-ZA" sz="3600" dirty="0">
                <a:solidFill>
                  <a:srgbClr val="00B0F0"/>
                </a:solidFill>
              </a:rPr>
              <a:t>1 323 000</a:t>
            </a:r>
            <a:endParaRPr lang="en-ZA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2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35C8-23E2-42AA-A355-519A372E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017104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F045-7459-498F-8CA3-B35800138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  <a:p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FD4C0-62A4-40BD-8FC9-2017403EE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4306956"/>
            <a:ext cx="2834640" cy="1509209"/>
          </a:xfrm>
        </p:spPr>
        <p:txBody>
          <a:bodyPr>
            <a:normAutofit/>
          </a:bodyPr>
          <a:lstStyle/>
          <a:p>
            <a:r>
              <a:rPr lang="en-ZA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NOW?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F0F8F-F73D-42D6-B386-1D2ACF83E4D4}"/>
              </a:ext>
            </a:extLst>
          </p:cNvPr>
          <p:cNvSpPr txBox="1"/>
          <p:nvPr/>
        </p:nvSpPr>
        <p:spPr>
          <a:xfrm>
            <a:off x="4068418" y="1189887"/>
            <a:ext cx="670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rgbClr val="00B0F0"/>
                </a:solidFill>
              </a:rPr>
              <a:t>TRACK</a:t>
            </a:r>
            <a:r>
              <a:rPr lang="en-ZA" sz="2400" b="1" dirty="0"/>
              <a:t> </a:t>
            </a:r>
            <a:r>
              <a:rPr lang="en-ZA" sz="2400" dirty="0"/>
              <a:t>energy usage before the bill comes</a:t>
            </a:r>
          </a:p>
          <a:p>
            <a:endParaRPr lang="en-ZA" sz="2400" b="1" dirty="0"/>
          </a:p>
          <a:p>
            <a:r>
              <a:rPr lang="en-ZA" sz="2400" b="1" dirty="0">
                <a:solidFill>
                  <a:srgbClr val="00B0F0"/>
                </a:solidFill>
              </a:rPr>
              <a:t>CUT DOWN </a:t>
            </a:r>
            <a:r>
              <a:rPr lang="en-ZA" sz="2400" dirty="0"/>
              <a:t>on electricity consumption</a:t>
            </a:r>
          </a:p>
          <a:p>
            <a:endParaRPr lang="en-ZA" sz="2400" b="1" dirty="0"/>
          </a:p>
          <a:p>
            <a:r>
              <a:rPr lang="en-ZA" sz="2400" b="1" dirty="0">
                <a:solidFill>
                  <a:srgbClr val="00B0F0"/>
                </a:solidFill>
              </a:rPr>
              <a:t>OPTIMIZE </a:t>
            </a:r>
            <a:r>
              <a:rPr lang="en-ZA" sz="2400" dirty="0"/>
              <a:t>power at desired level of price</a:t>
            </a:r>
            <a:endParaRPr lang="en-ZA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C2D82-0BEE-4DE3-B65D-9A6F57DDFF08}"/>
              </a:ext>
            </a:extLst>
          </p:cNvPr>
          <p:cNvSpPr txBox="1"/>
          <p:nvPr/>
        </p:nvSpPr>
        <p:spPr>
          <a:xfrm>
            <a:off x="4005072" y="3674238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Majority of South Africans are </a:t>
            </a:r>
            <a:r>
              <a:rPr lang="en-ZA" sz="2400" dirty="0">
                <a:solidFill>
                  <a:srgbClr val="00B0F0"/>
                </a:solidFill>
              </a:rPr>
              <a:t>“energy poor”</a:t>
            </a:r>
          </a:p>
          <a:p>
            <a:endParaRPr lang="en-ZA" sz="2400" dirty="0"/>
          </a:p>
          <a:p>
            <a:r>
              <a:rPr lang="en-ZA" sz="2400" dirty="0">
                <a:solidFill>
                  <a:srgbClr val="00B0F0"/>
                </a:solidFill>
              </a:rPr>
              <a:t>At least 10% </a:t>
            </a:r>
            <a:r>
              <a:rPr lang="en-ZA" sz="2400" dirty="0"/>
              <a:t>of their income is spent on electricity</a:t>
            </a:r>
          </a:p>
          <a:p>
            <a:endParaRPr lang="en-ZA" sz="2400" dirty="0"/>
          </a:p>
          <a:p>
            <a:r>
              <a:rPr lang="en-ZA" sz="2400" dirty="0"/>
              <a:t>Eskom’s tariffs are </a:t>
            </a:r>
            <a:r>
              <a:rPr lang="en-ZA" sz="2400" dirty="0">
                <a:solidFill>
                  <a:srgbClr val="00B0F0"/>
                </a:solidFill>
              </a:rPr>
              <a:t>higher</a:t>
            </a:r>
            <a:r>
              <a:rPr lang="en-ZA" sz="2400" dirty="0"/>
              <a:t> than before</a:t>
            </a:r>
          </a:p>
        </p:txBody>
      </p:sp>
    </p:spTree>
    <p:extLst>
      <p:ext uri="{BB962C8B-B14F-4D97-AF65-F5344CB8AC3E}">
        <p14:creationId xmlns:p14="http://schemas.microsoft.com/office/powerpoint/2010/main" val="267972217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E4ACE8-B739-4BDA-BACF-CAB9563DDB91}"/>
              </a:ext>
            </a:extLst>
          </p:cNvPr>
          <p:cNvSpPr txBox="1"/>
          <p:nvPr/>
        </p:nvSpPr>
        <p:spPr>
          <a:xfrm>
            <a:off x="516835" y="556591"/>
            <a:ext cx="5830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rgbClr val="00B0F0"/>
                </a:solidFill>
              </a:rPr>
              <a:t>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723DA-05AA-465F-A8E9-715B9FB3BD58}"/>
              </a:ext>
            </a:extLst>
          </p:cNvPr>
          <p:cNvSpPr txBox="1"/>
          <p:nvPr/>
        </p:nvSpPr>
        <p:spPr>
          <a:xfrm>
            <a:off x="516835" y="1589649"/>
            <a:ext cx="5579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A physical device to track and give</a:t>
            </a:r>
            <a:r>
              <a:rPr lang="en-ZA" dirty="0"/>
              <a:t>:</a:t>
            </a:r>
          </a:p>
          <a:p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9BDFF8-A673-4A01-A42B-7A84383D72C2}"/>
              </a:ext>
            </a:extLst>
          </p:cNvPr>
          <p:cNvSpPr/>
          <p:nvPr/>
        </p:nvSpPr>
        <p:spPr>
          <a:xfrm>
            <a:off x="516836" y="2235980"/>
            <a:ext cx="2535854" cy="132314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Precise </a:t>
            </a:r>
            <a:r>
              <a:rPr lang="en-ZA" dirty="0">
                <a:solidFill>
                  <a:srgbClr val="00B0F0"/>
                </a:solidFill>
              </a:rPr>
              <a:t>real-time</a:t>
            </a:r>
            <a:r>
              <a:rPr lang="en-ZA" dirty="0"/>
              <a:t> measurements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FB8FB-0818-4E1D-BD8D-65CE33C4C66F}"/>
              </a:ext>
            </a:extLst>
          </p:cNvPr>
          <p:cNvSpPr/>
          <p:nvPr/>
        </p:nvSpPr>
        <p:spPr>
          <a:xfrm>
            <a:off x="4591471" y="2235980"/>
            <a:ext cx="2535446" cy="132314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71612-DC6C-4CFC-8507-923CFA38A535}"/>
              </a:ext>
            </a:extLst>
          </p:cNvPr>
          <p:cNvSpPr txBox="1"/>
          <p:nvPr/>
        </p:nvSpPr>
        <p:spPr>
          <a:xfrm>
            <a:off x="4591471" y="2235980"/>
            <a:ext cx="2535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00B0F0"/>
                </a:solidFill>
              </a:rPr>
              <a:t>        </a:t>
            </a:r>
          </a:p>
          <a:p>
            <a:r>
              <a:rPr lang="en-ZA" dirty="0">
                <a:solidFill>
                  <a:srgbClr val="00B0F0"/>
                </a:solidFill>
              </a:rPr>
              <a:t>        Comprehensive </a:t>
            </a:r>
          </a:p>
          <a:p>
            <a:r>
              <a:rPr lang="en-ZA" dirty="0"/>
              <a:t>              readings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3E901E-C4E5-47A3-B3C3-0EAD145CDD27}"/>
              </a:ext>
            </a:extLst>
          </p:cNvPr>
          <p:cNvSpPr/>
          <p:nvPr/>
        </p:nvSpPr>
        <p:spPr>
          <a:xfrm>
            <a:off x="8998635" y="2235980"/>
            <a:ext cx="2535446" cy="132314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Different ways to </a:t>
            </a:r>
            <a:r>
              <a:rPr lang="en-ZA" dirty="0">
                <a:solidFill>
                  <a:schemeClr val="accent1"/>
                </a:solidFill>
              </a:rPr>
              <a:t>optimize</a:t>
            </a:r>
            <a:r>
              <a:rPr lang="en-ZA" dirty="0">
                <a:solidFill>
                  <a:schemeClr val="tx1"/>
                </a:solidFill>
              </a:rPr>
              <a:t> energy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AF0027-79D5-41F5-A381-B4C55CEA52AF}"/>
              </a:ext>
            </a:extLst>
          </p:cNvPr>
          <p:cNvSpPr txBox="1"/>
          <p:nvPr/>
        </p:nvSpPr>
        <p:spPr>
          <a:xfrm>
            <a:off x="404293" y="3974624"/>
            <a:ext cx="1163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Plus a mobile application to display any electrical activity with an </a:t>
            </a:r>
            <a:r>
              <a:rPr lang="en-ZA" sz="2400" dirty="0">
                <a:solidFill>
                  <a:schemeClr val="accent1"/>
                </a:solidFill>
              </a:rPr>
              <a:t>intuitive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9C222-7F13-4D42-B3F1-038312180248}"/>
              </a:ext>
            </a:extLst>
          </p:cNvPr>
          <p:cNvSpPr txBox="1"/>
          <p:nvPr/>
        </p:nvSpPr>
        <p:spPr>
          <a:xfrm>
            <a:off x="516835" y="4881489"/>
            <a:ext cx="367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chemeClr val="accent1"/>
                </a:solidFill>
              </a:rPr>
              <a:t>WHY US?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B5A4B-8BA7-42BC-BCFD-488167B455A0}"/>
              </a:ext>
            </a:extLst>
          </p:cNvPr>
          <p:cNvSpPr txBox="1"/>
          <p:nvPr/>
        </p:nvSpPr>
        <p:spPr>
          <a:xfrm>
            <a:off x="618978" y="5542671"/>
            <a:ext cx="7498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sz="2000" dirty="0"/>
              <a:t>Adaptive device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sz="2000" dirty="0"/>
              <a:t>Incentive for “good” behaviour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sz="2000" dirty="0"/>
              <a:t>Peer-to-peer suggestions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F5B65A-E580-4305-8240-F609037CA5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4062" y="4436289"/>
            <a:ext cx="2993054" cy="2319809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D6A9AC-DF7D-45A0-8357-DBC9CB034298}"/>
              </a:ext>
            </a:extLst>
          </p:cNvPr>
          <p:cNvSpPr txBox="1"/>
          <p:nvPr/>
        </p:nvSpPr>
        <p:spPr>
          <a:xfrm>
            <a:off x="9270609" y="5036234"/>
            <a:ext cx="208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REKA Tracker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666B12-7A37-4FC1-BDCF-AB8E49979D17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8267116" y="5267067"/>
            <a:ext cx="1003493" cy="3291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6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3371-BCC7-494B-9747-E4128116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br>
              <a:rPr lang="en-ZA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Z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PROPOSITION</a:t>
            </a:r>
          </a:p>
        </p:txBody>
      </p:sp>
      <p:pic>
        <p:nvPicPr>
          <p:cNvPr id="4" name="Graphic 3" descr="Home">
            <a:extLst>
              <a:ext uri="{FF2B5EF4-FFF2-40B4-BE49-F238E27FC236}">
                <a16:creationId xmlns:a16="http://schemas.microsoft.com/office/drawing/2014/main" id="{6BD6E4A9-9476-4466-A5E9-A0386AE9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2442" y="684268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8DAC33-1E74-4EF2-B133-4E9C62C69A86}"/>
              </a:ext>
            </a:extLst>
          </p:cNvPr>
          <p:cNvSpPr txBox="1"/>
          <p:nvPr/>
        </p:nvSpPr>
        <p:spPr>
          <a:xfrm>
            <a:off x="5273522" y="923782"/>
            <a:ext cx="506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annual bill of R15 000 on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328A9-0238-405C-A337-533D3F26A443}"/>
              </a:ext>
            </a:extLst>
          </p:cNvPr>
          <p:cNvSpPr txBox="1"/>
          <p:nvPr/>
        </p:nvSpPr>
        <p:spPr>
          <a:xfrm>
            <a:off x="3757246" y="1873443"/>
            <a:ext cx="2269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3 x tracker devices for main appliances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F5734-FE95-4342-A625-78793A8CE4A0}"/>
              </a:ext>
            </a:extLst>
          </p:cNvPr>
          <p:cNvSpPr txBox="1"/>
          <p:nvPr/>
        </p:nvSpPr>
        <p:spPr>
          <a:xfrm>
            <a:off x="5612423" y="1873443"/>
            <a:ext cx="1223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       </a:t>
            </a:r>
            <a:r>
              <a:rPr lang="en-Z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ZA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D376B3-D0C5-43BC-9685-B81FCE8BC719}"/>
              </a:ext>
            </a:extLst>
          </p:cNvPr>
          <p:cNvSpPr txBox="1"/>
          <p:nvPr/>
        </p:nvSpPr>
        <p:spPr>
          <a:xfrm>
            <a:off x="6421901" y="1873443"/>
            <a:ext cx="998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Central </a:t>
            </a:r>
          </a:p>
          <a:p>
            <a:r>
              <a:rPr lang="en-ZA" sz="2000" dirty="0"/>
              <a:t>unit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E9F03-1B34-4079-A50F-79DCEAD01EC5}"/>
              </a:ext>
            </a:extLst>
          </p:cNvPr>
          <p:cNvSpPr txBox="1"/>
          <p:nvPr/>
        </p:nvSpPr>
        <p:spPr>
          <a:xfrm>
            <a:off x="7327858" y="1904220"/>
            <a:ext cx="79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068519-B4BD-41D8-B9F8-A6D799E5B195}"/>
              </a:ext>
            </a:extLst>
          </p:cNvPr>
          <p:cNvSpPr txBox="1"/>
          <p:nvPr/>
        </p:nvSpPr>
        <p:spPr>
          <a:xfrm>
            <a:off x="8041559" y="1809584"/>
            <a:ext cx="260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(For geysers and pool pumps) Installation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26C3A4-FE18-4802-8587-27C225DF3BE8}"/>
              </a:ext>
            </a:extLst>
          </p:cNvPr>
          <p:cNvSpPr txBox="1"/>
          <p:nvPr/>
        </p:nvSpPr>
        <p:spPr>
          <a:xfrm>
            <a:off x="10434473" y="1915605"/>
            <a:ext cx="1167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=  R1882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D4793E5D-3466-4BB4-A337-B84E20B1C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570914"/>
              </p:ext>
            </p:extLst>
          </p:nvPr>
        </p:nvGraphicFramePr>
        <p:xfrm>
          <a:off x="3269731" y="2731333"/>
          <a:ext cx="4058125" cy="2247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C52E905-D085-46F1-AE89-3BD5502A6DA0}"/>
              </a:ext>
            </a:extLst>
          </p:cNvPr>
          <p:cNvCxnSpPr>
            <a:cxnSpLocks/>
          </p:cNvCxnSpPr>
          <p:nvPr/>
        </p:nvCxnSpPr>
        <p:spPr>
          <a:xfrm>
            <a:off x="8127371" y="2731332"/>
            <a:ext cx="0" cy="1800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E9B334-6227-413C-BD93-73D39721DFE5}"/>
              </a:ext>
            </a:extLst>
          </p:cNvPr>
          <p:cNvCxnSpPr>
            <a:cxnSpLocks/>
          </p:cNvCxnSpPr>
          <p:nvPr/>
        </p:nvCxnSpPr>
        <p:spPr>
          <a:xfrm>
            <a:off x="8127371" y="4527507"/>
            <a:ext cx="2321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381D0D-EDB8-457F-9AF2-EA183ADA0954}"/>
              </a:ext>
            </a:extLst>
          </p:cNvPr>
          <p:cNvCxnSpPr>
            <a:cxnSpLocks/>
          </p:cNvCxnSpPr>
          <p:nvPr/>
        </p:nvCxnSpPr>
        <p:spPr>
          <a:xfrm>
            <a:off x="8127371" y="3818743"/>
            <a:ext cx="230710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55698F-ED80-4E99-B88C-5C2FCF494D8C}"/>
              </a:ext>
            </a:extLst>
          </p:cNvPr>
          <p:cNvCxnSpPr>
            <a:cxnSpLocks/>
          </p:cNvCxnSpPr>
          <p:nvPr/>
        </p:nvCxnSpPr>
        <p:spPr>
          <a:xfrm flipV="1">
            <a:off x="8137002" y="2926148"/>
            <a:ext cx="2053410" cy="16049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105D113-C237-4C28-A004-C661A66064CA}"/>
              </a:ext>
            </a:extLst>
          </p:cNvPr>
          <p:cNvSpPr/>
          <p:nvPr/>
        </p:nvSpPr>
        <p:spPr>
          <a:xfrm>
            <a:off x="9044285" y="3728630"/>
            <a:ext cx="125292" cy="1898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722A56-FAC1-4E2E-B9B7-23C5496C25E1}"/>
              </a:ext>
            </a:extLst>
          </p:cNvPr>
          <p:cNvSpPr txBox="1"/>
          <p:nvPr/>
        </p:nvSpPr>
        <p:spPr>
          <a:xfrm>
            <a:off x="10516880" y="3910205"/>
            <a:ext cx="142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accent2">
                    <a:lumMod val="50000"/>
                  </a:schemeClr>
                </a:solidFill>
              </a:rPr>
              <a:t>Break-even point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FC6465-0A71-4A07-991A-4A914024C0C2}"/>
              </a:ext>
            </a:extLst>
          </p:cNvPr>
          <p:cNvCxnSpPr>
            <a:cxnSpLocks/>
            <a:stCxn id="46" idx="1"/>
            <a:endCxn id="41" idx="6"/>
          </p:cNvCxnSpPr>
          <p:nvPr/>
        </p:nvCxnSpPr>
        <p:spPr>
          <a:xfrm flipH="1" flipV="1">
            <a:off x="9169577" y="3823572"/>
            <a:ext cx="1347303" cy="40979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D59F4F-86B0-4460-88C4-057347C19DA6}"/>
              </a:ext>
            </a:extLst>
          </p:cNvPr>
          <p:cNvSpPr txBox="1"/>
          <p:nvPr/>
        </p:nvSpPr>
        <p:spPr>
          <a:xfrm>
            <a:off x="7159782" y="3595347"/>
            <a:ext cx="119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0070C0"/>
                </a:solidFill>
              </a:rPr>
              <a:t>Price of REKA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78A056-5588-4515-8484-57FBC0257054}"/>
              </a:ext>
            </a:extLst>
          </p:cNvPr>
          <p:cNvSpPr txBox="1"/>
          <p:nvPr/>
        </p:nvSpPr>
        <p:spPr>
          <a:xfrm>
            <a:off x="8195710" y="4617746"/>
            <a:ext cx="2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Period (in months)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416906-88E4-4958-ACE5-2EAEAB9F5D4E}"/>
              </a:ext>
            </a:extLst>
          </p:cNvPr>
          <p:cNvSpPr txBox="1"/>
          <p:nvPr/>
        </p:nvSpPr>
        <p:spPr>
          <a:xfrm>
            <a:off x="6458624" y="3595347"/>
            <a:ext cx="68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6BFF2F-DC30-4750-A0EB-2CCBA413E5F2}"/>
              </a:ext>
            </a:extLst>
          </p:cNvPr>
          <p:cNvSpPr txBox="1"/>
          <p:nvPr/>
        </p:nvSpPr>
        <p:spPr>
          <a:xfrm>
            <a:off x="6233643" y="5117292"/>
            <a:ext cx="199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u="sng" dirty="0"/>
              <a:t>EQUIVALENTLY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F7E3263-3CCE-4690-927A-A6F5839BF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062" y="5587926"/>
            <a:ext cx="1134789" cy="111869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2D7B037-5159-4FD5-AACC-301B7F224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193" y="5587926"/>
            <a:ext cx="1195748" cy="1195748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06EA49B-8F66-43E8-B11D-9834C650943A}"/>
              </a:ext>
            </a:extLst>
          </p:cNvPr>
          <p:cNvSpPr txBox="1"/>
          <p:nvPr/>
        </p:nvSpPr>
        <p:spPr>
          <a:xfrm>
            <a:off x="5907851" y="5962606"/>
            <a:ext cx="154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CUT 4MIN/PA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9B2CE9-DAB0-472A-AF86-89A460851149}"/>
              </a:ext>
            </a:extLst>
          </p:cNvPr>
          <p:cNvSpPr txBox="1"/>
          <p:nvPr/>
        </p:nvSpPr>
        <p:spPr>
          <a:xfrm>
            <a:off x="7727613" y="5934218"/>
            <a:ext cx="62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97BD4D-28AE-4582-AE01-7043B585FC2F}"/>
              </a:ext>
            </a:extLst>
          </p:cNvPr>
          <p:cNvSpPr txBox="1"/>
          <p:nvPr/>
        </p:nvSpPr>
        <p:spPr>
          <a:xfrm>
            <a:off x="9619887" y="5916298"/>
            <a:ext cx="198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CUT 30MIN/WEEK</a:t>
            </a:r>
          </a:p>
        </p:txBody>
      </p:sp>
    </p:spTree>
    <p:extLst>
      <p:ext uri="{BB962C8B-B14F-4D97-AF65-F5344CB8AC3E}">
        <p14:creationId xmlns:p14="http://schemas.microsoft.com/office/powerpoint/2010/main" val="406902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0D58-6DBA-4A45-8059-1DA5E8F8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ZA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ZA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Z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When?</a:t>
            </a:r>
            <a:br>
              <a:rPr lang="en-ZA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ZA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Z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What?</a:t>
            </a:r>
            <a:br>
              <a:rPr lang="en-ZA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ZA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Z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Why?</a:t>
            </a:r>
            <a:br>
              <a:rPr lang="en-ZA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ZA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Z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3ADEB-4B3A-4125-9B4E-B11F50EEA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FIRST TIME USER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718C7-FD5A-4C34-B633-1621DD8D50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endParaRPr lang="en-ZA" dirty="0"/>
          </a:p>
          <a:p>
            <a:endParaRPr lang="en-ZA" dirty="0"/>
          </a:p>
          <a:p>
            <a:endParaRPr lang="en-ZA" sz="6400" dirty="0"/>
          </a:p>
          <a:p>
            <a:endParaRPr lang="en-ZA" sz="6400" dirty="0"/>
          </a:p>
          <a:p>
            <a:endParaRPr lang="en-ZA" sz="6400" dirty="0"/>
          </a:p>
          <a:p>
            <a:r>
              <a:rPr lang="en-ZA" sz="7200" dirty="0"/>
              <a:t>Consumer needs to manage their energy &amp; budget.</a:t>
            </a:r>
          </a:p>
          <a:p>
            <a:endParaRPr lang="en-ZA" sz="7200" dirty="0"/>
          </a:p>
          <a:p>
            <a:endParaRPr lang="en-ZA" sz="7200" dirty="0"/>
          </a:p>
          <a:p>
            <a:r>
              <a:rPr lang="en-ZA" sz="7200" dirty="0"/>
              <a:t>A tracker w/ sensor + central unit and a free app</a:t>
            </a:r>
          </a:p>
          <a:p>
            <a:endParaRPr lang="en-ZA" sz="7200" dirty="0"/>
          </a:p>
          <a:p>
            <a:endParaRPr lang="en-ZA" sz="7200" dirty="0"/>
          </a:p>
          <a:p>
            <a:r>
              <a:rPr lang="en-ZA" sz="7200" dirty="0"/>
              <a:t>Above three are needed for full use of the product.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433F6-DD11-44C6-94FF-F0EED1F8A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REGULAR USER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F4402-436F-4E6B-A197-64F9ED7F6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640114"/>
            <a:ext cx="3474720" cy="5217886"/>
          </a:xfrm>
        </p:spPr>
        <p:txBody>
          <a:bodyPr>
            <a:normAutofit fontScale="25000" lnSpcReduction="20000"/>
          </a:bodyPr>
          <a:lstStyle/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sz="2400" dirty="0"/>
          </a:p>
          <a:p>
            <a:r>
              <a:rPr lang="en-ZA" sz="7200" dirty="0"/>
              <a:t>Users want consumption reading and saving tips from community</a:t>
            </a:r>
          </a:p>
          <a:p>
            <a:endParaRPr lang="en-ZA" sz="7200" dirty="0"/>
          </a:p>
          <a:p>
            <a:pPr marL="0" indent="0">
              <a:buNone/>
            </a:pPr>
            <a:endParaRPr lang="en-ZA" sz="7200" dirty="0"/>
          </a:p>
          <a:p>
            <a:r>
              <a:rPr lang="en-ZA" sz="7200" dirty="0"/>
              <a:t>Logs into the app</a:t>
            </a:r>
          </a:p>
          <a:p>
            <a:endParaRPr lang="en-ZA" sz="7200" dirty="0"/>
          </a:p>
          <a:p>
            <a:endParaRPr lang="en-ZA" sz="7200" dirty="0"/>
          </a:p>
          <a:p>
            <a:r>
              <a:rPr lang="en-ZA" sz="8000" dirty="0"/>
              <a:t>Access account &amp; usage details. Store information on the cloud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5B4B1-B34B-4944-9626-C44E8E6914BC}"/>
              </a:ext>
            </a:extLst>
          </p:cNvPr>
          <p:cNvSpPr txBox="1"/>
          <p:nvPr/>
        </p:nvSpPr>
        <p:spPr>
          <a:xfrm>
            <a:off x="4833257" y="754505"/>
            <a:ext cx="454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rgbClr val="00B0F0"/>
                </a:solidFill>
              </a:rPr>
              <a:t>Use Case/ Prototype Demo </a:t>
            </a:r>
          </a:p>
        </p:txBody>
      </p:sp>
    </p:spTree>
    <p:extLst>
      <p:ext uri="{BB962C8B-B14F-4D97-AF65-F5344CB8AC3E}">
        <p14:creationId xmlns:p14="http://schemas.microsoft.com/office/powerpoint/2010/main" val="203772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7A6CAD-B2B8-4339-978F-535F2E3DBD69}"/>
              </a:ext>
            </a:extLst>
          </p:cNvPr>
          <p:cNvSpPr txBox="1"/>
          <p:nvPr/>
        </p:nvSpPr>
        <p:spPr>
          <a:xfrm>
            <a:off x="1016000" y="419687"/>
            <a:ext cx="8403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chemeClr val="accent1">
                    <a:lumMod val="50000"/>
                  </a:schemeClr>
                </a:solidFill>
              </a:rPr>
              <a:t>BUSINESS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7772A-0D52-4691-8DAA-876E40B0DB8D}"/>
              </a:ext>
            </a:extLst>
          </p:cNvPr>
          <p:cNvSpPr txBox="1"/>
          <p:nvPr/>
        </p:nvSpPr>
        <p:spPr>
          <a:xfrm>
            <a:off x="566056" y="881352"/>
            <a:ext cx="1130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>
                <a:solidFill>
                  <a:srgbClr val="002060"/>
                </a:solidFill>
              </a:rPr>
              <a:t>____________________________________________________________________________________________________</a:t>
            </a:r>
            <a:endParaRPr lang="en-ZA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FF230-5BED-438E-B7EC-9E801B2DE479}"/>
              </a:ext>
            </a:extLst>
          </p:cNvPr>
          <p:cNvSpPr/>
          <p:nvPr/>
        </p:nvSpPr>
        <p:spPr>
          <a:xfrm>
            <a:off x="798286" y="1739677"/>
            <a:ext cx="3018971" cy="13510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A394C-D304-4CEB-8BA3-76F4F07CE081}"/>
              </a:ext>
            </a:extLst>
          </p:cNvPr>
          <p:cNvSpPr txBox="1"/>
          <p:nvPr/>
        </p:nvSpPr>
        <p:spPr>
          <a:xfrm>
            <a:off x="798286" y="1739677"/>
            <a:ext cx="3018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00B0F0"/>
                </a:solidFill>
              </a:rPr>
              <a:t>Acquisition</a:t>
            </a:r>
            <a:r>
              <a:rPr lang="en-ZA" dirty="0"/>
              <a:t> of customers through: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Word of mouth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Flyers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Gym classes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085991-2630-4A9B-AAE3-B6CA721845B4}"/>
              </a:ext>
            </a:extLst>
          </p:cNvPr>
          <p:cNvSpPr/>
          <p:nvPr/>
        </p:nvSpPr>
        <p:spPr>
          <a:xfrm>
            <a:off x="4586514" y="3429000"/>
            <a:ext cx="3018971" cy="13791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Orders are taken before producing the devices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C20543-275E-46D3-9F25-6BAAACDA941B}"/>
              </a:ext>
            </a:extLst>
          </p:cNvPr>
          <p:cNvSpPr/>
          <p:nvPr/>
        </p:nvSpPr>
        <p:spPr>
          <a:xfrm>
            <a:off x="8374743" y="1711567"/>
            <a:ext cx="3018971" cy="137919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solidFill>
                  <a:srgbClr val="00B0F0"/>
                </a:solidFill>
              </a:rPr>
              <a:t>First set of customers </a:t>
            </a:r>
            <a:r>
              <a:rPr lang="en-ZA" dirty="0">
                <a:solidFill>
                  <a:schemeClr val="tx1"/>
                </a:solidFill>
              </a:rPr>
              <a:t>will be from the northern suburbs of Johannesburg</a:t>
            </a:r>
            <a:endParaRPr lang="en-ZA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973A51-4EC7-4D38-A54F-5B98B4D0A00F}"/>
              </a:ext>
            </a:extLst>
          </p:cNvPr>
          <p:cNvSpPr/>
          <p:nvPr/>
        </p:nvSpPr>
        <p:spPr>
          <a:xfrm>
            <a:off x="798286" y="5094406"/>
            <a:ext cx="3018971" cy="147732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00B0F0"/>
                </a:solidFill>
              </a:rPr>
              <a:t>Growth</a:t>
            </a:r>
            <a:r>
              <a:rPr lang="en-ZA" dirty="0">
                <a:solidFill>
                  <a:schemeClr val="tx1"/>
                </a:solidFill>
              </a:rPr>
              <a:t>: expanding to Pretoria and the whole of Gauteng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DEAEDB-904D-46A2-8940-EB1251F5B7D1}"/>
              </a:ext>
            </a:extLst>
          </p:cNvPr>
          <p:cNvSpPr/>
          <p:nvPr/>
        </p:nvSpPr>
        <p:spPr>
          <a:xfrm>
            <a:off x="8708572" y="4841740"/>
            <a:ext cx="3018971" cy="15965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00B0F0"/>
                </a:solidFill>
              </a:rPr>
              <a:t>Milestone:</a:t>
            </a:r>
            <a:r>
              <a:rPr lang="en-ZA" dirty="0">
                <a:solidFill>
                  <a:schemeClr val="tx2">
                    <a:lumMod val="75000"/>
                  </a:schemeClr>
                </a:solidFill>
              </a:rPr>
              <a:t> creating programs to facilitate more R&amp;D on perfecting our technology</a:t>
            </a:r>
          </a:p>
        </p:txBody>
      </p:sp>
    </p:spTree>
    <p:extLst>
      <p:ext uri="{BB962C8B-B14F-4D97-AF65-F5344CB8AC3E}">
        <p14:creationId xmlns:p14="http://schemas.microsoft.com/office/powerpoint/2010/main" val="47457100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208D-99A6-4120-915A-7484E785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FINANCIALS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EF554F-EAA9-4062-9BF5-31C5172BFB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4362307"/>
              </p:ext>
            </p:extLst>
          </p:nvPr>
        </p:nvGraphicFramePr>
        <p:xfrm>
          <a:off x="3759200" y="493486"/>
          <a:ext cx="7329714" cy="5644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Graphic 5" descr="Home">
            <a:extLst>
              <a:ext uri="{FF2B5EF4-FFF2-40B4-BE49-F238E27FC236}">
                <a16:creationId xmlns:a16="http://schemas.microsoft.com/office/drawing/2014/main" id="{2C86780E-06BC-48CA-AE3F-FE6694C7B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7486" y="2401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332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474</TotalTime>
  <Words>364</Words>
  <Application>Microsoft Office PowerPoint</Application>
  <PresentationFormat>Widescreen</PresentationFormat>
  <Paragraphs>140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Berlin Sans FB</vt:lpstr>
      <vt:lpstr>Calibri</vt:lpstr>
      <vt:lpstr>Corbel</vt:lpstr>
      <vt:lpstr>Wingdings</vt:lpstr>
      <vt:lpstr>Wingdings 2</vt:lpstr>
      <vt:lpstr>Frame</vt:lpstr>
      <vt:lpstr> AGENDA  Problem  Target Customer  Solution   Use Case/Prototype  Business Model</vt:lpstr>
      <vt:lpstr>PowerPoint Presentation</vt:lpstr>
      <vt:lpstr>TARGET CUSTOMER</vt:lpstr>
      <vt:lpstr>PROBLEM</vt:lpstr>
      <vt:lpstr>PowerPoint Presentation</vt:lpstr>
      <vt:lpstr>VALUE PROPOSITION</vt:lpstr>
      <vt:lpstr>  When?  What?  Why?  </vt:lpstr>
      <vt:lpstr>PowerPoint Presentation</vt:lpstr>
      <vt:lpstr>FINANCIALS</vt:lpstr>
      <vt:lpstr>KEY TAKEAWAY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 Mabetlela</dc:creator>
  <cp:lastModifiedBy>1828559</cp:lastModifiedBy>
  <cp:revision>32</cp:revision>
  <dcterms:created xsi:type="dcterms:W3CDTF">2019-07-11T19:07:50Z</dcterms:created>
  <dcterms:modified xsi:type="dcterms:W3CDTF">2019-07-12T03:04:24Z</dcterms:modified>
</cp:coreProperties>
</file>