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4C4F-A5F5-4B6C-9CC9-5855B1449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5C70C-3684-41F2-AA1A-86CECEC16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6502C-6BAE-4659-9AED-0C2971AF05C9}"/>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A82C2F3C-B1FD-452E-80E2-2550A9E86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C06D4-2529-4BBA-8906-F14B47076EF9}"/>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20241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E554-312C-4BA9-A173-9E2D7107E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78840F-EEA2-46DE-9023-CE51485CD7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84AA0-D8D7-4C1A-ACC7-9F4989E8EE25}"/>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E2854576-0AF4-4CD7-92F6-2C49303C4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AD324-13F0-4A43-81C2-3ECF6E8A4929}"/>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180428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B5A9C-0C4C-47CD-8336-CE5A50C946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BE006C-3196-4A49-84A9-E5C1F0885B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A437-33B1-4D4E-98C2-DF5BCC8EF391}"/>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1DD69E58-A175-4366-A24E-81D5D82C0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3903F-4A1F-4E8B-9549-45F2E1A4C8B3}"/>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224798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4B6-432F-4C39-BAFA-634875636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A9226-2542-4E93-923B-D969F90D83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6857B-CB35-45BB-A86B-859E7C7AF0F1}"/>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A0664B34-99BF-4D26-9DE0-B21935BF2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00DCC-6A0F-4F99-BC1D-38283D2B74D4}"/>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417910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E1F4-7B89-4746-B4EC-73C7842B1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079A9-666C-4203-91C5-F4B785544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E3098-A481-4B7C-AE94-F520C1D4C1BB}"/>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E5463C6A-2C3C-4894-8F1F-198B1D730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1788B-2DE4-42C8-9E71-4B7F9F0982DB}"/>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39764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D0F0-25F1-4B9B-AACC-0B3870051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BAE55-CD3D-4DEE-9964-81098AF808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4A49F-FB3C-4F25-A691-5206ECCE94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BCD859-C3DB-4ADA-81AF-A4419D7184B8}"/>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6" name="Footer Placeholder 5">
            <a:extLst>
              <a:ext uri="{FF2B5EF4-FFF2-40B4-BE49-F238E27FC236}">
                <a16:creationId xmlns:a16="http://schemas.microsoft.com/office/drawing/2014/main" id="{8D275598-D72B-45C6-A930-903E34F03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F13D8-AF28-4419-A10C-53DB38744C55}"/>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86801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A26B-34DC-4F1D-9D17-C51983E60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E703F5-A82B-4853-87C2-4E9E8C16B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BCA8B0-65E3-4C54-A151-4D1E3DA63A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A5EC8-0022-414C-A627-78C256837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82B6C1-5C16-4D7F-8CA0-C70C98B03D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E73101-3192-44F2-B835-A84704630C17}"/>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8" name="Footer Placeholder 7">
            <a:extLst>
              <a:ext uri="{FF2B5EF4-FFF2-40B4-BE49-F238E27FC236}">
                <a16:creationId xmlns:a16="http://schemas.microsoft.com/office/drawing/2014/main" id="{D26BEEAD-4F23-42F3-81E5-7BF2FE3779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396E8C-55BE-4495-BFED-899EB6EAB0A0}"/>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177968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680A-FDB6-46AC-996D-8407F8AF2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2C291-ECD8-4EA8-9AC2-1F42EF69A6F6}"/>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4" name="Footer Placeholder 3">
            <a:extLst>
              <a:ext uri="{FF2B5EF4-FFF2-40B4-BE49-F238E27FC236}">
                <a16:creationId xmlns:a16="http://schemas.microsoft.com/office/drawing/2014/main" id="{41BDC347-2F7C-48B2-AD53-CE8F8CAC6A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449AC-D597-4B3B-9322-C60B284822BF}"/>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207292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5AB9E-9516-442D-8C03-40ACD4E3A78E}"/>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3" name="Footer Placeholder 2">
            <a:extLst>
              <a:ext uri="{FF2B5EF4-FFF2-40B4-BE49-F238E27FC236}">
                <a16:creationId xmlns:a16="http://schemas.microsoft.com/office/drawing/2014/main" id="{C4A2F9C1-79F0-41B8-A620-29DFC317E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7A6E84-03EF-4F35-A22D-61048B76AFCD}"/>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22676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A1E3-F7AE-4A40-98A9-2C048812C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EDAAC-B2E7-47E6-9330-CD8A9BF7A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86A83-267A-4971-899A-2DE42C65E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CCC59D-C132-4BE8-80A5-09217917C736}"/>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6" name="Footer Placeholder 5">
            <a:extLst>
              <a:ext uri="{FF2B5EF4-FFF2-40B4-BE49-F238E27FC236}">
                <a16:creationId xmlns:a16="http://schemas.microsoft.com/office/drawing/2014/main" id="{13B2A701-9C0B-437D-A92F-6F8186145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2D0C9-DBA2-486B-A66D-A74CBA1A7995}"/>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280007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3D06-0411-42FD-9B2F-EF9951DEA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3CA4C-CD5C-4E14-9C7B-F26DBA182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41374-6ADA-47CF-9622-84FC7056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AB647F-FEED-4015-A332-53DD93E8E3B1}"/>
              </a:ext>
            </a:extLst>
          </p:cNvPr>
          <p:cNvSpPr>
            <a:spLocks noGrp="1"/>
          </p:cNvSpPr>
          <p:nvPr>
            <p:ph type="dt" sz="half" idx="10"/>
          </p:nvPr>
        </p:nvSpPr>
        <p:spPr/>
        <p:txBody>
          <a:bodyPr/>
          <a:lstStyle/>
          <a:p>
            <a:fld id="{6602A89F-CB20-42B2-B344-0894434763DA}" type="datetimeFigureOut">
              <a:rPr lang="en-US" smtClean="0"/>
              <a:t>3/24/2023</a:t>
            </a:fld>
            <a:endParaRPr lang="en-US"/>
          </a:p>
        </p:txBody>
      </p:sp>
      <p:sp>
        <p:nvSpPr>
          <p:cNvPr id="6" name="Footer Placeholder 5">
            <a:extLst>
              <a:ext uri="{FF2B5EF4-FFF2-40B4-BE49-F238E27FC236}">
                <a16:creationId xmlns:a16="http://schemas.microsoft.com/office/drawing/2014/main" id="{FA510303-0E90-4C71-8BA8-EC884EDCD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882EB-CD9F-4FB6-B297-F60495C93CD1}"/>
              </a:ext>
            </a:extLst>
          </p:cNvPr>
          <p:cNvSpPr>
            <a:spLocks noGrp="1"/>
          </p:cNvSpPr>
          <p:nvPr>
            <p:ph type="sldNum" sz="quarter" idx="12"/>
          </p:nvPr>
        </p:nvSpPr>
        <p:spPr/>
        <p:txBody>
          <a:bodyPr/>
          <a:lstStyle/>
          <a:p>
            <a:fld id="{4890309D-69E7-429C-A4BE-D3354EF8BAC3}" type="slidenum">
              <a:rPr lang="en-US" smtClean="0"/>
              <a:t>‹#›</a:t>
            </a:fld>
            <a:endParaRPr lang="en-US"/>
          </a:p>
        </p:txBody>
      </p:sp>
    </p:spTree>
    <p:extLst>
      <p:ext uri="{BB962C8B-B14F-4D97-AF65-F5344CB8AC3E}">
        <p14:creationId xmlns:p14="http://schemas.microsoft.com/office/powerpoint/2010/main" val="41761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94AA3-B532-45CF-A891-A108505A0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EE9A4-F99A-4126-BA4C-759CC467D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97D3-C102-4837-9569-AB916B942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2A89F-CB20-42B2-B344-0894434763DA}" type="datetimeFigureOut">
              <a:rPr lang="en-US" smtClean="0"/>
              <a:t>3/24/2023</a:t>
            </a:fld>
            <a:endParaRPr lang="en-US"/>
          </a:p>
        </p:txBody>
      </p:sp>
      <p:sp>
        <p:nvSpPr>
          <p:cNvPr id="5" name="Footer Placeholder 4">
            <a:extLst>
              <a:ext uri="{FF2B5EF4-FFF2-40B4-BE49-F238E27FC236}">
                <a16:creationId xmlns:a16="http://schemas.microsoft.com/office/drawing/2014/main" id="{05EEF451-5649-42AC-8C8C-FDD6EB270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56D24D-611C-4C99-A8FE-C294717FE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0309D-69E7-429C-A4BE-D3354EF8BAC3}" type="slidenum">
              <a:rPr lang="en-US" smtClean="0"/>
              <a:t>‹#›</a:t>
            </a:fld>
            <a:endParaRPr lang="en-US"/>
          </a:p>
        </p:txBody>
      </p:sp>
    </p:spTree>
    <p:extLst>
      <p:ext uri="{BB962C8B-B14F-4D97-AF65-F5344CB8AC3E}">
        <p14:creationId xmlns:p14="http://schemas.microsoft.com/office/powerpoint/2010/main" val="198467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ppfolio.com/property-management-software" TargetMode="External"/><Relationship Id="rId2" Type="http://schemas.openxmlformats.org/officeDocument/2006/relationships/hyperlink" Target="https://www.rentmanager.com/about-rent-manag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A310-F702-45CE-BF43-41239472D19B}"/>
              </a:ext>
            </a:extLst>
          </p:cNvPr>
          <p:cNvSpPr>
            <a:spLocks noGrp="1"/>
          </p:cNvSpPr>
          <p:nvPr>
            <p:ph type="ctrTitle"/>
          </p:nvPr>
        </p:nvSpPr>
        <p:spPr>
          <a:xfrm>
            <a:off x="1524000" y="424071"/>
            <a:ext cx="9144000" cy="1457738"/>
          </a:xfrm>
        </p:spPr>
        <p:txBody>
          <a:bodyPr>
            <a:normAutofit/>
          </a:bodyPr>
          <a:lstStyle/>
          <a:p>
            <a:r>
              <a:rPr lang="en-US" dirty="0"/>
              <a:t>Project Presentation.</a:t>
            </a:r>
          </a:p>
        </p:txBody>
      </p:sp>
      <p:sp>
        <p:nvSpPr>
          <p:cNvPr id="3" name="Subtitle 2">
            <a:extLst>
              <a:ext uri="{FF2B5EF4-FFF2-40B4-BE49-F238E27FC236}">
                <a16:creationId xmlns:a16="http://schemas.microsoft.com/office/drawing/2014/main" id="{AD5CDAAD-CB21-4481-B16E-CADCC92159D7}"/>
              </a:ext>
            </a:extLst>
          </p:cNvPr>
          <p:cNvSpPr>
            <a:spLocks noGrp="1"/>
          </p:cNvSpPr>
          <p:nvPr>
            <p:ph type="subTitle" idx="1"/>
          </p:nvPr>
        </p:nvSpPr>
        <p:spPr>
          <a:xfrm>
            <a:off x="1524000" y="2226365"/>
            <a:ext cx="9144000" cy="4207564"/>
          </a:xfrm>
        </p:spPr>
        <p:txBody>
          <a:bodyPr>
            <a:normAutofit fontScale="85000" lnSpcReduction="20000"/>
          </a:bodyPr>
          <a:lstStyle/>
          <a:p>
            <a:r>
              <a:rPr lang="en-US" b="1" dirty="0"/>
              <a:t>Faculty of Computing information Management.</a:t>
            </a:r>
          </a:p>
          <a:p>
            <a:br>
              <a:rPr lang="en-US" b="1" dirty="0"/>
            </a:br>
            <a:r>
              <a:rPr lang="en-US" b="1" dirty="0"/>
              <a:t>Course: Bachelor of Business Information Technology </a:t>
            </a:r>
          </a:p>
          <a:p>
            <a:endParaRPr lang="en-US" b="1" dirty="0"/>
          </a:p>
          <a:p>
            <a:r>
              <a:rPr lang="en-US" b="1" dirty="0"/>
              <a:t>Name: Abraham Mutinda.</a:t>
            </a:r>
            <a:br>
              <a:rPr lang="en-US" b="1" dirty="0"/>
            </a:br>
            <a:endParaRPr lang="en-US" b="1" dirty="0"/>
          </a:p>
          <a:p>
            <a:r>
              <a:rPr lang="en-US" b="1" dirty="0"/>
              <a:t>Registration Number: 19/02862</a:t>
            </a:r>
          </a:p>
          <a:p>
            <a:endParaRPr lang="en-US" b="1" dirty="0"/>
          </a:p>
          <a:p>
            <a:r>
              <a:rPr lang="en-US" b="1" dirty="0"/>
              <a:t>Email: 1902842@students.kcau.ac.ke</a:t>
            </a:r>
          </a:p>
          <a:p>
            <a:endParaRPr lang="en-US" b="1" dirty="0"/>
          </a:p>
          <a:p>
            <a:r>
              <a:rPr lang="en-US" b="1" dirty="0"/>
              <a:t>Supervisor: Collins </a:t>
            </a:r>
            <a:r>
              <a:rPr lang="en-US" b="1" dirty="0" err="1"/>
              <a:t>Ondiek</a:t>
            </a:r>
            <a:r>
              <a:rPr lang="en-US" b="1" dirty="0"/>
              <a:t>.</a:t>
            </a:r>
          </a:p>
          <a:p>
            <a:endParaRPr lang="en-US" b="1" dirty="0"/>
          </a:p>
          <a:p>
            <a:r>
              <a:rPr lang="en-US" b="1" dirty="0"/>
              <a:t>Title: </a:t>
            </a:r>
            <a:r>
              <a:rPr lang="en-US" b="1" dirty="0">
                <a:solidFill>
                  <a:srgbClr val="00B050"/>
                </a:solidFill>
              </a:rPr>
              <a:t>Alliance Homes Management System.</a:t>
            </a:r>
          </a:p>
        </p:txBody>
      </p:sp>
    </p:spTree>
    <p:extLst>
      <p:ext uri="{BB962C8B-B14F-4D97-AF65-F5344CB8AC3E}">
        <p14:creationId xmlns:p14="http://schemas.microsoft.com/office/powerpoint/2010/main" val="135756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09A0-BA42-4889-A986-C0E6B40B130A}"/>
              </a:ext>
            </a:extLst>
          </p:cNvPr>
          <p:cNvSpPr>
            <a:spLocks noGrp="1"/>
          </p:cNvSpPr>
          <p:nvPr>
            <p:ph type="title"/>
          </p:nvPr>
        </p:nvSpPr>
        <p:spPr/>
        <p:txBody>
          <a:bodyPr/>
          <a:lstStyle/>
          <a:p>
            <a:r>
              <a:rPr lang="en-US" dirty="0">
                <a:solidFill>
                  <a:srgbClr val="00B050"/>
                </a:solidFill>
              </a:rPr>
              <a:t>References</a:t>
            </a:r>
          </a:p>
        </p:txBody>
      </p:sp>
      <p:sp>
        <p:nvSpPr>
          <p:cNvPr id="3" name="Content Placeholder 2">
            <a:extLst>
              <a:ext uri="{FF2B5EF4-FFF2-40B4-BE49-F238E27FC236}">
                <a16:creationId xmlns:a16="http://schemas.microsoft.com/office/drawing/2014/main" id="{BBAFD45D-2D0A-48AA-9090-6DD5E420CDE2}"/>
              </a:ext>
            </a:extLst>
          </p:cNvPr>
          <p:cNvSpPr>
            <a:spLocks noGrp="1"/>
          </p:cNvSpPr>
          <p:nvPr>
            <p:ph idx="1"/>
          </p:nvPr>
        </p:nvSpPr>
        <p:spPr/>
        <p:txBody>
          <a:bodyPr>
            <a:normAutofit fontScale="92500" lnSpcReduction="10000"/>
          </a:bodyPr>
          <a:lstStyle/>
          <a:p>
            <a:r>
              <a:rPr lang="en-US" dirty="0" err="1"/>
              <a:t>Gohari</a:t>
            </a:r>
            <a:r>
              <a:rPr lang="en-US" dirty="0"/>
              <a:t>, M., Li, Y., Li, X., &amp; Tan, K. C. (2020). A review of rentals management systems: Benefits, challenges, and future directions. Sustainable Cities and Society, 62, 102390.</a:t>
            </a:r>
          </a:p>
          <a:p>
            <a:r>
              <a:rPr lang="en-US" dirty="0" err="1"/>
              <a:t>Weerawarana</a:t>
            </a:r>
            <a:r>
              <a:rPr lang="en-US" dirty="0"/>
              <a:t>, A., &amp; </a:t>
            </a:r>
            <a:r>
              <a:rPr lang="en-US" dirty="0" err="1"/>
              <a:t>Alahakoon</a:t>
            </a:r>
            <a:r>
              <a:rPr lang="en-US" dirty="0"/>
              <a:t>, D. (2020). Challenges of implementing a cloud-based rentals management system for small and medium-sized enterprises. In Proceedings of the 2020 15th International Conference on Computer Science &amp; Education (ICCSE) (pp. 224-227). IEEE.</a:t>
            </a:r>
          </a:p>
          <a:p>
            <a:r>
              <a:rPr lang="en-US" dirty="0"/>
              <a:t>Rent Manager. (n.d.). About Rent Manager. Retrieved March 24, 2023, from </a:t>
            </a:r>
            <a:r>
              <a:rPr lang="en-US" u="sng" dirty="0">
                <a:hlinkClick r:id="rId2"/>
              </a:rPr>
              <a:t>https://www.rentmanager.com/about-rent-manager/</a:t>
            </a:r>
            <a:endParaRPr lang="en-US" dirty="0"/>
          </a:p>
          <a:p>
            <a:r>
              <a:rPr lang="en-US" dirty="0"/>
              <a:t>AppFolio. (n.d.). AppFolio Property Manager. Retrieved March 24, 2023, from </a:t>
            </a:r>
            <a:r>
              <a:rPr lang="en-US" u="sng" dirty="0">
                <a:hlinkClick r:id="rId3"/>
              </a:rPr>
              <a:t>https://www.appfolio.com/property-management-software</a:t>
            </a:r>
            <a:endParaRPr lang="en-US" dirty="0"/>
          </a:p>
          <a:p>
            <a:endParaRPr lang="en-US" dirty="0"/>
          </a:p>
        </p:txBody>
      </p:sp>
    </p:spTree>
    <p:extLst>
      <p:ext uri="{BB962C8B-B14F-4D97-AF65-F5344CB8AC3E}">
        <p14:creationId xmlns:p14="http://schemas.microsoft.com/office/powerpoint/2010/main" val="128415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1708-4582-4045-A0B8-C8AC30B27AB5}"/>
              </a:ext>
            </a:extLst>
          </p:cNvPr>
          <p:cNvSpPr>
            <a:spLocks noGrp="1"/>
          </p:cNvSpPr>
          <p:nvPr>
            <p:ph type="title"/>
          </p:nvPr>
        </p:nvSpPr>
        <p:spPr/>
        <p:txBody>
          <a:bodyPr/>
          <a:lstStyle/>
          <a:p>
            <a:r>
              <a:rPr lang="en-US" dirty="0">
                <a:solidFill>
                  <a:srgbClr val="00B050"/>
                </a:solidFill>
              </a:rPr>
              <a:t>Introduction</a:t>
            </a:r>
          </a:p>
        </p:txBody>
      </p:sp>
      <p:sp>
        <p:nvSpPr>
          <p:cNvPr id="3" name="Content Placeholder 2">
            <a:extLst>
              <a:ext uri="{FF2B5EF4-FFF2-40B4-BE49-F238E27FC236}">
                <a16:creationId xmlns:a16="http://schemas.microsoft.com/office/drawing/2014/main" id="{BEB64D2A-09C5-45CE-AF70-7AB9A67A02BA}"/>
              </a:ext>
            </a:extLst>
          </p:cNvPr>
          <p:cNvSpPr>
            <a:spLocks noGrp="1"/>
          </p:cNvSpPr>
          <p:nvPr>
            <p:ph idx="1"/>
          </p:nvPr>
        </p:nvSpPr>
        <p:spPr/>
        <p:txBody>
          <a:bodyPr/>
          <a:lstStyle/>
          <a:p>
            <a:r>
              <a:rPr lang="en-US" dirty="0"/>
              <a:t>Welcome to my final project presentation on Alliance homes Management Systems. I will share with you the key features and benefits of my Alliance homes Management System, which is designed to streamline the rental process and make it easier for property owners and managers to manage their properties.</a:t>
            </a:r>
          </a:p>
          <a:p>
            <a:r>
              <a:rPr lang="en-US" dirty="0"/>
              <a:t>I will then discuss the key features of the system, including its user interface and reporting capabilities. Finally, I will discuss the benefits of using the system and how it can help property owners and managers save time and increase efficiency.</a:t>
            </a:r>
          </a:p>
        </p:txBody>
      </p:sp>
    </p:spTree>
    <p:extLst>
      <p:ext uri="{BB962C8B-B14F-4D97-AF65-F5344CB8AC3E}">
        <p14:creationId xmlns:p14="http://schemas.microsoft.com/office/powerpoint/2010/main" val="96972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557-050D-42CD-BF11-0AFD39449AB1}"/>
              </a:ext>
            </a:extLst>
          </p:cNvPr>
          <p:cNvSpPr>
            <a:spLocks noGrp="1"/>
          </p:cNvSpPr>
          <p:nvPr>
            <p:ph type="title"/>
          </p:nvPr>
        </p:nvSpPr>
        <p:spPr/>
        <p:txBody>
          <a:bodyPr/>
          <a:lstStyle/>
          <a:p>
            <a:r>
              <a:rPr lang="en-US" dirty="0">
                <a:solidFill>
                  <a:srgbClr val="00B050"/>
                </a:solidFill>
              </a:rPr>
              <a:t>Background</a:t>
            </a:r>
          </a:p>
        </p:txBody>
      </p:sp>
      <p:sp>
        <p:nvSpPr>
          <p:cNvPr id="3" name="Content Placeholder 2">
            <a:extLst>
              <a:ext uri="{FF2B5EF4-FFF2-40B4-BE49-F238E27FC236}">
                <a16:creationId xmlns:a16="http://schemas.microsoft.com/office/drawing/2014/main" id="{04C1EB80-A9AB-4FF4-B6FB-D8C3D386D104}"/>
              </a:ext>
            </a:extLst>
          </p:cNvPr>
          <p:cNvSpPr>
            <a:spLocks noGrp="1"/>
          </p:cNvSpPr>
          <p:nvPr>
            <p:ph idx="1"/>
          </p:nvPr>
        </p:nvSpPr>
        <p:spPr/>
        <p:txBody>
          <a:bodyPr>
            <a:normAutofit lnSpcReduction="10000"/>
          </a:bodyPr>
          <a:lstStyle/>
          <a:p>
            <a:r>
              <a:rPr lang="en-US" dirty="0"/>
              <a:t>Managing estate properties can be a complex and time-consuming task. Property owners and managers need to keep track of various details such as tenant information, lease agreements, rent payments, maintenance requests, and more. Traditional methods of managing rentals involve a lot of paperwork, phone calls, and manual processes, which can lead to errors and inefficiencies.</a:t>
            </a:r>
          </a:p>
          <a:p>
            <a:r>
              <a:rPr lang="en-US" dirty="0"/>
              <a:t>Alliance homes Management Systems can save property owners and managers time and money by automating many of the manual processes involved in managing rentals. They also provide real-time visibility into rental performance, enabling property owners and managers to make more informed decisions about their properties.</a:t>
            </a:r>
          </a:p>
        </p:txBody>
      </p:sp>
    </p:spTree>
    <p:extLst>
      <p:ext uri="{BB962C8B-B14F-4D97-AF65-F5344CB8AC3E}">
        <p14:creationId xmlns:p14="http://schemas.microsoft.com/office/powerpoint/2010/main" val="256343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C71-2108-45B4-A906-0D7862DB18BF}"/>
              </a:ext>
            </a:extLst>
          </p:cNvPr>
          <p:cNvSpPr>
            <a:spLocks noGrp="1"/>
          </p:cNvSpPr>
          <p:nvPr>
            <p:ph type="title"/>
          </p:nvPr>
        </p:nvSpPr>
        <p:spPr/>
        <p:txBody>
          <a:bodyPr/>
          <a:lstStyle/>
          <a:p>
            <a:r>
              <a:rPr lang="en-US" dirty="0">
                <a:solidFill>
                  <a:srgbClr val="00B050"/>
                </a:solidFill>
              </a:rPr>
              <a:t>Problem statement</a:t>
            </a:r>
          </a:p>
        </p:txBody>
      </p:sp>
      <p:sp>
        <p:nvSpPr>
          <p:cNvPr id="3" name="Content Placeholder 2">
            <a:extLst>
              <a:ext uri="{FF2B5EF4-FFF2-40B4-BE49-F238E27FC236}">
                <a16:creationId xmlns:a16="http://schemas.microsoft.com/office/drawing/2014/main" id="{B22459D1-B292-4F9C-BAF2-9B507ACC8A54}"/>
              </a:ext>
            </a:extLst>
          </p:cNvPr>
          <p:cNvSpPr>
            <a:spLocks noGrp="1"/>
          </p:cNvSpPr>
          <p:nvPr>
            <p:ph idx="1"/>
          </p:nvPr>
        </p:nvSpPr>
        <p:spPr/>
        <p:txBody>
          <a:bodyPr/>
          <a:lstStyle/>
          <a:p>
            <a:r>
              <a:rPr lang="en-US" dirty="0"/>
              <a:t>The problem that my Alliance homes Management System aims to solve is the inefficiencies and challenges associated with traditional methods of managing rental properties. As mentioned earlier, managing rental properties can be a complex and time-consuming task, involving a lot of paperwork, phone calls, and manual processes. These traditional methods can lead to errors and inefficiencies, which can have a negative impact on the profitability of the property.</a:t>
            </a:r>
          </a:p>
        </p:txBody>
      </p:sp>
    </p:spTree>
    <p:extLst>
      <p:ext uri="{BB962C8B-B14F-4D97-AF65-F5344CB8AC3E}">
        <p14:creationId xmlns:p14="http://schemas.microsoft.com/office/powerpoint/2010/main" val="317626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FF9C-01D6-4E1B-ABAC-C41DF2D161D7}"/>
              </a:ext>
            </a:extLst>
          </p:cNvPr>
          <p:cNvSpPr>
            <a:spLocks noGrp="1"/>
          </p:cNvSpPr>
          <p:nvPr>
            <p:ph type="title"/>
          </p:nvPr>
        </p:nvSpPr>
        <p:spPr/>
        <p:txBody>
          <a:bodyPr/>
          <a:lstStyle/>
          <a:p>
            <a:r>
              <a:rPr lang="en-US" dirty="0">
                <a:solidFill>
                  <a:srgbClr val="00B050"/>
                </a:solidFill>
              </a:rPr>
              <a:t>Aims and Objectives</a:t>
            </a:r>
          </a:p>
        </p:txBody>
      </p:sp>
      <p:sp>
        <p:nvSpPr>
          <p:cNvPr id="3" name="Content Placeholder 2">
            <a:extLst>
              <a:ext uri="{FF2B5EF4-FFF2-40B4-BE49-F238E27FC236}">
                <a16:creationId xmlns:a16="http://schemas.microsoft.com/office/drawing/2014/main" id="{3E3F0BE3-9EC9-4E00-9D09-D382CC400C84}"/>
              </a:ext>
            </a:extLst>
          </p:cNvPr>
          <p:cNvSpPr>
            <a:spLocks noGrp="1"/>
          </p:cNvSpPr>
          <p:nvPr>
            <p:ph idx="1"/>
          </p:nvPr>
        </p:nvSpPr>
        <p:spPr/>
        <p:txBody>
          <a:bodyPr/>
          <a:lstStyle/>
          <a:p>
            <a:r>
              <a:rPr lang="en-US" dirty="0"/>
              <a:t>Improve communication between property owners, managers, and tenants: The system aims to improve communication between property owners, managers, and tenants by providing a centralized platform for all communication related to rentals.</a:t>
            </a:r>
          </a:p>
          <a:p>
            <a:r>
              <a:rPr lang="en-US" dirty="0"/>
              <a:t>Automate rental management tasks: The system aims to automate many of the manual processes involved in managing rentals, such as rent collection, lease management, maintenance requests, and more.</a:t>
            </a:r>
          </a:p>
          <a:p>
            <a:r>
              <a:rPr lang="en-US" dirty="0"/>
              <a:t>Simplify reporting and analysis: The system aims to simplify reporting and analysis by providing customizable reports and dashboards that provide insights into rental performance. </a:t>
            </a:r>
          </a:p>
        </p:txBody>
      </p:sp>
    </p:spTree>
    <p:extLst>
      <p:ext uri="{BB962C8B-B14F-4D97-AF65-F5344CB8AC3E}">
        <p14:creationId xmlns:p14="http://schemas.microsoft.com/office/powerpoint/2010/main" val="341466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79BE-BED3-4B0E-AC25-758872F3C37A}"/>
              </a:ext>
            </a:extLst>
          </p:cNvPr>
          <p:cNvSpPr>
            <a:spLocks noGrp="1"/>
          </p:cNvSpPr>
          <p:nvPr>
            <p:ph type="title"/>
          </p:nvPr>
        </p:nvSpPr>
        <p:spPr/>
        <p:txBody>
          <a:bodyPr/>
          <a:lstStyle/>
          <a:p>
            <a:r>
              <a:rPr lang="en-US" dirty="0">
                <a:solidFill>
                  <a:srgbClr val="00B050"/>
                </a:solidFill>
              </a:rPr>
              <a:t>Literature review</a:t>
            </a:r>
          </a:p>
        </p:txBody>
      </p:sp>
      <p:sp>
        <p:nvSpPr>
          <p:cNvPr id="3" name="Content Placeholder 2">
            <a:extLst>
              <a:ext uri="{FF2B5EF4-FFF2-40B4-BE49-F238E27FC236}">
                <a16:creationId xmlns:a16="http://schemas.microsoft.com/office/drawing/2014/main" id="{C74C6518-5A30-40BC-AA9F-4073C8CE27DF}"/>
              </a:ext>
            </a:extLst>
          </p:cNvPr>
          <p:cNvSpPr>
            <a:spLocks noGrp="1"/>
          </p:cNvSpPr>
          <p:nvPr>
            <p:ph idx="1"/>
          </p:nvPr>
        </p:nvSpPr>
        <p:spPr/>
        <p:txBody>
          <a:bodyPr>
            <a:normAutofit fontScale="85000" lnSpcReduction="20000"/>
          </a:bodyPr>
          <a:lstStyle/>
          <a:p>
            <a:r>
              <a:rPr lang="en-US" dirty="0"/>
              <a:t>Homes Management Systems have become increasingly popular in recent years as property owners and managers seek to streamline their  operations and improve efficiency. Several studies have explored the benefits of Homes Management Systems, as well as the challenges associated with their implementation.</a:t>
            </a:r>
          </a:p>
          <a:p>
            <a:r>
              <a:rPr lang="en-US" dirty="0"/>
              <a:t>One study by </a:t>
            </a:r>
            <a:r>
              <a:rPr lang="en-US" dirty="0" err="1"/>
              <a:t>Gohari</a:t>
            </a:r>
            <a:r>
              <a:rPr lang="en-US" dirty="0"/>
              <a:t> et al. (2020) found that Rentals Management Systems can improve efficiency, productivity, and profitability for property owners and managers. The study highlighted the importance of automating manual processes, such as rent collection and maintenance requests, as well as the importance of real-time visibility into rental performance.</a:t>
            </a:r>
          </a:p>
          <a:p>
            <a:r>
              <a:rPr lang="en-US" dirty="0"/>
              <a:t>Another study by </a:t>
            </a:r>
            <a:r>
              <a:rPr lang="en-US" dirty="0" err="1"/>
              <a:t>Weerawarana</a:t>
            </a:r>
            <a:r>
              <a:rPr lang="en-US" dirty="0"/>
              <a:t> and </a:t>
            </a:r>
            <a:r>
              <a:rPr lang="en-US" dirty="0" err="1"/>
              <a:t>Alahakoon</a:t>
            </a:r>
            <a:r>
              <a:rPr lang="en-US" dirty="0"/>
              <a:t> (2020) examined the challenges associated with implementing Rentals Management Systems. The study found that one of the main challenges is resistance to change from property owners and managers, who may be accustomed to manual processes. </a:t>
            </a:r>
          </a:p>
          <a:p>
            <a:endParaRPr lang="en-US" dirty="0"/>
          </a:p>
          <a:p>
            <a:endParaRPr lang="en-US" dirty="0"/>
          </a:p>
        </p:txBody>
      </p:sp>
    </p:spTree>
    <p:extLst>
      <p:ext uri="{BB962C8B-B14F-4D97-AF65-F5344CB8AC3E}">
        <p14:creationId xmlns:p14="http://schemas.microsoft.com/office/powerpoint/2010/main" val="128391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66E6-27A7-428D-B2C4-B9E894E0A9D7}"/>
              </a:ext>
            </a:extLst>
          </p:cNvPr>
          <p:cNvSpPr>
            <a:spLocks noGrp="1"/>
          </p:cNvSpPr>
          <p:nvPr>
            <p:ph type="title"/>
          </p:nvPr>
        </p:nvSpPr>
        <p:spPr/>
        <p:txBody>
          <a:bodyPr/>
          <a:lstStyle/>
          <a:p>
            <a:r>
              <a:rPr lang="en-US" dirty="0">
                <a:solidFill>
                  <a:srgbClr val="00B050"/>
                </a:solidFill>
              </a:rPr>
              <a:t>Significance of study</a:t>
            </a:r>
          </a:p>
        </p:txBody>
      </p:sp>
      <p:sp>
        <p:nvSpPr>
          <p:cNvPr id="3" name="Content Placeholder 2">
            <a:extLst>
              <a:ext uri="{FF2B5EF4-FFF2-40B4-BE49-F238E27FC236}">
                <a16:creationId xmlns:a16="http://schemas.microsoft.com/office/drawing/2014/main" id="{A8EE9B0E-9304-49E1-9C6C-FE1D54C6E263}"/>
              </a:ext>
            </a:extLst>
          </p:cNvPr>
          <p:cNvSpPr>
            <a:spLocks noGrp="1"/>
          </p:cNvSpPr>
          <p:nvPr>
            <p:ph idx="1"/>
          </p:nvPr>
        </p:nvSpPr>
        <p:spPr>
          <a:xfrm>
            <a:off x="838200" y="1825625"/>
            <a:ext cx="10515600" cy="4351338"/>
          </a:xfrm>
        </p:spPr>
        <p:txBody>
          <a:bodyPr>
            <a:normAutofit fontScale="70000" lnSpcReduction="20000"/>
          </a:bodyPr>
          <a:lstStyle/>
          <a:p>
            <a:r>
              <a:rPr lang="en-US" dirty="0"/>
              <a:t>Understanding the benefits of Rentals Management Systems: The review highlights that Rentals Management Systems can improve efficiency, productivity, and profitability for property owners and managers. It also emphasizes the importance of automating manual processes, providing real-time visibility into rental performance, and improving communication between property owners, managers, and tenants.</a:t>
            </a:r>
          </a:p>
          <a:p>
            <a:r>
              <a:rPr lang="en-US" dirty="0"/>
              <a:t>Identifying the challenges associated with implementing Rentals Management Systems: The review identifies the challenges associated with implementing Rentals Management Systems, such as resistance to change, the need for user training and support, and the need for robust security features and compliance with relevant data protection regulations.</a:t>
            </a:r>
          </a:p>
          <a:p>
            <a:r>
              <a:rPr lang="en-US" dirty="0"/>
              <a:t>Identifying the commercial Rentals Management Systems available in the market: The review provides examples of commercial Rentals Management Systems, such as Rent Manager and AppFolio, and their features. This information can be useful for property owners and managers who are considering implementing a Rentals Management System.</a:t>
            </a:r>
          </a:p>
          <a:p>
            <a:r>
              <a:rPr lang="en-US" dirty="0"/>
              <a:t>Providing a basis for further research: The review highlights the need for further research on Rentals Management Systems, such as the use of Rapid Application Development methodology, and the impact of Rentals Management Systems on tenant satisfaction and retention</a:t>
            </a:r>
          </a:p>
          <a:p>
            <a:endParaRPr lang="en-US" dirty="0"/>
          </a:p>
        </p:txBody>
      </p:sp>
    </p:spTree>
    <p:extLst>
      <p:ext uri="{BB962C8B-B14F-4D97-AF65-F5344CB8AC3E}">
        <p14:creationId xmlns:p14="http://schemas.microsoft.com/office/powerpoint/2010/main" val="138274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F24C-0AD3-4035-89D4-3965446FF0EE}"/>
              </a:ext>
            </a:extLst>
          </p:cNvPr>
          <p:cNvSpPr>
            <a:spLocks noGrp="1"/>
          </p:cNvSpPr>
          <p:nvPr>
            <p:ph type="title"/>
          </p:nvPr>
        </p:nvSpPr>
        <p:spPr>
          <a:xfrm>
            <a:off x="838200" y="0"/>
            <a:ext cx="10515600" cy="827571"/>
          </a:xfrm>
        </p:spPr>
        <p:txBody>
          <a:bodyPr/>
          <a:lstStyle/>
          <a:p>
            <a:r>
              <a:rPr lang="en-US" dirty="0">
                <a:solidFill>
                  <a:srgbClr val="00B050"/>
                </a:solidFill>
              </a:rPr>
              <a:t>Screenshots of the system.</a:t>
            </a:r>
          </a:p>
        </p:txBody>
      </p:sp>
      <p:pic>
        <p:nvPicPr>
          <p:cNvPr id="5" name="Content Placeholder 4">
            <a:extLst>
              <a:ext uri="{FF2B5EF4-FFF2-40B4-BE49-F238E27FC236}">
                <a16:creationId xmlns:a16="http://schemas.microsoft.com/office/drawing/2014/main" id="{D5BB5B01-4A97-4DB8-B56F-EDC10C3D1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7531" y="3889176"/>
            <a:ext cx="4202960" cy="2968824"/>
          </a:xfrm>
        </p:spPr>
      </p:pic>
      <p:pic>
        <p:nvPicPr>
          <p:cNvPr id="9" name="Picture 8">
            <a:extLst>
              <a:ext uri="{FF2B5EF4-FFF2-40B4-BE49-F238E27FC236}">
                <a16:creationId xmlns:a16="http://schemas.microsoft.com/office/drawing/2014/main" id="{51B2F0B7-0F43-4A5A-AB0E-D9C20124E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9" y="3889176"/>
            <a:ext cx="3899082" cy="2974398"/>
          </a:xfrm>
          <a:prstGeom prst="rect">
            <a:avLst/>
          </a:prstGeom>
        </p:spPr>
      </p:pic>
      <p:pic>
        <p:nvPicPr>
          <p:cNvPr id="15" name="Picture 14">
            <a:extLst>
              <a:ext uri="{FF2B5EF4-FFF2-40B4-BE49-F238E27FC236}">
                <a16:creationId xmlns:a16="http://schemas.microsoft.com/office/drawing/2014/main" id="{6DF6E88C-1959-4C14-AC45-3BAA15B73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877" y="3889176"/>
            <a:ext cx="3928368" cy="2974398"/>
          </a:xfrm>
          <a:prstGeom prst="rect">
            <a:avLst/>
          </a:prstGeom>
        </p:spPr>
      </p:pic>
      <p:pic>
        <p:nvPicPr>
          <p:cNvPr id="17" name="Picture 16">
            <a:extLst>
              <a:ext uri="{FF2B5EF4-FFF2-40B4-BE49-F238E27FC236}">
                <a16:creationId xmlns:a16="http://schemas.microsoft.com/office/drawing/2014/main" id="{AF53C4A0-88C2-4706-A13B-D0A29822E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09" y="827571"/>
            <a:ext cx="3928368" cy="2989055"/>
          </a:xfrm>
          <a:prstGeom prst="rect">
            <a:avLst/>
          </a:prstGeom>
        </p:spPr>
      </p:pic>
      <p:pic>
        <p:nvPicPr>
          <p:cNvPr id="19" name="Picture 18">
            <a:extLst>
              <a:ext uri="{FF2B5EF4-FFF2-40B4-BE49-F238E27FC236}">
                <a16:creationId xmlns:a16="http://schemas.microsoft.com/office/drawing/2014/main" id="{AB80F81F-30FC-4074-80CC-853225783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0672" y="821234"/>
            <a:ext cx="3928368" cy="2989055"/>
          </a:xfrm>
          <a:prstGeom prst="rect">
            <a:avLst/>
          </a:prstGeom>
        </p:spPr>
      </p:pic>
      <p:pic>
        <p:nvPicPr>
          <p:cNvPr id="21" name="Picture 20">
            <a:extLst>
              <a:ext uri="{FF2B5EF4-FFF2-40B4-BE49-F238E27FC236}">
                <a16:creationId xmlns:a16="http://schemas.microsoft.com/office/drawing/2014/main" id="{978DE461-D614-4B30-B3FC-A64254836F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8326" y="821234"/>
            <a:ext cx="4122165" cy="3067942"/>
          </a:xfrm>
          <a:prstGeom prst="rect">
            <a:avLst/>
          </a:prstGeom>
        </p:spPr>
      </p:pic>
    </p:spTree>
    <p:extLst>
      <p:ext uri="{BB962C8B-B14F-4D97-AF65-F5344CB8AC3E}">
        <p14:creationId xmlns:p14="http://schemas.microsoft.com/office/powerpoint/2010/main" val="103711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09D8-030E-4C0E-B6CB-97714CCC57FF}"/>
              </a:ext>
            </a:extLst>
          </p:cNvPr>
          <p:cNvSpPr>
            <a:spLocks noGrp="1"/>
          </p:cNvSpPr>
          <p:nvPr>
            <p:ph type="title"/>
          </p:nvPr>
        </p:nvSpPr>
        <p:spPr>
          <a:xfrm>
            <a:off x="838200" y="365126"/>
            <a:ext cx="10515600" cy="443258"/>
          </a:xfrm>
        </p:spPr>
        <p:txBody>
          <a:bodyPr>
            <a:normAutofit fontScale="90000"/>
          </a:bodyPr>
          <a:lstStyle/>
          <a:p>
            <a:r>
              <a:rPr lang="en-US" dirty="0">
                <a:solidFill>
                  <a:srgbClr val="00B050"/>
                </a:solidFill>
              </a:rPr>
              <a:t>Project Schedule</a:t>
            </a:r>
          </a:p>
        </p:txBody>
      </p:sp>
      <p:graphicFrame>
        <p:nvGraphicFramePr>
          <p:cNvPr id="4" name="Content Placeholder 3">
            <a:extLst>
              <a:ext uri="{FF2B5EF4-FFF2-40B4-BE49-F238E27FC236}">
                <a16:creationId xmlns:a16="http://schemas.microsoft.com/office/drawing/2014/main" id="{2D3A4542-4E75-4252-B00E-FAC6EC09EDB7}"/>
              </a:ext>
            </a:extLst>
          </p:cNvPr>
          <p:cNvGraphicFramePr>
            <a:graphicFrameLocks noGrp="1"/>
          </p:cNvGraphicFramePr>
          <p:nvPr>
            <p:ph idx="1"/>
            <p:extLst>
              <p:ext uri="{D42A27DB-BD31-4B8C-83A1-F6EECF244321}">
                <p14:modId xmlns:p14="http://schemas.microsoft.com/office/powerpoint/2010/main" val="161361411"/>
              </p:ext>
            </p:extLst>
          </p:nvPr>
        </p:nvGraphicFramePr>
        <p:xfrm>
          <a:off x="838201" y="927652"/>
          <a:ext cx="10810461" cy="5565221"/>
        </p:xfrm>
        <a:graphic>
          <a:graphicData uri="http://schemas.openxmlformats.org/drawingml/2006/table">
            <a:tbl>
              <a:tblPr>
                <a:tableStyleId>{5C22544A-7EE6-4342-B048-85BDC9FD1C3A}</a:tableStyleId>
              </a:tblPr>
              <a:tblGrid>
                <a:gridCol w="759985">
                  <a:extLst>
                    <a:ext uri="{9D8B030D-6E8A-4147-A177-3AD203B41FA5}">
                      <a16:colId xmlns:a16="http://schemas.microsoft.com/office/drawing/2014/main" val="1660450992"/>
                    </a:ext>
                  </a:extLst>
                </a:gridCol>
                <a:gridCol w="1266265">
                  <a:extLst>
                    <a:ext uri="{9D8B030D-6E8A-4147-A177-3AD203B41FA5}">
                      <a16:colId xmlns:a16="http://schemas.microsoft.com/office/drawing/2014/main" val="3789990221"/>
                    </a:ext>
                  </a:extLst>
                </a:gridCol>
                <a:gridCol w="1165009">
                  <a:extLst>
                    <a:ext uri="{9D8B030D-6E8A-4147-A177-3AD203B41FA5}">
                      <a16:colId xmlns:a16="http://schemas.microsoft.com/office/drawing/2014/main" val="4220588976"/>
                    </a:ext>
                  </a:extLst>
                </a:gridCol>
                <a:gridCol w="861242">
                  <a:extLst>
                    <a:ext uri="{9D8B030D-6E8A-4147-A177-3AD203B41FA5}">
                      <a16:colId xmlns:a16="http://schemas.microsoft.com/office/drawing/2014/main" val="454735516"/>
                    </a:ext>
                  </a:extLst>
                </a:gridCol>
                <a:gridCol w="1249198">
                  <a:extLst>
                    <a:ext uri="{9D8B030D-6E8A-4147-A177-3AD203B41FA5}">
                      <a16:colId xmlns:a16="http://schemas.microsoft.com/office/drawing/2014/main" val="275329914"/>
                    </a:ext>
                  </a:extLst>
                </a:gridCol>
                <a:gridCol w="1266265">
                  <a:extLst>
                    <a:ext uri="{9D8B030D-6E8A-4147-A177-3AD203B41FA5}">
                      <a16:colId xmlns:a16="http://schemas.microsoft.com/office/drawing/2014/main" val="3630959060"/>
                    </a:ext>
                  </a:extLst>
                </a:gridCol>
                <a:gridCol w="1417579">
                  <a:extLst>
                    <a:ext uri="{9D8B030D-6E8A-4147-A177-3AD203B41FA5}">
                      <a16:colId xmlns:a16="http://schemas.microsoft.com/office/drawing/2014/main" val="3267082803"/>
                    </a:ext>
                  </a:extLst>
                </a:gridCol>
                <a:gridCol w="1434645">
                  <a:extLst>
                    <a:ext uri="{9D8B030D-6E8A-4147-A177-3AD203B41FA5}">
                      <a16:colId xmlns:a16="http://schemas.microsoft.com/office/drawing/2014/main" val="227906605"/>
                    </a:ext>
                  </a:extLst>
                </a:gridCol>
                <a:gridCol w="1390273">
                  <a:extLst>
                    <a:ext uri="{9D8B030D-6E8A-4147-A177-3AD203B41FA5}">
                      <a16:colId xmlns:a16="http://schemas.microsoft.com/office/drawing/2014/main" val="616788476"/>
                    </a:ext>
                  </a:extLst>
                </a:gridCol>
              </a:tblGrid>
              <a:tr h="993440">
                <a:tc>
                  <a:txBody>
                    <a:bodyPr/>
                    <a:lstStyle/>
                    <a:p>
                      <a:pPr marL="0" marR="0">
                        <a:lnSpc>
                          <a:spcPct val="107000"/>
                        </a:lnSpc>
                        <a:spcBef>
                          <a:spcPts val="0"/>
                        </a:spcBef>
                        <a:spcAft>
                          <a:spcPts val="0"/>
                        </a:spcAft>
                      </a:pPr>
                      <a:r>
                        <a:rPr lang="en-US" sz="1200">
                          <a:effectLst/>
                        </a:rPr>
                        <a:t>Task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Description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Task no of hours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Subtask no of hours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Planned start 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Actual start 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Planned completion 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Actual completion date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Delivery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853488"/>
                  </a:ext>
                </a:extLst>
              </a:tr>
              <a:tr h="321259">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Ideation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72 hrs.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27/9/22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29/9/22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95056809"/>
                  </a:ext>
                </a:extLst>
              </a:tr>
              <a:tr h="321259">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Proposal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 min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5/10/22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2798971"/>
                  </a:ext>
                </a:extLst>
              </a:tr>
              <a:tr h="321259">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 days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5/10/22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5/10/22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7/10/22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7/10/22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7/10/22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1233211"/>
                  </a:ext>
                </a:extLst>
              </a:tr>
              <a:tr h="657349">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Desing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 months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 month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8/10/22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8/10/22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1/3/2023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24/3/2023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349842"/>
                  </a:ext>
                </a:extLst>
              </a:tr>
              <a:tr h="321259">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Test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 week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3/3/2023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23/3/2023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6058634"/>
                  </a:ext>
                </a:extLst>
              </a:tr>
              <a:tr h="657349">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Implementation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72 hrs.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11/2/22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11/2/23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14/2/23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10/3/2023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20/3/2023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0664334"/>
                  </a:ext>
                </a:extLst>
              </a:tr>
              <a:tr h="657349">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Maintenance plan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48 hrs.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15/2/23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15/2/23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17/2/23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20/3/2023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22/3/2023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3190744"/>
                  </a:ext>
                </a:extLst>
              </a:tr>
              <a:tr h="657349">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User manual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48 hrs.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20/2/23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20/2/23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21/3/2023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24/3/2023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078634"/>
                  </a:ext>
                </a:extLst>
              </a:tr>
              <a:tr h="657349">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Final Report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72 hrs.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25/2/23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20/3/2023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24/3/2023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8875285"/>
                  </a:ext>
                </a:extLst>
              </a:tr>
            </a:tbl>
          </a:graphicData>
        </a:graphic>
      </p:graphicFrame>
    </p:spTree>
    <p:extLst>
      <p:ext uri="{BB962C8B-B14F-4D97-AF65-F5344CB8AC3E}">
        <p14:creationId xmlns:p14="http://schemas.microsoft.com/office/powerpoint/2010/main" val="2150518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1095</Words>
  <Application>Microsoft Office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Project Presentation.</vt:lpstr>
      <vt:lpstr>Introduction</vt:lpstr>
      <vt:lpstr>Background</vt:lpstr>
      <vt:lpstr>Problem statement</vt:lpstr>
      <vt:lpstr>Aims and Objectives</vt:lpstr>
      <vt:lpstr>Literature review</vt:lpstr>
      <vt:lpstr>Significance of study</vt:lpstr>
      <vt:lpstr>Screenshots of the system.</vt:lpstr>
      <vt:lpstr>Project 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Administrator</dc:creator>
  <cp:lastModifiedBy>Administrator</cp:lastModifiedBy>
  <cp:revision>13</cp:revision>
  <dcterms:created xsi:type="dcterms:W3CDTF">2023-03-23T22:56:40Z</dcterms:created>
  <dcterms:modified xsi:type="dcterms:W3CDTF">2023-03-24T08:11:23Z</dcterms:modified>
</cp:coreProperties>
</file>