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045" y="814705"/>
            <a:ext cx="8229600" cy="2358390"/>
          </a:xfrm>
        </p:spPr>
        <p:txBody>
          <a:bodyPr>
            <a:normAutofit/>
          </a:bodyPr>
          <a:lstStyle/>
          <a:p>
            <a:r>
              <a:rPr sz="4600">
                <a:latin typeface="Times New Roman" panose="02020603050405020304" charset="0"/>
                <a:cs typeface="Times New Roman" panose="02020603050405020304" charset="0"/>
                <a:sym typeface="+mn-ea"/>
              </a:rPr>
              <a:t>Hospital</a:t>
            </a:r>
            <a:r>
              <a:rPr sz="4600">
                <a:latin typeface="Times New Roman" panose="02020603050405020304" charset="0"/>
                <a:cs typeface="Times New Roman" panose="02020603050405020304" charset="0"/>
              </a:rPr>
              <a:t> Re</a:t>
            </a:r>
            <a:r>
              <a:rPr lang="en-US" sz="4600">
                <a:latin typeface="Times New Roman" panose="02020603050405020304" charset="0"/>
                <a:cs typeface="Times New Roman" panose="02020603050405020304" charset="0"/>
              </a:rPr>
              <a:t>-</a:t>
            </a:r>
            <a:r>
              <a:rPr sz="4600">
                <a:latin typeface="Times New Roman" panose="02020603050405020304" charset="0"/>
                <a:cs typeface="Times New Roman" panose="02020603050405020304" charset="0"/>
              </a:rPr>
              <a:t>admissions </a:t>
            </a:r>
            <a:r>
              <a:rPr lang="en-IN" sz="4600">
                <a:latin typeface="Times New Roman" panose="02020603050405020304" charset="0"/>
                <a:cs typeface="Times New Roman" panose="02020603050405020304" charset="0"/>
              </a:rPr>
              <a:t>Risk </a:t>
            </a:r>
            <a:r>
              <a:rPr sz="4600">
                <a:latin typeface="Times New Roman" panose="02020603050405020304" charset="0"/>
                <a:cs typeface="Times New Roman" panose="02020603050405020304" charset="0"/>
              </a:rPr>
              <a:t>Analysis using PySpark</a:t>
            </a:r>
          </a:p>
        </p:txBody>
      </p:sp>
      <p:sp>
        <p:nvSpPr>
          <p:cNvPr id="3" name="Content Placeholder 2"/>
          <p:cNvSpPr>
            <a:spLocks noGrp="1"/>
          </p:cNvSpPr>
          <p:nvPr>
            <p:ph idx="1"/>
          </p:nvPr>
        </p:nvSpPr>
        <p:spPr>
          <a:xfrm>
            <a:off x="1186180" y="3636645"/>
            <a:ext cx="6831965" cy="2131060"/>
          </a:xfrm>
        </p:spPr>
        <p:txBody>
          <a:bodyPr>
            <a:normAutofit fontScale="57500" lnSpcReduction="20000"/>
          </a:bodyPr>
          <a:lstStyle/>
          <a:p>
            <a:pPr marL="0" indent="0">
              <a:buNone/>
            </a:pPr>
            <a:r>
              <a:rPr u="sng" dirty="0">
                <a:solidFill>
                  <a:schemeClr val="tx1"/>
                </a:solidFill>
                <a:latin typeface="Times New Roman" panose="02020603050405020304" charset="0"/>
                <a:cs typeface="Times New Roman" panose="02020603050405020304" charset="0"/>
              </a:rPr>
              <a:t>Source:</a:t>
            </a:r>
            <a:r>
              <a:rPr lang="en-IN" dirty="0">
                <a:solidFill>
                  <a:schemeClr val="tx1"/>
                </a:solidFill>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sym typeface="+mn-ea"/>
              </a:rPr>
              <a:t>https://www.kaggle.com/datasets/andrewmvd/hospital-readmissions</a:t>
            </a:r>
          </a:p>
          <a:p>
            <a:pPr marL="0" indent="0">
              <a:buNone/>
            </a:pPr>
            <a:r>
              <a:rPr u="sng" dirty="0">
                <a:latin typeface="Times New Roman" panose="02020603050405020304" charset="0"/>
                <a:cs typeface="Times New Roman" panose="02020603050405020304" charset="0"/>
              </a:rPr>
              <a:t>Dataset:</a:t>
            </a:r>
            <a:r>
              <a:rPr lang="en-IN" dirty="0">
                <a:latin typeface="Times New Roman" panose="02020603050405020304" charset="0"/>
                <a:cs typeface="Times New Roman" panose="02020603050405020304" charset="0"/>
              </a:rPr>
              <a:t> </a:t>
            </a:r>
            <a:r>
              <a:rPr dirty="0">
                <a:latin typeface="Times New Roman" panose="02020603050405020304" charset="0"/>
                <a:cs typeface="Times New Roman" panose="02020603050405020304" charset="0"/>
                <a:sym typeface="+mn-ea"/>
              </a:rPr>
              <a:t>Hospital Readmissions Data</a:t>
            </a:r>
            <a:endParaRPr lang="en-US" altLang="en-US" dirty="0">
              <a:latin typeface="Times New Roman" panose="02020603050405020304" charset="0"/>
              <a:cs typeface="Times New Roman" panose="02020603050405020304" charset="0"/>
            </a:endParaRPr>
          </a:p>
          <a:p>
            <a:pPr marL="0" indent="0">
              <a:buNone/>
            </a:pPr>
            <a:r>
              <a:rPr u="sng" dirty="0">
                <a:latin typeface="Times New Roman" panose="02020603050405020304" charset="0"/>
                <a:cs typeface="Times New Roman" panose="02020603050405020304" charset="0"/>
              </a:rPr>
              <a:t>Email:</a:t>
            </a:r>
            <a:r>
              <a:rPr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nethikarvaishnavi910@gmail.com</a:t>
            </a:r>
            <a:endParaRPr lang="en-US" altLang="en-US" dirty="0">
              <a:latin typeface="Times New Roman" panose="02020603050405020304" charset="0"/>
              <a:cs typeface="Times New Roman" panose="02020603050405020304" charset="0"/>
            </a:endParaRPr>
          </a:p>
          <a:p>
            <a:pPr marL="0" indent="0">
              <a:buNone/>
            </a:pPr>
            <a:r>
              <a:rPr u="sng" dirty="0">
                <a:latin typeface="Times New Roman" panose="02020603050405020304" charset="0"/>
                <a:cs typeface="Times New Roman" panose="02020603050405020304" charset="0"/>
              </a:rPr>
              <a:t>Phone:</a:t>
            </a:r>
            <a:r>
              <a:rPr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7207019844</a:t>
            </a:r>
            <a:endParaRPr lang="en-US" altLang="en-US" dirty="0">
              <a:latin typeface="Times New Roman" panose="02020603050405020304" charset="0"/>
              <a:cs typeface="Times New Roman" panose="02020603050405020304" charset="0"/>
            </a:endParaRPr>
          </a:p>
          <a:p>
            <a:pPr marL="0" indent="0">
              <a:buNone/>
            </a:pPr>
            <a:r>
              <a:rPr u="sng" dirty="0">
                <a:latin typeface="Times New Roman" panose="02020603050405020304" charset="0"/>
                <a:cs typeface="Times New Roman" panose="02020603050405020304" charset="0"/>
              </a:rPr>
              <a:t>LinkedIn:</a:t>
            </a:r>
            <a:r>
              <a:rPr lang="en-US" u="sng" dirty="0">
                <a:latin typeface="Times New Roman" panose="02020603050405020304" charset="0"/>
                <a:cs typeface="Times New Roman" panose="02020603050405020304" charset="0"/>
              </a:rPr>
              <a:t> </a:t>
            </a:r>
            <a:r>
              <a:rPr lang="en-IN" dirty="0"/>
              <a:t>www.linkedin.com/in/n-vaishnavi-32053b314</a:t>
            </a:r>
            <a:endParaRPr lang="en-US" altLang="en-US" dirty="0">
              <a:latin typeface="Times New Roman" panose="02020603050405020304" charset="0"/>
              <a:cs typeface="Times New Roman" panose="02020603050405020304" charset="0"/>
            </a:endParaRPr>
          </a:p>
          <a:p>
            <a:pPr marL="0" indent="0">
              <a:buNone/>
            </a:pPr>
            <a:r>
              <a:rPr u="sng" dirty="0">
                <a:latin typeface="Times New Roman" panose="02020603050405020304" charset="0"/>
                <a:cs typeface="Times New Roman" panose="02020603050405020304" charset="0"/>
              </a:rPr>
              <a:t>Tools:</a:t>
            </a:r>
            <a:r>
              <a:rPr dirty="0">
                <a:latin typeface="Times New Roman" panose="02020603050405020304" charset="0"/>
                <a:cs typeface="Times New Roman" panose="02020603050405020304" charset="0"/>
              </a:rPr>
              <a:t> </a:t>
            </a:r>
            <a:r>
              <a:rPr dirty="0" err="1">
                <a:latin typeface="Times New Roman" panose="02020603050405020304" charset="0"/>
                <a:cs typeface="Times New Roman" panose="02020603050405020304" charset="0"/>
              </a:rPr>
              <a:t>PySpark</a:t>
            </a:r>
            <a:r>
              <a:rPr dirty="0">
                <a:latin typeface="Times New Roman" panose="02020603050405020304" charset="0"/>
                <a:cs typeface="Times New Roman" panose="02020603050405020304" charset="0"/>
              </a:rPr>
              <a:t>, Matplotlib, Seaborn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Conclusion</a:t>
            </a:r>
          </a:p>
        </p:txBody>
      </p:sp>
      <p:sp>
        <p:nvSpPr>
          <p:cNvPr id="3" name="Content Placeholder 2"/>
          <p:cNvSpPr>
            <a:spLocks noGrp="1"/>
          </p:cNvSpPr>
          <p:nvPr>
            <p:ph idx="1"/>
          </p:nvPr>
        </p:nvSpPr>
        <p:spPr/>
        <p:txBody>
          <a:bodyPr/>
          <a:lstStyle/>
          <a:p>
            <a:pPr algn="just"/>
            <a:r>
              <a:rPr sz="3000">
                <a:latin typeface="Times New Roman" panose="02020603050405020304" charset="0"/>
                <a:cs typeface="Times New Roman" panose="02020603050405020304" charset="0"/>
              </a:rPr>
              <a:t>This Healthcare Readmissions analysis identifies critical patterns in hospital performance and patient outcomes. PySpark enabled scalable data handling, uncovering key drivers of readmissions. Findings support data-driven strategies to minimize unnecessary readmissions, improve care coordination, and enhance healthcare quality across India.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183"/>
            <a:ext cx="8229600" cy="1143000"/>
          </a:xfrm>
        </p:spPr>
        <p:txBody>
          <a:bodyPr/>
          <a:lstStyle/>
          <a:p>
            <a:r>
              <a:rPr lang="en-IN" altLang="en-US">
                <a:latin typeface="Times New Roman" panose="02020603050405020304" charset="0"/>
                <a:cs typeface="Times New Roman" panose="02020603050405020304" charset="0"/>
              </a:rPr>
              <a:t>THANKYOU</a:t>
            </a:r>
            <a:r>
              <a:rPr lang="en-IN" alt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p:txBody>
          <a:bodyPr/>
          <a:lstStyle/>
          <a:p>
            <a:r>
              <a:rPr>
                <a:latin typeface="Times New Roman" panose="02020603050405020304" charset="0"/>
                <a:cs typeface="Times New Roman" panose="02020603050405020304" charset="0"/>
              </a:rPr>
              <a:t>This presentation provides an analysis of healthcare readmissions across hospitals in India. The project focuses on understanding patterns, causes, and correlations in hospital readmission data using Big Data Analytics with PySpark. The study explores dataset structure, patient demographics, readmission rates, hospital performance, and key insights for improving healthcare quality.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Dataset Overview</a:t>
            </a:r>
          </a:p>
        </p:txBody>
      </p:sp>
      <p:sp>
        <p:nvSpPr>
          <p:cNvPr id="3" name="Content Placeholder 2"/>
          <p:cNvSpPr>
            <a:spLocks noGrp="1"/>
          </p:cNvSpPr>
          <p:nvPr>
            <p:ph idx="1"/>
          </p:nvPr>
        </p:nvSpPr>
        <p:spPr>
          <a:xfrm>
            <a:off x="486410" y="1419860"/>
            <a:ext cx="8200390" cy="4706620"/>
          </a:xfrm>
        </p:spPr>
        <p:txBody>
          <a:bodyPr>
            <a:noAutofit/>
          </a:bodyPr>
          <a:lstStyle/>
          <a:p>
            <a:r>
              <a:rPr sz="2600">
                <a:latin typeface="Times New Roman" panose="02020603050405020304" charset="0"/>
                <a:cs typeface="Times New Roman" panose="02020603050405020304" charset="0"/>
              </a:rPr>
              <a:t>The dataset includes details of patient admissions, discharge summaries, and readmission occurrences within 30 days. Key attributes include:</a:t>
            </a:r>
          </a:p>
          <a:p>
            <a:pPr marL="0" indent="0">
              <a:buNone/>
            </a:pPr>
            <a:r>
              <a:rPr sz="2600">
                <a:latin typeface="Times New Roman" panose="02020603050405020304" charset="0"/>
                <a:cs typeface="Times New Roman" panose="02020603050405020304" charset="0"/>
              </a:rPr>
              <a:t>- hospital_id: Unique hospital code</a:t>
            </a:r>
          </a:p>
          <a:p>
            <a:pPr marL="0" indent="0">
              <a:buNone/>
            </a:pPr>
            <a:r>
              <a:rPr sz="2600">
                <a:latin typeface="Times New Roman" panose="02020603050405020304" charset="0"/>
                <a:cs typeface="Times New Roman" panose="02020603050405020304" charset="0"/>
              </a:rPr>
              <a:t>- patient_id: Unique identifier for each patient</a:t>
            </a:r>
          </a:p>
          <a:p>
            <a:pPr marL="0" indent="0">
              <a:buNone/>
            </a:pPr>
            <a:r>
              <a:rPr sz="2600">
                <a:latin typeface="Times New Roman" panose="02020603050405020304" charset="0"/>
                <a:cs typeface="Times New Roman" panose="02020603050405020304" charset="0"/>
              </a:rPr>
              <a:t>- admission_date, discharge_date</a:t>
            </a:r>
          </a:p>
          <a:p>
            <a:pPr marL="0" indent="0">
              <a:buNone/>
            </a:pPr>
            <a:r>
              <a:rPr sz="2600">
                <a:latin typeface="Times New Roman" panose="02020603050405020304" charset="0"/>
                <a:cs typeface="Times New Roman" panose="02020603050405020304" charset="0"/>
              </a:rPr>
              <a:t>- diagnosis, treatment_type</a:t>
            </a:r>
          </a:p>
          <a:p>
            <a:pPr marL="0" indent="0">
              <a:buNone/>
            </a:pPr>
            <a:r>
              <a:rPr sz="2600">
                <a:latin typeface="Times New Roman" panose="02020603050405020304" charset="0"/>
                <a:cs typeface="Times New Roman" panose="02020603050405020304" charset="0"/>
              </a:rPr>
              <a:t>- readmitted (Yes/No)</a:t>
            </a:r>
          </a:p>
          <a:p>
            <a:pPr marL="0" indent="0">
              <a:buNone/>
            </a:pPr>
            <a:r>
              <a:rPr sz="2600">
                <a:latin typeface="Times New Roman" panose="02020603050405020304" charset="0"/>
                <a:cs typeface="Times New Roman" panose="02020603050405020304" charset="0"/>
              </a:rPr>
              <a:t>- length_of_stay, age_group, gender</a:t>
            </a:r>
          </a:p>
          <a:p>
            <a:r>
              <a:rPr sz="2600">
                <a:latin typeface="Times New Roman" panose="02020603050405020304" charset="0"/>
                <a:cs typeface="Times New Roman" panose="02020603050405020304" charset="0"/>
              </a:rPr>
              <a:t>This dataset supports advanced analytics to identify trends and improve patient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Data Quality and Preprocessing</a:t>
            </a:r>
          </a:p>
        </p:txBody>
      </p:sp>
      <p:sp>
        <p:nvSpPr>
          <p:cNvPr id="3" name="Content Placeholder 2"/>
          <p:cNvSpPr>
            <a:spLocks noGrp="1"/>
          </p:cNvSpPr>
          <p:nvPr>
            <p:ph idx="1"/>
          </p:nvPr>
        </p:nvSpPr>
        <p:spPr/>
        <p:txBody>
          <a:bodyPr/>
          <a:lstStyle/>
          <a:p>
            <a:r>
              <a:rPr sz="3000">
                <a:latin typeface="Times New Roman" panose="02020603050405020304" charset="0"/>
                <a:cs typeface="Times New Roman" panose="02020603050405020304" charset="0"/>
              </a:rPr>
              <a:t>The dataset required cleaning to handle missing or inconsistent values in columns like diagnosis and readmitted status. Numeric conversions were performed for stay length, and date fields were standardized. After preprocessing, the dataset was converted to a Spark DataFrame to enable efficient distributed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Readmission Trends</a:t>
            </a:r>
          </a:p>
        </p:txBody>
      </p:sp>
      <p:sp>
        <p:nvSpPr>
          <p:cNvPr id="3" name="Content Placeholder 2"/>
          <p:cNvSpPr>
            <a:spLocks noGrp="1"/>
          </p:cNvSpPr>
          <p:nvPr>
            <p:ph idx="1"/>
          </p:nvPr>
        </p:nvSpPr>
        <p:spPr>
          <a:xfrm>
            <a:off x="457200" y="1320800"/>
            <a:ext cx="8229600" cy="4525963"/>
          </a:xfrm>
        </p:spPr>
        <p:txBody>
          <a:bodyPr>
            <a:normAutofit/>
          </a:bodyPr>
          <a:lstStyle/>
          <a:p>
            <a:pPr marL="0" indent="0">
              <a:buNone/>
            </a:pPr>
            <a:r>
              <a:rPr sz="3000">
                <a:latin typeface="Times New Roman" panose="02020603050405020304" charset="0"/>
                <a:cs typeface="Times New Roman" panose="02020603050405020304" charset="0"/>
              </a:rPr>
              <a:t>1. The overall readmission rate across all hospitals is approximately 15%.</a:t>
            </a:r>
          </a:p>
          <a:p>
            <a:pPr marL="0" indent="0">
              <a:buNone/>
            </a:pPr>
            <a:r>
              <a:rPr sz="3000">
                <a:latin typeface="Times New Roman" panose="02020603050405020304" charset="0"/>
                <a:cs typeface="Times New Roman" panose="02020603050405020304" charset="0"/>
              </a:rPr>
              <a:t>2. Elderly patients (60+) and those with chronic diseases show the highest readmission rates.</a:t>
            </a:r>
          </a:p>
          <a:p>
            <a:pPr marL="0" indent="0">
              <a:buNone/>
            </a:pPr>
            <a:r>
              <a:rPr sz="3000">
                <a:latin typeface="Times New Roman" panose="02020603050405020304" charset="0"/>
                <a:cs typeface="Times New Roman" panose="02020603050405020304" charset="0"/>
              </a:rPr>
              <a:t>3. Certain departments such as Cardiology and Nephrology have above-average readmission frequencies.</a:t>
            </a:r>
          </a:p>
          <a:p>
            <a:pPr marL="0" indent="0">
              <a:buNone/>
            </a:pPr>
            <a:r>
              <a:rPr sz="3000">
                <a:latin typeface="Times New Roman" panose="02020603050405020304" charset="0"/>
                <a:cs typeface="Times New Roman" panose="02020603050405020304" charset="0"/>
              </a:rPr>
              <a:t>4. Average length of stay for readmitted patients is higher by 1.8 days.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Hospital Performance Analysis</a:t>
            </a:r>
          </a:p>
        </p:txBody>
      </p:sp>
      <p:sp>
        <p:nvSpPr>
          <p:cNvPr id="3" name="Content Placeholder 2"/>
          <p:cNvSpPr>
            <a:spLocks noGrp="1"/>
          </p:cNvSpPr>
          <p:nvPr>
            <p:ph idx="1"/>
          </p:nvPr>
        </p:nvSpPr>
        <p:spPr/>
        <p:txBody>
          <a:bodyPr/>
          <a:lstStyle/>
          <a:p>
            <a:r>
              <a:rPr>
                <a:latin typeface="Times New Roman" panose="02020603050405020304" charset="0"/>
                <a:cs typeface="Times New Roman" panose="02020603050405020304" charset="0"/>
              </a:rPr>
              <a:t>The analysis reveals large variation among hospitals:</a:t>
            </a:r>
          </a:p>
          <a:p>
            <a:pPr marL="0" indent="0">
              <a:buNone/>
            </a:pPr>
            <a:r>
              <a:rPr>
                <a:latin typeface="Times New Roman" panose="02020603050405020304" charset="0"/>
                <a:cs typeface="Times New Roman" panose="02020603050405020304" charset="0"/>
              </a:rPr>
              <a:t>- Top-performing hospitals have readmission rates below 8%.</a:t>
            </a:r>
          </a:p>
          <a:p>
            <a:pPr marL="0" indent="0">
              <a:buNone/>
            </a:pPr>
            <a:r>
              <a:rPr>
                <a:latin typeface="Times New Roman" panose="02020603050405020304" charset="0"/>
                <a:cs typeface="Times New Roman" panose="02020603050405020304" charset="0"/>
              </a:rPr>
              <a:t>- Underperforming hospitals exceed 20%.</a:t>
            </a:r>
          </a:p>
          <a:p>
            <a:r>
              <a:rPr>
                <a:latin typeface="Times New Roman" panose="02020603050405020304" charset="0"/>
                <a:cs typeface="Times New Roman" panose="02020603050405020304" charset="0"/>
              </a:rPr>
              <a:t>The variation suggests differences in discharge planning, patient education, and post-discharge care 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Correlation and Insights</a:t>
            </a:r>
          </a:p>
        </p:txBody>
      </p:sp>
      <p:sp>
        <p:nvSpPr>
          <p:cNvPr id="3" name="Content Placeholder 2"/>
          <p:cNvSpPr>
            <a:spLocks noGrp="1"/>
          </p:cNvSpPr>
          <p:nvPr>
            <p:ph idx="1"/>
          </p:nvPr>
        </p:nvSpPr>
        <p:spPr>
          <a:xfrm>
            <a:off x="457200" y="1591945"/>
            <a:ext cx="8229600" cy="4525963"/>
          </a:xfrm>
        </p:spPr>
        <p:txBody>
          <a:bodyPr>
            <a:normAutofit lnSpcReduction="10000"/>
          </a:bodyPr>
          <a:lstStyle/>
          <a:p>
            <a:r>
              <a:rPr sz="3000">
                <a:latin typeface="Times New Roman" panose="02020603050405020304" charset="0"/>
                <a:cs typeface="Times New Roman" panose="02020603050405020304" charset="0"/>
              </a:rPr>
              <a:t>Correlation analysis shows:</a:t>
            </a:r>
          </a:p>
          <a:p>
            <a:pPr marL="0" indent="0">
              <a:buNone/>
            </a:pPr>
            <a:r>
              <a:rPr sz="3000">
                <a:latin typeface="Times New Roman" panose="02020603050405020304" charset="0"/>
                <a:cs typeface="Times New Roman" panose="02020603050405020304" charset="0"/>
              </a:rPr>
              <a:t>- Positive correlation between length_of_stay and probability of readmission.</a:t>
            </a:r>
          </a:p>
          <a:p>
            <a:pPr marL="0" indent="0">
              <a:buNone/>
            </a:pPr>
            <a:r>
              <a:rPr sz="3000">
                <a:latin typeface="Times New Roman" panose="02020603050405020304" charset="0"/>
                <a:cs typeface="Times New Roman" panose="02020603050405020304" charset="0"/>
              </a:rPr>
              <a:t>- Strong relationship between chronic conditions and repeat admissions.</a:t>
            </a:r>
          </a:p>
          <a:p>
            <a:pPr marL="0" indent="0">
              <a:buNone/>
            </a:pPr>
            <a:r>
              <a:rPr sz="3000">
                <a:latin typeface="Times New Roman" panose="02020603050405020304" charset="0"/>
                <a:cs typeface="Times New Roman" panose="02020603050405020304" charset="0"/>
              </a:rPr>
              <a:t>- Gender and age also slightly influence readmission likelihood.</a:t>
            </a:r>
          </a:p>
          <a:p>
            <a:r>
              <a:rPr sz="3000">
                <a:latin typeface="Times New Roman" panose="02020603050405020304" charset="0"/>
                <a:cs typeface="Times New Roman" panose="02020603050405020304" charset="0"/>
              </a:rPr>
              <a:t>These insights highlight the need for targeted patient follow-up and preventive interventions.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Visualization Highlights</a:t>
            </a:r>
          </a:p>
        </p:txBody>
      </p:sp>
      <p:sp>
        <p:nvSpPr>
          <p:cNvPr id="3" name="Content Placeholder 2"/>
          <p:cNvSpPr>
            <a:spLocks noGrp="1"/>
          </p:cNvSpPr>
          <p:nvPr>
            <p:ph idx="1"/>
          </p:nvPr>
        </p:nvSpPr>
        <p:spPr/>
        <p:txBody>
          <a:bodyPr/>
          <a:lstStyle/>
          <a:p>
            <a:pPr marL="0" indent="0">
              <a:buNone/>
            </a:pPr>
            <a:r>
              <a:rPr sz="3000">
                <a:latin typeface="Times New Roman" panose="02020603050405020304" charset="0"/>
                <a:cs typeface="Times New Roman" panose="02020603050405020304" charset="0"/>
              </a:rPr>
              <a:t>• Bar Chart: Readmission rates by hospital</a:t>
            </a:r>
          </a:p>
          <a:p>
            <a:pPr marL="0" indent="0">
              <a:buNone/>
            </a:pPr>
            <a:r>
              <a:rPr sz="3000">
                <a:latin typeface="Times New Roman" panose="02020603050405020304" charset="0"/>
                <a:cs typeface="Times New Roman" panose="02020603050405020304" charset="0"/>
              </a:rPr>
              <a:t>• Pie Chart: Proportion of readmitted vs. non-readmitted patients</a:t>
            </a:r>
          </a:p>
          <a:p>
            <a:pPr marL="0" indent="0">
              <a:buNone/>
            </a:pPr>
            <a:r>
              <a:rPr sz="3000">
                <a:latin typeface="Times New Roman" panose="02020603050405020304" charset="0"/>
                <a:cs typeface="Times New Roman" panose="02020603050405020304" charset="0"/>
              </a:rPr>
              <a:t>• Histogram: Distribution of length of stay</a:t>
            </a:r>
          </a:p>
          <a:p>
            <a:pPr marL="0" indent="0">
              <a:buNone/>
            </a:pPr>
            <a:r>
              <a:rPr sz="3000">
                <a:latin typeface="Times New Roman" panose="02020603050405020304" charset="0"/>
                <a:cs typeface="Times New Roman" panose="02020603050405020304" charset="0"/>
              </a:rPr>
              <a:t>• Scatter Plot: Correlation between patient age and readmission rate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Key Observations</a:t>
            </a:r>
          </a:p>
        </p:txBody>
      </p:sp>
      <p:sp>
        <p:nvSpPr>
          <p:cNvPr id="3" name="Content Placeholder 2"/>
          <p:cNvSpPr>
            <a:spLocks noGrp="1"/>
          </p:cNvSpPr>
          <p:nvPr>
            <p:ph idx="1"/>
          </p:nvPr>
        </p:nvSpPr>
        <p:spPr/>
        <p:txBody>
          <a:bodyPr/>
          <a:lstStyle/>
          <a:p>
            <a:pPr marL="0" indent="0">
              <a:buNone/>
            </a:pPr>
            <a:r>
              <a:rPr sz="3000">
                <a:latin typeface="Times New Roman" panose="02020603050405020304" charset="0"/>
                <a:cs typeface="Times New Roman" panose="02020603050405020304" charset="0"/>
              </a:rPr>
              <a:t>1. High readmission rates are concentrated in urban tertiary hospitals.</a:t>
            </a:r>
          </a:p>
          <a:p>
            <a:pPr marL="0" indent="0">
              <a:buNone/>
            </a:pPr>
            <a:r>
              <a:rPr sz="3000">
                <a:latin typeface="Times New Roman" panose="02020603050405020304" charset="0"/>
                <a:cs typeface="Times New Roman" panose="02020603050405020304" charset="0"/>
              </a:rPr>
              <a:t>2. Chronic illnesses like diabetes and heart failure dominate repeated cases.</a:t>
            </a:r>
          </a:p>
          <a:p>
            <a:pPr marL="0" indent="0">
              <a:buNone/>
            </a:pPr>
            <a:r>
              <a:rPr sz="3000">
                <a:latin typeface="Times New Roman" panose="02020603050405020304" charset="0"/>
                <a:cs typeface="Times New Roman" panose="02020603050405020304" charset="0"/>
              </a:rPr>
              <a:t>3. Hospitals with strong discharge planning show significantly lower readmissions.</a:t>
            </a:r>
          </a:p>
          <a:p>
            <a:pPr marL="0" indent="0">
              <a:buNone/>
            </a:pPr>
            <a:r>
              <a:rPr sz="3000">
                <a:latin typeface="Times New Roman" panose="02020603050405020304" charset="0"/>
                <a:cs typeface="Times New Roman" panose="02020603050405020304" charset="0"/>
              </a:rPr>
              <a:t>4. Data completeness is above 96%, enabling accurate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554</Words>
  <Application>Microsoft Office PowerPoint</Application>
  <PresentationFormat>On-screen Show (4:3)</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Hospital Re-admissions Risk Analysis using PySpark</vt:lpstr>
      <vt:lpstr>Introduction</vt:lpstr>
      <vt:lpstr>Dataset Overview</vt:lpstr>
      <vt:lpstr>Data Quality and Preprocessing</vt:lpstr>
      <vt:lpstr>Readmission Trends</vt:lpstr>
      <vt:lpstr>Hospital Performance Analysis</vt:lpstr>
      <vt:lpstr>Correlation and Insights</vt:lpstr>
      <vt:lpstr>Visualization Highlights</vt:lpstr>
      <vt:lpstr>Key Observations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DELL</cp:lastModifiedBy>
  <cp:revision>9</cp:revision>
  <dcterms:created xsi:type="dcterms:W3CDTF">2013-01-27T09:14:00Z</dcterms:created>
  <dcterms:modified xsi:type="dcterms:W3CDTF">2025-10-28T03:50:19Z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F704E70816444724B07A81B5C9210105_13</vt:lpwstr>
  </property>
  <property fmtid="{D5CDD505-2E9C-101B-9397-08002B2CF9AE}" pid="3" name="KSOProductBuildVer">
    <vt:lpwstr>1033-12.2.0.22549</vt:lpwstr>
  </property>
</Properties>
</file>