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61" r:id="rId9"/>
    <p:sldId id="271" r:id="rId10"/>
    <p:sldId id="267" r:id="rId11"/>
    <p:sldId id="260" r:id="rId12"/>
    <p:sldId id="265" r:id="rId13"/>
    <p:sldId id="264" r:id="rId14"/>
    <p:sldId id="263" r:id="rId15"/>
    <p:sldId id="262" r:id="rId16"/>
    <p:sldId id="272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C55"/>
    <a:srgbClr val="47A59E"/>
    <a:srgbClr val="94CE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089860-1870-4B5E-9C6A-61F18449F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D3F3E-EA3E-4858-9C2E-FD2303A63D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D052-0B48-4876-977B-0DB7ECEE3678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AAAE7-151A-4771-BD71-A1511A0B2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EF68A-7399-46A1-89A6-52F38C743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196-2D65-4C2D-BB40-1154AD6A76B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14C23-7997-4C39-8360-08E9062F41D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6DDB-73C2-44B7-B9F9-A63C02CCBC16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215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2DE98C4-4115-4387-BD13-B60CD1B9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fr-FR" altLang="ja-JP" dirty="0"/>
              <a:t>Modifiez le style des sous-titres du masque</a:t>
            </a:r>
            <a:endParaRPr kumimoji="1" lang="ja-JP" alt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05494-5022-40CD-B469-6EC7925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47B8D-197C-4FF0-A29E-549D26D43FD4}" type="datetime1">
              <a:rPr kumimoji="1" lang="ja-JP" altLang="en-US" smtClean="0"/>
              <a:t>2020/5/14</a:t>
            </a:fld>
            <a:endParaRPr kumimoji="1" lang="ja-JP" alt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4B480-7AC0-47DD-81F4-6993947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F214A-0FD3-4264-8943-08FCB0CB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5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FD636-A8E5-4B49-BCEC-D5837E5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E8E08-2CD4-415E-AB51-7B5B68C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B0FB-2749-4702-B7B2-0724D859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99527-887B-40B7-9433-73B38F1AF82B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533F7-5717-468B-8EB6-D9003EC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3E9FF-D7A5-463C-ADE4-140960B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392BE-7D85-4D46-8D82-2BFDAE96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3536B-4555-441A-989A-4B0C5731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DA77-3933-4DA6-AD0F-1387B292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F87A9-1A1C-40A3-8C7B-59D747DA8748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4AFF1-783E-4F9F-BE61-496FADE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58C2-0C8B-47E3-BF5C-BFCD5BC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DB403-4D3C-4715-8C22-79D4CE4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DE1FE-ADE1-45EF-AFE8-0A3B240D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62016-8656-49A0-90D0-000FB415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5905-58CC-4E9E-9BCE-FB38932ADB91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6A644-0CBA-420A-821A-8280493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87513-6DA0-4590-8B0B-0318D9B9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3FA1C-1C24-41A6-A0E6-3E9CFA7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006E9-5A3C-4D61-B491-F36D0E33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73771-2C6F-4F28-8B65-D875821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F7CC30-1A87-48D7-A5D0-BACF0C17D8BD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C94D-EDA1-4F8B-8890-E02F312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2379E-29F8-40F0-9735-C5752C3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DFEC-779A-4CE4-BF5E-89E86DB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2881-D34C-4281-B43A-76E9172F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9683-5D99-4366-BC7B-43AE304C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BEA3-BFE8-4178-9001-26473E9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9E0392-495A-4529-B78B-7982DB67CCBB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F43E5-AA61-40FA-9274-E3AC33A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9B00B-B4F5-40B4-88DD-7679B74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0CA2A-FAAA-4540-87FE-CCE19685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9C3B5-EBB2-4C4A-BE35-D779E273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46B1C0-1CF9-460F-8C2F-C903C295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AEB3A-3AB0-4DEF-BB92-29BE9697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C49F63-8ADF-4B76-A74F-A5BF5286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AB3D7-8124-4896-AF33-38CB83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B8372-A324-40C0-B3DF-57D0686E437F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930D25-3F04-4937-BDBC-611D107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81629-4F68-4E4C-8363-6BC208F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9B92E-CDC6-4C82-B1AB-727FFD4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37AE6C-D68C-4945-8ABE-BA577A1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EC6F5-0301-425D-B9BF-8333B2267893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E223D-9B58-4EC9-9DA9-9F58C3C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6E43A-BB67-4889-AD87-FBEFCD0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AC4016-0D7B-4016-ADA2-80C702B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F5A75-0F9B-4B41-A187-1EF4829049B0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EB7D4-57DC-4AF8-9DA1-A5D4050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B8F51-6B92-4456-85FF-DEF95CB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9227-FE23-4DF3-8C83-575B6613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DC522-74AC-41EF-9D9C-472B95CE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55E3F-6343-4C65-A95E-A552948C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D93E4-E286-447D-ABB1-1F59CE7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F1003-F020-4BAA-88D6-048CD50B9519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49224-6A2E-406D-ADE8-61C36BD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21AA7-9F99-4735-9D1B-4B1E3F6A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D3C3-E4CB-457E-9F84-F61BCE19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9FB8C-937A-484D-8F45-1B2F48D0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31382-B241-4801-9E1D-4E0C2096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7F86E-9B1C-431D-974E-ADD94E4D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656B2C-C3A2-4EB9-B47A-B21E272A88A7}" type="datetime1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F0A56-DDA0-4B4C-AAA8-E85D63B7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0B2E0-F489-4A2A-AE07-F39FA60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5476C-455F-4747-BC65-1FB82746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08A1E71A-C864-4801-A8F7-BDF60BE4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perswithcode.com/sota/multi-person-pose-estimation-on-mpii-multi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drive/u/0/folders/1Xwwjn-9K_81ck52eoy3n0t7T_XB7pMu3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0309454">
            <a:off x="4944337" y="-343737"/>
            <a:ext cx="357525" cy="7670564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20185046" flipH="1">
            <a:off x="5137133" y="-2957594"/>
            <a:ext cx="9785168" cy="11097176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6920285" y="3287921"/>
            <a:ext cx="57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Compte rendu – Semaine 1</a:t>
            </a:r>
            <a:endParaRPr kumimoji="1" lang="fr-FR" altLang="ja-JP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Université de Tours - Accueil">
            <a:extLst>
              <a:ext uri="{FF2B5EF4-FFF2-40B4-BE49-F238E27FC236}">
                <a16:creationId xmlns:a16="http://schemas.microsoft.com/office/drawing/2014/main" id="{AD21F70D-0F75-42A9-AB2E-20DFC495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3141892"/>
            <a:ext cx="3608832" cy="9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6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E3F1479-9F26-4CE9-A8E3-FBB3C4F8E0EB}"/>
              </a:ext>
            </a:extLst>
          </p:cNvPr>
          <p:cNvPicPr/>
          <p:nvPr/>
        </p:nvPicPr>
        <p:blipFill rotWithShape="1">
          <a:blip r:embed="rId3"/>
          <a:srcRect b="12746"/>
          <a:stretch/>
        </p:blipFill>
        <p:spPr>
          <a:xfrm>
            <a:off x="834214" y="2626557"/>
            <a:ext cx="7647845" cy="246703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76E28B-C648-4559-8028-AFF63222D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12"/>
          <a:stretch/>
        </p:blipFill>
        <p:spPr>
          <a:xfrm>
            <a:off x="8482059" y="2667897"/>
            <a:ext cx="3183627" cy="2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8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2B240E-FF51-47DB-8E9B-43445421065C}"/>
              </a:ext>
            </a:extLst>
          </p:cNvPr>
          <p:cNvSpPr txBox="1"/>
          <p:nvPr/>
        </p:nvSpPr>
        <p:spPr>
          <a:xfrm>
            <a:off x="2794748" y="3105834"/>
            <a:ext cx="66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dirty="0">
                <a:latin typeface="Abadi" panose="020B0604020202020204" pitchFamily="34" charset="0"/>
              </a:rPr>
              <a:t>Person Pose Estimation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0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E8480A7-0F7A-4F30-BE34-8D81A041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91" y="1896273"/>
            <a:ext cx="8476017" cy="37119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67D1D1-C82A-48CF-B543-8E627E94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51" y="4552639"/>
            <a:ext cx="5566160" cy="481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7BE969-A37F-477F-8EDF-61784FD2C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151" y="2696649"/>
            <a:ext cx="6315458" cy="414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3ABF0B2-9C5F-403A-8ACB-3AF4E0849E43}"/>
              </a:ext>
            </a:extLst>
          </p:cNvPr>
          <p:cNvSpPr/>
          <p:nvPr/>
        </p:nvSpPr>
        <p:spPr>
          <a:xfrm>
            <a:off x="1971643" y="2130552"/>
            <a:ext cx="3377597" cy="457200"/>
          </a:xfrm>
          <a:prstGeom prst="ellipse">
            <a:avLst/>
          </a:prstGeom>
          <a:noFill/>
          <a:ln w="5715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453D08F-48C2-43C5-8C23-755DA0A67A07}"/>
              </a:ext>
            </a:extLst>
          </p:cNvPr>
          <p:cNvSpPr/>
          <p:nvPr/>
        </p:nvSpPr>
        <p:spPr>
          <a:xfrm>
            <a:off x="2029554" y="3819145"/>
            <a:ext cx="3377597" cy="457200"/>
          </a:xfrm>
          <a:prstGeom prst="ellipse">
            <a:avLst/>
          </a:prstGeom>
          <a:noFill/>
          <a:ln w="5715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C0CDE9-0A95-48C9-9AD1-454446DCFC1F}"/>
              </a:ext>
            </a:extLst>
          </p:cNvPr>
          <p:cNvSpPr txBox="1"/>
          <p:nvPr/>
        </p:nvSpPr>
        <p:spPr>
          <a:xfrm>
            <a:off x="3294889" y="5823706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1200" u="sng" dirty="0">
                <a:hlinkClick r:id="rId6"/>
              </a:rPr>
              <a:t>https://paperswithcode.com/sota/multi-person-pose-estimation-on-mpii-multi</a:t>
            </a:r>
            <a:endParaRPr lang="ja-JP" altLang="ja-JP" sz="1200" dirty="0"/>
          </a:p>
          <a:p>
            <a:pPr algn="ctr"/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835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2B240E-FF51-47DB-8E9B-43445421065C}"/>
              </a:ext>
            </a:extLst>
          </p:cNvPr>
          <p:cNvSpPr txBox="1"/>
          <p:nvPr/>
        </p:nvSpPr>
        <p:spPr>
          <a:xfrm>
            <a:off x="1583457" y="1734998"/>
            <a:ext cx="2575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2000" dirty="0" err="1">
                <a:latin typeface="Abadi" panose="020B0604020202020204" pitchFamily="34" charset="0"/>
              </a:rPr>
              <a:t>AlphaPose</a:t>
            </a:r>
            <a:endParaRPr lang="fr-FR" altLang="ja-JP" sz="2000" dirty="0">
              <a:latin typeface="Abadi" panose="020B0604020202020204" pitchFamily="34" charset="0"/>
            </a:endParaRPr>
          </a:p>
          <a:p>
            <a:pPr algn="ctr"/>
            <a:endParaRPr lang="fr-FR" altLang="ja-JP" sz="2000" dirty="0">
              <a:latin typeface="Abadi" panose="020B0604020202020204" pitchFamily="34" charset="0"/>
            </a:endParaRPr>
          </a:p>
          <a:p>
            <a:pPr algn="ctr"/>
            <a:r>
              <a:rPr lang="fr-FR" altLang="ja-JP" sz="2000" dirty="0">
                <a:latin typeface="Abadi" panose="020B0604020202020204" pitchFamily="34" charset="0"/>
              </a:rPr>
              <a:t>Top-down </a:t>
            </a:r>
            <a:r>
              <a:rPr lang="fr-FR" altLang="ja-JP" sz="2000" dirty="0" err="1">
                <a:latin typeface="Abadi" panose="020B0604020202020204" pitchFamily="34" charset="0"/>
              </a:rPr>
              <a:t>approach</a:t>
            </a:r>
            <a:endParaRPr kumimoji="1" lang="ja-JP" altLang="en-US" sz="2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9ACDA4-7FC5-4C5A-AB7D-B2DF9985B675}"/>
              </a:ext>
            </a:extLst>
          </p:cNvPr>
          <p:cNvSpPr txBox="1"/>
          <p:nvPr/>
        </p:nvSpPr>
        <p:spPr>
          <a:xfrm>
            <a:off x="8033470" y="1676567"/>
            <a:ext cx="2575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2000" dirty="0" err="1">
                <a:latin typeface="Abadi" panose="020B0604020202020204" pitchFamily="34" charset="0"/>
              </a:rPr>
              <a:t>OpenPose</a:t>
            </a:r>
            <a:endParaRPr lang="fr-FR" altLang="ja-JP" sz="2000" dirty="0">
              <a:latin typeface="Abadi" panose="020B0604020202020204" pitchFamily="34" charset="0"/>
            </a:endParaRPr>
          </a:p>
          <a:p>
            <a:pPr algn="ctr"/>
            <a:endParaRPr lang="fr-FR" altLang="ja-JP" sz="2000" dirty="0">
              <a:latin typeface="Abadi" panose="020B0604020202020204" pitchFamily="34" charset="0"/>
            </a:endParaRPr>
          </a:p>
          <a:p>
            <a:pPr algn="ctr"/>
            <a:r>
              <a:rPr lang="fr-FR" altLang="ja-JP" sz="2000" dirty="0" err="1">
                <a:latin typeface="Abadi" panose="020B0604020202020204" pitchFamily="34" charset="0"/>
              </a:rPr>
              <a:t>Bottum</a:t>
            </a:r>
            <a:r>
              <a:rPr lang="fr-FR" altLang="ja-JP" sz="2000" dirty="0">
                <a:latin typeface="Abadi" panose="020B0604020202020204" pitchFamily="34" charset="0"/>
              </a:rPr>
              <a:t>-up </a:t>
            </a:r>
            <a:r>
              <a:rPr lang="fr-FR" altLang="ja-JP" sz="2000" dirty="0" err="1">
                <a:latin typeface="Abadi" panose="020B0604020202020204" pitchFamily="34" charset="0"/>
              </a:rPr>
              <a:t>approach</a:t>
            </a:r>
            <a:endParaRPr kumimoji="1" lang="ja-JP" altLang="en-US" sz="2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AAF860-76D9-40DD-A407-4419014C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51" y="2813657"/>
            <a:ext cx="5665592" cy="15831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C67C653-9432-45EC-85A4-23B391FA0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748" y="2814645"/>
            <a:ext cx="5429058" cy="122871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FF5028E-1099-4ED6-9491-4FD03F73DF0A}"/>
              </a:ext>
            </a:extLst>
          </p:cNvPr>
          <p:cNvCxnSpPr>
            <a:cxnSpLocks/>
          </p:cNvCxnSpPr>
          <p:nvPr/>
        </p:nvCxnSpPr>
        <p:spPr>
          <a:xfrm>
            <a:off x="6205728" y="1900524"/>
            <a:ext cx="0" cy="2496305"/>
          </a:xfrm>
          <a:prstGeom prst="line">
            <a:avLst/>
          </a:prstGeom>
          <a:ln>
            <a:solidFill>
              <a:srgbClr val="47A59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0AADAC30-0E02-4297-B2FF-1627823D3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173" y="4933378"/>
            <a:ext cx="2776408" cy="17681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61DE695-A137-4AA5-A566-15D7707FA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502" y="4571833"/>
            <a:ext cx="2781300" cy="1219200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799F3E8-10C2-4DCC-99AC-8080D71716FA}"/>
              </a:ext>
            </a:extLst>
          </p:cNvPr>
          <p:cNvCxnSpPr>
            <a:cxnSpLocks/>
          </p:cNvCxnSpPr>
          <p:nvPr/>
        </p:nvCxnSpPr>
        <p:spPr>
          <a:xfrm flipH="1">
            <a:off x="4227576" y="4396829"/>
            <a:ext cx="1978152" cy="2461171"/>
          </a:xfrm>
          <a:prstGeom prst="line">
            <a:avLst/>
          </a:prstGeom>
          <a:ln>
            <a:solidFill>
              <a:srgbClr val="47A59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4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Expérience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2B240E-FF51-47DB-8E9B-43445421065C}"/>
              </a:ext>
            </a:extLst>
          </p:cNvPr>
          <p:cNvSpPr txBox="1"/>
          <p:nvPr/>
        </p:nvSpPr>
        <p:spPr>
          <a:xfrm>
            <a:off x="2794748" y="2154090"/>
            <a:ext cx="6602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dirty="0" err="1">
                <a:latin typeface="Abadi" panose="020B0604020202020204" pitchFamily="34" charset="0"/>
              </a:rPr>
              <a:t>OpenPose</a:t>
            </a:r>
            <a:r>
              <a:rPr lang="fr-FR" altLang="ja-JP" sz="3600" dirty="0">
                <a:latin typeface="Abadi" panose="020B0604020202020204" pitchFamily="34" charset="0"/>
              </a:rPr>
              <a:t> installation</a:t>
            </a:r>
          </a:p>
          <a:p>
            <a:pPr algn="ctr"/>
            <a:endParaRPr lang="fr-FR" altLang="ja-JP" sz="3600" dirty="0">
              <a:latin typeface="Abadi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altLang="ja-JP" sz="3600" dirty="0">
                <a:latin typeface="Abadi" panose="020B0604020202020204" pitchFamily="34" charset="0"/>
              </a:rPr>
              <a:t>CPU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altLang="ja-JP" sz="3600" dirty="0">
                <a:latin typeface="Abadi" panose="020B0604020202020204" pitchFamily="34" charset="0"/>
              </a:rPr>
              <a:t>GPU (AMD)</a:t>
            </a:r>
          </a:p>
        </p:txBody>
      </p:sp>
      <p:pic>
        <p:nvPicPr>
          <p:cNvPr id="10242" name="Picture 2" descr="Icône Ok Gratuit de Super Flat Remix V1.08 Emblems">
            <a:extLst>
              <a:ext uri="{FF2B5EF4-FFF2-40B4-BE49-F238E27FC236}">
                <a16:creationId xmlns:a16="http://schemas.microsoft.com/office/drawing/2014/main" id="{F83E6949-3C34-45D5-9F30-3189B3A3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64" y="342900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d Cross Clipart Not Not Ok Clipart Image Provided - EpiCentro ...">
            <a:extLst>
              <a:ext uri="{FF2B5EF4-FFF2-40B4-BE49-F238E27FC236}">
                <a16:creationId xmlns:a16="http://schemas.microsoft.com/office/drawing/2014/main" id="{863D05E9-1A7F-4771-9DBB-3915D70D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33146" y="4040866"/>
            <a:ext cx="174424" cy="19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9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Expérience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2B240E-FF51-47DB-8E9B-43445421065C}"/>
              </a:ext>
            </a:extLst>
          </p:cNvPr>
          <p:cNvSpPr txBox="1"/>
          <p:nvPr/>
        </p:nvSpPr>
        <p:spPr>
          <a:xfrm>
            <a:off x="2794748" y="3105834"/>
            <a:ext cx="66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dirty="0" err="1">
                <a:latin typeface="Abadi" panose="020B0604020202020204" pitchFamily="34" charset="0"/>
              </a:rPr>
              <a:t>Jupyter</a:t>
            </a:r>
            <a:r>
              <a:rPr lang="fr-FR" altLang="ja-JP" sz="3600" dirty="0">
                <a:latin typeface="Abadi" panose="020B0604020202020204" pitchFamily="34" charset="0"/>
              </a:rPr>
              <a:t> Notebook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3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Expérience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OpenCV — Wikipédia">
            <a:extLst>
              <a:ext uri="{FF2B5EF4-FFF2-40B4-BE49-F238E27FC236}">
                <a16:creationId xmlns:a16="http://schemas.microsoft.com/office/drawing/2014/main" id="{A81B3864-05A5-47AB-8994-74A1795E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6" y="2630805"/>
            <a:ext cx="1266347" cy="15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GitHub - tensorflow/tensorflow: An Open Source Machine Learning ...">
            <a:extLst>
              <a:ext uri="{FF2B5EF4-FFF2-40B4-BE49-F238E27FC236}">
                <a16:creationId xmlns:a16="http://schemas.microsoft.com/office/drawing/2014/main" id="{9D5AF1CC-11E4-4C35-911B-6E3B92E2F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19296" r="19166" b="17858"/>
          <a:stretch/>
        </p:blipFill>
        <p:spPr bwMode="auto">
          <a:xfrm>
            <a:off x="4931823" y="2673346"/>
            <a:ext cx="2328354" cy="13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affe2 Deep Learning Framework | NVIDIA Developer">
            <a:extLst>
              <a:ext uri="{FF2B5EF4-FFF2-40B4-BE49-F238E27FC236}">
                <a16:creationId xmlns:a16="http://schemas.microsoft.com/office/drawing/2014/main" id="{263CD1F9-A7C4-4AE3-BE32-F9B7ED37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170" y="2338736"/>
            <a:ext cx="1851982" cy="18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B83076-0C37-4FFC-BC2E-EEFED3B18D7B}"/>
              </a:ext>
            </a:extLst>
          </p:cNvPr>
          <p:cNvSpPr/>
          <p:nvPr/>
        </p:nvSpPr>
        <p:spPr>
          <a:xfrm>
            <a:off x="3001881" y="4841645"/>
            <a:ext cx="68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dirty="0">
                <a:latin typeface="Courier New" panose="02070309020205020404" pitchFamily="49" charset="0"/>
              </a:rPr>
              <a:t>cv2.dnn.readNetFromCaffe(</a:t>
            </a:r>
            <a:r>
              <a:rPr lang="en-GB" altLang="ja-JP" dirty="0" err="1">
                <a:latin typeface="Courier New" panose="02070309020205020404" pitchFamily="49" charset="0"/>
              </a:rPr>
              <a:t>protoFile</a:t>
            </a:r>
            <a:r>
              <a:rPr lang="en-GB" altLang="ja-JP" dirty="0">
                <a:latin typeface="Courier New" panose="02070309020205020404" pitchFamily="49" charset="0"/>
              </a:rPr>
              <a:t>, </a:t>
            </a:r>
            <a:r>
              <a:rPr lang="en-GB" altLang="ja-JP" dirty="0" err="1">
                <a:latin typeface="Courier New" panose="02070309020205020404" pitchFamily="49" charset="0"/>
              </a:rPr>
              <a:t>weightsFile</a:t>
            </a:r>
            <a:r>
              <a:rPr lang="en-GB" altLang="ja-JP" dirty="0">
                <a:latin typeface="Courier New" panose="02070309020205020404" pitchFamily="49" charset="0"/>
              </a:rPr>
              <a:t>)</a:t>
            </a:r>
            <a:endParaRPr lang="en-GB" altLang="ja-JP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9C178-F249-4DF0-BA9D-FDF5F301EE8F}"/>
              </a:ext>
            </a:extLst>
          </p:cNvPr>
          <p:cNvSpPr/>
          <p:nvPr/>
        </p:nvSpPr>
        <p:spPr>
          <a:xfrm>
            <a:off x="3371452" y="5644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altLang="ja-JP" dirty="0">
                <a:hlinkClick r:id="rId6"/>
              </a:rPr>
              <a:t>https://drive.google.com/drive/u/0/folders/1Xwwjn-9K_81ck52eoy3n0t7T_XB7pMu3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758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Expérience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88AF35-CAF3-4120-A45B-5A1203F1C7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87" y="2246443"/>
            <a:ext cx="3017520" cy="134493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5A019FB-D6C9-4FAB-9518-7C43767A0B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4" y="2238823"/>
            <a:ext cx="2988945" cy="13525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EC6522C-95CC-4547-BB09-5A4B2C39CD2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74" y="4363452"/>
            <a:ext cx="3675246" cy="1977031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0F9C13EA-50BD-4C55-96CE-7A33C9482698}"/>
              </a:ext>
            </a:extLst>
          </p:cNvPr>
          <p:cNvSpPr/>
          <p:nvPr/>
        </p:nvSpPr>
        <p:spPr>
          <a:xfrm rot="5400000">
            <a:off x="5663505" y="3718214"/>
            <a:ext cx="786384" cy="532702"/>
          </a:xfrm>
          <a:prstGeom prst="rightArrow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9DE77F3-0FF5-451C-88D5-B9D4CE88ED88}"/>
              </a:ext>
            </a:extLst>
          </p:cNvPr>
          <p:cNvSpPr/>
          <p:nvPr/>
        </p:nvSpPr>
        <p:spPr>
          <a:xfrm rot="1666612">
            <a:off x="4740416" y="2821214"/>
            <a:ext cx="786384" cy="532702"/>
          </a:xfrm>
          <a:prstGeom prst="rightArrow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3B22841-2346-4150-8D8D-31BA885C59BD}"/>
              </a:ext>
            </a:extLst>
          </p:cNvPr>
          <p:cNvSpPr/>
          <p:nvPr/>
        </p:nvSpPr>
        <p:spPr>
          <a:xfrm rot="9244434">
            <a:off x="6543982" y="2828660"/>
            <a:ext cx="786384" cy="532702"/>
          </a:xfrm>
          <a:prstGeom prst="rightArrow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EBA1CB1-61F8-42C3-88D9-2A2B7BCD107D}"/>
              </a:ext>
            </a:extLst>
          </p:cNvPr>
          <p:cNvSpPr/>
          <p:nvPr/>
        </p:nvSpPr>
        <p:spPr>
          <a:xfrm>
            <a:off x="5449520" y="3128097"/>
            <a:ext cx="1214353" cy="7567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1200" dirty="0">
                <a:solidFill>
                  <a:schemeClr val="tx1"/>
                </a:solidFill>
              </a:rPr>
              <a:t>Matching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8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Expérience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8A039C1-50F2-4FCE-960E-8598EC7D27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51" y="2374318"/>
            <a:ext cx="4555749" cy="229064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B8580A1-23EC-4BEE-8CC8-D894E99E313F}"/>
              </a:ext>
            </a:extLst>
          </p:cNvPr>
          <p:cNvSpPr txBox="1"/>
          <p:nvPr/>
        </p:nvSpPr>
        <p:spPr>
          <a:xfrm>
            <a:off x="1658590" y="4717328"/>
            <a:ext cx="41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>
                <a:latin typeface="Abadi" panose="020B0604020202020204" pitchFamily="34" charset="0"/>
              </a:rPr>
              <a:t>Recherche d’un </a:t>
            </a:r>
            <a:r>
              <a:rPr lang="fr-FR" altLang="ja-JP" dirty="0" err="1">
                <a:latin typeface="Abadi" panose="020B0604020202020204" pitchFamily="34" charset="0"/>
              </a:rPr>
              <a:t>keypoint</a:t>
            </a:r>
            <a:r>
              <a:rPr lang="fr-FR" altLang="ja-JP" dirty="0">
                <a:latin typeface="Abadi" panose="020B0604020202020204" pitchFamily="34" charset="0"/>
              </a:rPr>
              <a:t> de la main</a:t>
            </a:r>
            <a:endParaRPr kumimoji="1" lang="ja-JP" altLang="en-US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73E3617-4846-4C45-B9EE-282B6B98106E}"/>
              </a:ext>
            </a:extLst>
          </p:cNvPr>
          <p:cNvSpPr/>
          <p:nvPr/>
        </p:nvSpPr>
        <p:spPr>
          <a:xfrm>
            <a:off x="6519672" y="3374136"/>
            <a:ext cx="658368" cy="420624"/>
          </a:xfrm>
          <a:prstGeom prst="rightArrow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1FF7B1B-1482-4E3F-B10B-4EFB6DC859F7}"/>
              </a:ext>
            </a:extLst>
          </p:cNvPr>
          <p:cNvSpPr txBox="1"/>
          <p:nvPr/>
        </p:nvSpPr>
        <p:spPr>
          <a:xfrm>
            <a:off x="7601712" y="3261282"/>
            <a:ext cx="320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>
                <a:latin typeface="Abadi" panose="020B0604020202020204" pitchFamily="34" charset="0"/>
              </a:rPr>
              <a:t>Détection de la main ou de la tête nécessaire</a:t>
            </a:r>
            <a:endParaRPr kumimoji="1" lang="ja-JP" altLang="en-US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0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Expérience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EEC795C-3A58-444F-A2D4-777C1DD9D8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65" y="2169735"/>
            <a:ext cx="2773279" cy="243993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19416AB-EB1E-49B5-A31F-C927D451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97" y="2413285"/>
            <a:ext cx="4174626" cy="236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7B48F24-29E2-4BEA-A58A-3F35C7677BA8}"/>
              </a:ext>
            </a:extLst>
          </p:cNvPr>
          <p:cNvSpPr txBox="1"/>
          <p:nvPr/>
        </p:nvSpPr>
        <p:spPr>
          <a:xfrm>
            <a:off x="1190026" y="4861334"/>
            <a:ext cx="41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>
                <a:latin typeface="Abadi" panose="020B0604020202020204" pitchFamily="34" charset="0"/>
              </a:rPr>
              <a:t>Hand Pose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ABBA0D-5EBB-4C9C-B675-403A606009EC}"/>
              </a:ext>
            </a:extLst>
          </p:cNvPr>
          <p:cNvSpPr txBox="1"/>
          <p:nvPr/>
        </p:nvSpPr>
        <p:spPr>
          <a:xfrm>
            <a:off x="6447557" y="4861334"/>
            <a:ext cx="41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>
                <a:latin typeface="Abadi" panose="020B0604020202020204" pitchFamily="34" charset="0"/>
              </a:rPr>
              <a:t>Face Pose</a:t>
            </a:r>
          </a:p>
        </p:txBody>
      </p:sp>
    </p:spTree>
    <p:extLst>
      <p:ext uri="{BB962C8B-B14F-4D97-AF65-F5344CB8AC3E}">
        <p14:creationId xmlns:p14="http://schemas.microsoft.com/office/powerpoint/2010/main" val="183088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2B240E-FF51-47DB-8E9B-43445421065C}"/>
              </a:ext>
            </a:extLst>
          </p:cNvPr>
          <p:cNvSpPr txBox="1"/>
          <p:nvPr/>
        </p:nvSpPr>
        <p:spPr>
          <a:xfrm>
            <a:off x="3327881" y="3105834"/>
            <a:ext cx="66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 err="1">
                <a:latin typeface="Abadi" panose="020B0604020202020204" pitchFamily="34" charset="0"/>
              </a:rPr>
              <a:t>Sign</a:t>
            </a:r>
            <a:r>
              <a:rPr lang="fr-FR" altLang="ja-JP" sz="3600" dirty="0">
                <a:latin typeface="Abadi" panose="020B0604020202020204" pitchFamily="34" charset="0"/>
              </a:rPr>
              <a:t> </a:t>
            </a:r>
            <a:r>
              <a:rPr lang="fr-FR" altLang="ja-JP" sz="3600" dirty="0" err="1">
                <a:latin typeface="Abadi" panose="020B0604020202020204" pitchFamily="34" charset="0"/>
              </a:rPr>
              <a:t>Language</a:t>
            </a:r>
            <a:r>
              <a:rPr lang="fr-FR" altLang="ja-JP" sz="3600" dirty="0">
                <a:latin typeface="Abadi" panose="020B0604020202020204" pitchFamily="34" charset="0"/>
              </a:rPr>
              <a:t> Recognition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7B49178-9F5B-4EBC-B4BC-9763FB522088}"/>
              </a:ext>
            </a:extLst>
          </p:cNvPr>
          <p:cNvSpPr/>
          <p:nvPr/>
        </p:nvSpPr>
        <p:spPr>
          <a:xfrm>
            <a:off x="4051049" y="2999232"/>
            <a:ext cx="2624328" cy="1316736"/>
          </a:xfrm>
          <a:prstGeom prst="ellipse">
            <a:avLst/>
          </a:prstGeom>
          <a:noFill/>
          <a:ln w="28575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1"/>
                </a:solidFill>
                <a:latin typeface="Abadi" panose="020B0604020104020204" pitchFamily="34" charset="0"/>
              </a:rPr>
              <a:t>Recognition</a:t>
            </a:r>
            <a:endParaRPr kumimoji="1" lang="ja-JP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A8401A-E7A2-44DB-B17B-B99C971F1242}"/>
              </a:ext>
            </a:extLst>
          </p:cNvPr>
          <p:cNvSpPr/>
          <p:nvPr/>
        </p:nvSpPr>
        <p:spPr>
          <a:xfrm>
            <a:off x="6379721" y="2999232"/>
            <a:ext cx="2624328" cy="1316736"/>
          </a:xfrm>
          <a:prstGeom prst="ellipse">
            <a:avLst/>
          </a:prstGeom>
          <a:noFill/>
          <a:ln w="28575"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1"/>
                </a:solidFill>
                <a:latin typeface="Abadi" panose="020B0604020104020204" pitchFamily="34" charset="0"/>
              </a:rPr>
              <a:t>Translation</a:t>
            </a:r>
            <a:endParaRPr kumimoji="1" lang="ja-JP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EB6D5C2-3779-4DD8-B2C3-586F6EF99396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 flipH="1">
            <a:off x="5363213" y="2209471"/>
            <a:ext cx="1016508" cy="789761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0E45F3E-7DB7-4011-89F7-0B56B091C69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363214" y="4315967"/>
            <a:ext cx="1016506" cy="903964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50D80B6-DE14-4ACB-A605-C0DAE7C8AABB}"/>
              </a:ext>
            </a:extLst>
          </p:cNvPr>
          <p:cNvSpPr/>
          <p:nvPr/>
        </p:nvSpPr>
        <p:spPr>
          <a:xfrm>
            <a:off x="5651120" y="1638069"/>
            <a:ext cx="1457201" cy="571402"/>
          </a:xfrm>
          <a:prstGeom prst="roundRect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Images</a:t>
            </a:r>
            <a:endParaRPr kumimoji="1" lang="ja-JP" alt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69463B6-890E-4499-9A8A-74587FEA6807}"/>
              </a:ext>
            </a:extLst>
          </p:cNvPr>
          <p:cNvSpPr/>
          <p:nvPr/>
        </p:nvSpPr>
        <p:spPr>
          <a:xfrm>
            <a:off x="5651119" y="5219931"/>
            <a:ext cx="1457201" cy="571402"/>
          </a:xfrm>
          <a:prstGeom prst="roundRect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 err="1"/>
              <a:t>Videos</a:t>
            </a:r>
            <a:endParaRPr kumimoji="1" lang="ja-JP" altLang="en-US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856427-9FC6-4467-9EE6-29835B5BB6DC}"/>
              </a:ext>
            </a:extLst>
          </p:cNvPr>
          <p:cNvCxnSpPr>
            <a:cxnSpLocks/>
            <a:stCxn id="22" idx="0"/>
            <a:endCxn id="18" idx="4"/>
          </p:cNvCxnSpPr>
          <p:nvPr/>
        </p:nvCxnSpPr>
        <p:spPr>
          <a:xfrm flipV="1">
            <a:off x="6379720" y="4315968"/>
            <a:ext cx="1312165" cy="903963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6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50D80B6-DE14-4ACB-A605-C0DAE7C8AABB}"/>
              </a:ext>
            </a:extLst>
          </p:cNvPr>
          <p:cNvSpPr/>
          <p:nvPr/>
        </p:nvSpPr>
        <p:spPr>
          <a:xfrm>
            <a:off x="5872706" y="1517583"/>
            <a:ext cx="1457201" cy="571402"/>
          </a:xfrm>
          <a:prstGeom prst="roundRect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Images</a:t>
            </a:r>
            <a:endParaRPr kumimoji="1" lang="ja-JP" alt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6005FE-729F-40CC-842B-48501253C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584" y="2617990"/>
            <a:ext cx="6655447" cy="32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50D80B6-DE14-4ACB-A605-C0DAE7C8AABB}"/>
              </a:ext>
            </a:extLst>
          </p:cNvPr>
          <p:cNvSpPr/>
          <p:nvPr/>
        </p:nvSpPr>
        <p:spPr>
          <a:xfrm>
            <a:off x="5367399" y="1215495"/>
            <a:ext cx="1457201" cy="571402"/>
          </a:xfrm>
          <a:prstGeom prst="roundRect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 err="1"/>
              <a:t>Videos</a:t>
            </a:r>
            <a:endParaRPr kumimoji="1" lang="ja-JP" alt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F3A09E-84CF-41AA-8307-04199639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5" y="2275130"/>
            <a:ext cx="7562088" cy="362148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3985F55-0865-49B6-AEA1-27626021C28F}"/>
              </a:ext>
            </a:extLst>
          </p:cNvPr>
          <p:cNvSpPr/>
          <p:nvPr/>
        </p:nvSpPr>
        <p:spPr>
          <a:xfrm>
            <a:off x="2039112" y="3017080"/>
            <a:ext cx="5020056" cy="448739"/>
          </a:xfrm>
          <a:prstGeom prst="ellipse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7C9139-8A0C-42DF-9A45-2C5208C1E179}"/>
              </a:ext>
            </a:extLst>
          </p:cNvPr>
          <p:cNvSpPr/>
          <p:nvPr/>
        </p:nvSpPr>
        <p:spPr>
          <a:xfrm>
            <a:off x="2069324" y="4128363"/>
            <a:ext cx="5020056" cy="448739"/>
          </a:xfrm>
          <a:prstGeom prst="ellipse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7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7B49178-9F5B-4EBC-B4BC-9763FB522088}"/>
              </a:ext>
            </a:extLst>
          </p:cNvPr>
          <p:cNvSpPr/>
          <p:nvPr/>
        </p:nvSpPr>
        <p:spPr>
          <a:xfrm>
            <a:off x="3886457" y="3184349"/>
            <a:ext cx="2624328" cy="1316736"/>
          </a:xfrm>
          <a:prstGeom prst="ellipse">
            <a:avLst/>
          </a:prstGeom>
          <a:noFill/>
          <a:ln w="28575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1"/>
                </a:solidFill>
                <a:latin typeface="Abadi" panose="020B0604020104020204" pitchFamily="34" charset="0"/>
              </a:rPr>
              <a:t>Recognition</a:t>
            </a:r>
            <a:endParaRPr kumimoji="1" lang="ja-JP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A8401A-E7A2-44DB-B17B-B99C971F1242}"/>
              </a:ext>
            </a:extLst>
          </p:cNvPr>
          <p:cNvSpPr/>
          <p:nvPr/>
        </p:nvSpPr>
        <p:spPr>
          <a:xfrm>
            <a:off x="6215129" y="3184349"/>
            <a:ext cx="2624328" cy="1316736"/>
          </a:xfrm>
          <a:prstGeom prst="ellipse">
            <a:avLst/>
          </a:prstGeom>
          <a:noFill/>
          <a:ln w="28575"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1"/>
                </a:solidFill>
                <a:latin typeface="Abadi" panose="020B0604020104020204" pitchFamily="34" charset="0"/>
              </a:rPr>
              <a:t>Translation</a:t>
            </a:r>
            <a:endParaRPr kumimoji="1" lang="ja-JP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0E45F3E-7DB7-4011-89F7-0B56B091C698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 flipH="1">
            <a:off x="5198621" y="2740794"/>
            <a:ext cx="1156716" cy="443555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69463B6-890E-4499-9A8A-74587FEA6807}"/>
              </a:ext>
            </a:extLst>
          </p:cNvPr>
          <p:cNvSpPr/>
          <p:nvPr/>
        </p:nvSpPr>
        <p:spPr>
          <a:xfrm>
            <a:off x="5626736" y="2169392"/>
            <a:ext cx="1457201" cy="571402"/>
          </a:xfrm>
          <a:prstGeom prst="roundRect">
            <a:avLst/>
          </a:prstGeom>
          <a:solidFill>
            <a:srgbClr val="47A59E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 err="1"/>
              <a:t>Videos</a:t>
            </a:r>
            <a:endParaRPr kumimoji="1" lang="ja-JP" altLang="en-US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856427-9FC6-4467-9EE6-29835B5BB6DC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6355337" y="2740794"/>
            <a:ext cx="1171956" cy="443555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B387CC9-2903-4CC5-A688-C4DA13C76FBA}"/>
              </a:ext>
            </a:extLst>
          </p:cNvPr>
          <p:cNvSpPr/>
          <p:nvPr/>
        </p:nvSpPr>
        <p:spPr>
          <a:xfrm>
            <a:off x="2869211" y="5268470"/>
            <a:ext cx="1457201" cy="571402"/>
          </a:xfrm>
          <a:prstGeom prst="roundRect">
            <a:avLst/>
          </a:prstGeom>
          <a:solidFill>
            <a:srgbClr val="434C55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Simple</a:t>
            </a:r>
            <a:endParaRPr kumimoji="1" lang="ja-JP" altLang="en-US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A8B170C-90C0-4BC5-B71C-CA77B2A02849}"/>
              </a:ext>
            </a:extLst>
          </p:cNvPr>
          <p:cNvSpPr/>
          <p:nvPr/>
        </p:nvSpPr>
        <p:spPr>
          <a:xfrm>
            <a:off x="5609748" y="5268470"/>
            <a:ext cx="1457201" cy="571402"/>
          </a:xfrm>
          <a:prstGeom prst="roundRect">
            <a:avLst/>
          </a:prstGeom>
          <a:solidFill>
            <a:srgbClr val="434C55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Temporelle</a:t>
            </a:r>
            <a:endParaRPr kumimoji="1" lang="ja-JP" alt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836C2A7-A606-4EA6-8794-E4B6B2EF9992}"/>
              </a:ext>
            </a:extLst>
          </p:cNvPr>
          <p:cNvSpPr/>
          <p:nvPr/>
        </p:nvSpPr>
        <p:spPr>
          <a:xfrm>
            <a:off x="8350285" y="5268470"/>
            <a:ext cx="1457201" cy="571402"/>
          </a:xfrm>
          <a:prstGeom prst="roundRect">
            <a:avLst/>
          </a:prstGeom>
          <a:solidFill>
            <a:srgbClr val="434C55"/>
          </a:solidFill>
          <a:ln>
            <a:solidFill>
              <a:srgbClr val="434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Complexe</a:t>
            </a:r>
            <a:endParaRPr kumimoji="1" lang="ja-JP" altLang="en-US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8B553E9-5F61-4808-B6CF-2CF14798C55E}"/>
              </a:ext>
            </a:extLst>
          </p:cNvPr>
          <p:cNvCxnSpPr>
            <a:stCxn id="27" idx="0"/>
            <a:endCxn id="3" idx="4"/>
          </p:cNvCxnSpPr>
          <p:nvPr/>
        </p:nvCxnSpPr>
        <p:spPr>
          <a:xfrm flipV="1">
            <a:off x="3597812" y="4501085"/>
            <a:ext cx="1600809" cy="767385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droit 2047">
            <a:extLst>
              <a:ext uri="{FF2B5EF4-FFF2-40B4-BE49-F238E27FC236}">
                <a16:creationId xmlns:a16="http://schemas.microsoft.com/office/drawing/2014/main" id="{A85150FF-A943-4CE7-9F69-A7A7806730A6}"/>
              </a:ext>
            </a:extLst>
          </p:cNvPr>
          <p:cNvCxnSpPr>
            <a:stCxn id="28" idx="0"/>
            <a:endCxn id="3" idx="4"/>
          </p:cNvCxnSpPr>
          <p:nvPr/>
        </p:nvCxnSpPr>
        <p:spPr>
          <a:xfrm flipH="1" flipV="1">
            <a:off x="5198621" y="4501085"/>
            <a:ext cx="1139728" cy="767385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>
            <a:extLst>
              <a:ext uri="{FF2B5EF4-FFF2-40B4-BE49-F238E27FC236}">
                <a16:creationId xmlns:a16="http://schemas.microsoft.com/office/drawing/2014/main" id="{E2272F38-787C-48EC-ACB4-CC32CF7A2A68}"/>
              </a:ext>
            </a:extLst>
          </p:cNvPr>
          <p:cNvCxnSpPr>
            <a:stCxn id="18" idx="4"/>
            <a:endCxn id="29" idx="0"/>
          </p:cNvCxnSpPr>
          <p:nvPr/>
        </p:nvCxnSpPr>
        <p:spPr>
          <a:xfrm>
            <a:off x="7527293" y="4501085"/>
            <a:ext cx="1551593" cy="767385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43DFD8C-4C8C-439E-9A18-E331E93E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06" y="2042495"/>
            <a:ext cx="3749474" cy="39501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E9310A-A237-4457-91AC-228198FD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77" y="2611596"/>
            <a:ext cx="5847779" cy="28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3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2B240E-FF51-47DB-8E9B-43445421065C}"/>
              </a:ext>
            </a:extLst>
          </p:cNvPr>
          <p:cNvSpPr txBox="1"/>
          <p:nvPr/>
        </p:nvSpPr>
        <p:spPr>
          <a:xfrm>
            <a:off x="3327881" y="3105834"/>
            <a:ext cx="660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dirty="0" err="1">
                <a:latin typeface="Abadi" panose="020B0604020202020204" pitchFamily="34" charset="0"/>
              </a:rPr>
              <a:t>Deep</a:t>
            </a:r>
            <a:r>
              <a:rPr lang="fr-FR" altLang="ja-JP" sz="3600" dirty="0">
                <a:latin typeface="Abadi" panose="020B0604020202020204" pitchFamily="34" charset="0"/>
              </a:rPr>
              <a:t> Learning for </a:t>
            </a:r>
            <a:r>
              <a:rPr lang="fr-FR" altLang="ja-JP" sz="3600" dirty="0" err="1">
                <a:latin typeface="Abadi" panose="020B0604020202020204" pitchFamily="34" charset="0"/>
              </a:rPr>
              <a:t>videos</a:t>
            </a:r>
            <a:r>
              <a:rPr lang="fr-FR" altLang="ja-JP" sz="3600" dirty="0">
                <a:latin typeface="Abadi" panose="020B0604020202020204" pitchFamily="34" charset="0"/>
              </a:rPr>
              <a:t> : Action Recognition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2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Etat de l’art</a:t>
            </a:r>
            <a:r>
              <a:rPr kumimoji="1"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 2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ED739B6-0AD7-44A9-A140-A95A5A632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04"/>
          <a:stretch/>
        </p:blipFill>
        <p:spPr>
          <a:xfrm>
            <a:off x="288412" y="2821021"/>
            <a:ext cx="5161598" cy="295617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F07832B-C282-4790-A118-D63CCBBDEAA9}"/>
              </a:ext>
            </a:extLst>
          </p:cNvPr>
          <p:cNvSpPr txBox="1"/>
          <p:nvPr/>
        </p:nvSpPr>
        <p:spPr>
          <a:xfrm>
            <a:off x="1283768" y="2126514"/>
            <a:ext cx="257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2000" dirty="0">
                <a:latin typeface="Abadi" panose="020B0604020202020204" pitchFamily="34" charset="0"/>
              </a:rPr>
              <a:t>UCF101</a:t>
            </a:r>
            <a:endParaRPr kumimoji="1" lang="ja-JP" altLang="en-US" sz="2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117802-45CB-4C6C-B326-F5C3B94F7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34"/>
          <a:stretch/>
        </p:blipFill>
        <p:spPr>
          <a:xfrm>
            <a:off x="6196373" y="2821021"/>
            <a:ext cx="5831035" cy="29561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4A91D06-B355-419C-B121-6498D6BCD304}"/>
              </a:ext>
            </a:extLst>
          </p:cNvPr>
          <p:cNvSpPr txBox="1"/>
          <p:nvPr/>
        </p:nvSpPr>
        <p:spPr>
          <a:xfrm>
            <a:off x="7824083" y="2068931"/>
            <a:ext cx="257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2000" dirty="0">
                <a:latin typeface="Abadi" panose="020B0604020202020204" pitchFamily="34" charset="0"/>
              </a:rPr>
              <a:t>Sports-1M</a:t>
            </a:r>
            <a:endParaRPr kumimoji="1" lang="ja-JP" altLang="en-US" sz="2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96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161</Words>
  <Application>Microsoft Office PowerPoint</Application>
  <PresentationFormat>Grand écran</PresentationFormat>
  <Paragraphs>55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Abadi</vt:lpstr>
      <vt:lpstr>Arial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Miguens</dc:creator>
  <cp:lastModifiedBy>Nathan Miguens</cp:lastModifiedBy>
  <cp:revision>30</cp:revision>
  <dcterms:created xsi:type="dcterms:W3CDTF">2020-03-17T19:39:42Z</dcterms:created>
  <dcterms:modified xsi:type="dcterms:W3CDTF">2020-05-15T12:45:23Z</dcterms:modified>
</cp:coreProperties>
</file>