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A59E"/>
    <a:srgbClr val="94CEFF"/>
    <a:srgbClr val="434C55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2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4089860-1870-4B5E-9C6A-61F18449F9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AD3F3E-EA3E-4858-9C2E-FD2303A63D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BD052-0B48-4876-977B-0DB7ECEE3678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6AAAE7-151A-4771-BD71-A1511A0B2B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BEF68A-7399-46A1-89A6-52F38C743A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8196-2D65-4C2D-BB40-1154AD6A76B1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11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14C23-7997-4C39-8360-08E9062F41D6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86DDB-73C2-44B7-B9F9-A63C02CCBC16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2157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2DE98C4-4115-4387-BD13-B60CD1B9C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fr-FR" altLang="ja-JP" dirty="0"/>
              <a:t>Modifiez le style des sous-titres du masque</a:t>
            </a:r>
            <a:endParaRPr kumimoji="1" lang="ja-JP" alt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05494-5022-40CD-B469-6EC79252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047B8D-197C-4FF0-A29E-549D26D43FD4}" type="datetime1">
              <a:rPr kumimoji="1" lang="ja-JP" altLang="en-US" smtClean="0"/>
              <a:t>2020/5/25</a:t>
            </a:fld>
            <a:endParaRPr kumimoji="1" lang="ja-JP" alt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4B480-7AC0-47DD-81F4-6993947C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3F214A-0FD3-4264-8943-08FCB0CB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50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FD636-A8E5-4B49-BCEC-D5837E54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CE8E08-2CD4-415E-AB51-7B5B68CED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FB0FB-2749-4702-B7B2-0724D859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E99527-887B-40B7-9433-73B38F1AF82B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7533F7-5717-468B-8EB6-D9003ECA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43E9FF-D7A5-463C-ADE4-140960BF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0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2392BE-7D85-4D46-8D82-2BFDAE960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63536B-4555-441A-989A-4B0C5731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1DA77-3933-4DA6-AD0F-1387B292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0F87A9-1A1C-40A3-8C7B-59D747DA8748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74AFF1-783E-4F9F-BE61-496FADE9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1258C2-0C8B-47E3-BF5C-BFCD5BC2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79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DB403-4D3C-4715-8C22-79D4CE41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DDE1FE-ADE1-45EF-AFE8-0A3B240D8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62016-8656-49A0-90D0-000FB415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B5905-58CC-4E9E-9BCE-FB38932ADB91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56A644-0CBA-420A-821A-8280493C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87513-6DA0-4590-8B0B-0318D9B9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77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3FA1C-1C24-41A6-A0E6-3E9CFA74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006E9-5A3C-4D61-B491-F36D0E33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973771-2C6F-4F28-8B65-D875821F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F7CC30-1A87-48D7-A5D0-BACF0C17D8BD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EC94D-EDA1-4F8B-8890-E02F312D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C2379E-29F8-40F0-9735-C5752C38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0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FDFEC-779A-4CE4-BF5E-89E86DBD8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D2881-D34C-4281-B43A-76E9172F6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D09683-5D99-4366-BC7B-43AE304C1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02BEA3-BFE8-4178-9001-26473E90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9E0392-495A-4529-B78B-7982DB67CCBB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6F43E5-AA61-40FA-9274-E3AC33A5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A9B00B-B4F5-40B4-88DD-7679B745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37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0CA2A-FAAA-4540-87FE-CCE19685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39C3B5-EBB2-4C4A-BE35-D779E2739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46B1C0-1CF9-460F-8C2F-C903C2953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3AEB3A-3AB0-4DEF-BB92-29BE96973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C49F63-8ADF-4B76-A74F-A5BF52867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DAB3D7-8124-4896-AF33-38CB8353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CB8372-A324-40C0-B3DF-57D0686E437F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930D25-3F04-4937-BDBC-611D1079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181629-4F68-4E4C-8363-6BC208F9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2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9B92E-CDC6-4C82-B1AB-727FFD48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37AE6C-D68C-4945-8ABE-BA577A1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1EC6F5-0301-425D-B9BF-8333B2267893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3E223D-9B58-4EC9-9DA9-9F58C3CE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06E43A-BB67-4889-AD87-FBEFCD05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29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AC4016-0D7B-4016-ADA2-80C702BD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AF5A75-0F9B-4B41-A187-1EF4829049B0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FEB7D4-57DC-4AF8-9DA1-A5D40505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1B8F51-6B92-4456-85FF-DEF95CBC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3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29227-FE23-4DF3-8C83-575B6613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8DC522-74AC-41EF-9D9C-472B95CE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ja-JP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755E3F-6343-4C65-A95E-A552948C5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D93E4-E286-447D-ABB1-1F59CE7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F1003-F020-4BAA-88D6-048CD50B9519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449224-6A2E-406D-ADE8-61C36BD4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821AA7-9F99-4735-9D1B-4B1E3F6A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55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9D3C3-E4CB-457E-9F84-F61BCE19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89FB8C-937A-484D-8F45-1B2F48D05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331382-B241-4801-9E1D-4E0C2096D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fr-FR" altLang="ja-JP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D7F86E-9B1C-431D-974E-ADD94E4D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656B2C-C3A2-4EB9-B47A-B21E272A88A7}" type="datetime1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F0A56-DDA0-4B4C-AAA8-E85D63B7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0B2E0-F489-4A2A-AE07-F39FA60B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16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5476C-455F-4747-BC65-1FB827462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CD294-DF4E-4087-A55F-33C5A84FF548}" type="slidenum">
              <a:rPr kumimoji="1" lang="ja-JP" altLang="en-US" smtClean="0"/>
              <a:t>‹N°›</a:t>
            </a:fld>
            <a:endParaRPr kumimoji="1" lang="ja-JP" altLang="en-US"/>
          </a:p>
        </p:txBody>
      </p:sp>
      <p:sp>
        <p:nvSpPr>
          <p:cNvPr id="7" name="Espace réservé du titre 6">
            <a:extLst>
              <a:ext uri="{FF2B5EF4-FFF2-40B4-BE49-F238E27FC236}">
                <a16:creationId xmlns:a16="http://schemas.microsoft.com/office/drawing/2014/main" id="{08A1E71A-C864-4801-A8F7-BDF60BE4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fr-FR" altLang="ja-JP"/>
              <a:t>Modifiez le style du titre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2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0309454">
            <a:off x="4944337" y="-343737"/>
            <a:ext cx="357525" cy="7670564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20185046" flipH="1">
            <a:off x="5137133" y="-2957594"/>
            <a:ext cx="9785168" cy="11097176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5762686" y="3287921"/>
            <a:ext cx="570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3600" b="1" dirty="0">
                <a:solidFill>
                  <a:schemeClr val="bg1"/>
                </a:solidFill>
                <a:latin typeface="Abadi" panose="020B0604020202020204" pitchFamily="34" charset="0"/>
              </a:rPr>
              <a:t>Compte rendu – Semaine 2</a:t>
            </a:r>
            <a:endParaRPr kumimoji="1" lang="fr-FR" altLang="ja-JP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1026" name="Picture 2" descr="Université de Tours - Accueil">
            <a:extLst>
              <a:ext uri="{FF2B5EF4-FFF2-40B4-BE49-F238E27FC236}">
                <a16:creationId xmlns:a16="http://schemas.microsoft.com/office/drawing/2014/main" id="{AD21F70D-0F75-42A9-AB2E-20DFC495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" y="3141892"/>
            <a:ext cx="3608832" cy="93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46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1</a:t>
            </a:r>
            <a:r>
              <a:rPr lang="fr-FR" altLang="ja-JP" sz="3600" baseline="30000" dirty="0">
                <a:latin typeface="Abadi" panose="020B0604020202020204" pitchFamily="34" charset="0"/>
              </a:rPr>
              <a:t>ère</a:t>
            </a:r>
            <a:r>
              <a:rPr lang="fr-FR" altLang="ja-JP" sz="3600" dirty="0">
                <a:latin typeface="Abadi" panose="020B0604020202020204" pitchFamily="34" charset="0"/>
              </a:rPr>
              <a:t> classification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35582A-A20E-4FAA-8290-548D67B8EE2A}"/>
              </a:ext>
            </a:extLst>
          </p:cNvPr>
          <p:cNvSpPr/>
          <p:nvPr/>
        </p:nvSpPr>
        <p:spPr>
          <a:xfrm>
            <a:off x="1824169" y="2754427"/>
            <a:ext cx="244108" cy="2278667"/>
          </a:xfrm>
          <a:prstGeom prst="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D955D7-39C5-4514-B9F2-93E672880398}"/>
              </a:ext>
            </a:extLst>
          </p:cNvPr>
          <p:cNvSpPr/>
          <p:nvPr/>
        </p:nvSpPr>
        <p:spPr>
          <a:xfrm>
            <a:off x="1702115" y="2886007"/>
            <a:ext cx="244108" cy="2278667"/>
          </a:xfrm>
          <a:prstGeom prst="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035C2A-E66E-40A4-912B-D7024AC889A0}"/>
              </a:ext>
            </a:extLst>
          </p:cNvPr>
          <p:cNvSpPr/>
          <p:nvPr/>
        </p:nvSpPr>
        <p:spPr>
          <a:xfrm>
            <a:off x="1593652" y="3023239"/>
            <a:ext cx="244108" cy="2278667"/>
          </a:xfrm>
          <a:prstGeom prst="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1508FD-C761-4325-A4D0-D10BB1A49086}"/>
              </a:ext>
            </a:extLst>
          </p:cNvPr>
          <p:cNvSpPr/>
          <p:nvPr/>
        </p:nvSpPr>
        <p:spPr>
          <a:xfrm>
            <a:off x="1466141" y="3160471"/>
            <a:ext cx="244108" cy="2278667"/>
          </a:xfrm>
          <a:prstGeom prst="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412571F-70BD-4BE5-988D-8F9628CEF0FC}"/>
              </a:ext>
            </a:extLst>
          </p:cNvPr>
          <p:cNvSpPr txBox="1"/>
          <p:nvPr/>
        </p:nvSpPr>
        <p:spPr>
          <a:xfrm>
            <a:off x="954362" y="5632827"/>
            <a:ext cx="17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dirty="0"/>
              <a:t>800 v</a:t>
            </a:r>
            <a:r>
              <a:rPr kumimoji="1" lang="fr-FR" altLang="ja-JP" dirty="0"/>
              <a:t>ecteurs</a:t>
            </a:r>
            <a:endParaRPr kumimoji="1" lang="ja-JP" altLang="en-US" dirty="0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8D5560B9-04A3-4610-8138-2AC248351227}"/>
              </a:ext>
            </a:extLst>
          </p:cNvPr>
          <p:cNvSpPr/>
          <p:nvPr/>
        </p:nvSpPr>
        <p:spPr>
          <a:xfrm rot="19632753">
            <a:off x="2745943" y="3448887"/>
            <a:ext cx="792505" cy="39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FD9A28C0-5A7B-423A-878E-E9AAA958B5C5}"/>
              </a:ext>
            </a:extLst>
          </p:cNvPr>
          <p:cNvSpPr/>
          <p:nvPr/>
        </p:nvSpPr>
        <p:spPr>
          <a:xfrm rot="1290083">
            <a:off x="2770594" y="4358056"/>
            <a:ext cx="792505" cy="39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49D8FC-B6FB-4049-A7DB-A5CB4896B14F}"/>
              </a:ext>
            </a:extLst>
          </p:cNvPr>
          <p:cNvSpPr/>
          <p:nvPr/>
        </p:nvSpPr>
        <p:spPr>
          <a:xfrm>
            <a:off x="4477388" y="1565014"/>
            <a:ext cx="226955" cy="1808826"/>
          </a:xfrm>
          <a:prstGeom prst="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03AC35-4129-4BAB-A22F-70895784D91E}"/>
              </a:ext>
            </a:extLst>
          </p:cNvPr>
          <p:cNvSpPr/>
          <p:nvPr/>
        </p:nvSpPr>
        <p:spPr>
          <a:xfrm>
            <a:off x="4355334" y="1696594"/>
            <a:ext cx="226955" cy="1808826"/>
          </a:xfrm>
          <a:prstGeom prst="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2C2ADF-3274-476F-BA0B-0747D8257450}"/>
              </a:ext>
            </a:extLst>
          </p:cNvPr>
          <p:cNvSpPr/>
          <p:nvPr/>
        </p:nvSpPr>
        <p:spPr>
          <a:xfrm>
            <a:off x="4246871" y="1833826"/>
            <a:ext cx="226955" cy="1808826"/>
          </a:xfrm>
          <a:prstGeom prst="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C0E8BC-EBF3-47DE-9373-58EDA529F70F}"/>
              </a:ext>
            </a:extLst>
          </p:cNvPr>
          <p:cNvSpPr/>
          <p:nvPr/>
        </p:nvSpPr>
        <p:spPr>
          <a:xfrm>
            <a:off x="4119360" y="1971058"/>
            <a:ext cx="226955" cy="1808826"/>
          </a:xfrm>
          <a:prstGeom prst="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5C4BABB-320C-416E-8D34-6F37F38DB1BA}"/>
              </a:ext>
            </a:extLst>
          </p:cNvPr>
          <p:cNvSpPr txBox="1"/>
          <p:nvPr/>
        </p:nvSpPr>
        <p:spPr>
          <a:xfrm>
            <a:off x="3660124" y="3839991"/>
            <a:ext cx="161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1400" dirty="0"/>
              <a:t>640 v</a:t>
            </a:r>
            <a:r>
              <a:rPr kumimoji="1" lang="fr-FR" altLang="ja-JP" sz="1400" dirty="0"/>
              <a:t>ecteurs</a:t>
            </a:r>
            <a:endParaRPr kumimoji="1" lang="ja-JP" alt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2ED4D2-C261-407B-9758-8C7CD04F58AD}"/>
              </a:ext>
            </a:extLst>
          </p:cNvPr>
          <p:cNvSpPr/>
          <p:nvPr/>
        </p:nvSpPr>
        <p:spPr>
          <a:xfrm>
            <a:off x="4390478" y="4201838"/>
            <a:ext cx="226955" cy="1808826"/>
          </a:xfrm>
          <a:prstGeom prst="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1B300E-5A24-41B7-93F1-8B89E09D91DE}"/>
              </a:ext>
            </a:extLst>
          </p:cNvPr>
          <p:cNvSpPr/>
          <p:nvPr/>
        </p:nvSpPr>
        <p:spPr>
          <a:xfrm>
            <a:off x="4268424" y="4333418"/>
            <a:ext cx="226955" cy="1808826"/>
          </a:xfrm>
          <a:prstGeom prst="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2951AD-2710-4789-B2B0-F4D7CB4F5381}"/>
              </a:ext>
            </a:extLst>
          </p:cNvPr>
          <p:cNvSpPr/>
          <p:nvPr/>
        </p:nvSpPr>
        <p:spPr>
          <a:xfrm>
            <a:off x="4159961" y="4470650"/>
            <a:ext cx="226955" cy="1808826"/>
          </a:xfrm>
          <a:prstGeom prst="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1CAE13-F3AC-4303-80C6-569C9C7DE030}"/>
              </a:ext>
            </a:extLst>
          </p:cNvPr>
          <p:cNvSpPr/>
          <p:nvPr/>
        </p:nvSpPr>
        <p:spPr>
          <a:xfrm>
            <a:off x="4032450" y="4607882"/>
            <a:ext cx="226955" cy="1808826"/>
          </a:xfrm>
          <a:prstGeom prst="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3213766-50D9-4A7C-996B-6D1584D6324F}"/>
              </a:ext>
            </a:extLst>
          </p:cNvPr>
          <p:cNvSpPr txBox="1"/>
          <p:nvPr/>
        </p:nvSpPr>
        <p:spPr>
          <a:xfrm>
            <a:off x="3573214" y="6476815"/>
            <a:ext cx="1617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1400" dirty="0"/>
              <a:t>160 v</a:t>
            </a:r>
            <a:r>
              <a:rPr kumimoji="1" lang="fr-FR" altLang="ja-JP" sz="1400" dirty="0"/>
              <a:t>ecteurs</a:t>
            </a:r>
            <a:endParaRPr kumimoji="1" lang="ja-JP" altLang="en-US" sz="1400" dirty="0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A510AC58-B52E-4AF5-B406-2BCC9614AF57}"/>
              </a:ext>
            </a:extLst>
          </p:cNvPr>
          <p:cNvSpPr/>
          <p:nvPr/>
        </p:nvSpPr>
        <p:spPr>
          <a:xfrm>
            <a:off x="5265537" y="2404411"/>
            <a:ext cx="792505" cy="39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64C0C587-86BC-4D24-B161-1F4565397805}"/>
              </a:ext>
            </a:extLst>
          </p:cNvPr>
          <p:cNvSpPr/>
          <p:nvPr/>
        </p:nvSpPr>
        <p:spPr>
          <a:xfrm>
            <a:off x="5265536" y="5277151"/>
            <a:ext cx="4271656" cy="39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D7E496C1-D39A-4936-B8A5-B7BFFBF7B8E0}"/>
              </a:ext>
            </a:extLst>
          </p:cNvPr>
          <p:cNvSpPr/>
          <p:nvPr/>
        </p:nvSpPr>
        <p:spPr>
          <a:xfrm>
            <a:off x="6419088" y="1362456"/>
            <a:ext cx="2415867" cy="4978028"/>
          </a:xfrm>
          <a:prstGeom prst="roundRect">
            <a:avLst/>
          </a:prstGeom>
          <a:solidFill>
            <a:srgbClr val="94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sz="4000" dirty="0">
                <a:solidFill>
                  <a:schemeClr val="bg1"/>
                </a:solidFill>
              </a:rPr>
              <a:t>SVM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2D6CE48-94FD-47B2-B6B1-A6069A0785DE}"/>
              </a:ext>
            </a:extLst>
          </p:cNvPr>
          <p:cNvSpPr txBox="1"/>
          <p:nvPr/>
        </p:nvSpPr>
        <p:spPr>
          <a:xfrm>
            <a:off x="5250473" y="1947921"/>
            <a:ext cx="90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dirty="0"/>
              <a:t>Train</a:t>
            </a:r>
            <a:endParaRPr kumimoji="1" lang="ja-JP" altLang="en-US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4203097-1E0E-479C-936C-21ACAE6DEC60}"/>
              </a:ext>
            </a:extLst>
          </p:cNvPr>
          <p:cNvSpPr txBox="1"/>
          <p:nvPr/>
        </p:nvSpPr>
        <p:spPr>
          <a:xfrm>
            <a:off x="5333152" y="4921585"/>
            <a:ext cx="90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dirty="0"/>
              <a:t>Test</a:t>
            </a:r>
            <a:endParaRPr kumimoji="1" lang="ja-JP" altLang="en-US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0D8147E-9247-4073-88C3-2EDF1AED783E}"/>
              </a:ext>
            </a:extLst>
          </p:cNvPr>
          <p:cNvSpPr txBox="1"/>
          <p:nvPr/>
        </p:nvSpPr>
        <p:spPr>
          <a:xfrm>
            <a:off x="9890447" y="5254472"/>
            <a:ext cx="90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dirty="0"/>
              <a:t>Score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515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D0AA7C-31CC-4330-9F5B-AA017B5D5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614" y="1874517"/>
            <a:ext cx="8569478" cy="41425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1</a:t>
            </a:r>
            <a:r>
              <a:rPr lang="fr-FR" altLang="ja-JP" sz="3600" baseline="30000" dirty="0">
                <a:latin typeface="Abadi" panose="020B0604020202020204" pitchFamily="34" charset="0"/>
              </a:rPr>
              <a:t>ère</a:t>
            </a:r>
            <a:r>
              <a:rPr lang="fr-FR" altLang="ja-JP" sz="3600" dirty="0">
                <a:latin typeface="Abadi" panose="020B0604020202020204" pitchFamily="34" charset="0"/>
              </a:rPr>
              <a:t> classification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D7E496C1-D39A-4936-B8A5-B7BFFBF7B8E0}"/>
              </a:ext>
            </a:extLst>
          </p:cNvPr>
          <p:cNvSpPr/>
          <p:nvPr/>
        </p:nvSpPr>
        <p:spPr>
          <a:xfrm>
            <a:off x="1438121" y="1934666"/>
            <a:ext cx="1938528" cy="4142532"/>
          </a:xfrm>
          <a:prstGeom prst="roundRect">
            <a:avLst/>
          </a:prstGeom>
          <a:solidFill>
            <a:srgbClr val="94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sz="4000" dirty="0">
                <a:solidFill>
                  <a:schemeClr val="bg1"/>
                </a:solidFill>
              </a:rPr>
              <a:t>SVM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pic>
        <p:nvPicPr>
          <p:cNvPr id="8194" name="Picture 2" descr="Scikit-learn — Wikipédia">
            <a:extLst>
              <a:ext uri="{FF2B5EF4-FFF2-40B4-BE49-F238E27FC236}">
                <a16:creationId xmlns:a16="http://schemas.microsoft.com/office/drawing/2014/main" id="{1E7A7A02-75A4-4C17-8E1F-F550F6895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53" y="2186576"/>
            <a:ext cx="1686600" cy="90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F0F4644-D981-403A-B79D-12AD9DA86335}"/>
              </a:ext>
            </a:extLst>
          </p:cNvPr>
          <p:cNvSpPr/>
          <p:nvPr/>
        </p:nvSpPr>
        <p:spPr>
          <a:xfrm>
            <a:off x="4215384" y="4964481"/>
            <a:ext cx="2103120" cy="1052568"/>
          </a:xfrm>
          <a:prstGeom prst="roundRect">
            <a:avLst/>
          </a:prstGeom>
          <a:noFill/>
          <a:ln w="38100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252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2</a:t>
            </a:r>
            <a:r>
              <a:rPr lang="fr-FR" altLang="ja-JP" sz="3600" baseline="30000" dirty="0">
                <a:latin typeface="Abadi" panose="020B0604020202020204" pitchFamily="34" charset="0"/>
              </a:rPr>
              <a:t>nd</a:t>
            </a:r>
            <a:r>
              <a:rPr lang="fr-FR" altLang="ja-JP" sz="3600" dirty="0">
                <a:latin typeface="Abadi" panose="020B0604020202020204" pitchFamily="34" charset="0"/>
              </a:rPr>
              <a:t> classification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B530BBA-0374-49CF-B0E4-B66A8CC24309}"/>
              </a:ext>
            </a:extLst>
          </p:cNvPr>
          <p:cNvSpPr txBox="1"/>
          <p:nvPr/>
        </p:nvSpPr>
        <p:spPr>
          <a:xfrm>
            <a:off x="1242384" y="2554976"/>
            <a:ext cx="33570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2000" b="1" dirty="0" err="1"/>
              <a:t>Datasets</a:t>
            </a:r>
            <a:endParaRPr lang="fr-FR" altLang="ja-JP" sz="2000" b="1" dirty="0"/>
          </a:p>
          <a:p>
            <a:pPr algn="ctr"/>
            <a:endParaRPr kumimoji="1" lang="fr-FR" altLang="ja-JP" dirty="0"/>
          </a:p>
          <a:p>
            <a:pPr algn="ctr"/>
            <a:r>
              <a:rPr lang="fr-FR" altLang="ja-JP" dirty="0"/>
              <a:t>RWTH-PHOENIX-</a:t>
            </a:r>
          </a:p>
          <a:p>
            <a:pPr algn="ctr"/>
            <a:r>
              <a:rPr lang="fr-FR" altLang="ja-JP" dirty="0" err="1"/>
              <a:t>Weather</a:t>
            </a:r>
            <a:r>
              <a:rPr lang="fr-FR" altLang="ja-JP" dirty="0"/>
              <a:t> </a:t>
            </a:r>
            <a:r>
              <a:rPr lang="fr-FR" altLang="ja-JP" dirty="0" err="1"/>
              <a:t>Handshapes</a:t>
            </a:r>
            <a:endParaRPr lang="ja-JP" altLang="ja-JP" dirty="0"/>
          </a:p>
          <a:p>
            <a:pPr algn="ctr"/>
            <a:endParaRPr kumimoji="1" lang="en-GB" altLang="ja-JP" dirty="0"/>
          </a:p>
          <a:p>
            <a:pPr algn="ctr"/>
            <a:r>
              <a:rPr lang="en-US" altLang="ja-JP" dirty="0"/>
              <a:t>60 classes</a:t>
            </a:r>
          </a:p>
          <a:p>
            <a:pPr algn="ctr"/>
            <a:r>
              <a:rPr lang="en-US" altLang="ja-JP" dirty="0"/>
              <a:t>3359 samples</a:t>
            </a:r>
            <a:endParaRPr kumimoji="1" lang="ja-JP" alt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1191374-7676-4529-9290-FA8ECFC9D1D7}"/>
              </a:ext>
            </a:extLst>
          </p:cNvPr>
          <p:cNvSpPr txBox="1"/>
          <p:nvPr/>
        </p:nvSpPr>
        <p:spPr>
          <a:xfrm>
            <a:off x="8504555" y="4430925"/>
            <a:ext cx="2658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1600" dirty="0"/>
              <a:t>Fichier d’annotations</a:t>
            </a:r>
            <a:endParaRPr kumimoji="1" lang="ja-JP" altLang="en-US" sz="1400" dirty="0"/>
          </a:p>
        </p:txBody>
      </p:sp>
      <p:pic>
        <p:nvPicPr>
          <p:cNvPr id="4" name="Image 3" descr="Une image contenant habits, homme, sous-vêtement, femme&#10;&#10;Description générée automatiquement">
            <a:extLst>
              <a:ext uri="{FF2B5EF4-FFF2-40B4-BE49-F238E27FC236}">
                <a16:creationId xmlns:a16="http://schemas.microsoft.com/office/drawing/2014/main" id="{0400702E-65F5-4C13-A43C-AD482FE32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24" y="2800350"/>
            <a:ext cx="876300" cy="1257300"/>
          </a:xfrm>
          <a:prstGeom prst="rect">
            <a:avLst/>
          </a:prstGeom>
        </p:spPr>
      </p:pic>
      <p:pic>
        <p:nvPicPr>
          <p:cNvPr id="1028" name="Picture 4" descr="Symbole De Fichier Txt | Icons Gratuite">
            <a:extLst>
              <a:ext uri="{FF2B5EF4-FFF2-40B4-BE49-F238E27FC236}">
                <a16:creationId xmlns:a16="http://schemas.microsoft.com/office/drawing/2014/main" id="{A1A28D1C-0384-4908-A1A0-AF137E154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950" y="2665747"/>
            <a:ext cx="1526506" cy="152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8B6DBFC8-E2F8-4BF7-8C47-47BD4B086297}"/>
              </a:ext>
            </a:extLst>
          </p:cNvPr>
          <p:cNvSpPr txBox="1"/>
          <p:nvPr/>
        </p:nvSpPr>
        <p:spPr>
          <a:xfrm>
            <a:off x="5225354" y="4430925"/>
            <a:ext cx="2658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1600" dirty="0"/>
              <a:t>*.png_fn000012-0.png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586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BC3EF01-E43C-434A-A8A3-C1EA0A9C70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450"/>
          <a:stretch/>
        </p:blipFill>
        <p:spPr>
          <a:xfrm>
            <a:off x="3539195" y="1388215"/>
            <a:ext cx="7461037" cy="45312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2</a:t>
            </a:r>
            <a:r>
              <a:rPr lang="fr-FR" altLang="ja-JP" sz="3600" baseline="30000" dirty="0">
                <a:latin typeface="Abadi" panose="020B0604020202020204" pitchFamily="34" charset="0"/>
              </a:rPr>
              <a:t>nd</a:t>
            </a:r>
            <a:r>
              <a:rPr lang="fr-FR" altLang="ja-JP" sz="3600" dirty="0">
                <a:latin typeface="Abadi" panose="020B0604020202020204" pitchFamily="34" charset="0"/>
              </a:rPr>
              <a:t> classification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D7E496C1-D39A-4936-B8A5-B7BFFBF7B8E0}"/>
              </a:ext>
            </a:extLst>
          </p:cNvPr>
          <p:cNvSpPr/>
          <p:nvPr/>
        </p:nvSpPr>
        <p:spPr>
          <a:xfrm>
            <a:off x="1438121" y="1934666"/>
            <a:ext cx="1938528" cy="4142532"/>
          </a:xfrm>
          <a:prstGeom prst="roundRect">
            <a:avLst/>
          </a:prstGeom>
          <a:solidFill>
            <a:srgbClr val="94C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fr-FR" altLang="ja-JP" sz="4000" dirty="0">
                <a:solidFill>
                  <a:schemeClr val="bg1"/>
                </a:solidFill>
              </a:rPr>
              <a:t>SVM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pic>
        <p:nvPicPr>
          <p:cNvPr id="8194" name="Picture 2" descr="Scikit-learn — Wikipédia">
            <a:extLst>
              <a:ext uri="{FF2B5EF4-FFF2-40B4-BE49-F238E27FC236}">
                <a16:creationId xmlns:a16="http://schemas.microsoft.com/office/drawing/2014/main" id="{1E7A7A02-75A4-4C17-8E1F-F550F6895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53" y="2186576"/>
            <a:ext cx="1686600" cy="90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F0F4644-D981-403A-B79D-12AD9DA86335}"/>
              </a:ext>
            </a:extLst>
          </p:cNvPr>
          <p:cNvSpPr/>
          <p:nvPr/>
        </p:nvSpPr>
        <p:spPr>
          <a:xfrm>
            <a:off x="4512834" y="5450494"/>
            <a:ext cx="3381485" cy="468987"/>
          </a:xfrm>
          <a:prstGeom prst="roundRect">
            <a:avLst/>
          </a:prstGeom>
          <a:noFill/>
          <a:ln w="38100">
            <a:solidFill>
              <a:srgbClr val="47A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Sommaire 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05501AD-D7CC-4D77-92F2-77EE7D5C1A75}"/>
              </a:ext>
            </a:extLst>
          </p:cNvPr>
          <p:cNvSpPr txBox="1"/>
          <p:nvPr/>
        </p:nvSpPr>
        <p:spPr>
          <a:xfrm>
            <a:off x="2571575" y="2477255"/>
            <a:ext cx="5486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fr-FR" altLang="ja-JP" sz="3600" dirty="0">
                <a:latin typeface="Abadi" panose="020B0604020202020204" pitchFamily="34" charset="0"/>
              </a:rPr>
              <a:t>Machine distante</a:t>
            </a:r>
          </a:p>
          <a:p>
            <a:endParaRPr lang="fr-FR" altLang="ja-JP" sz="3600" dirty="0">
              <a:latin typeface="Abadi" panose="020B0604020202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altLang="ja-JP" sz="3600" dirty="0" err="1">
                <a:latin typeface="Abadi" panose="020B0604020202020204" pitchFamily="34" charset="0"/>
              </a:rPr>
              <a:t>OpenPose</a:t>
            </a:r>
            <a:r>
              <a:rPr lang="fr-FR" altLang="ja-JP" sz="3600" dirty="0">
                <a:latin typeface="Abadi" panose="020B0604020202020204" pitchFamily="34" charset="0"/>
              </a:rPr>
              <a:t> </a:t>
            </a:r>
          </a:p>
          <a:p>
            <a:pPr marL="571500" indent="-571500">
              <a:buFontTx/>
              <a:buChar char="-"/>
            </a:pPr>
            <a:endParaRPr lang="fr-FR" altLang="ja-JP" sz="3600" dirty="0">
              <a:latin typeface="Abadi" panose="020B0604020202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fr-FR" altLang="ja-JP" sz="3600" dirty="0">
                <a:latin typeface="Abadi" panose="020B0604020202020204" pitchFamily="34" charset="0"/>
              </a:rPr>
              <a:t>1</a:t>
            </a:r>
            <a:r>
              <a:rPr lang="fr-FR" altLang="ja-JP" sz="3600" baseline="30000" dirty="0">
                <a:latin typeface="Abadi" panose="020B0604020202020204" pitchFamily="34" charset="0"/>
              </a:rPr>
              <a:t>ère</a:t>
            </a:r>
            <a:r>
              <a:rPr lang="fr-FR" altLang="ja-JP" sz="3600" dirty="0">
                <a:latin typeface="Abadi" panose="020B0604020202020204" pitchFamily="34" charset="0"/>
              </a:rPr>
              <a:t>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66210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Machine distante  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figuración de vpn en pfsense – NOISE Ciberseguridad">
            <a:extLst>
              <a:ext uri="{FF2B5EF4-FFF2-40B4-BE49-F238E27FC236}">
                <a16:creationId xmlns:a16="http://schemas.microsoft.com/office/drawing/2014/main" id="{300AFE7B-9BBF-4A51-8A79-0E51001EC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16" y="1796627"/>
            <a:ext cx="3208528" cy="180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MobaXterm Professional 12.2 Professional - Web Hosting ...">
            <a:extLst>
              <a:ext uri="{FF2B5EF4-FFF2-40B4-BE49-F238E27FC236}">
                <a16:creationId xmlns:a16="http://schemas.microsoft.com/office/drawing/2014/main" id="{78E254E4-2D9E-40B0-875C-82E65374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223" y="3596990"/>
            <a:ext cx="2566976" cy="220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6C859AE-7949-4087-A099-316065281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042" y="1651711"/>
            <a:ext cx="5107364" cy="4288536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A02DA26C-E6D8-4172-B023-7896F04B3019}"/>
              </a:ext>
            </a:extLst>
          </p:cNvPr>
          <p:cNvSpPr/>
          <p:nvPr/>
        </p:nvSpPr>
        <p:spPr>
          <a:xfrm>
            <a:off x="4600529" y="3313526"/>
            <a:ext cx="685800" cy="389794"/>
          </a:xfrm>
          <a:prstGeom prst="rightArrow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80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 err="1">
                <a:latin typeface="Abadi" panose="020B0604020202020204" pitchFamily="34" charset="0"/>
              </a:rPr>
              <a:t>OpenPose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EBA1ED1-AF05-4CE9-9BA8-EBBFA5B6AE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96457" y="1818767"/>
            <a:ext cx="4069080" cy="238950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3E1C50C-911D-41DD-9D43-1A3C4BC5F3B8}"/>
              </a:ext>
            </a:extLst>
          </p:cNvPr>
          <p:cNvPicPr/>
          <p:nvPr/>
        </p:nvPicPr>
        <p:blipFill rotWithShape="1">
          <a:blip r:embed="rId4"/>
          <a:srcRect t="21799" b="17838"/>
          <a:stretch/>
        </p:blipFill>
        <p:spPr>
          <a:xfrm>
            <a:off x="2158254" y="3201028"/>
            <a:ext cx="3784203" cy="238950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111D774-E19A-47BC-8A64-019B6D4F9CC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894" y="2068830"/>
            <a:ext cx="4762500" cy="27203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D7325A7-F6F0-4A35-BFFF-D441C2509FA5}"/>
              </a:ext>
            </a:extLst>
          </p:cNvPr>
          <p:cNvCxnSpPr/>
          <p:nvPr/>
        </p:nvCxnSpPr>
        <p:spPr>
          <a:xfrm>
            <a:off x="6345936" y="1818767"/>
            <a:ext cx="0" cy="4183392"/>
          </a:xfrm>
          <a:prstGeom prst="line">
            <a:avLst/>
          </a:prstGeom>
          <a:ln>
            <a:solidFill>
              <a:srgbClr val="434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44152E2E-0892-42ED-8656-18F96CFCD071}"/>
              </a:ext>
            </a:extLst>
          </p:cNvPr>
          <p:cNvSpPr txBox="1"/>
          <p:nvPr/>
        </p:nvSpPr>
        <p:spPr>
          <a:xfrm>
            <a:off x="1426464" y="5897880"/>
            <a:ext cx="369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dirty="0"/>
              <a:t>Lignes de commande</a:t>
            </a:r>
            <a:endParaRPr kumimoji="1" lang="ja-JP" alt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F150A82-2CF3-400C-A0D9-B7E4A9D610FF}"/>
              </a:ext>
            </a:extLst>
          </p:cNvPr>
          <p:cNvSpPr txBox="1"/>
          <p:nvPr/>
        </p:nvSpPr>
        <p:spPr>
          <a:xfrm>
            <a:off x="7687057" y="5734816"/>
            <a:ext cx="369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dirty="0"/>
              <a:t>API Pytho</a:t>
            </a:r>
            <a:r>
              <a:rPr lang="fr-FR" altLang="ja-JP" dirty="0"/>
              <a:t>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046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 err="1">
                <a:latin typeface="Abadi" panose="020B0604020202020204" pitchFamily="34" charset="0"/>
              </a:rPr>
              <a:t>OpenPose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D7325A7-F6F0-4A35-BFFF-D441C2509FA5}"/>
              </a:ext>
            </a:extLst>
          </p:cNvPr>
          <p:cNvCxnSpPr/>
          <p:nvPr/>
        </p:nvCxnSpPr>
        <p:spPr>
          <a:xfrm>
            <a:off x="5751576" y="1809623"/>
            <a:ext cx="0" cy="4183392"/>
          </a:xfrm>
          <a:prstGeom prst="line">
            <a:avLst/>
          </a:prstGeom>
          <a:ln>
            <a:solidFill>
              <a:srgbClr val="434C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7927230F-0F2D-442A-873B-37C79E747D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995" y="1957429"/>
            <a:ext cx="242316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DDF74A3-BF0A-4E08-83CE-B5206B4B3F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23689" y="1454920"/>
            <a:ext cx="5760720" cy="157416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5F5A2939-9CDF-4E83-85A8-8D16004046C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23689" y="4388642"/>
            <a:ext cx="5760720" cy="629285"/>
          </a:xfrm>
          <a:prstGeom prst="rect">
            <a:avLst/>
          </a:prstGeom>
        </p:spPr>
      </p:pic>
      <p:sp>
        <p:nvSpPr>
          <p:cNvPr id="3" name="Flèche : bas 2">
            <a:extLst>
              <a:ext uri="{FF2B5EF4-FFF2-40B4-BE49-F238E27FC236}">
                <a16:creationId xmlns:a16="http://schemas.microsoft.com/office/drawing/2014/main" id="{9DECEA77-DDB5-4B5D-B687-780B24CE5B0B}"/>
              </a:ext>
            </a:extLst>
          </p:cNvPr>
          <p:cNvSpPr/>
          <p:nvPr/>
        </p:nvSpPr>
        <p:spPr>
          <a:xfrm>
            <a:off x="8631936" y="3429000"/>
            <a:ext cx="448051" cy="560013"/>
          </a:xfrm>
          <a:prstGeom prst="downArrow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0776D5-2CD6-41D4-A312-39F910C78119}"/>
              </a:ext>
            </a:extLst>
          </p:cNvPr>
          <p:cNvSpPr txBox="1"/>
          <p:nvPr/>
        </p:nvSpPr>
        <p:spPr>
          <a:xfrm>
            <a:off x="1124712" y="5696712"/>
            <a:ext cx="265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dirty="0"/>
              <a:t>Hands</a:t>
            </a:r>
            <a:endParaRPr kumimoji="1" lang="ja-JP" alt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304B5B-C7BA-4838-B4CC-749A05D06A12}"/>
              </a:ext>
            </a:extLst>
          </p:cNvPr>
          <p:cNvSpPr txBox="1"/>
          <p:nvPr/>
        </p:nvSpPr>
        <p:spPr>
          <a:xfrm>
            <a:off x="7674829" y="5721096"/>
            <a:ext cx="265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dirty="0"/>
              <a:t>Face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584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 err="1">
                <a:latin typeface="Abadi" panose="020B0604020202020204" pitchFamily="34" charset="0"/>
              </a:rPr>
              <a:t>OpenPose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927230F-0F2D-442A-873B-37C79E747D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267" y="1957429"/>
            <a:ext cx="242316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80776D5-2CD6-41D4-A312-39F910C78119}"/>
              </a:ext>
            </a:extLst>
          </p:cNvPr>
          <p:cNvSpPr txBox="1"/>
          <p:nvPr/>
        </p:nvSpPr>
        <p:spPr>
          <a:xfrm>
            <a:off x="4766780" y="5734479"/>
            <a:ext cx="265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dirty="0"/>
              <a:t>Hands</a:t>
            </a:r>
            <a:endParaRPr kumimoji="1" lang="ja-JP" altLang="en-US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3EF5C01-7F10-47DE-B6A3-0685FBB0356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758" y="1957429"/>
            <a:ext cx="242316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C5D5730-7F69-49E8-8D4D-8C2C3B3E5A27}"/>
              </a:ext>
            </a:extLst>
          </p:cNvPr>
          <p:cNvSpPr/>
          <p:nvPr/>
        </p:nvSpPr>
        <p:spPr>
          <a:xfrm>
            <a:off x="5569396" y="3429000"/>
            <a:ext cx="850392" cy="493776"/>
          </a:xfrm>
          <a:prstGeom prst="rightArrow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82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 err="1">
                <a:latin typeface="Abadi" panose="020B0604020202020204" pitchFamily="34" charset="0"/>
              </a:rPr>
              <a:t>OpenPose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4DC82C5-B90E-4E58-BE8D-7EDFFD360CD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3507" y="2061770"/>
            <a:ext cx="5051408" cy="371672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1850FED-F478-46F4-B67D-9C318970712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40434" y="2079792"/>
            <a:ext cx="4618191" cy="3903980"/>
          </a:xfrm>
          <a:prstGeom prst="rect">
            <a:avLst/>
          </a:prstGeom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CD76481F-172D-4054-885B-E0184DEE489E}"/>
              </a:ext>
            </a:extLst>
          </p:cNvPr>
          <p:cNvSpPr/>
          <p:nvPr/>
        </p:nvSpPr>
        <p:spPr>
          <a:xfrm>
            <a:off x="5245608" y="4031782"/>
            <a:ext cx="850392" cy="493776"/>
          </a:xfrm>
          <a:prstGeom prst="rightArrow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16D1109-E9AF-48F2-8797-CA96C4B3996C}"/>
              </a:ext>
            </a:extLst>
          </p:cNvPr>
          <p:cNvSpPr/>
          <p:nvPr/>
        </p:nvSpPr>
        <p:spPr>
          <a:xfrm>
            <a:off x="2284815" y="4845937"/>
            <a:ext cx="646711" cy="5948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58DA174-F0CF-4534-A6E5-B930B3DA74DD}"/>
              </a:ext>
            </a:extLst>
          </p:cNvPr>
          <p:cNvSpPr/>
          <p:nvPr/>
        </p:nvSpPr>
        <p:spPr>
          <a:xfrm>
            <a:off x="8403335" y="1874517"/>
            <a:ext cx="2455289" cy="9144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2987EE3-ECA1-4ED1-84D4-AB518A36B8FC}"/>
              </a:ext>
            </a:extLst>
          </p:cNvPr>
          <p:cNvSpPr/>
          <p:nvPr/>
        </p:nvSpPr>
        <p:spPr>
          <a:xfrm>
            <a:off x="2989136" y="1864440"/>
            <a:ext cx="2455289" cy="9144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3A42142-98F6-4398-8641-98DF4DFD4DC5}"/>
              </a:ext>
            </a:extLst>
          </p:cNvPr>
          <p:cNvSpPr/>
          <p:nvPr/>
        </p:nvSpPr>
        <p:spPr>
          <a:xfrm>
            <a:off x="7570964" y="4978220"/>
            <a:ext cx="646711" cy="5948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39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1</a:t>
            </a:r>
            <a:r>
              <a:rPr lang="fr-FR" altLang="ja-JP" sz="3600" baseline="30000" dirty="0">
                <a:latin typeface="Abadi" panose="020B0604020202020204" pitchFamily="34" charset="0"/>
              </a:rPr>
              <a:t>ère</a:t>
            </a:r>
            <a:r>
              <a:rPr lang="fr-FR" altLang="ja-JP" sz="3600" dirty="0">
                <a:latin typeface="Abadi" panose="020B0604020202020204" pitchFamily="34" charset="0"/>
              </a:rPr>
              <a:t> classification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B530BBA-0374-49CF-B0E4-B66A8CC24309}"/>
              </a:ext>
            </a:extLst>
          </p:cNvPr>
          <p:cNvSpPr txBox="1"/>
          <p:nvPr/>
        </p:nvSpPr>
        <p:spPr>
          <a:xfrm>
            <a:off x="1242384" y="2554976"/>
            <a:ext cx="265843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2000" b="1" dirty="0" err="1"/>
              <a:t>Datasets</a:t>
            </a:r>
            <a:endParaRPr lang="fr-FR" altLang="ja-JP" sz="2000" b="1" dirty="0"/>
          </a:p>
          <a:p>
            <a:pPr algn="ctr"/>
            <a:endParaRPr kumimoji="1" lang="fr-FR" altLang="ja-JP" dirty="0"/>
          </a:p>
          <a:p>
            <a:pPr algn="ctr"/>
            <a:r>
              <a:rPr lang="en-GB" altLang="ja-JP" dirty="0"/>
              <a:t>LSA16 handshapes</a:t>
            </a:r>
          </a:p>
          <a:p>
            <a:pPr algn="ctr"/>
            <a:endParaRPr kumimoji="1" lang="en-GB" altLang="ja-JP" dirty="0"/>
          </a:p>
          <a:p>
            <a:pPr algn="ctr"/>
            <a:r>
              <a:rPr lang="en-US" altLang="ja-JP" dirty="0"/>
              <a:t>16 classes</a:t>
            </a:r>
          </a:p>
          <a:p>
            <a:pPr algn="ctr"/>
            <a:r>
              <a:rPr lang="en-US" altLang="ja-JP" dirty="0"/>
              <a:t>10 subjects</a:t>
            </a:r>
          </a:p>
          <a:p>
            <a:pPr algn="ctr"/>
            <a:r>
              <a:rPr lang="en-US" altLang="ja-JP" dirty="0"/>
              <a:t>800 samples</a:t>
            </a:r>
            <a:endParaRPr kumimoji="1" lang="ja-JP" altLang="en-US" dirty="0"/>
          </a:p>
        </p:txBody>
      </p:sp>
      <p:pic>
        <p:nvPicPr>
          <p:cNvPr id="14" name="Image 13" descr="Une image contenant personne, intérieur, tenant, jeune&#10;&#10;Description générée automatiquement">
            <a:extLst>
              <a:ext uri="{FF2B5EF4-FFF2-40B4-BE49-F238E27FC236}">
                <a16:creationId xmlns:a16="http://schemas.microsoft.com/office/drawing/2014/main" id="{4B3F3BE5-E911-454C-9A71-E1C7E7B23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105" y="2455093"/>
            <a:ext cx="3501568" cy="2626176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21191374-7676-4529-9290-FA8ECFC9D1D7}"/>
              </a:ext>
            </a:extLst>
          </p:cNvPr>
          <p:cNvSpPr txBox="1"/>
          <p:nvPr/>
        </p:nvSpPr>
        <p:spPr>
          <a:xfrm>
            <a:off x="6467669" y="5201493"/>
            <a:ext cx="2658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sz="1600" dirty="0"/>
              <a:t>10_10_1.png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665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110878-6A7B-46A0-BF52-EF3A269B3D25}"/>
              </a:ext>
            </a:extLst>
          </p:cNvPr>
          <p:cNvSpPr/>
          <p:nvPr/>
        </p:nvSpPr>
        <p:spPr>
          <a:xfrm rot="2177880">
            <a:off x="10379705" y="6004395"/>
            <a:ext cx="437502" cy="1311638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109CB-2A63-4E01-9680-8BEF61BC1B42}"/>
              </a:ext>
            </a:extLst>
          </p:cNvPr>
          <p:cNvSpPr/>
          <p:nvPr/>
        </p:nvSpPr>
        <p:spPr>
          <a:xfrm rot="2671823">
            <a:off x="1101941" y="-604450"/>
            <a:ext cx="74072" cy="35420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91FAF9-64D9-4B16-B666-A2A55F3946BC}"/>
              </a:ext>
            </a:extLst>
          </p:cNvPr>
          <p:cNvSpPr/>
          <p:nvPr/>
        </p:nvSpPr>
        <p:spPr>
          <a:xfrm rot="18887761" flipH="1">
            <a:off x="-4124653" y="1718080"/>
            <a:ext cx="8449676" cy="312874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73EF0F5-5D80-4181-8496-4CF7E26AE4BB}"/>
              </a:ext>
            </a:extLst>
          </p:cNvPr>
          <p:cNvSpPr/>
          <p:nvPr/>
        </p:nvSpPr>
        <p:spPr>
          <a:xfrm>
            <a:off x="470503" y="244007"/>
            <a:ext cx="1501140" cy="143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D1CF3EE-EDB0-40C7-B343-BA2B2F4CDCA1}"/>
              </a:ext>
            </a:extLst>
          </p:cNvPr>
          <p:cNvSpPr txBox="1"/>
          <p:nvPr/>
        </p:nvSpPr>
        <p:spPr>
          <a:xfrm>
            <a:off x="2407385" y="517516"/>
            <a:ext cx="5486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ja-JP" sz="3600" dirty="0">
                <a:latin typeface="Abadi" panose="020B0604020202020204" pitchFamily="34" charset="0"/>
              </a:rPr>
              <a:t>1</a:t>
            </a:r>
            <a:r>
              <a:rPr lang="fr-FR" altLang="ja-JP" sz="3600" baseline="30000" dirty="0">
                <a:latin typeface="Abadi" panose="020B0604020202020204" pitchFamily="34" charset="0"/>
              </a:rPr>
              <a:t>ère</a:t>
            </a:r>
            <a:r>
              <a:rPr lang="fr-FR" altLang="ja-JP" sz="3600" dirty="0">
                <a:latin typeface="Abadi" panose="020B0604020202020204" pitchFamily="34" charset="0"/>
              </a:rPr>
              <a:t> classification</a:t>
            </a:r>
            <a:endParaRPr kumimoji="1" lang="ja-JP" altLang="en-US" sz="3600" b="1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B33559-A7EE-409E-8202-460ACB9DF119}"/>
              </a:ext>
            </a:extLst>
          </p:cNvPr>
          <p:cNvSpPr/>
          <p:nvPr/>
        </p:nvSpPr>
        <p:spPr>
          <a:xfrm rot="17974048" flipH="1">
            <a:off x="10259091" y="6340961"/>
            <a:ext cx="1199069" cy="721183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38B10-284C-4DFA-8734-21AF43AE43BA}"/>
              </a:ext>
            </a:extLst>
          </p:cNvPr>
          <p:cNvSpPr/>
          <p:nvPr/>
        </p:nvSpPr>
        <p:spPr>
          <a:xfrm rot="5400000">
            <a:off x="2820304" y="917859"/>
            <a:ext cx="97818" cy="595272"/>
          </a:xfrm>
          <a:prstGeom prst="rect">
            <a:avLst/>
          </a:prstGeom>
          <a:solidFill>
            <a:srgbClr val="43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C249A-5E5A-42A8-ACE6-7BF9441457BE}"/>
              </a:ext>
            </a:extLst>
          </p:cNvPr>
          <p:cNvSpPr/>
          <p:nvPr/>
        </p:nvSpPr>
        <p:spPr>
          <a:xfrm rot="5400000">
            <a:off x="2820302" y="830776"/>
            <a:ext cx="97818" cy="595272"/>
          </a:xfrm>
          <a:prstGeom prst="rect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052" name="Picture 4" descr="Université de Tours - Home | Facebook">
            <a:extLst>
              <a:ext uri="{FF2B5EF4-FFF2-40B4-BE49-F238E27FC236}">
                <a16:creationId xmlns:a16="http://schemas.microsoft.com/office/drawing/2014/main" id="{4D72F05E-0AE2-4597-BC46-5EC0A21AA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465654"/>
            <a:ext cx="989266" cy="98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40D549-9937-4069-B43B-8D3CD3EFEC1F}"/>
              </a:ext>
            </a:extLst>
          </p:cNvPr>
          <p:cNvSpPr/>
          <p:nvPr/>
        </p:nvSpPr>
        <p:spPr>
          <a:xfrm>
            <a:off x="1313275" y="2951701"/>
            <a:ext cx="2231136" cy="1673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2E2ECB-232A-406B-B56D-1DCB134E36A4}"/>
              </a:ext>
            </a:extLst>
          </p:cNvPr>
          <p:cNvSpPr/>
          <p:nvPr/>
        </p:nvSpPr>
        <p:spPr>
          <a:xfrm>
            <a:off x="1160875" y="3088933"/>
            <a:ext cx="2231136" cy="1673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78D2CB-F6A7-49E3-901D-35DF6BD8848C}"/>
              </a:ext>
            </a:extLst>
          </p:cNvPr>
          <p:cNvSpPr/>
          <p:nvPr/>
        </p:nvSpPr>
        <p:spPr>
          <a:xfrm>
            <a:off x="1008475" y="3229300"/>
            <a:ext cx="2231136" cy="1673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Image 18" descr="Une image contenant personne, intérieur, tenant, jeune&#10;&#10;Description générée automatiquement">
            <a:extLst>
              <a:ext uri="{FF2B5EF4-FFF2-40B4-BE49-F238E27FC236}">
                <a16:creationId xmlns:a16="http://schemas.microsoft.com/office/drawing/2014/main" id="{6172CA48-64E1-47DF-A4AB-2980E8D10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75" y="3369668"/>
            <a:ext cx="2231136" cy="1673351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E3CAC03A-19F5-4D31-B9B0-1420A6F18F58}"/>
              </a:ext>
            </a:extLst>
          </p:cNvPr>
          <p:cNvSpPr/>
          <p:nvPr/>
        </p:nvSpPr>
        <p:spPr>
          <a:xfrm>
            <a:off x="3695814" y="3769632"/>
            <a:ext cx="749808" cy="493776"/>
          </a:xfrm>
          <a:prstGeom prst="rightArrow">
            <a:avLst/>
          </a:prstGeom>
          <a:solidFill>
            <a:srgbClr val="47A5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5582A-A20E-4FAA-8290-548D67B8EE2A}"/>
              </a:ext>
            </a:extLst>
          </p:cNvPr>
          <p:cNvSpPr/>
          <p:nvPr/>
        </p:nvSpPr>
        <p:spPr>
          <a:xfrm>
            <a:off x="8647591" y="2538754"/>
            <a:ext cx="244108" cy="2278667"/>
          </a:xfrm>
          <a:prstGeom prst="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D955D7-39C5-4514-B9F2-93E672880398}"/>
              </a:ext>
            </a:extLst>
          </p:cNvPr>
          <p:cNvSpPr/>
          <p:nvPr/>
        </p:nvSpPr>
        <p:spPr>
          <a:xfrm>
            <a:off x="8525537" y="2670334"/>
            <a:ext cx="244108" cy="2278667"/>
          </a:xfrm>
          <a:prstGeom prst="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035C2A-E66E-40A4-912B-D7024AC889A0}"/>
              </a:ext>
            </a:extLst>
          </p:cNvPr>
          <p:cNvSpPr/>
          <p:nvPr/>
        </p:nvSpPr>
        <p:spPr>
          <a:xfrm>
            <a:off x="8417074" y="2807566"/>
            <a:ext cx="244108" cy="2278667"/>
          </a:xfrm>
          <a:prstGeom prst="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1508FD-C761-4325-A4D0-D10BB1A49086}"/>
              </a:ext>
            </a:extLst>
          </p:cNvPr>
          <p:cNvSpPr/>
          <p:nvPr/>
        </p:nvSpPr>
        <p:spPr>
          <a:xfrm>
            <a:off x="8289563" y="2944798"/>
            <a:ext cx="244108" cy="2278667"/>
          </a:xfrm>
          <a:prstGeom prst="rect">
            <a:avLst/>
          </a:prstGeom>
          <a:solidFill>
            <a:srgbClr val="47A5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42D219-E0D3-40EC-AA53-92CA34AC82C0}"/>
              </a:ext>
            </a:extLst>
          </p:cNvPr>
          <p:cNvSpPr/>
          <p:nvPr/>
        </p:nvSpPr>
        <p:spPr>
          <a:xfrm>
            <a:off x="5157216" y="2951701"/>
            <a:ext cx="2231136" cy="1673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D74EEC-1CD9-430F-ACC5-8C2DBF01A974}"/>
              </a:ext>
            </a:extLst>
          </p:cNvPr>
          <p:cNvSpPr/>
          <p:nvPr/>
        </p:nvSpPr>
        <p:spPr>
          <a:xfrm>
            <a:off x="5004816" y="3088933"/>
            <a:ext cx="2231136" cy="1673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C83944-A11A-4322-B10B-E538CA56F42A}"/>
              </a:ext>
            </a:extLst>
          </p:cNvPr>
          <p:cNvSpPr/>
          <p:nvPr/>
        </p:nvSpPr>
        <p:spPr>
          <a:xfrm>
            <a:off x="4852416" y="3229300"/>
            <a:ext cx="2231136" cy="16733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57BBBFB1-812A-455B-AFDC-B0BFCBC7112F}"/>
              </a:ext>
            </a:extLst>
          </p:cNvPr>
          <p:cNvPicPr/>
          <p:nvPr/>
        </p:nvPicPr>
        <p:blipFill rotWithShape="1">
          <a:blip r:embed="rId4"/>
          <a:srcRect l="18705" t="52588" r="39372" b="4481"/>
          <a:stretch/>
        </p:blipFill>
        <p:spPr>
          <a:xfrm>
            <a:off x="4724905" y="3358712"/>
            <a:ext cx="2242199" cy="16894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A78121E-2EA5-436D-9310-DB4835EFE965}"/>
              </a:ext>
            </a:extLst>
          </p:cNvPr>
          <p:cNvSpPr txBox="1"/>
          <p:nvPr/>
        </p:nvSpPr>
        <p:spPr>
          <a:xfrm>
            <a:off x="7540469" y="3769632"/>
            <a:ext cx="629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fr-FR" altLang="ja-JP" sz="3200" dirty="0">
                <a:sym typeface="Wingdings" panose="05000000000000000000" pitchFamily="2" charset="2"/>
              </a:rPr>
              <a:t></a:t>
            </a:r>
            <a:endParaRPr kumimoji="1" lang="ja-JP" altLang="en-US" sz="3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412571F-70BD-4BE5-988D-8F9628CEF0FC}"/>
              </a:ext>
            </a:extLst>
          </p:cNvPr>
          <p:cNvSpPr txBox="1"/>
          <p:nvPr/>
        </p:nvSpPr>
        <p:spPr>
          <a:xfrm>
            <a:off x="7777784" y="5417154"/>
            <a:ext cx="1739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ja-JP" dirty="0"/>
              <a:t>800 v</a:t>
            </a:r>
            <a:r>
              <a:rPr kumimoji="1" lang="fr-FR" altLang="ja-JP" dirty="0"/>
              <a:t>ecteurs à 201 dimensions</a:t>
            </a:r>
            <a:endParaRPr kumimoji="1" lang="ja-JP" altLang="en-US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FFA5EE0-1DCE-41A5-8E94-FC51A3293F1D}"/>
              </a:ext>
            </a:extLst>
          </p:cNvPr>
          <p:cNvSpPr txBox="1"/>
          <p:nvPr/>
        </p:nvSpPr>
        <p:spPr>
          <a:xfrm>
            <a:off x="9739682" y="3031756"/>
            <a:ext cx="2069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fr-FR" altLang="ja-JP" dirty="0"/>
              <a:t>25 (body)</a:t>
            </a:r>
          </a:p>
          <a:p>
            <a:pPr marL="285750" indent="-285750">
              <a:buFontTx/>
              <a:buChar char="-"/>
            </a:pPr>
            <a:r>
              <a:rPr lang="fr-FR" altLang="ja-JP" dirty="0"/>
              <a:t>2 * 21 (hands)</a:t>
            </a:r>
          </a:p>
          <a:p>
            <a:pPr marL="285750" indent="-285750">
              <a:buFontTx/>
              <a:buChar char="-"/>
            </a:pPr>
            <a:endParaRPr kumimoji="1" lang="fr-FR" altLang="ja-JP" dirty="0"/>
          </a:p>
          <a:p>
            <a:pPr marL="285750" indent="-285750">
              <a:buFontTx/>
              <a:buChar char="-"/>
            </a:pPr>
            <a:r>
              <a:rPr kumimoji="1" lang="fr-FR" altLang="ja-JP" dirty="0"/>
              <a:t>3 </a:t>
            </a:r>
            <a:r>
              <a:rPr kumimoji="1" lang="fr-FR" altLang="ja-JP" dirty="0" err="1"/>
              <a:t>dims</a:t>
            </a:r>
            <a:r>
              <a:rPr kumimoji="1" lang="fr-FR" altLang="ja-JP" dirty="0"/>
              <a:t> par </a:t>
            </a:r>
            <a:r>
              <a:rPr kumimoji="1" lang="fr-FR" altLang="ja-JP" dirty="0" err="1"/>
              <a:t>keypoints</a:t>
            </a:r>
            <a:r>
              <a:rPr kumimoji="1" lang="fr-FR" altLang="ja-JP" dirty="0"/>
              <a:t>  </a:t>
            </a:r>
          </a:p>
          <a:p>
            <a:r>
              <a:rPr lang="fr-FR" altLang="ja-JP" dirty="0"/>
              <a:t>    (x, y, score)</a:t>
            </a:r>
            <a:endParaRPr kumimoji="1" lang="ja-JP" altLang="en-US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0030484-AA0A-421F-985A-7F3087F3774A}"/>
              </a:ext>
            </a:extLst>
          </p:cNvPr>
          <p:cNvSpPr txBox="1"/>
          <p:nvPr/>
        </p:nvSpPr>
        <p:spPr>
          <a:xfrm>
            <a:off x="1253839" y="5372222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fr-FR" altLang="ja-JP" dirty="0"/>
              <a:t>800 images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23714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107</Words>
  <Application>Microsoft Office PowerPoint</Application>
  <PresentationFormat>Grand écran</PresentationFormat>
  <Paragraphs>57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Abadi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Nathan Miguens</dc:creator>
  <cp:lastModifiedBy>Nathan Miguens</cp:lastModifiedBy>
  <cp:revision>38</cp:revision>
  <dcterms:created xsi:type="dcterms:W3CDTF">2020-03-17T19:39:42Z</dcterms:created>
  <dcterms:modified xsi:type="dcterms:W3CDTF">2020-05-25T09:54:37Z</dcterms:modified>
</cp:coreProperties>
</file>