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61" r:id="rId4"/>
    <p:sldId id="272" r:id="rId5"/>
    <p:sldId id="273" r:id="rId6"/>
    <p:sldId id="276" r:id="rId7"/>
    <p:sldId id="277" r:id="rId8"/>
    <p:sldId id="278" r:id="rId9"/>
    <p:sldId id="279" r:id="rId10"/>
    <p:sldId id="281" r:id="rId11"/>
    <p:sldId id="282" r:id="rId12"/>
    <p:sldId id="283" r:id="rId13"/>
    <p:sldId id="280" r:id="rId14"/>
    <p:sldId id="274" r:id="rId15"/>
    <p:sldId id="285" r:id="rId16"/>
    <p:sldId id="286" r:id="rId17"/>
    <p:sldId id="287" r:id="rId18"/>
    <p:sldId id="288" r:id="rId19"/>
    <p:sldId id="284" r:id="rId20"/>
    <p:sldId id="290" r:id="rId21"/>
    <p:sldId id="289" r:id="rId22"/>
    <p:sldId id="275" r:id="rId23"/>
    <p:sldId id="292" r:id="rId24"/>
    <p:sldId id="291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A59E"/>
    <a:srgbClr val="434C55"/>
    <a:srgbClr val="94CEF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4089860-1870-4B5E-9C6A-61F18449F9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AD3F3E-EA3E-4858-9C2E-FD2303A63D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BD052-0B48-4876-977B-0DB7ECEE3678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6AAAE7-151A-4771-BD71-A1511A0B2B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BEF68A-7399-46A1-89A6-52F38C743A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58196-2D65-4C2D-BB40-1154AD6A76B1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11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14C23-7997-4C39-8360-08E9062F41D6}" type="datetimeFigureOut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86DDB-73C2-44B7-B9F9-A63C02CCBC16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2157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2DE98C4-4115-4387-BD13-B60CD1B9C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fr-FR" altLang="ja-JP" dirty="0"/>
              <a:t>Modifiez le style des sous-titres du masque</a:t>
            </a:r>
            <a:endParaRPr kumimoji="1" lang="ja-JP" alt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405494-5022-40CD-B469-6EC79252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047B8D-197C-4FF0-A29E-549D26D43FD4}" type="datetime1">
              <a:rPr kumimoji="1" lang="ja-JP" altLang="en-US" smtClean="0"/>
              <a:t>2020/7/1</a:t>
            </a:fld>
            <a:endParaRPr kumimoji="1" lang="ja-JP" alt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A4B480-7AC0-47DD-81F4-6993947C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3F214A-0FD3-4264-8943-08FCB0CB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50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FD636-A8E5-4B49-BCEC-D5837E54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CE8E08-2CD4-415E-AB51-7B5B68CED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3FB0FB-2749-4702-B7B2-0724D859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E99527-887B-40B7-9433-73B38F1AF82B}" type="datetime1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7533F7-5717-468B-8EB6-D9003ECA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43E9FF-D7A5-463C-ADE4-140960BF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03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2392BE-7D85-4D46-8D82-2BFDAE960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63536B-4555-441A-989A-4B0C57317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21DA77-3933-4DA6-AD0F-1387B292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0F87A9-1A1C-40A3-8C7B-59D747DA8748}" type="datetime1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74AFF1-783E-4F9F-BE61-496FADE9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1258C2-0C8B-47E3-BF5C-BFCD5BC2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79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DB403-4D3C-4715-8C22-79D4CE41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DDE1FE-ADE1-45EF-AFE8-0A3B240D8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362016-8656-49A0-90D0-000FB415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B5905-58CC-4E9E-9BCE-FB38932ADB91}" type="datetime1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56A644-0CBA-420A-821A-8280493C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87513-6DA0-4590-8B0B-0318D9B9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77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3FA1C-1C24-41A6-A0E6-3E9CFA74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9006E9-5A3C-4D61-B491-F36D0E33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973771-2C6F-4F28-8B65-D875821F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F7CC30-1A87-48D7-A5D0-BACF0C17D8BD}" type="datetime1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5EC94D-EDA1-4F8B-8890-E02F312D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C2379E-29F8-40F0-9735-C5752C38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80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FDFEC-779A-4CE4-BF5E-89E86DBD8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D2881-D34C-4281-B43A-76E9172F6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D09683-5D99-4366-BC7B-43AE304C1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02BEA3-BFE8-4178-9001-26473E90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9E0392-495A-4529-B78B-7982DB67CCBB}" type="datetime1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6F43E5-AA61-40FA-9274-E3AC33A5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A9B00B-B4F5-40B4-88DD-7679B745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37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0CA2A-FAAA-4540-87FE-CCE19685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39C3B5-EBB2-4C4A-BE35-D779E2739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46B1C0-1CF9-460F-8C2F-C903C2953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3AEB3A-3AB0-4DEF-BB92-29BE96973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C49F63-8ADF-4B76-A74F-A5BF52867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DAB3D7-8124-4896-AF33-38CB8353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CB8372-A324-40C0-B3DF-57D0686E437F}" type="datetime1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7930D25-3F04-4937-BDBC-611D1079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181629-4F68-4E4C-8363-6BC208F9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29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9B92E-CDC6-4C82-B1AB-727FFD48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37AE6C-D68C-4945-8ABE-BA577A10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1EC6F5-0301-425D-B9BF-8333B2267893}" type="datetime1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3E223D-9B58-4EC9-9DA9-9F58C3CE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06E43A-BB67-4889-AD87-FBEFCD05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29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AC4016-0D7B-4016-ADA2-80C702BD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AF5A75-0F9B-4B41-A187-1EF4829049B0}" type="datetime1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FEB7D4-57DC-4AF8-9DA1-A5D40505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1B8F51-6B92-4456-85FF-DEF95CBC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3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29227-FE23-4DF3-8C83-575B6613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8DC522-74AC-41EF-9D9C-472B95CEA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755E3F-6343-4C65-A95E-A552948C5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3D93E4-E286-447D-ABB1-1F59CE7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0F1003-F020-4BAA-88D6-048CD50B9519}" type="datetime1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449224-6A2E-406D-ADE8-61C36BD4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821AA7-9F99-4735-9D1B-4B1E3F6A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55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9D3C3-E4CB-457E-9F84-F61BCE19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89FB8C-937A-484D-8F45-1B2F48D05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331382-B241-4801-9E1D-4E0C2096D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D7F86E-9B1C-431D-974E-ADD94E4D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656B2C-C3A2-4EB9-B47A-B21E272A88A7}" type="datetime1">
              <a:rPr kumimoji="1" lang="ja-JP" altLang="en-US" smtClean="0"/>
              <a:t>2020/7/1</a:t>
            </a:fld>
            <a:endParaRPr kumimoji="1" lang="ja-JP" alt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1F0A56-DDA0-4B4C-AAA8-E85D63B7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70B2E0-F489-4A2A-AE07-F39FA60B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16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05476C-455F-4747-BC65-1FB827462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  <p:sp>
        <p:nvSpPr>
          <p:cNvPr id="7" name="Espace réservé du titre 6">
            <a:extLst>
              <a:ext uri="{FF2B5EF4-FFF2-40B4-BE49-F238E27FC236}">
                <a16:creationId xmlns:a16="http://schemas.microsoft.com/office/drawing/2014/main" id="{08A1E71A-C864-4801-A8F7-BDF60BE4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2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0309454">
            <a:off x="4944337" y="-343737"/>
            <a:ext cx="357525" cy="7670564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20185046" flipH="1">
            <a:off x="5137133" y="-2957594"/>
            <a:ext cx="9785168" cy="11097176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5762686" y="3287921"/>
            <a:ext cx="570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sz="3600" b="1" dirty="0">
                <a:solidFill>
                  <a:schemeClr val="bg1"/>
                </a:solidFill>
                <a:latin typeface="Abadi" panose="020B0604020202020204" pitchFamily="34" charset="0"/>
              </a:rPr>
              <a:t>Compte rendu – Semaine 7</a:t>
            </a:r>
            <a:endParaRPr kumimoji="1" lang="fr-FR" altLang="ja-JP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1026" name="Picture 2" descr="Université de Tours - Accueil">
            <a:extLst>
              <a:ext uri="{FF2B5EF4-FFF2-40B4-BE49-F238E27FC236}">
                <a16:creationId xmlns:a16="http://schemas.microsoft.com/office/drawing/2014/main" id="{AD21F70D-0F75-42A9-AB2E-20DFC495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4" y="3141892"/>
            <a:ext cx="3608832" cy="93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46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Présentation STGCN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52ECE8F-BA7A-4988-8D24-1B28893441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594"/>
          <a:stretch/>
        </p:blipFill>
        <p:spPr>
          <a:xfrm>
            <a:off x="792386" y="2172670"/>
            <a:ext cx="5124450" cy="95091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2693D2A-8A8C-4CDA-9036-4B3ECFB1F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027" y="3419145"/>
            <a:ext cx="5124450" cy="2698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B6AC520-5068-479B-B55B-B3C432C50924}"/>
              </a:ext>
            </a:extLst>
          </p:cNvPr>
          <p:cNvSpPr txBox="1"/>
          <p:nvPr/>
        </p:nvSpPr>
        <p:spPr>
          <a:xfrm>
            <a:off x="5964689" y="2413895"/>
            <a:ext cx="629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r-FR" altLang="ja-JP" sz="3200" dirty="0">
                <a:sym typeface="Wingdings" panose="05000000000000000000" pitchFamily="2" charset="2"/>
              </a:rPr>
              <a:t></a:t>
            </a:r>
            <a:endParaRPr kumimoji="1" lang="ja-JP" altLang="en-US" sz="3200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A7D356CA-3EF6-442C-BEE7-C26E03809C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0" t="44100" r="-3740" b="41494"/>
          <a:stretch/>
        </p:blipFill>
        <p:spPr>
          <a:xfrm>
            <a:off x="6441824" y="2277683"/>
            <a:ext cx="5124450" cy="95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68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Présentation STGCN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2693D2A-8A8C-4CDA-9036-4B3ECFB1F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62" y="3633633"/>
            <a:ext cx="5124450" cy="269827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7D356CA-3EF6-442C-BEE7-C26E03809C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40" t="44100" r="-3740" b="41494"/>
          <a:stretch/>
        </p:blipFill>
        <p:spPr>
          <a:xfrm>
            <a:off x="707823" y="2279344"/>
            <a:ext cx="5124450" cy="95091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5DC3F31-6945-4295-9CC6-4DDDF8602E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9" t="89676" r="-5559" b="-4082"/>
          <a:stretch/>
        </p:blipFill>
        <p:spPr>
          <a:xfrm>
            <a:off x="7067550" y="3396925"/>
            <a:ext cx="5124450" cy="950916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D7A8C31-4C69-4955-AC97-A11B671CCED5}"/>
              </a:ext>
            </a:extLst>
          </p:cNvPr>
          <p:cNvCxnSpPr/>
          <p:nvPr/>
        </p:nvCxnSpPr>
        <p:spPr>
          <a:xfrm>
            <a:off x="6611112" y="2279344"/>
            <a:ext cx="0" cy="390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0A52F7B-F9D7-4E68-AFAC-5A3209EFEE69}"/>
              </a:ext>
            </a:extLst>
          </p:cNvPr>
          <p:cNvSpPr/>
          <p:nvPr/>
        </p:nvSpPr>
        <p:spPr>
          <a:xfrm>
            <a:off x="6313180" y="3532012"/>
            <a:ext cx="652274" cy="403373"/>
          </a:xfrm>
          <a:prstGeom prst="rightArrow">
            <a:avLst/>
          </a:prstGeom>
          <a:solidFill>
            <a:srgbClr val="47A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95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Présentation STGCN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5DC3F31-6945-4295-9CC6-4DDDF8602E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9" t="89676" r="-5559" b="-4082"/>
          <a:stretch/>
        </p:blipFill>
        <p:spPr>
          <a:xfrm>
            <a:off x="470503" y="3593533"/>
            <a:ext cx="5124450" cy="95091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1F42AF7-6356-4BB2-879C-5D77AAD85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479" y="1238122"/>
            <a:ext cx="4748383" cy="16888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8F29859-472E-4D54-A501-102C727B2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1670" y="4313010"/>
            <a:ext cx="6090666" cy="831896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AEDD91D-1C19-479E-BF92-3309B7EDE6B2}"/>
              </a:ext>
            </a:extLst>
          </p:cNvPr>
          <p:cNvSpPr/>
          <p:nvPr/>
        </p:nvSpPr>
        <p:spPr>
          <a:xfrm>
            <a:off x="5141298" y="4462272"/>
            <a:ext cx="530719" cy="378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BB3D621B-1D5A-4FD1-882A-10AD36775502}"/>
              </a:ext>
            </a:extLst>
          </p:cNvPr>
          <p:cNvSpPr/>
          <p:nvPr/>
        </p:nvSpPr>
        <p:spPr>
          <a:xfrm rot="16200000">
            <a:off x="9846838" y="4082951"/>
            <a:ext cx="304176" cy="18197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B7C971C-C05F-4D03-B87B-33F853E51648}"/>
              </a:ext>
            </a:extLst>
          </p:cNvPr>
          <p:cNvSpPr txBox="1"/>
          <p:nvPr/>
        </p:nvSpPr>
        <p:spPr>
          <a:xfrm>
            <a:off x="9747504" y="5204416"/>
            <a:ext cx="5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r-FR" altLang="ja-JP" dirty="0"/>
              <a:t>H</a:t>
            </a:r>
            <a:r>
              <a:rPr kumimoji="1" lang="fr-FR" altLang="ja-JP" baseline="30000" dirty="0"/>
              <a:t>(1)</a:t>
            </a:r>
            <a:endParaRPr kumimoji="1" lang="ja-JP" altLang="en-US" baseline="30000" dirty="0"/>
          </a:p>
        </p:txBody>
      </p:sp>
      <p:sp>
        <p:nvSpPr>
          <p:cNvPr id="21" name="Accolade ouvrante 20">
            <a:extLst>
              <a:ext uri="{FF2B5EF4-FFF2-40B4-BE49-F238E27FC236}">
                <a16:creationId xmlns:a16="http://schemas.microsoft.com/office/drawing/2014/main" id="{42FDC23C-F297-4C49-B6C2-BB93B04858B3}"/>
              </a:ext>
            </a:extLst>
          </p:cNvPr>
          <p:cNvSpPr/>
          <p:nvPr/>
        </p:nvSpPr>
        <p:spPr>
          <a:xfrm rot="5400000">
            <a:off x="9547389" y="2354325"/>
            <a:ext cx="304178" cy="38450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54442E2-8FBF-42F1-A845-32663BB546F2}"/>
              </a:ext>
            </a:extLst>
          </p:cNvPr>
          <p:cNvSpPr txBox="1"/>
          <p:nvPr/>
        </p:nvSpPr>
        <p:spPr>
          <a:xfrm>
            <a:off x="9464040" y="3654186"/>
            <a:ext cx="56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r-FR" altLang="ja-JP" dirty="0"/>
              <a:t>H</a:t>
            </a:r>
            <a:r>
              <a:rPr kumimoji="1" lang="fr-FR" altLang="ja-JP" baseline="30000" dirty="0"/>
              <a:t>(2)</a:t>
            </a:r>
            <a:endParaRPr kumimoji="1" lang="ja-JP" altLang="en-US" baseline="30000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B7C6729C-822B-4E9F-8D06-D973E46818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706" y="4313010"/>
            <a:ext cx="3574106" cy="188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67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Présentation STGCN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E19E4AF-89CA-4387-A9C3-242A80A03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20" y="2133903"/>
            <a:ext cx="2796095" cy="3644594"/>
          </a:xfrm>
          <a:prstGeom prst="rect">
            <a:avLst/>
          </a:prstGeom>
        </p:spPr>
      </p:pic>
      <p:pic>
        <p:nvPicPr>
          <p:cNvPr id="1026" name="Picture 2" descr="Graph Convolutional Networks">
            <a:extLst>
              <a:ext uri="{FF2B5EF4-FFF2-40B4-BE49-F238E27FC236}">
                <a16:creationId xmlns:a16="http://schemas.microsoft.com/office/drawing/2014/main" id="{73A83717-C9E0-44C9-9F04-86FADAD666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12"/>
          <a:stretch/>
        </p:blipFill>
        <p:spPr bwMode="auto">
          <a:xfrm>
            <a:off x="4980124" y="1264404"/>
            <a:ext cx="3935331" cy="25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ccolade ouvrante 13">
            <a:extLst>
              <a:ext uri="{FF2B5EF4-FFF2-40B4-BE49-F238E27FC236}">
                <a16:creationId xmlns:a16="http://schemas.microsoft.com/office/drawing/2014/main" id="{C41A944B-4788-4F13-A6A6-B8D7E4E0D014}"/>
              </a:ext>
            </a:extLst>
          </p:cNvPr>
          <p:cNvSpPr/>
          <p:nvPr/>
        </p:nvSpPr>
        <p:spPr>
          <a:xfrm rot="16200000">
            <a:off x="6554638" y="3311509"/>
            <a:ext cx="195176" cy="12893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E19BAE-D0B5-4C59-9A2A-0C50B89E9454}"/>
              </a:ext>
            </a:extLst>
          </p:cNvPr>
          <p:cNvSpPr txBox="1"/>
          <p:nvPr/>
        </p:nvSpPr>
        <p:spPr>
          <a:xfrm>
            <a:off x="5705822" y="4066658"/>
            <a:ext cx="17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fr-FR" altLang="ja-JP" sz="1200" dirty="0"/>
              <a:t>3 couches de </a:t>
            </a:r>
            <a:r>
              <a:rPr kumimoji="1" lang="fr-FR" altLang="ja-JP" sz="1200" dirty="0" err="1"/>
              <a:t>dim</a:t>
            </a:r>
            <a:r>
              <a:rPr kumimoji="1" lang="fr-FR" altLang="ja-JP" sz="1200" dirty="0"/>
              <a:t> 6</a:t>
            </a:r>
            <a:r>
              <a:rPr lang="fr-FR" altLang="ja-JP" sz="1200" dirty="0"/>
              <a:t>4</a:t>
            </a:r>
            <a:endParaRPr kumimoji="1" lang="fr-FR" altLang="ja-JP" sz="1200" dirty="0"/>
          </a:p>
        </p:txBody>
      </p: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FBB4ACD8-F757-482C-BE92-CC8882558FC8}"/>
              </a:ext>
            </a:extLst>
          </p:cNvPr>
          <p:cNvSpPr/>
          <p:nvPr/>
        </p:nvSpPr>
        <p:spPr>
          <a:xfrm rot="16200000">
            <a:off x="8191459" y="3324379"/>
            <a:ext cx="195176" cy="12893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A771E21-922F-4EC6-816D-4D10C744E86C}"/>
              </a:ext>
            </a:extLst>
          </p:cNvPr>
          <p:cNvSpPr txBox="1"/>
          <p:nvPr/>
        </p:nvSpPr>
        <p:spPr>
          <a:xfrm>
            <a:off x="7342643" y="4079528"/>
            <a:ext cx="17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fr-FR" altLang="ja-JP" sz="1200" dirty="0"/>
              <a:t>3 couches de </a:t>
            </a:r>
            <a:r>
              <a:rPr kumimoji="1" lang="fr-FR" altLang="ja-JP" sz="1200" dirty="0" err="1"/>
              <a:t>dim</a:t>
            </a:r>
            <a:r>
              <a:rPr kumimoji="1" lang="fr-FR" altLang="ja-JP" sz="1200" dirty="0"/>
              <a:t> 128</a:t>
            </a:r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29C9A5FC-F5EE-4499-96AE-D489A678E7C5}"/>
              </a:ext>
            </a:extLst>
          </p:cNvPr>
          <p:cNvSpPr/>
          <p:nvPr/>
        </p:nvSpPr>
        <p:spPr>
          <a:xfrm rot="16200000">
            <a:off x="9764271" y="3324379"/>
            <a:ext cx="195176" cy="12893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A551E2A-BB18-4BDD-B820-CB1CA4EE75E1}"/>
              </a:ext>
            </a:extLst>
          </p:cNvPr>
          <p:cNvSpPr txBox="1"/>
          <p:nvPr/>
        </p:nvSpPr>
        <p:spPr>
          <a:xfrm>
            <a:off x="8915455" y="4079528"/>
            <a:ext cx="17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fr-FR" altLang="ja-JP" sz="1200" dirty="0"/>
              <a:t>3 couches de </a:t>
            </a:r>
            <a:r>
              <a:rPr kumimoji="1" lang="fr-FR" altLang="ja-JP" sz="1200" dirty="0" err="1"/>
              <a:t>dim</a:t>
            </a:r>
            <a:r>
              <a:rPr kumimoji="1" lang="fr-FR" altLang="ja-JP" sz="1200" dirty="0"/>
              <a:t> 256</a:t>
            </a:r>
          </a:p>
        </p:txBody>
      </p:sp>
      <p:pic>
        <p:nvPicPr>
          <p:cNvPr id="20" name="Picture 2" descr="Graph Convolutional Networks">
            <a:extLst>
              <a:ext uri="{FF2B5EF4-FFF2-40B4-BE49-F238E27FC236}">
                <a16:creationId xmlns:a16="http://schemas.microsoft.com/office/drawing/2014/main" id="{4CEB35D1-72CE-4662-85A9-D1C9D49292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3"/>
          <a:stretch/>
        </p:blipFill>
        <p:spPr bwMode="auto">
          <a:xfrm>
            <a:off x="9273924" y="1264404"/>
            <a:ext cx="2447573" cy="25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F62BF068-7E41-45C3-8F2F-F46D0BA7EA2B}"/>
              </a:ext>
            </a:extLst>
          </p:cNvPr>
          <p:cNvSpPr/>
          <p:nvPr/>
        </p:nvSpPr>
        <p:spPr>
          <a:xfrm>
            <a:off x="4142232" y="2533710"/>
            <a:ext cx="188534" cy="191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225C1C8-9FFE-495A-B3CE-6DBD6BCB87A7}"/>
              </a:ext>
            </a:extLst>
          </p:cNvPr>
          <p:cNvSpPr/>
          <p:nvPr/>
        </p:nvSpPr>
        <p:spPr>
          <a:xfrm>
            <a:off x="4106098" y="5587295"/>
            <a:ext cx="188534" cy="191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B54E85A-BA33-423C-AA2B-2761EA738E67}"/>
              </a:ext>
            </a:extLst>
          </p:cNvPr>
          <p:cNvSpPr txBox="1"/>
          <p:nvPr/>
        </p:nvSpPr>
        <p:spPr>
          <a:xfrm>
            <a:off x="4696339" y="5498230"/>
            <a:ext cx="352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r-FR" altLang="ja-JP" dirty="0"/>
              <a:t>Augmentation des données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0747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Implémentation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32DF104-790A-4040-89B8-059DA4A097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00" t="26295" r="32950" b="13685"/>
          <a:stretch/>
        </p:blipFill>
        <p:spPr>
          <a:xfrm>
            <a:off x="607328" y="1874517"/>
            <a:ext cx="3764305" cy="334883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674120-7A8F-4506-B979-435D785796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75" t="26295" r="68275" b="46533"/>
          <a:stretch/>
        </p:blipFill>
        <p:spPr>
          <a:xfrm>
            <a:off x="5193792" y="2548335"/>
            <a:ext cx="3008376" cy="2452313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E608E36A-D823-4C2E-9334-56936D1FEE3D}"/>
              </a:ext>
            </a:extLst>
          </p:cNvPr>
          <p:cNvSpPr/>
          <p:nvPr/>
        </p:nvSpPr>
        <p:spPr>
          <a:xfrm>
            <a:off x="5193792" y="4251960"/>
            <a:ext cx="3008376" cy="301752"/>
          </a:xfrm>
          <a:prstGeom prst="ellipse">
            <a:avLst/>
          </a:prstGeom>
          <a:noFill/>
          <a:ln w="38100">
            <a:solidFill>
              <a:srgbClr val="47A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D85FC24-1177-44FD-9076-E0373386383D}"/>
              </a:ext>
            </a:extLst>
          </p:cNvPr>
          <p:cNvSpPr txBox="1"/>
          <p:nvPr/>
        </p:nvSpPr>
        <p:spPr>
          <a:xfrm>
            <a:off x="9024327" y="4230546"/>
            <a:ext cx="2359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fr-FR" altLang="ja-JP" dirty="0"/>
              <a:t>Données centrées réduites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345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Implémentation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32DF104-790A-4040-89B8-059DA4A097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00" t="26295" r="32950" b="13685"/>
          <a:stretch/>
        </p:blipFill>
        <p:spPr>
          <a:xfrm>
            <a:off x="607328" y="1874517"/>
            <a:ext cx="3764305" cy="334883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674120-7A8F-4506-B979-435D785796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75" t="26295" r="68275" b="46533"/>
          <a:stretch/>
        </p:blipFill>
        <p:spPr>
          <a:xfrm>
            <a:off x="5193792" y="2548335"/>
            <a:ext cx="3008376" cy="2452313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E608E36A-D823-4C2E-9334-56936D1FEE3D}"/>
              </a:ext>
            </a:extLst>
          </p:cNvPr>
          <p:cNvSpPr/>
          <p:nvPr/>
        </p:nvSpPr>
        <p:spPr>
          <a:xfrm>
            <a:off x="5193792" y="3623615"/>
            <a:ext cx="3008376" cy="301752"/>
          </a:xfrm>
          <a:prstGeom prst="ellipse">
            <a:avLst/>
          </a:prstGeom>
          <a:noFill/>
          <a:ln w="38100">
            <a:solidFill>
              <a:srgbClr val="47A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111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Implémentation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32DF104-790A-4040-89B8-059DA4A097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00" t="26295" r="32950" b="13685"/>
          <a:stretch/>
        </p:blipFill>
        <p:spPr>
          <a:xfrm>
            <a:off x="607328" y="1874517"/>
            <a:ext cx="3764305" cy="334883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674120-7A8F-4506-B979-435D785796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75" t="26295" r="68275" b="46533"/>
          <a:stretch/>
        </p:blipFill>
        <p:spPr>
          <a:xfrm>
            <a:off x="5193792" y="2548335"/>
            <a:ext cx="3008376" cy="2452313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E608E36A-D823-4C2E-9334-56936D1FEE3D}"/>
              </a:ext>
            </a:extLst>
          </p:cNvPr>
          <p:cNvSpPr/>
          <p:nvPr/>
        </p:nvSpPr>
        <p:spPr>
          <a:xfrm>
            <a:off x="5108392" y="3941064"/>
            <a:ext cx="3008376" cy="301752"/>
          </a:xfrm>
          <a:prstGeom prst="ellipse">
            <a:avLst/>
          </a:prstGeom>
          <a:noFill/>
          <a:ln w="38100">
            <a:solidFill>
              <a:srgbClr val="47A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5EF9C40-3A80-4DE6-9F96-D3684C3C8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0869" y="5421306"/>
            <a:ext cx="6090666" cy="83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48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Implémentation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32DF104-790A-4040-89B8-059DA4A097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00" t="26295" r="32950" b="13685"/>
          <a:stretch/>
        </p:blipFill>
        <p:spPr>
          <a:xfrm>
            <a:off x="607328" y="1874517"/>
            <a:ext cx="3764305" cy="334883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674120-7A8F-4506-B979-435D785796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75" t="26295" r="68275" b="46533"/>
          <a:stretch/>
        </p:blipFill>
        <p:spPr>
          <a:xfrm>
            <a:off x="5193792" y="2548335"/>
            <a:ext cx="3008376" cy="2452313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E608E36A-D823-4C2E-9334-56936D1FEE3D}"/>
              </a:ext>
            </a:extLst>
          </p:cNvPr>
          <p:cNvSpPr/>
          <p:nvPr/>
        </p:nvSpPr>
        <p:spPr>
          <a:xfrm>
            <a:off x="5108392" y="4581144"/>
            <a:ext cx="3008376" cy="301752"/>
          </a:xfrm>
          <a:prstGeom prst="ellipse">
            <a:avLst/>
          </a:prstGeom>
          <a:noFill/>
          <a:ln w="38100">
            <a:solidFill>
              <a:srgbClr val="47A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207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Implémentation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32DF104-790A-4040-89B8-059DA4A097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00" t="26295" r="32950" b="13685"/>
          <a:stretch/>
        </p:blipFill>
        <p:spPr>
          <a:xfrm>
            <a:off x="607328" y="1874517"/>
            <a:ext cx="3764305" cy="334883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674120-7A8F-4506-B979-435D785796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75" t="26295" r="68275" b="46533"/>
          <a:stretch/>
        </p:blipFill>
        <p:spPr>
          <a:xfrm>
            <a:off x="5193792" y="2548335"/>
            <a:ext cx="3008376" cy="2452313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E608E36A-D823-4C2E-9334-56936D1FEE3D}"/>
              </a:ext>
            </a:extLst>
          </p:cNvPr>
          <p:cNvSpPr/>
          <p:nvPr/>
        </p:nvSpPr>
        <p:spPr>
          <a:xfrm>
            <a:off x="5193792" y="3278124"/>
            <a:ext cx="3008376" cy="301752"/>
          </a:xfrm>
          <a:prstGeom prst="ellipse">
            <a:avLst/>
          </a:prstGeom>
          <a:noFill/>
          <a:ln w="38100">
            <a:solidFill>
              <a:srgbClr val="47A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3686132-DDBD-494F-B9B1-8448D4889C7E}"/>
              </a:ext>
            </a:extLst>
          </p:cNvPr>
          <p:cNvSpPr txBox="1"/>
          <p:nvPr/>
        </p:nvSpPr>
        <p:spPr>
          <a:xfrm>
            <a:off x="8897112" y="3241166"/>
            <a:ext cx="15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r-FR" altLang="ja-JP" dirty="0" err="1"/>
              <a:t>nohup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0740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Implémentation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vidia — Wikipédia">
            <a:extLst>
              <a:ext uri="{FF2B5EF4-FFF2-40B4-BE49-F238E27FC236}">
                <a16:creationId xmlns:a16="http://schemas.microsoft.com/office/drawing/2014/main" id="{0040D530-45F1-46BA-9555-A334D6136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643" y="1950246"/>
            <a:ext cx="2120353" cy="169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F093EB5-E5C4-4F58-8173-0A3E36CFB4A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105" y="2004725"/>
            <a:ext cx="4371975" cy="15049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F98BED5-1564-41FA-92C6-4275EDF1F701}"/>
              </a:ext>
            </a:extLst>
          </p:cNvPr>
          <p:cNvSpPr txBox="1"/>
          <p:nvPr/>
        </p:nvSpPr>
        <p:spPr>
          <a:xfrm>
            <a:off x="4581144" y="4294251"/>
            <a:ext cx="3502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fr-FR" altLang="ja-JP" sz="2400" b="1" dirty="0"/>
              <a:t>Calcul sur GPU</a:t>
            </a:r>
          </a:p>
          <a:p>
            <a:pPr algn="ctr"/>
            <a:endParaRPr lang="fr-FR" altLang="ja-JP" sz="2400" b="1" dirty="0"/>
          </a:p>
          <a:p>
            <a:pPr algn="ctr"/>
            <a:r>
              <a:rPr kumimoji="1" lang="fr-FR" altLang="ja-JP" sz="2400" dirty="0"/>
              <a:t>2 min </a:t>
            </a:r>
            <a:r>
              <a:rPr kumimoji="1" lang="fr-FR" altLang="ja-JP" sz="2400" dirty="0">
                <a:sym typeface="Wingdings" panose="05000000000000000000" pitchFamily="2" charset="2"/>
              </a:rPr>
              <a:t> 10 sec </a:t>
            </a:r>
          </a:p>
          <a:p>
            <a:pPr algn="ctr"/>
            <a:r>
              <a:rPr kumimoji="1" lang="fr-FR" altLang="ja-JP" sz="2400" dirty="0">
                <a:sym typeface="Wingdings" panose="05000000000000000000" pitchFamily="2" charset="2"/>
              </a:rPr>
              <a:t>/</a:t>
            </a:r>
            <a:r>
              <a:rPr kumimoji="1" lang="fr-FR" altLang="ja-JP" sz="2400" dirty="0" err="1">
                <a:sym typeface="Wingdings" panose="05000000000000000000" pitchFamily="2" charset="2"/>
              </a:rPr>
              <a:t>epoch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604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Sommaire 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05501AD-D7CC-4D77-92F2-77EE7D5C1A75}"/>
              </a:ext>
            </a:extLst>
          </p:cNvPr>
          <p:cNvSpPr txBox="1"/>
          <p:nvPr/>
        </p:nvSpPr>
        <p:spPr>
          <a:xfrm>
            <a:off x="2386847" y="2125855"/>
            <a:ext cx="73185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altLang="ja-JP" sz="3200" dirty="0">
                <a:latin typeface="Abadi" panose="020B0604020202020204" pitchFamily="34" charset="0"/>
              </a:rPr>
              <a:t>WLASL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altLang="ja-JP" sz="3200" dirty="0">
                <a:latin typeface="Abadi" panose="020B0604020202020204" pitchFamily="34" charset="0"/>
              </a:rPr>
              <a:t>Présentation STGCN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altLang="ja-JP" sz="3200" dirty="0">
                <a:latin typeface="Abadi" panose="020B0604020202020204" pitchFamily="34" charset="0"/>
                <a:sym typeface="Wingdings" panose="05000000000000000000" pitchFamily="2" charset="2"/>
              </a:rPr>
              <a:t>Implémentation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altLang="ja-JP" sz="3200" dirty="0">
                <a:latin typeface="Abadi" panose="020B0604020202020204" pitchFamily="34" charset="0"/>
                <a:sym typeface="Wingdings" panose="05000000000000000000" pitchFamily="2" charset="2"/>
              </a:rPr>
              <a:t>Test sur paramètres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altLang="ja-JP" sz="3200" dirty="0">
                <a:latin typeface="Abadi" panose="020B0604020202020204" pitchFamily="34" charset="0"/>
                <a:sym typeface="Wingdings" panose="05000000000000000000" pitchFamily="2" charset="2"/>
              </a:rPr>
              <a:t>Classification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altLang="ja-JP" sz="3200" dirty="0" err="1">
                <a:latin typeface="Abadi" panose="020B0604020202020204" pitchFamily="34" charset="0"/>
                <a:sym typeface="Wingdings" panose="05000000000000000000" pitchFamily="2" charset="2"/>
              </a:rPr>
              <a:t>Github</a:t>
            </a:r>
            <a:endParaRPr lang="fr-FR" altLang="ja-JP" sz="3200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103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Implémentation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75399CB-9841-434D-8342-7DA4939AF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01" y="1613030"/>
            <a:ext cx="5852172" cy="438912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584E828-F5A1-483B-AFCF-7D01D28755C8}"/>
              </a:ext>
            </a:extLst>
          </p:cNvPr>
          <p:cNvSpPr txBox="1"/>
          <p:nvPr/>
        </p:nvSpPr>
        <p:spPr>
          <a:xfrm>
            <a:off x="6512805" y="5244970"/>
            <a:ext cx="34375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7030A0"/>
                </a:solidFill>
              </a:rPr>
              <a:t>Test avec r = 6, s = 0.3, c = 1, d= 256</a:t>
            </a:r>
            <a:endParaRPr lang="fr-FR" altLang="ja-JP" sz="1400" dirty="0">
              <a:solidFill>
                <a:srgbClr val="7030A0"/>
              </a:solidFill>
            </a:endParaRPr>
          </a:p>
          <a:p>
            <a:r>
              <a:rPr lang="ja-JP" altLang="en-US" sz="1400" dirty="0">
                <a:solidFill>
                  <a:srgbClr val="7030A0"/>
                </a:solidFill>
              </a:rPr>
              <a:t>Test accuracy 43.1818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FF8899F-66EA-4140-A505-86EE08597BF5}"/>
              </a:ext>
            </a:extLst>
          </p:cNvPr>
          <p:cNvSpPr txBox="1"/>
          <p:nvPr/>
        </p:nvSpPr>
        <p:spPr>
          <a:xfrm>
            <a:off x="6512805" y="4639072"/>
            <a:ext cx="41239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00B050"/>
                </a:solidFill>
              </a:rPr>
              <a:t>Test avec r = 6, s = 0.3, c = 1, d= 64</a:t>
            </a:r>
            <a:endParaRPr lang="fr-FR" altLang="ja-JP" sz="1400" dirty="0">
              <a:solidFill>
                <a:srgbClr val="00B050"/>
              </a:solidFill>
            </a:endParaRPr>
          </a:p>
          <a:p>
            <a:r>
              <a:rPr lang="ja-JP" altLang="en-US" sz="1400" dirty="0">
                <a:solidFill>
                  <a:srgbClr val="00B050"/>
                </a:solidFill>
              </a:rPr>
              <a:t>Test accuracy 38.6364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EDDB6F-B9DA-42A2-AADC-65A2463B4782}"/>
              </a:ext>
            </a:extLst>
          </p:cNvPr>
          <p:cNvSpPr txBox="1"/>
          <p:nvPr/>
        </p:nvSpPr>
        <p:spPr>
          <a:xfrm>
            <a:off x="7294617" y="1270254"/>
            <a:ext cx="276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r-FR" altLang="ja-JP" dirty="0"/>
              <a:t>Dimension des couches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5462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Implémentation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CB618224-2A1D-4A51-AB2D-B904AB58D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90" y="1857478"/>
            <a:ext cx="5852172" cy="4389129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007771A-CBBA-4715-AA99-5B818DF29D07}"/>
              </a:ext>
            </a:extLst>
          </p:cNvPr>
          <p:cNvSpPr txBox="1"/>
          <p:nvPr/>
        </p:nvSpPr>
        <p:spPr>
          <a:xfrm>
            <a:off x="6511462" y="1454920"/>
            <a:ext cx="2761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r-FR" altLang="ja-JP" dirty="0"/>
              <a:t>Seuil d’acceptation d’un </a:t>
            </a:r>
            <a:r>
              <a:rPr kumimoji="1" lang="fr-FR" altLang="ja-JP" dirty="0" err="1"/>
              <a:t>keypoint</a:t>
            </a:r>
            <a:endParaRPr kumimoji="1" lang="ja-JP" altLang="en-US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B003D79-8CE8-46F6-8253-A1BC49543D94}"/>
              </a:ext>
            </a:extLst>
          </p:cNvPr>
          <p:cNvSpPr txBox="1"/>
          <p:nvPr/>
        </p:nvSpPr>
        <p:spPr>
          <a:xfrm>
            <a:off x="6213941" y="4536071"/>
            <a:ext cx="433273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Test avec r = 5, s = 0.55, c = 1, d= 256</a:t>
            </a:r>
            <a:endParaRPr lang="fr-FR" altLang="ja-JP" sz="1400" dirty="0">
              <a:solidFill>
                <a:srgbClr val="FF0000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Test accuracy 43.1818</a:t>
            </a:r>
            <a:endParaRPr lang="fr-FR" altLang="ja-JP" sz="1400" dirty="0">
              <a:solidFill>
                <a:srgbClr val="FF0000"/>
              </a:solidFill>
            </a:endParaRPr>
          </a:p>
          <a:p>
            <a:endParaRPr lang="fr-FR" altLang="ja-JP" sz="1400" dirty="0"/>
          </a:p>
          <a:p>
            <a:r>
              <a:rPr lang="ja-JP" altLang="en-US" sz="1400" dirty="0">
                <a:solidFill>
                  <a:srgbClr val="7030A0"/>
                </a:solidFill>
              </a:rPr>
              <a:t>Test avec r = 5, s = 0.6, c = 1, d= 256</a:t>
            </a:r>
            <a:endParaRPr lang="fr-FR" altLang="ja-JP" sz="1400" dirty="0">
              <a:solidFill>
                <a:srgbClr val="7030A0"/>
              </a:solidFill>
            </a:endParaRPr>
          </a:p>
          <a:p>
            <a:r>
              <a:rPr lang="ja-JP" altLang="en-US" sz="1400" dirty="0">
                <a:solidFill>
                  <a:srgbClr val="7030A0"/>
                </a:solidFill>
              </a:rPr>
              <a:t>Test accuracy 38.6364</a:t>
            </a:r>
          </a:p>
        </p:txBody>
      </p:sp>
    </p:spTree>
    <p:extLst>
      <p:ext uri="{BB962C8B-B14F-4D97-AF65-F5344CB8AC3E}">
        <p14:creationId xmlns:p14="http://schemas.microsoft.com/office/powerpoint/2010/main" val="1866600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Classification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00F188A-53D8-493D-B639-AC037E6F6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073" y="1803284"/>
            <a:ext cx="5023104" cy="376732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B98B034-52E9-4A4C-80BB-69965D1FC579}"/>
              </a:ext>
            </a:extLst>
          </p:cNvPr>
          <p:cNvSpPr txBox="1"/>
          <p:nvPr/>
        </p:nvSpPr>
        <p:spPr>
          <a:xfrm>
            <a:off x="6239158" y="4462617"/>
            <a:ext cx="7589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Test avec r = 5, s = 0.55, c = 1, d= 256, xy = True</a:t>
            </a:r>
          </a:p>
          <a:p>
            <a:r>
              <a:rPr lang="ja-JP" altLang="en-US" sz="1400" dirty="0"/>
              <a:t>Test accuracy 50.0000</a:t>
            </a:r>
          </a:p>
          <a:p>
            <a:r>
              <a:rPr lang="ja-JP" altLang="en-US" sz="1400" dirty="0"/>
              <a:t>Time : 20425.093138456345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B86611-1000-4FCF-88ED-B517F7D7BEB4}"/>
              </a:ext>
            </a:extLst>
          </p:cNvPr>
          <p:cNvSpPr txBox="1"/>
          <p:nvPr/>
        </p:nvSpPr>
        <p:spPr>
          <a:xfrm>
            <a:off x="6391656" y="1653428"/>
            <a:ext cx="464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r-FR" altLang="ja-JP" dirty="0"/>
              <a:t>9 classes de 24 vidéos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4157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 err="1">
                <a:latin typeface="Abadi" panose="020B0604020202020204" pitchFamily="34" charset="0"/>
              </a:rPr>
              <a:t>Github</a:t>
            </a:r>
            <a:endParaRPr lang="fr-FR" altLang="ja-JP" sz="3600" dirty="0"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394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Pour la suite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3B906EA-ACC2-4DBB-99FC-F5560039DB69}"/>
              </a:ext>
            </a:extLst>
          </p:cNvPr>
          <p:cNvSpPr txBox="1"/>
          <p:nvPr/>
        </p:nvSpPr>
        <p:spPr>
          <a:xfrm>
            <a:off x="2386847" y="2125855"/>
            <a:ext cx="73185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altLang="ja-JP" sz="3200" dirty="0">
                <a:latin typeface="Abadi" panose="020B0604020202020204" pitchFamily="34" charset="0"/>
              </a:rPr>
              <a:t>Modèle plus complexe de GCN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altLang="ja-JP" sz="3200" dirty="0">
                <a:latin typeface="Abadi" panose="020B0604020202020204" pitchFamily="34" charset="0"/>
                <a:sym typeface="Wingdings" panose="05000000000000000000" pitchFamily="2" charset="2"/>
              </a:rPr>
              <a:t>Augmentation des données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altLang="ja-JP" sz="3200" dirty="0">
                <a:latin typeface="Abadi" panose="020B0604020202020204" pitchFamily="34" charset="0"/>
                <a:sym typeface="Wingdings" panose="05000000000000000000" pitchFamily="2" charset="2"/>
              </a:rPr>
              <a:t>GED</a:t>
            </a:r>
          </a:p>
        </p:txBody>
      </p:sp>
    </p:spTree>
    <p:extLst>
      <p:ext uri="{BB962C8B-B14F-4D97-AF65-F5344CB8AC3E}">
        <p14:creationId xmlns:p14="http://schemas.microsoft.com/office/powerpoint/2010/main" val="397038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WLASL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C47FA56-81D5-4277-986D-C43D2327E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303" y="1516578"/>
            <a:ext cx="8353425" cy="28479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F995BC-5560-4916-A9B1-7518E20A08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912"/>
          <a:stretch/>
        </p:blipFill>
        <p:spPr>
          <a:xfrm>
            <a:off x="3489198" y="4717284"/>
            <a:ext cx="5067300" cy="95273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5F51321-5A04-4BAB-9D8D-BA16C37BA5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80" b="86292"/>
          <a:stretch/>
        </p:blipFill>
        <p:spPr>
          <a:xfrm>
            <a:off x="3489198" y="4427242"/>
            <a:ext cx="5067300" cy="25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9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WLASL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F9B6E03-020D-4EE2-9639-DCD47EF2B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798" y="1725834"/>
            <a:ext cx="10229660" cy="185993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6053DEF-A0EA-420A-908E-A90ECC2C5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844" y="3638110"/>
            <a:ext cx="7826311" cy="2873035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A3837CB6-632D-4FC4-9CA2-73B8F0363E92}"/>
              </a:ext>
            </a:extLst>
          </p:cNvPr>
          <p:cNvSpPr/>
          <p:nvPr/>
        </p:nvSpPr>
        <p:spPr>
          <a:xfrm>
            <a:off x="7919063" y="3631582"/>
            <a:ext cx="1809750" cy="2702374"/>
          </a:xfrm>
          <a:prstGeom prst="ellipse">
            <a:avLst/>
          </a:prstGeom>
          <a:noFill/>
          <a:ln w="76200">
            <a:solidFill>
              <a:srgbClr val="47A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17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WLASL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5641F4A-DF03-4953-BAEF-26CC312915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253" b="19112"/>
          <a:stretch/>
        </p:blipFill>
        <p:spPr>
          <a:xfrm>
            <a:off x="657531" y="2290592"/>
            <a:ext cx="3499708" cy="1795698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D6878AD0-8235-404E-B9F7-C83689C6CA48}"/>
              </a:ext>
            </a:extLst>
          </p:cNvPr>
          <p:cNvSpPr/>
          <p:nvPr/>
        </p:nvSpPr>
        <p:spPr>
          <a:xfrm>
            <a:off x="4629784" y="2629738"/>
            <a:ext cx="1679576" cy="1117406"/>
          </a:xfrm>
          <a:prstGeom prst="rightArrow">
            <a:avLst/>
          </a:prstGeom>
          <a:solidFill>
            <a:srgbClr val="434C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altLang="ja-JP" dirty="0" err="1"/>
              <a:t>OpenPose</a:t>
            </a:r>
            <a:endParaRPr kumimoji="1" lang="ja-JP" alt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C6A163-1421-491B-AC53-F2AC4A4B20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572"/>
          <a:stretch/>
        </p:blipFill>
        <p:spPr>
          <a:xfrm>
            <a:off x="6781905" y="353271"/>
            <a:ext cx="2557820" cy="35973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5430DC-5C2B-46EA-AD00-B0A61285C720}"/>
              </a:ext>
            </a:extLst>
          </p:cNvPr>
          <p:cNvSpPr/>
          <p:nvPr/>
        </p:nvSpPr>
        <p:spPr>
          <a:xfrm>
            <a:off x="6781905" y="3621024"/>
            <a:ext cx="2557820" cy="329579"/>
          </a:xfrm>
          <a:prstGeom prst="rect">
            <a:avLst/>
          </a:prstGeom>
          <a:noFill/>
          <a:ln w="38100">
            <a:solidFill>
              <a:srgbClr val="47A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6F8D74-9C92-4D8E-99D9-2BAFACB2D6E9}"/>
              </a:ext>
            </a:extLst>
          </p:cNvPr>
          <p:cNvCxnSpPr>
            <a:stCxn id="6" idx="2"/>
          </p:cNvCxnSpPr>
          <p:nvPr/>
        </p:nvCxnSpPr>
        <p:spPr>
          <a:xfrm flipH="1">
            <a:off x="7260336" y="3950603"/>
            <a:ext cx="800479" cy="480997"/>
          </a:xfrm>
          <a:prstGeom prst="line">
            <a:avLst/>
          </a:prstGeom>
          <a:ln>
            <a:solidFill>
              <a:srgbClr val="47A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E31184D3-5BD8-4DCC-9BBA-36A6BD2A7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006" y="4431600"/>
            <a:ext cx="9278369" cy="187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3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WLASL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5641F4A-DF03-4953-BAEF-26CC312915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253" b="19112"/>
          <a:stretch/>
        </p:blipFill>
        <p:spPr>
          <a:xfrm>
            <a:off x="657531" y="2290592"/>
            <a:ext cx="3499708" cy="1795698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D6878AD0-8235-404E-B9F7-C83689C6CA48}"/>
              </a:ext>
            </a:extLst>
          </p:cNvPr>
          <p:cNvSpPr/>
          <p:nvPr/>
        </p:nvSpPr>
        <p:spPr>
          <a:xfrm>
            <a:off x="4629784" y="2629738"/>
            <a:ext cx="1679576" cy="1117406"/>
          </a:xfrm>
          <a:prstGeom prst="rightArrow">
            <a:avLst/>
          </a:prstGeom>
          <a:solidFill>
            <a:srgbClr val="434C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altLang="ja-JP" dirty="0" err="1"/>
              <a:t>OpenPose</a:t>
            </a:r>
            <a:endParaRPr kumimoji="1" lang="ja-JP" altLang="en-US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420CFE3-40F1-4288-881A-2BBE1F31D18E}"/>
              </a:ext>
            </a:extLst>
          </p:cNvPr>
          <p:cNvSpPr/>
          <p:nvPr/>
        </p:nvSpPr>
        <p:spPr>
          <a:xfrm>
            <a:off x="6931152" y="2290592"/>
            <a:ext cx="3499708" cy="1869928"/>
          </a:xfrm>
          <a:prstGeom prst="roundRect">
            <a:avLst/>
          </a:prstGeom>
          <a:solidFill>
            <a:srgbClr val="47A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altLang="ja-JP" sz="2800" dirty="0">
                <a:latin typeface="Abadi" panose="020B0604020104020204" pitchFamily="34" charset="0"/>
              </a:rPr>
              <a:t>3000 vidéos</a:t>
            </a:r>
          </a:p>
          <a:p>
            <a:pPr algn="ctr"/>
            <a:endParaRPr kumimoji="1" lang="fr-FR" altLang="ja-JP" sz="2800" dirty="0">
              <a:latin typeface="Abadi" panose="020B0604020104020204" pitchFamily="34" charset="0"/>
            </a:endParaRPr>
          </a:p>
          <a:p>
            <a:pPr algn="ctr"/>
            <a:r>
              <a:rPr kumimoji="1" lang="fr-FR" altLang="ja-JP" sz="2800" dirty="0">
                <a:latin typeface="Abadi" panose="020B0604020104020204" pitchFamily="34" charset="0"/>
              </a:rPr>
              <a:t>191 classes </a:t>
            </a:r>
            <a:endParaRPr kumimoji="1" lang="ja-JP" alt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11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Présentation STGCN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BFEA70E-2416-4F3E-881D-576600E03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580" y="1411225"/>
            <a:ext cx="7859681" cy="439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Présentation STGCN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40FEB6C-1F2A-4FE8-A0FA-0DCA02930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68" y="2152414"/>
            <a:ext cx="10570464" cy="249805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9E17FC8-97E9-4FDF-A676-E2FE9B7E56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100" t="26295" r="32950" b="13685"/>
          <a:stretch/>
        </p:blipFill>
        <p:spPr>
          <a:xfrm>
            <a:off x="3623944" y="1874517"/>
            <a:ext cx="4626864" cy="41161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3335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627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Présentation STGCN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5F9BB91-8098-409A-A0DD-ECB6A161C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912" y="2563535"/>
            <a:ext cx="59721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895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Words>221</Words>
  <Application>Microsoft Office PowerPoint</Application>
  <PresentationFormat>Grand écran</PresentationFormat>
  <Paragraphs>66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游ゴシック</vt:lpstr>
      <vt:lpstr>游ゴシック Light</vt:lpstr>
      <vt:lpstr>Abadi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Miguens</dc:creator>
  <cp:lastModifiedBy>Nathan Miguens</cp:lastModifiedBy>
  <cp:revision>90</cp:revision>
  <dcterms:created xsi:type="dcterms:W3CDTF">2020-03-17T19:39:42Z</dcterms:created>
  <dcterms:modified xsi:type="dcterms:W3CDTF">2020-07-02T11:52:22Z</dcterms:modified>
</cp:coreProperties>
</file>