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89" r:id="rId4"/>
    <p:sldId id="298" r:id="rId5"/>
    <p:sldId id="299" r:id="rId6"/>
    <p:sldId id="300" r:id="rId7"/>
    <p:sldId id="288" r:id="rId8"/>
    <p:sldId id="301" r:id="rId9"/>
    <p:sldId id="302" r:id="rId10"/>
    <p:sldId id="304" r:id="rId11"/>
    <p:sldId id="303" r:id="rId12"/>
    <p:sldId id="305" r:id="rId13"/>
    <p:sldId id="306" r:id="rId14"/>
    <p:sldId id="307" r:id="rId15"/>
    <p:sldId id="309" r:id="rId16"/>
    <p:sldId id="291" r:id="rId17"/>
    <p:sldId id="308" r:id="rId18"/>
    <p:sldId id="29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9E"/>
    <a:srgbClr val="434C55"/>
    <a:srgbClr val="94CE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69" autoAdjust="0"/>
  </p:normalViewPr>
  <p:slideViewPr>
    <p:cSldViewPr snapToGrid="0">
      <p:cViewPr varScale="1">
        <p:scale>
          <a:sx n="70" d="100"/>
          <a:sy n="70" d="100"/>
        </p:scale>
        <p:origin x="13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86DDB-73C2-44B7-B9F9-A63C02CCBC1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27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2020/7/17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5762686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9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-5289242" y="2042495"/>
            <a:ext cx="81584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ja-JP" sz="2800" dirty="0"/>
              <a:t>Architecture </a:t>
            </a:r>
          </a:p>
          <a:p>
            <a:pPr algn="r"/>
            <a:r>
              <a:rPr lang="fr-FR" altLang="ja-JP" sz="2800" dirty="0"/>
              <a:t>GCN : </a:t>
            </a:r>
          </a:p>
          <a:p>
            <a:pPr algn="r"/>
            <a:endParaRPr kumimoji="1" lang="fr-FR" altLang="ja-JP" sz="2800" dirty="0"/>
          </a:p>
          <a:p>
            <a:pPr algn="r"/>
            <a:endParaRPr kumimoji="1" lang="fr-FR" altLang="ja-JP" sz="2800" dirty="0"/>
          </a:p>
          <a:p>
            <a:pPr algn="r"/>
            <a:r>
              <a:rPr lang="fr-FR" altLang="ja-JP" sz="2800" dirty="0"/>
              <a:t>A :</a:t>
            </a:r>
          </a:p>
          <a:p>
            <a:pPr algn="r"/>
            <a:endParaRPr kumimoji="1" lang="fr-FR" altLang="ja-JP" sz="2800" dirty="0"/>
          </a:p>
          <a:p>
            <a:pPr algn="r"/>
            <a:endParaRPr lang="fr-FR" altLang="ja-JP" sz="2800" dirty="0"/>
          </a:p>
          <a:p>
            <a:pPr algn="r"/>
            <a:r>
              <a:rPr lang="fr-FR" altLang="ja-JP" sz="2800" dirty="0" err="1"/>
              <a:t>Nodes</a:t>
            </a:r>
            <a:r>
              <a:rPr lang="fr-FR" altLang="ja-JP" sz="2800" dirty="0"/>
              <a:t> :</a:t>
            </a:r>
            <a:endParaRPr kumimoji="1" lang="ja-JP" altLang="en-US" sz="28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C8778B6-179D-4422-9807-C24A7CEF6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0" r="31629"/>
          <a:stretch/>
        </p:blipFill>
        <p:spPr bwMode="auto">
          <a:xfrm rot="16200000">
            <a:off x="6107449" y="2186746"/>
            <a:ext cx="14494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EC54AEA-D1AF-40D7-A4A1-E62C9FDFD039}"/>
              </a:ext>
            </a:extLst>
          </p:cNvPr>
          <p:cNvSpPr txBox="1"/>
          <p:nvPr/>
        </p:nvSpPr>
        <p:spPr>
          <a:xfrm>
            <a:off x="3796284" y="2189606"/>
            <a:ext cx="410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2800" dirty="0" err="1"/>
              <a:t>GraphSAGE</a:t>
            </a:r>
            <a:endParaRPr kumimoji="1" lang="ja-JP" altLang="en-US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7F7793-8923-4B8D-85C0-D1DF0D656790}"/>
              </a:ext>
            </a:extLst>
          </p:cNvPr>
          <p:cNvSpPr txBox="1"/>
          <p:nvPr/>
        </p:nvSpPr>
        <p:spPr>
          <a:xfrm>
            <a:off x="4556924" y="3620835"/>
            <a:ext cx="186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3200" dirty="0"/>
              <a:t>?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707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8CD4B1-ABE9-4BD6-85F2-7C336098F41F}"/>
              </a:ext>
            </a:extLst>
          </p:cNvPr>
          <p:cNvSpPr txBox="1"/>
          <p:nvPr/>
        </p:nvSpPr>
        <p:spPr>
          <a:xfrm>
            <a:off x="539101" y="3206171"/>
            <a:ext cx="33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2400" dirty="0" err="1"/>
              <a:t>d</a:t>
            </a:r>
            <a:r>
              <a:rPr kumimoji="1" lang="fr-FR" altLang="ja-JP" sz="2400" baseline="-25000" dirty="0" err="1"/>
              <a:t>total</a:t>
            </a:r>
            <a:r>
              <a:rPr kumimoji="1" lang="fr-FR" altLang="ja-JP" sz="2400" baseline="-25000" dirty="0"/>
              <a:t> </a:t>
            </a:r>
            <a:r>
              <a:rPr kumimoji="1" lang="fr-FR" altLang="ja-JP" sz="2400" dirty="0"/>
              <a:t>= </a:t>
            </a:r>
            <a:r>
              <a:rPr lang="fr-FR" altLang="ja-JP" sz="2400" dirty="0" err="1"/>
              <a:t>d</a:t>
            </a:r>
            <a:r>
              <a:rPr lang="fr-FR" altLang="ja-JP" sz="2400" baseline="-25000" dirty="0" err="1"/>
              <a:t>t</a:t>
            </a:r>
            <a:r>
              <a:rPr kumimoji="1" lang="fr-FR" altLang="ja-JP" sz="2400" dirty="0"/>
              <a:t> +</a:t>
            </a:r>
            <a:r>
              <a:rPr lang="fr-FR" altLang="ja-JP" sz="2400" baseline="-25000" dirty="0"/>
              <a:t> </a:t>
            </a:r>
            <a:r>
              <a:rPr lang="fr-FR" altLang="ja-JP" sz="2400" dirty="0" err="1"/>
              <a:t>d</a:t>
            </a:r>
            <a:r>
              <a:rPr lang="fr-FR" altLang="ja-JP" sz="2400" baseline="-25000" dirty="0" err="1"/>
              <a:t>s</a:t>
            </a:r>
            <a:r>
              <a:rPr kumimoji="1" lang="fr-FR" altLang="ja-JP" sz="2400" dirty="0"/>
              <a:t> +</a:t>
            </a:r>
            <a:r>
              <a:rPr lang="fr-FR" altLang="ja-JP" sz="2400" baseline="-25000" dirty="0"/>
              <a:t> </a:t>
            </a:r>
            <a:r>
              <a:rPr lang="fr-FR" altLang="ja-JP" sz="2400" dirty="0"/>
              <a:t>d</a:t>
            </a:r>
            <a:r>
              <a:rPr lang="fr-FR" altLang="ja-JP" sz="2400" baseline="-25000" dirty="0"/>
              <a:t>m</a:t>
            </a:r>
            <a:r>
              <a:rPr kumimoji="1" lang="fr-FR" altLang="ja-JP" sz="2400" dirty="0"/>
              <a:t> </a:t>
            </a:r>
            <a:r>
              <a:rPr kumimoji="1" lang="fr-FR" altLang="ja-JP" sz="2400" baseline="-25000" dirty="0"/>
              <a:t> </a:t>
            </a:r>
            <a:endParaRPr kumimoji="1" lang="ja-JP" altLang="en-US" sz="28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0608C6-5672-4FDB-83C3-5CEDD57EC4EC}"/>
              </a:ext>
            </a:extLst>
          </p:cNvPr>
          <p:cNvSpPr txBox="1"/>
          <p:nvPr/>
        </p:nvSpPr>
        <p:spPr>
          <a:xfrm>
            <a:off x="4937467" y="1916962"/>
            <a:ext cx="33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2400" b="1" dirty="0" err="1">
                <a:solidFill>
                  <a:srgbClr val="47A59E"/>
                </a:solidFill>
              </a:rPr>
              <a:t>d</a:t>
            </a:r>
            <a:r>
              <a:rPr kumimoji="1" lang="fr-FR" altLang="ja-JP" sz="2400" b="1" baseline="-25000" dirty="0" err="1">
                <a:solidFill>
                  <a:srgbClr val="47A59E"/>
                </a:solidFill>
              </a:rPr>
              <a:t>total</a:t>
            </a:r>
            <a:r>
              <a:rPr kumimoji="1" lang="fr-FR" altLang="ja-JP" sz="2400" b="1" baseline="-25000" dirty="0">
                <a:solidFill>
                  <a:srgbClr val="47A59E"/>
                </a:solidFill>
              </a:rPr>
              <a:t> </a:t>
            </a:r>
            <a:r>
              <a:rPr kumimoji="1" lang="fr-FR" altLang="ja-JP" sz="2400" b="1" dirty="0">
                <a:solidFill>
                  <a:srgbClr val="47A59E"/>
                </a:solidFill>
              </a:rPr>
              <a:t>= </a:t>
            </a:r>
            <a:r>
              <a:rPr lang="fr-FR" altLang="ja-JP" sz="2400" b="1" dirty="0">
                <a:solidFill>
                  <a:srgbClr val="47A59E"/>
                </a:solidFill>
              </a:rPr>
              <a:t>0</a:t>
            </a:r>
            <a:endParaRPr kumimoji="1" lang="ja-JP" altLang="en-US" sz="2800" b="1" dirty="0">
              <a:solidFill>
                <a:srgbClr val="47A59E"/>
              </a:solidFill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15139F6-FBC2-4DC3-B05A-045DA2650488}"/>
              </a:ext>
            </a:extLst>
          </p:cNvPr>
          <p:cNvSpPr/>
          <p:nvPr/>
        </p:nvSpPr>
        <p:spPr>
          <a:xfrm>
            <a:off x="4261104" y="3245574"/>
            <a:ext cx="502920" cy="366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670DCD-963F-463F-B3E7-4C78C50E9FA0}"/>
              </a:ext>
            </a:extLst>
          </p:cNvPr>
          <p:cNvSpPr txBox="1"/>
          <p:nvPr/>
        </p:nvSpPr>
        <p:spPr>
          <a:xfrm>
            <a:off x="6007607" y="3198167"/>
            <a:ext cx="33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2400" dirty="0"/>
              <a:t>Additio</a:t>
            </a:r>
            <a:r>
              <a:rPr lang="fr-FR" altLang="ja-JP" sz="2400" dirty="0"/>
              <a:t>n </a:t>
            </a:r>
            <a:r>
              <a:rPr lang="fr-FR" altLang="ja-JP" sz="2400" dirty="0">
                <a:sym typeface="Wingdings" panose="05000000000000000000" pitchFamily="2" charset="2"/>
              </a:rPr>
              <a:t> « et » </a:t>
            </a:r>
            <a:endParaRPr kumimoji="1" lang="ja-JP" altLang="en-US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AAAF1A-D725-4A15-A9DD-C28B6DA795A2}"/>
              </a:ext>
            </a:extLst>
          </p:cNvPr>
          <p:cNvSpPr txBox="1"/>
          <p:nvPr/>
        </p:nvSpPr>
        <p:spPr>
          <a:xfrm>
            <a:off x="539101" y="4702554"/>
            <a:ext cx="33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2400" dirty="0" err="1"/>
              <a:t>d</a:t>
            </a:r>
            <a:r>
              <a:rPr kumimoji="1" lang="fr-FR" altLang="ja-JP" sz="2400" baseline="-25000" dirty="0" err="1"/>
              <a:t>total</a:t>
            </a:r>
            <a:r>
              <a:rPr kumimoji="1" lang="fr-FR" altLang="ja-JP" sz="2400" baseline="-25000" dirty="0"/>
              <a:t> </a:t>
            </a:r>
            <a:r>
              <a:rPr kumimoji="1" lang="fr-FR" altLang="ja-JP" sz="2400" dirty="0"/>
              <a:t>= </a:t>
            </a:r>
            <a:r>
              <a:rPr lang="fr-FR" altLang="ja-JP" sz="2400" dirty="0" err="1"/>
              <a:t>d</a:t>
            </a:r>
            <a:r>
              <a:rPr lang="fr-FR" altLang="ja-JP" sz="2400" baseline="-25000" dirty="0" err="1"/>
              <a:t>t</a:t>
            </a:r>
            <a:r>
              <a:rPr kumimoji="1" lang="fr-FR" altLang="ja-JP" sz="2400" dirty="0"/>
              <a:t> *</a:t>
            </a:r>
            <a:r>
              <a:rPr lang="fr-FR" altLang="ja-JP" sz="2400" baseline="-25000" dirty="0"/>
              <a:t> </a:t>
            </a:r>
            <a:r>
              <a:rPr lang="fr-FR" altLang="ja-JP" sz="2400" dirty="0" err="1"/>
              <a:t>d</a:t>
            </a:r>
            <a:r>
              <a:rPr lang="fr-FR" altLang="ja-JP" sz="2400" baseline="-25000" dirty="0" err="1"/>
              <a:t>s</a:t>
            </a:r>
            <a:r>
              <a:rPr kumimoji="1" lang="fr-FR" altLang="ja-JP" sz="2400" dirty="0"/>
              <a:t> *</a:t>
            </a:r>
            <a:r>
              <a:rPr lang="fr-FR" altLang="ja-JP" sz="2400" baseline="-25000" dirty="0"/>
              <a:t> </a:t>
            </a:r>
            <a:r>
              <a:rPr lang="fr-FR" altLang="ja-JP" sz="2400" dirty="0"/>
              <a:t>d</a:t>
            </a:r>
            <a:r>
              <a:rPr lang="fr-FR" altLang="ja-JP" sz="2400" baseline="-25000" dirty="0"/>
              <a:t>m</a:t>
            </a:r>
            <a:r>
              <a:rPr kumimoji="1" lang="fr-FR" altLang="ja-JP" sz="2400" dirty="0"/>
              <a:t> </a:t>
            </a:r>
            <a:r>
              <a:rPr kumimoji="1" lang="fr-FR" altLang="ja-JP" sz="2400" baseline="-25000" dirty="0"/>
              <a:t> </a:t>
            </a:r>
            <a:endParaRPr kumimoji="1" lang="ja-JP" altLang="en-US" sz="2800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02EE3492-CDA8-4AA7-A4E8-6313BEF0FC27}"/>
              </a:ext>
            </a:extLst>
          </p:cNvPr>
          <p:cNvSpPr/>
          <p:nvPr/>
        </p:nvSpPr>
        <p:spPr>
          <a:xfrm>
            <a:off x="4261104" y="4741957"/>
            <a:ext cx="502920" cy="366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5112AB-A787-4382-B3D2-988F7BBC2E50}"/>
              </a:ext>
            </a:extLst>
          </p:cNvPr>
          <p:cNvSpPr txBox="1"/>
          <p:nvPr/>
        </p:nvSpPr>
        <p:spPr>
          <a:xfrm>
            <a:off x="6007607" y="4694550"/>
            <a:ext cx="375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2400" dirty="0"/>
              <a:t>Multiplication</a:t>
            </a:r>
            <a:r>
              <a:rPr lang="fr-FR" altLang="ja-JP" sz="2400" dirty="0"/>
              <a:t> </a:t>
            </a:r>
            <a:r>
              <a:rPr lang="fr-FR" altLang="ja-JP" sz="2400" dirty="0">
                <a:sym typeface="Wingdings" panose="05000000000000000000" pitchFamily="2" charset="2"/>
              </a:rPr>
              <a:t> « ou »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088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L Langue des Signes Américaine ***">
            <a:extLst>
              <a:ext uri="{FF2B5EF4-FFF2-40B4-BE49-F238E27FC236}">
                <a16:creationId xmlns:a16="http://schemas.microsoft.com/office/drawing/2014/main" id="{8C7047BC-C42B-47CA-B14C-8EE80646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47" y="1676567"/>
            <a:ext cx="5767753" cy="218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10486C-F25C-4D4A-83E0-CFD0369F1092}"/>
              </a:ext>
            </a:extLst>
          </p:cNvPr>
          <p:cNvSpPr txBox="1"/>
          <p:nvPr/>
        </p:nvSpPr>
        <p:spPr>
          <a:xfrm>
            <a:off x="2607564" y="4426146"/>
            <a:ext cx="697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altLang="ja-JP" dirty="0"/>
              <a:t>Position relative entre nœuds</a:t>
            </a:r>
          </a:p>
          <a:p>
            <a:pPr algn="ctr"/>
            <a:endParaRPr lang="fr-FR" altLang="ja-JP" dirty="0"/>
          </a:p>
          <a:p>
            <a:pPr algn="ctr"/>
            <a:r>
              <a:rPr lang="fr-FR" altLang="ja-JP" dirty="0"/>
              <a:t>OU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fr-FR" altLang="ja-JP" dirty="0"/>
              <a:t>Mouvement entre nœuds correspondant au m</a:t>
            </a:r>
            <a:r>
              <a:rPr lang="fr-FR" altLang="ja-JP" dirty="0"/>
              <a:t>ême </a:t>
            </a:r>
            <a:r>
              <a:rPr lang="fr-FR" altLang="ja-JP" dirty="0" err="1"/>
              <a:t>keypoint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5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10486C-F25C-4D4A-83E0-CFD0369F1092}"/>
              </a:ext>
            </a:extLst>
          </p:cNvPr>
          <p:cNvSpPr txBox="1"/>
          <p:nvPr/>
        </p:nvSpPr>
        <p:spPr>
          <a:xfrm>
            <a:off x="2314956" y="1536642"/>
            <a:ext cx="697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altLang="ja-JP" dirty="0"/>
              <a:t>Position relative entre nœuds</a:t>
            </a:r>
          </a:p>
          <a:p>
            <a:pPr algn="ctr"/>
            <a:endParaRPr lang="fr-FR" altLang="ja-JP" dirty="0"/>
          </a:p>
          <a:p>
            <a:pPr algn="ctr"/>
            <a:r>
              <a:rPr lang="fr-FR" altLang="ja-JP" dirty="0"/>
              <a:t>OU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fr-FR" altLang="ja-JP" dirty="0"/>
              <a:t>Mouvement entre nœuds correspondant au m</a:t>
            </a:r>
            <a:r>
              <a:rPr lang="fr-FR" altLang="ja-JP" dirty="0"/>
              <a:t>ême </a:t>
            </a:r>
            <a:r>
              <a:rPr lang="fr-FR" altLang="ja-JP" dirty="0" err="1"/>
              <a:t>keypoint</a:t>
            </a:r>
            <a:endParaRPr kumimoji="1" lang="ja-JP" alt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F27B03-5B5E-4682-8FB5-649E8C41E03B}"/>
              </a:ext>
            </a:extLst>
          </p:cNvPr>
          <p:cNvSpPr txBox="1"/>
          <p:nvPr/>
        </p:nvSpPr>
        <p:spPr>
          <a:xfrm>
            <a:off x="3409822" y="3980426"/>
            <a:ext cx="566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sz="2800" dirty="0" err="1"/>
              <a:t>d</a:t>
            </a:r>
            <a:r>
              <a:rPr kumimoji="1" lang="fr-FR" altLang="ja-JP" sz="2800" baseline="-25000" dirty="0" err="1"/>
              <a:t>total</a:t>
            </a:r>
            <a:r>
              <a:rPr kumimoji="1" lang="fr-FR" altLang="ja-JP" sz="2800" baseline="-25000" dirty="0"/>
              <a:t> </a:t>
            </a:r>
            <a:r>
              <a:rPr kumimoji="1" lang="fr-FR" altLang="ja-JP" sz="2800" dirty="0"/>
              <a:t>= (</a:t>
            </a:r>
            <a:r>
              <a:rPr lang="fr-FR" altLang="ja-JP" sz="2800" dirty="0" err="1"/>
              <a:t>d</a:t>
            </a:r>
            <a:r>
              <a:rPr lang="fr-FR" altLang="ja-JP" sz="2800" baseline="-25000" dirty="0" err="1"/>
              <a:t>t</a:t>
            </a:r>
            <a:r>
              <a:rPr kumimoji="1" lang="fr-FR" altLang="ja-JP" sz="2800" dirty="0"/>
              <a:t> +</a:t>
            </a:r>
            <a:r>
              <a:rPr lang="fr-FR" altLang="ja-JP" sz="2800" baseline="-25000" dirty="0"/>
              <a:t> </a:t>
            </a:r>
            <a:r>
              <a:rPr lang="fr-FR" altLang="ja-JP" sz="2800" dirty="0" err="1"/>
              <a:t>d</a:t>
            </a:r>
            <a:r>
              <a:rPr lang="fr-FR" altLang="ja-JP" sz="2800" baseline="-25000" dirty="0" err="1"/>
              <a:t>s</a:t>
            </a:r>
            <a:r>
              <a:rPr kumimoji="1" lang="fr-FR" altLang="ja-JP" sz="2800" dirty="0"/>
              <a:t> ) * (</a:t>
            </a:r>
            <a:r>
              <a:rPr lang="fr-FR" altLang="ja-JP" sz="2800" baseline="-25000" dirty="0"/>
              <a:t> </a:t>
            </a:r>
            <a:r>
              <a:rPr lang="fr-FR" altLang="ja-JP" sz="2800" dirty="0"/>
              <a:t>d</a:t>
            </a:r>
            <a:r>
              <a:rPr lang="fr-FR" altLang="ja-JP" sz="2800" baseline="-25000" dirty="0"/>
              <a:t>m</a:t>
            </a:r>
            <a:r>
              <a:rPr kumimoji="1" lang="fr-FR" altLang="ja-JP" sz="2800" dirty="0"/>
              <a:t> + </a:t>
            </a:r>
            <a:r>
              <a:rPr kumimoji="1" lang="fr-FR" altLang="ja-JP" sz="2800" dirty="0" err="1"/>
              <a:t>d</a:t>
            </a:r>
            <a:r>
              <a:rPr kumimoji="1" lang="fr-FR" altLang="ja-JP" sz="2800" baseline="-25000" dirty="0" err="1"/>
              <a:t>vitesse</a:t>
            </a:r>
            <a:r>
              <a:rPr kumimoji="1" lang="fr-FR" altLang="ja-JP" sz="2800" dirty="0"/>
              <a:t> )</a:t>
            </a:r>
            <a:r>
              <a:rPr kumimoji="1" lang="fr-FR" altLang="ja-JP" sz="2800" baseline="-25000" dirty="0"/>
              <a:t> </a:t>
            </a:r>
            <a:endParaRPr kumimoji="1" lang="ja-JP" altLang="en-US" sz="3200" dirty="0"/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1B0E8B12-72B8-4B9C-9098-6B93C649B461}"/>
              </a:ext>
            </a:extLst>
          </p:cNvPr>
          <p:cNvSpPr/>
          <p:nvPr/>
        </p:nvSpPr>
        <p:spPr>
          <a:xfrm rot="16200000">
            <a:off x="5211756" y="3937042"/>
            <a:ext cx="317640" cy="14508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C0BFC5F2-B929-40CF-8FB6-71CE9E33A6AE}"/>
              </a:ext>
            </a:extLst>
          </p:cNvPr>
          <p:cNvSpPr/>
          <p:nvPr/>
        </p:nvSpPr>
        <p:spPr>
          <a:xfrm rot="16200000">
            <a:off x="7502328" y="3499654"/>
            <a:ext cx="317640" cy="2325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07B3808-0DB9-401C-8DB2-726DAA007285}"/>
              </a:ext>
            </a:extLst>
          </p:cNvPr>
          <p:cNvSpPr/>
          <p:nvPr/>
        </p:nvSpPr>
        <p:spPr>
          <a:xfrm>
            <a:off x="5184648" y="4982769"/>
            <a:ext cx="402336" cy="41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1</a:t>
            </a:r>
            <a:endParaRPr kumimoji="1" lang="ja-JP" alt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5FF2F6-98E8-4A2F-B40D-B0BD6508BEFD}"/>
              </a:ext>
            </a:extLst>
          </p:cNvPr>
          <p:cNvSpPr/>
          <p:nvPr/>
        </p:nvSpPr>
        <p:spPr>
          <a:xfrm>
            <a:off x="7459980" y="4974343"/>
            <a:ext cx="402336" cy="41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/>
              <a:t>2</a:t>
            </a:r>
            <a:endParaRPr kumimoji="1" lang="ja-JP" altLang="en-US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74EC187-C9A6-43D0-95A9-F52CB2699DCD}"/>
              </a:ext>
            </a:extLst>
          </p:cNvPr>
          <p:cNvSpPr/>
          <p:nvPr/>
        </p:nvSpPr>
        <p:spPr>
          <a:xfrm>
            <a:off x="7709924" y="1489304"/>
            <a:ext cx="402336" cy="41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1</a:t>
            </a:r>
            <a:endParaRPr kumimoji="1" lang="ja-JP" altLang="en-US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9ABD8C6-CC9A-420B-AC39-70DDAF8361B1}"/>
              </a:ext>
            </a:extLst>
          </p:cNvPr>
          <p:cNvSpPr/>
          <p:nvPr/>
        </p:nvSpPr>
        <p:spPr>
          <a:xfrm>
            <a:off x="9433973" y="2324780"/>
            <a:ext cx="402336" cy="41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83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46A2015-A3A3-4B3B-BAE2-2DE0F5F2615F}"/>
              </a:ext>
            </a:extLst>
          </p:cNvPr>
          <p:cNvSpPr txBox="1"/>
          <p:nvPr/>
        </p:nvSpPr>
        <p:spPr>
          <a:xfrm>
            <a:off x="8269462" y="998612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</a:t>
            </a:r>
            <a:r>
              <a:rPr lang="fr-FR" altLang="ja-JP" dirty="0">
                <a:solidFill>
                  <a:srgbClr val="FF0000"/>
                </a:solidFill>
              </a:rPr>
              <a:t>0.6</a:t>
            </a:r>
          </a:p>
          <a:p>
            <a:r>
              <a:rPr lang="fr-FR" altLang="ja-JP" dirty="0"/>
              <a:t> Validation : </a:t>
            </a:r>
            <a:r>
              <a:rPr lang="fr-FR" altLang="ja-JP" dirty="0">
                <a:solidFill>
                  <a:srgbClr val="FF0000"/>
                </a:solidFill>
              </a:rPr>
              <a:t>0.2</a:t>
            </a:r>
            <a:r>
              <a:rPr lang="fr-FR" altLang="ja-JP" dirty="0"/>
              <a:t>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09B1F36-DB0D-40AB-9AFB-FC0BEB12A765}"/>
              </a:ext>
            </a:extLst>
          </p:cNvPr>
          <p:cNvSpPr txBox="1"/>
          <p:nvPr/>
        </p:nvSpPr>
        <p:spPr>
          <a:xfrm>
            <a:off x="1611455" y="3156040"/>
            <a:ext cx="4663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Test Accuracy: 0.6579</a:t>
            </a:r>
          </a:p>
          <a:p>
            <a:r>
              <a:rPr lang="ja-JP" altLang="en-US" dirty="0"/>
              <a:t>Train Accuracy: 1.0000</a:t>
            </a:r>
          </a:p>
          <a:p>
            <a:r>
              <a:rPr lang="ja-JP" altLang="en-US" dirty="0"/>
              <a:t>Convergence Time (Epochs): 101.0000</a:t>
            </a:r>
          </a:p>
          <a:p>
            <a:r>
              <a:rPr lang="ja-JP" altLang="en-US" dirty="0"/>
              <a:t>TOTAL TIME TAKEN: 2510.8507s</a:t>
            </a:r>
          </a:p>
          <a:p>
            <a:r>
              <a:rPr lang="ja-JP" altLang="en-US" dirty="0"/>
              <a:t>AVG TIME PER EPOCH: 24.5764s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3CE37D2-99C3-4143-ABA9-C914709630C6}"/>
              </a:ext>
            </a:extLst>
          </p:cNvPr>
          <p:cNvSpPr/>
          <p:nvPr/>
        </p:nvSpPr>
        <p:spPr>
          <a:xfrm>
            <a:off x="7031736" y="3711278"/>
            <a:ext cx="502920" cy="366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280CA0C-BF73-4ED9-B8D4-5924E557AE4A}"/>
              </a:ext>
            </a:extLst>
          </p:cNvPr>
          <p:cNvSpPr txBox="1"/>
          <p:nvPr/>
        </p:nvSpPr>
        <p:spPr>
          <a:xfrm>
            <a:off x="8180183" y="3616465"/>
            <a:ext cx="35698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fr-FR" altLang="ja-JP" sz="2400" dirty="0" err="1"/>
              <a:t>d</a:t>
            </a:r>
            <a:r>
              <a:rPr kumimoji="1" lang="fr-FR" altLang="ja-JP" sz="2400" baseline="-25000" dirty="0" err="1"/>
              <a:t>vitesse</a:t>
            </a:r>
            <a:r>
              <a:rPr lang="fr-FR" altLang="ja-JP" sz="2400" baseline="-25000" dirty="0"/>
              <a:t> </a:t>
            </a:r>
            <a:r>
              <a:rPr lang="fr-FR" altLang="ja-JP" sz="2400" dirty="0"/>
              <a:t>:</a:t>
            </a:r>
            <a:endParaRPr kumimoji="1" lang="fr-FR" altLang="ja-JP" sz="2400" dirty="0"/>
          </a:p>
          <a:p>
            <a:endParaRPr kumimoji="1" lang="fr-FR" altLang="ja-JP" dirty="0"/>
          </a:p>
          <a:p>
            <a:r>
              <a:rPr kumimoji="1" lang="fr-FR" altLang="ja-JP" dirty="0"/>
              <a:t>Distance d’éloignement </a:t>
            </a:r>
            <a:r>
              <a:rPr kumimoji="1" lang="fr-FR" altLang="ja-JP" sz="2400" dirty="0">
                <a:solidFill>
                  <a:srgbClr val="00B050"/>
                </a:solidFill>
              </a:rPr>
              <a:t>v</a:t>
            </a:r>
            <a:endParaRPr kumimoji="1" lang="fr-FR" altLang="ja-JP" dirty="0">
              <a:solidFill>
                <a:srgbClr val="00B050"/>
              </a:solidFill>
            </a:endParaRPr>
          </a:p>
          <a:p>
            <a:r>
              <a:rPr lang="fr-FR" altLang="ja-JP" dirty="0"/>
              <a:t>Direction </a:t>
            </a:r>
            <a:r>
              <a:rPr kumimoji="1" lang="fr-FR" altLang="ja-JP" dirty="0"/>
              <a:t> </a:t>
            </a:r>
            <a:r>
              <a:rPr kumimoji="1" lang="fr-FR" altLang="ja-JP" b="1" dirty="0">
                <a:solidFill>
                  <a:srgbClr val="FF0000"/>
                </a:solidFill>
              </a:rPr>
              <a:t>X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Amélioration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-5289242" y="2042495"/>
            <a:ext cx="81584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ja-JP" sz="2800" dirty="0"/>
              <a:t>Architecture </a:t>
            </a:r>
          </a:p>
          <a:p>
            <a:pPr algn="r"/>
            <a:r>
              <a:rPr lang="fr-FR" altLang="ja-JP" sz="2800" dirty="0"/>
              <a:t>GCN : </a:t>
            </a:r>
          </a:p>
          <a:p>
            <a:pPr algn="r"/>
            <a:endParaRPr kumimoji="1" lang="fr-FR" altLang="ja-JP" sz="2800" dirty="0"/>
          </a:p>
          <a:p>
            <a:pPr algn="r"/>
            <a:endParaRPr kumimoji="1" lang="fr-FR" altLang="ja-JP" sz="2800" dirty="0"/>
          </a:p>
          <a:p>
            <a:pPr algn="r"/>
            <a:r>
              <a:rPr lang="fr-FR" altLang="ja-JP" sz="2800" dirty="0"/>
              <a:t>A :</a:t>
            </a:r>
          </a:p>
          <a:p>
            <a:pPr algn="r"/>
            <a:endParaRPr kumimoji="1" lang="fr-FR" altLang="ja-JP" sz="2800" dirty="0"/>
          </a:p>
          <a:p>
            <a:pPr algn="r"/>
            <a:endParaRPr lang="fr-FR" altLang="ja-JP" sz="2800" dirty="0"/>
          </a:p>
          <a:p>
            <a:pPr algn="r"/>
            <a:r>
              <a:rPr lang="fr-FR" altLang="ja-JP" sz="2800" dirty="0" err="1"/>
              <a:t>Nodes</a:t>
            </a:r>
            <a:r>
              <a:rPr lang="fr-FR" altLang="ja-JP" sz="2800" dirty="0"/>
              <a:t> :</a:t>
            </a:r>
            <a:endParaRPr kumimoji="1" lang="ja-JP" altLang="en-US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569F8A-70B0-4A08-BF18-8576E476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69" y="3429000"/>
            <a:ext cx="6839883" cy="10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C8778B6-179D-4422-9807-C24A7CEF6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0" r="31629"/>
          <a:stretch/>
        </p:blipFill>
        <p:spPr bwMode="auto">
          <a:xfrm rot="16200000">
            <a:off x="6107449" y="2186746"/>
            <a:ext cx="14494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EC54AEA-D1AF-40D7-A4A1-E62C9FDFD039}"/>
              </a:ext>
            </a:extLst>
          </p:cNvPr>
          <p:cNvSpPr txBox="1"/>
          <p:nvPr/>
        </p:nvSpPr>
        <p:spPr>
          <a:xfrm>
            <a:off x="3796284" y="2189606"/>
            <a:ext cx="410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2800" dirty="0" err="1"/>
              <a:t>GraphSAGE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171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Amélioration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261D86-3D7C-4040-BC47-4342CB70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88" y="2592626"/>
            <a:ext cx="2569969" cy="7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2EE2D0-B342-4E4B-9167-1AB0E1F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00" y="2633209"/>
            <a:ext cx="2824712" cy="7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57869D-0A2C-46D8-812C-0076783A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68" y="2633210"/>
            <a:ext cx="2839193" cy="7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1C5A49B-8FE8-4C80-9607-F0247753855B}"/>
              </a:ext>
            </a:extLst>
          </p:cNvPr>
          <p:cNvCxnSpPr/>
          <p:nvPr/>
        </p:nvCxnSpPr>
        <p:spPr>
          <a:xfrm flipH="1" flipV="1">
            <a:off x="3118104" y="3400951"/>
            <a:ext cx="2651760" cy="12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E926245-7927-4C70-AECE-FFC1E6DA1C12}"/>
              </a:ext>
            </a:extLst>
          </p:cNvPr>
          <p:cNvCxnSpPr/>
          <p:nvPr/>
        </p:nvCxnSpPr>
        <p:spPr>
          <a:xfrm flipV="1">
            <a:off x="5769864" y="3400951"/>
            <a:ext cx="603504" cy="12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CE352D1-030B-49E3-B175-36E821929991}"/>
              </a:ext>
            </a:extLst>
          </p:cNvPr>
          <p:cNvCxnSpPr/>
          <p:nvPr/>
        </p:nvCxnSpPr>
        <p:spPr>
          <a:xfrm flipV="1">
            <a:off x="5791072" y="3400951"/>
            <a:ext cx="4204159" cy="12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4213877-036F-453D-A0EE-0F6270D0BDA5}"/>
              </a:ext>
            </a:extLst>
          </p:cNvPr>
          <p:cNvSpPr/>
          <p:nvPr/>
        </p:nvSpPr>
        <p:spPr>
          <a:xfrm>
            <a:off x="4857442" y="4248749"/>
            <a:ext cx="1973126" cy="48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/>
              <a:t>3 paramètres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84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20255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Amélioration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4462C19-9B71-486B-B7BC-401A98989059}"/>
              </a:ext>
            </a:extLst>
          </p:cNvPr>
          <p:cNvSpPr txBox="1"/>
          <p:nvPr/>
        </p:nvSpPr>
        <p:spPr>
          <a:xfrm>
            <a:off x="726440" y="1654638"/>
            <a:ext cx="62794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Test avec sigma 2,1,1 : 0.6842105263157895</a:t>
            </a:r>
          </a:p>
          <a:p>
            <a:r>
              <a:rPr lang="ja-JP" altLang="en-US" sz="1400" dirty="0"/>
              <a:t>Test avec sigma 1,2,1 : 0.8157894736842105</a:t>
            </a:r>
          </a:p>
          <a:p>
            <a:r>
              <a:rPr lang="ja-JP" altLang="en-US" sz="1400" dirty="0"/>
              <a:t>Test avec sigma 1,1,2 : 0.6842105263157895</a:t>
            </a:r>
          </a:p>
          <a:p>
            <a:r>
              <a:rPr lang="ja-JP" altLang="en-US" sz="1400" dirty="0"/>
              <a:t>Test avec sigma 2,2,1 : 0.7368421052631579</a:t>
            </a:r>
          </a:p>
          <a:p>
            <a:r>
              <a:rPr lang="ja-JP" altLang="en-US" sz="1400" dirty="0"/>
              <a:t>Test avec sigma 1,2,2 : 0.6842105263157895</a:t>
            </a:r>
          </a:p>
          <a:p>
            <a:r>
              <a:rPr lang="ja-JP" altLang="en-US" sz="1400" dirty="0"/>
              <a:t>Test avec sigma 1,3,1 : 0.6578947368421053</a:t>
            </a:r>
          </a:p>
          <a:p>
            <a:r>
              <a:rPr lang="ja-JP" altLang="en-US" sz="1400" dirty="0"/>
              <a:t>Test avec sigma 1,4,1 : 0.6052631578947368</a:t>
            </a:r>
          </a:p>
          <a:p>
            <a:endParaRPr lang="ja-JP" altLang="en-US" sz="1400" dirty="0"/>
          </a:p>
          <a:p>
            <a:r>
              <a:rPr lang="ja-JP" altLang="en-US" sz="1400" dirty="0"/>
              <a:t>Test avec sigma [1, 1.5, 0.5] : 0.6578947368421053</a:t>
            </a:r>
          </a:p>
          <a:p>
            <a:r>
              <a:rPr lang="ja-JP" altLang="en-US" sz="1400" dirty="0"/>
              <a:t>Test avec sigma [0.5, 1.5, 0.5] : 0.7105263157894737</a:t>
            </a:r>
          </a:p>
          <a:p>
            <a:r>
              <a:rPr lang="ja-JP" altLang="en-US" sz="1400" dirty="0"/>
              <a:t>Test avec sigma [1, 1.5, 1] : 0.6578947368421053</a:t>
            </a:r>
          </a:p>
          <a:p>
            <a:r>
              <a:rPr lang="ja-JP" altLang="en-US" sz="1400" dirty="0"/>
              <a:t>Test avec sigma [1, 1.5, 0.5] : 0.6052631578947368</a:t>
            </a:r>
          </a:p>
          <a:p>
            <a:r>
              <a:rPr lang="ja-JP" altLang="en-US" sz="1400" dirty="0"/>
              <a:t>Test avec sigma [1, 2, 0.5] : 0.631578947368421</a:t>
            </a:r>
          </a:p>
          <a:p>
            <a:r>
              <a:rPr lang="ja-JP" altLang="en-US" sz="1400" dirty="0"/>
              <a:t>Test avec sigma [1, 2, 0.1] : 0.5789473684210527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ABEC64-8E3A-4368-B354-B5E24EE68283}"/>
              </a:ext>
            </a:extLst>
          </p:cNvPr>
          <p:cNvSpPr txBox="1"/>
          <p:nvPr/>
        </p:nvSpPr>
        <p:spPr>
          <a:xfrm>
            <a:off x="6414516" y="3925752"/>
            <a:ext cx="4544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Test Accuracy: 0.8158</a:t>
            </a:r>
          </a:p>
          <a:p>
            <a:r>
              <a:rPr lang="ja-JP" altLang="en-US" dirty="0"/>
              <a:t>Train Accuracy: 1.0000</a:t>
            </a:r>
          </a:p>
          <a:p>
            <a:r>
              <a:rPr lang="ja-JP" altLang="en-US" dirty="0"/>
              <a:t>Convergence Time (Epochs): 101.0000</a:t>
            </a:r>
          </a:p>
          <a:p>
            <a:r>
              <a:rPr lang="ja-JP" altLang="en-US" dirty="0"/>
              <a:t>TOTAL TIME TAKEN: 1890.5861s</a:t>
            </a:r>
          </a:p>
          <a:p>
            <a:r>
              <a:rPr lang="ja-JP" altLang="en-US" dirty="0"/>
              <a:t>AVG TIME PER EPOCH: 18.5041s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B4818D1-C0DA-4F2B-A8AC-14AF469D8152}"/>
              </a:ext>
            </a:extLst>
          </p:cNvPr>
          <p:cNvSpPr txBox="1"/>
          <p:nvPr/>
        </p:nvSpPr>
        <p:spPr>
          <a:xfrm>
            <a:off x="7245242" y="1454920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</a:t>
            </a:r>
            <a:r>
              <a:rPr lang="fr-FR" altLang="ja-JP" dirty="0">
                <a:solidFill>
                  <a:srgbClr val="FF0000"/>
                </a:solidFill>
              </a:rPr>
              <a:t>0.6</a:t>
            </a:r>
          </a:p>
          <a:p>
            <a:r>
              <a:rPr lang="fr-FR" altLang="ja-JP" dirty="0"/>
              <a:t> Validation : </a:t>
            </a:r>
            <a:r>
              <a:rPr lang="fr-FR" altLang="ja-JP" dirty="0">
                <a:solidFill>
                  <a:srgbClr val="FF0000"/>
                </a:solidFill>
              </a:rPr>
              <a:t>0.2</a:t>
            </a:r>
            <a:r>
              <a:rPr lang="fr-FR" altLang="ja-JP" dirty="0"/>
              <a:t>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CEDB18-7AA7-452F-BE43-494DFECD99C1}"/>
              </a:ext>
            </a:extLst>
          </p:cNvPr>
          <p:cNvSpPr txBox="1"/>
          <p:nvPr/>
        </p:nvSpPr>
        <p:spPr>
          <a:xfrm>
            <a:off x="723901" y="5203362"/>
            <a:ext cx="7589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Test avec s [0.5, 0.9] : 0.7368421052631579</a:t>
            </a:r>
          </a:p>
          <a:p>
            <a:r>
              <a:rPr lang="ja-JP" altLang="en-US" sz="1400" dirty="0"/>
              <a:t>Test avec s [0.75, 1.1] : 0.547678947368421</a:t>
            </a:r>
          </a:p>
          <a:p>
            <a:r>
              <a:rPr lang="ja-JP" altLang="en-US" sz="1400" dirty="0"/>
              <a:t>Test avec s [0.25, 0.75] : 0.631578947368421</a:t>
            </a:r>
          </a:p>
          <a:p>
            <a:r>
              <a:rPr lang="ja-JP" altLang="en-US" sz="1400" dirty="0"/>
              <a:t>Test avec s [0.01, 0.5] : 0.5526315789473685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C4B7338-28AA-4C0F-935A-067FB45D1EA6}"/>
              </a:ext>
            </a:extLst>
          </p:cNvPr>
          <p:cNvCxnSpPr/>
          <p:nvPr/>
        </p:nvCxnSpPr>
        <p:spPr>
          <a:xfrm>
            <a:off x="4518661" y="1962878"/>
            <a:ext cx="1937003" cy="176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3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Prochaines étapes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vidia — Wikipédia">
            <a:extLst>
              <a:ext uri="{FF2B5EF4-FFF2-40B4-BE49-F238E27FC236}">
                <a16:creationId xmlns:a16="http://schemas.microsoft.com/office/drawing/2014/main" id="{0040D530-45F1-46BA-9555-A334D613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61" y="2014935"/>
            <a:ext cx="1752376" cy="14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2757537-DEE7-4AC7-9715-BA951D671E3F}"/>
              </a:ext>
            </a:extLst>
          </p:cNvPr>
          <p:cNvSpPr txBox="1"/>
          <p:nvPr/>
        </p:nvSpPr>
        <p:spPr>
          <a:xfrm>
            <a:off x="7028599" y="2044005"/>
            <a:ext cx="35698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fr-FR" altLang="ja-JP" sz="2400" dirty="0" err="1"/>
              <a:t>d</a:t>
            </a:r>
            <a:r>
              <a:rPr kumimoji="1" lang="fr-FR" altLang="ja-JP" sz="2400" baseline="-25000" dirty="0" err="1"/>
              <a:t>vitesse</a:t>
            </a:r>
            <a:r>
              <a:rPr lang="fr-FR" altLang="ja-JP" sz="2400" baseline="-25000" dirty="0"/>
              <a:t> </a:t>
            </a:r>
            <a:r>
              <a:rPr lang="fr-FR" altLang="ja-JP" sz="2400" dirty="0"/>
              <a:t>:</a:t>
            </a:r>
            <a:endParaRPr kumimoji="1" lang="fr-FR" altLang="ja-JP" sz="2400" dirty="0"/>
          </a:p>
          <a:p>
            <a:endParaRPr kumimoji="1" lang="fr-FR" altLang="ja-JP" dirty="0"/>
          </a:p>
          <a:p>
            <a:r>
              <a:rPr kumimoji="1" lang="fr-FR" altLang="ja-JP" dirty="0"/>
              <a:t>Distance d’éloignement </a:t>
            </a:r>
            <a:r>
              <a:rPr kumimoji="1" lang="fr-FR" altLang="ja-JP" sz="2400" dirty="0">
                <a:solidFill>
                  <a:srgbClr val="00B050"/>
                </a:solidFill>
              </a:rPr>
              <a:t>v</a:t>
            </a:r>
            <a:endParaRPr kumimoji="1" lang="fr-FR" altLang="ja-JP" dirty="0">
              <a:solidFill>
                <a:srgbClr val="00B050"/>
              </a:solidFill>
            </a:endParaRPr>
          </a:p>
          <a:p>
            <a:r>
              <a:rPr lang="fr-FR" altLang="ja-JP" dirty="0"/>
              <a:t>Direction </a:t>
            </a:r>
            <a:r>
              <a:rPr kumimoji="1" lang="fr-FR" altLang="ja-JP" dirty="0"/>
              <a:t> </a:t>
            </a:r>
            <a:r>
              <a:rPr kumimoji="1" lang="fr-FR" altLang="ja-JP" b="1" dirty="0">
                <a:solidFill>
                  <a:srgbClr val="FF0000"/>
                </a:solidFill>
              </a:rPr>
              <a:t>X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297063-C5F1-4295-9781-CE6FAE94FC83}"/>
              </a:ext>
            </a:extLst>
          </p:cNvPr>
          <p:cNvSpPr txBox="1"/>
          <p:nvPr/>
        </p:nvSpPr>
        <p:spPr>
          <a:xfrm>
            <a:off x="236394" y="4929483"/>
            <a:ext cx="233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Visualisation de graph</a:t>
            </a:r>
            <a:endParaRPr kumimoji="1" lang="ja-JP" alt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93CFE84-304A-463C-A9B9-2F41C1FD3F53}"/>
              </a:ext>
            </a:extLst>
          </p:cNvPr>
          <p:cNvSpPr txBox="1"/>
          <p:nvPr/>
        </p:nvSpPr>
        <p:spPr>
          <a:xfrm>
            <a:off x="4928409" y="4929482"/>
            <a:ext cx="233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Augmentation de données</a:t>
            </a:r>
            <a:endParaRPr kumimoji="1" lang="ja-JP" alt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DB7A19-04DD-4BF7-ACA8-0D0A45E207E2}"/>
              </a:ext>
            </a:extLst>
          </p:cNvPr>
          <p:cNvSpPr txBox="1"/>
          <p:nvPr/>
        </p:nvSpPr>
        <p:spPr>
          <a:xfrm>
            <a:off x="9081561" y="4719152"/>
            <a:ext cx="233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Essayer sur un nombre plus important de classes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52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Sommaire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5501AD-D7CC-4D77-92F2-77EE7D5C1A75}"/>
              </a:ext>
            </a:extLst>
          </p:cNvPr>
          <p:cNvSpPr txBox="1"/>
          <p:nvPr/>
        </p:nvSpPr>
        <p:spPr>
          <a:xfrm>
            <a:off x="2386847" y="2125855"/>
            <a:ext cx="7318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Retour dernier modèle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Amélioration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Model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Model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Amélioration 2</a:t>
            </a:r>
            <a:endParaRPr lang="fr-FR" altLang="ja-JP" sz="3200" dirty="0">
              <a:latin typeface="Abadi" panose="020B0604020202020204" pitchFamily="34" charset="0"/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Prochaine étapes</a:t>
            </a: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Retour dernier modèle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-5289242" y="2042495"/>
            <a:ext cx="81584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ja-JP" sz="2800" dirty="0"/>
              <a:t>Architecture </a:t>
            </a:r>
          </a:p>
          <a:p>
            <a:pPr algn="r"/>
            <a:r>
              <a:rPr lang="fr-FR" altLang="ja-JP" sz="2800" dirty="0"/>
              <a:t>GCN : </a:t>
            </a:r>
          </a:p>
          <a:p>
            <a:pPr algn="r"/>
            <a:endParaRPr kumimoji="1" lang="fr-FR" altLang="ja-JP" sz="2800" dirty="0"/>
          </a:p>
          <a:p>
            <a:pPr algn="r"/>
            <a:endParaRPr kumimoji="1" lang="fr-FR" altLang="ja-JP" sz="2800" dirty="0"/>
          </a:p>
          <a:p>
            <a:pPr algn="r"/>
            <a:r>
              <a:rPr lang="fr-FR" altLang="ja-JP" sz="2800" dirty="0"/>
              <a:t>A :</a:t>
            </a:r>
          </a:p>
          <a:p>
            <a:pPr algn="r"/>
            <a:endParaRPr kumimoji="1" lang="fr-FR" altLang="ja-JP" sz="2800" dirty="0"/>
          </a:p>
          <a:p>
            <a:pPr algn="r"/>
            <a:endParaRPr lang="fr-FR" altLang="ja-JP" sz="2800" dirty="0"/>
          </a:p>
          <a:p>
            <a:pPr algn="r"/>
            <a:r>
              <a:rPr lang="fr-FR" altLang="ja-JP" sz="2800" dirty="0" err="1"/>
              <a:t>Nodes</a:t>
            </a:r>
            <a:r>
              <a:rPr lang="fr-FR" altLang="ja-JP" sz="2800" dirty="0"/>
              <a:t> :</a:t>
            </a:r>
            <a:endParaRPr kumimoji="1" lang="ja-JP" altLang="en-US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569F8A-70B0-4A08-BF18-8576E476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69" y="3429000"/>
            <a:ext cx="6839883" cy="10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C8778B6-179D-4422-9807-C24A7CEF6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0" r="31629"/>
          <a:stretch/>
        </p:blipFill>
        <p:spPr bwMode="auto">
          <a:xfrm rot="16200000">
            <a:off x="6107449" y="2186746"/>
            <a:ext cx="14494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EC54AEA-D1AF-40D7-A4A1-E62C9FDFD039}"/>
              </a:ext>
            </a:extLst>
          </p:cNvPr>
          <p:cNvSpPr txBox="1"/>
          <p:nvPr/>
        </p:nvSpPr>
        <p:spPr>
          <a:xfrm>
            <a:off x="3796284" y="2189606"/>
            <a:ext cx="410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2800" dirty="0" err="1"/>
              <a:t>GraphSAGE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291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98D13D-305B-487D-A01B-A08372E36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0" t="48933" r="20203" b="11132"/>
          <a:stretch/>
        </p:blipFill>
        <p:spPr>
          <a:xfrm>
            <a:off x="1570317" y="2836413"/>
            <a:ext cx="9288308" cy="313299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5F4745E-1330-40CF-801C-EF88C6FECA49}"/>
              </a:ext>
            </a:extLst>
          </p:cNvPr>
          <p:cNvSpPr txBox="1"/>
          <p:nvPr/>
        </p:nvSpPr>
        <p:spPr>
          <a:xfrm>
            <a:off x="6096000" y="1177321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0.7</a:t>
            </a:r>
          </a:p>
          <a:p>
            <a:r>
              <a:rPr lang="fr-FR" altLang="ja-JP" dirty="0"/>
              <a:t> Validation : 0.1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3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Amélioration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5F4745E-1330-40CF-801C-EF88C6FECA49}"/>
              </a:ext>
            </a:extLst>
          </p:cNvPr>
          <p:cNvSpPr txBox="1"/>
          <p:nvPr/>
        </p:nvSpPr>
        <p:spPr>
          <a:xfrm>
            <a:off x="7994332" y="1177321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0.7</a:t>
            </a:r>
          </a:p>
          <a:p>
            <a:r>
              <a:rPr lang="fr-FR" altLang="ja-JP" dirty="0"/>
              <a:t> Validation : 0.1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0D006CF-BAD0-40BD-ADF0-0C73D58C1EB9}"/>
              </a:ext>
            </a:extLst>
          </p:cNvPr>
          <p:cNvPicPr/>
          <p:nvPr/>
        </p:nvPicPr>
        <p:blipFill rotWithShape="1">
          <a:blip r:embed="rId3"/>
          <a:srcRect t="36409" b="42153"/>
          <a:stretch/>
        </p:blipFill>
        <p:spPr>
          <a:xfrm>
            <a:off x="1101408" y="2016907"/>
            <a:ext cx="4130878" cy="25398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8642793-CFBB-4993-A03D-F7BC04698C87}"/>
              </a:ext>
            </a:extLst>
          </p:cNvPr>
          <p:cNvSpPr txBox="1"/>
          <p:nvPr/>
        </p:nvSpPr>
        <p:spPr>
          <a:xfrm>
            <a:off x="2093683" y="4556765"/>
            <a:ext cx="214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 err="1"/>
              <a:t>Loss_validation</a:t>
            </a:r>
            <a:endParaRPr kumimoji="1" lang="ja-JP" alt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CF7DFC2-B598-4056-AA03-D7CF04F8A2BA}"/>
              </a:ext>
            </a:extLst>
          </p:cNvPr>
          <p:cNvSpPr/>
          <p:nvPr/>
        </p:nvSpPr>
        <p:spPr>
          <a:xfrm>
            <a:off x="6812280" y="4571999"/>
            <a:ext cx="768096" cy="66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48A01C-69E7-43C0-9C3C-D66A54819091}"/>
              </a:ext>
            </a:extLst>
          </p:cNvPr>
          <p:cNvSpPr txBox="1"/>
          <p:nvPr/>
        </p:nvSpPr>
        <p:spPr>
          <a:xfrm>
            <a:off x="8045245" y="4583163"/>
            <a:ext cx="298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Augmenter taille validation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Amélioration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5F4745E-1330-40CF-801C-EF88C6FECA49}"/>
              </a:ext>
            </a:extLst>
          </p:cNvPr>
          <p:cNvSpPr txBox="1"/>
          <p:nvPr/>
        </p:nvSpPr>
        <p:spPr>
          <a:xfrm>
            <a:off x="7994332" y="1177321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</a:t>
            </a:r>
            <a:r>
              <a:rPr lang="fr-FR" altLang="ja-JP" dirty="0">
                <a:solidFill>
                  <a:srgbClr val="FF0000"/>
                </a:solidFill>
              </a:rPr>
              <a:t>0.6</a:t>
            </a:r>
          </a:p>
          <a:p>
            <a:r>
              <a:rPr lang="fr-FR" altLang="ja-JP" dirty="0"/>
              <a:t> Validation : </a:t>
            </a:r>
            <a:r>
              <a:rPr lang="fr-FR" altLang="ja-JP" dirty="0">
                <a:solidFill>
                  <a:srgbClr val="FF0000"/>
                </a:solidFill>
              </a:rPr>
              <a:t>0.2</a:t>
            </a:r>
            <a:r>
              <a:rPr lang="fr-FR" altLang="ja-JP" dirty="0"/>
              <a:t>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CD40BE5-ECEB-45CA-8C36-3B73681AE0E4}"/>
              </a:ext>
            </a:extLst>
          </p:cNvPr>
          <p:cNvPicPr/>
          <p:nvPr/>
        </p:nvPicPr>
        <p:blipFill rotWithShape="1">
          <a:blip r:embed="rId3"/>
          <a:srcRect l="19735" t="24841" r="51058" b="65299"/>
          <a:stretch/>
        </p:blipFill>
        <p:spPr>
          <a:xfrm>
            <a:off x="749989" y="2076520"/>
            <a:ext cx="6088557" cy="11562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5AA6F1A-A00A-46C9-A9AB-4FF4EA7D6826}"/>
              </a:ext>
            </a:extLst>
          </p:cNvPr>
          <p:cNvPicPr/>
          <p:nvPr/>
        </p:nvPicPr>
        <p:blipFill rotWithShape="1">
          <a:blip r:embed="rId3"/>
          <a:srcRect l="24021" t="67705" r="50000" b="7954"/>
          <a:stretch/>
        </p:blipFill>
        <p:spPr>
          <a:xfrm>
            <a:off x="1620342" y="3427818"/>
            <a:ext cx="4685410" cy="246936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350AA47-F087-4B4D-ADBF-D0A0DE2BE9CA}"/>
              </a:ext>
            </a:extLst>
          </p:cNvPr>
          <p:cNvSpPr txBox="1"/>
          <p:nvPr/>
        </p:nvSpPr>
        <p:spPr>
          <a:xfrm>
            <a:off x="2889883" y="5881968"/>
            <a:ext cx="214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 err="1"/>
              <a:t>Loss_validation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309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078718B-CE65-4C62-A91B-BF2E355E1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64" y="2442774"/>
            <a:ext cx="11674071" cy="30021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4086A0-2D07-4B13-9CB2-F5C2C822F8A6}"/>
              </a:ext>
            </a:extLst>
          </p:cNvPr>
          <p:cNvSpPr/>
          <p:nvPr/>
        </p:nvSpPr>
        <p:spPr>
          <a:xfrm>
            <a:off x="566928" y="3429000"/>
            <a:ext cx="11064240" cy="291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B65B04-9137-4A48-B592-DA1609D68926}"/>
              </a:ext>
            </a:extLst>
          </p:cNvPr>
          <p:cNvSpPr/>
          <p:nvPr/>
        </p:nvSpPr>
        <p:spPr>
          <a:xfrm>
            <a:off x="573024" y="3965448"/>
            <a:ext cx="11064240" cy="291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5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39F56F-ADFE-46B8-AB71-E105A7A4FFB1}"/>
              </a:ext>
            </a:extLst>
          </p:cNvPr>
          <p:cNvSpPr txBox="1"/>
          <p:nvPr/>
        </p:nvSpPr>
        <p:spPr>
          <a:xfrm>
            <a:off x="-5289242" y="2042495"/>
            <a:ext cx="81584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ja-JP" sz="2800" dirty="0"/>
              <a:t>Architecture </a:t>
            </a:r>
          </a:p>
          <a:p>
            <a:pPr algn="r"/>
            <a:r>
              <a:rPr lang="fr-FR" altLang="ja-JP" sz="2800" dirty="0"/>
              <a:t>GCN : </a:t>
            </a:r>
          </a:p>
          <a:p>
            <a:pPr algn="r"/>
            <a:endParaRPr kumimoji="1" lang="fr-FR" altLang="ja-JP" sz="2800" dirty="0"/>
          </a:p>
          <a:p>
            <a:pPr algn="r"/>
            <a:endParaRPr kumimoji="1" lang="fr-FR" altLang="ja-JP" sz="2800" dirty="0"/>
          </a:p>
          <a:p>
            <a:pPr algn="r"/>
            <a:r>
              <a:rPr lang="fr-FR" altLang="ja-JP" sz="2800" dirty="0"/>
              <a:t>A :</a:t>
            </a:r>
          </a:p>
          <a:p>
            <a:pPr algn="r"/>
            <a:endParaRPr kumimoji="1" lang="fr-FR" altLang="ja-JP" sz="2800" dirty="0"/>
          </a:p>
          <a:p>
            <a:pPr algn="r"/>
            <a:endParaRPr lang="fr-FR" altLang="ja-JP" sz="2800" dirty="0"/>
          </a:p>
          <a:p>
            <a:pPr algn="r"/>
            <a:r>
              <a:rPr lang="fr-FR" altLang="ja-JP" sz="2800" dirty="0" err="1"/>
              <a:t>Nodes</a:t>
            </a:r>
            <a:r>
              <a:rPr lang="fr-FR" altLang="ja-JP" sz="2800" dirty="0"/>
              <a:t> :</a:t>
            </a:r>
            <a:endParaRPr kumimoji="1" lang="ja-JP" altLang="en-US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569F8A-70B0-4A08-BF18-8576E476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69" y="3429000"/>
            <a:ext cx="6839883" cy="10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C8778B6-179D-4422-9807-C24A7CEF6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0" r="31629"/>
          <a:stretch/>
        </p:blipFill>
        <p:spPr bwMode="auto">
          <a:xfrm rot="16200000">
            <a:off x="6107449" y="2186746"/>
            <a:ext cx="14494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EC54AEA-D1AF-40D7-A4A1-E62C9FDFD039}"/>
              </a:ext>
            </a:extLst>
          </p:cNvPr>
          <p:cNvSpPr txBox="1"/>
          <p:nvPr/>
        </p:nvSpPr>
        <p:spPr>
          <a:xfrm>
            <a:off x="3796284" y="2189606"/>
            <a:ext cx="410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2800" dirty="0" err="1"/>
              <a:t>GatedGCN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024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Modèle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0B405C2-C49A-4C3A-99A6-96260CF3FB1A}"/>
              </a:ext>
            </a:extLst>
          </p:cNvPr>
          <p:cNvPicPr/>
          <p:nvPr/>
        </p:nvPicPr>
        <p:blipFill rotWithShape="1">
          <a:blip r:embed="rId3"/>
          <a:srcRect l="20052" t="11905" r="52329" b="66546"/>
          <a:stretch/>
        </p:blipFill>
        <p:spPr>
          <a:xfrm>
            <a:off x="2077841" y="2613781"/>
            <a:ext cx="5036191" cy="221029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14E0948-AF46-4042-9E38-846D9E88512E}"/>
              </a:ext>
            </a:extLst>
          </p:cNvPr>
          <p:cNvSpPr txBox="1"/>
          <p:nvPr/>
        </p:nvSpPr>
        <p:spPr>
          <a:xfrm>
            <a:off x="8269462" y="998612"/>
            <a:ext cx="2883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ja-JP" dirty="0"/>
              <a:t>9 classes de 24 vidéos</a:t>
            </a:r>
          </a:p>
          <a:p>
            <a:endParaRPr lang="fr-FR" altLang="ja-JP" dirty="0"/>
          </a:p>
          <a:p>
            <a:r>
              <a:rPr lang="fr-FR" altLang="ja-JP" dirty="0"/>
              <a:t>Train : </a:t>
            </a:r>
            <a:r>
              <a:rPr lang="fr-FR" altLang="ja-JP" dirty="0">
                <a:solidFill>
                  <a:srgbClr val="FF0000"/>
                </a:solidFill>
              </a:rPr>
              <a:t>0.6</a:t>
            </a:r>
          </a:p>
          <a:p>
            <a:r>
              <a:rPr lang="fr-FR" altLang="ja-JP" dirty="0"/>
              <a:t> Validation : </a:t>
            </a:r>
            <a:r>
              <a:rPr lang="fr-FR" altLang="ja-JP" dirty="0">
                <a:solidFill>
                  <a:srgbClr val="FF0000"/>
                </a:solidFill>
              </a:rPr>
              <a:t>0.2</a:t>
            </a:r>
            <a:r>
              <a:rPr lang="fr-FR" altLang="ja-JP" dirty="0"/>
              <a:t> </a:t>
            </a:r>
          </a:p>
          <a:p>
            <a:r>
              <a:rPr lang="fr-FR" altLang="ja-JP" dirty="0"/>
              <a:t>Test : 0.2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519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496</Words>
  <Application>Microsoft Office PowerPoint</Application>
  <PresentationFormat>Grand écran</PresentationFormat>
  <Paragraphs>153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Abadi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117</cp:revision>
  <dcterms:created xsi:type="dcterms:W3CDTF">2020-03-17T19:39:42Z</dcterms:created>
  <dcterms:modified xsi:type="dcterms:W3CDTF">2020-07-17T12:53:59Z</dcterms:modified>
</cp:coreProperties>
</file>