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nton" charset="1" panose="00000500000000000000"/>
      <p:regular r:id="rId10"/>
    </p:embeddedFont>
    <p:embeddedFont>
      <p:font typeface="Anton Italics" charset="1" panose="00000500000000000000"/>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303" t="0" r="-12275" b="-2623"/>
            </a:stretch>
          </a:blipFill>
        </p:spPr>
      </p:sp>
      <p:sp>
        <p:nvSpPr>
          <p:cNvPr name="Freeform 3" id="3"/>
          <p:cNvSpPr/>
          <p:nvPr/>
        </p:nvSpPr>
        <p:spPr>
          <a:xfrm flipH="false" flipV="true" rot="0">
            <a:off x="535443" y="559139"/>
            <a:ext cx="4198776" cy="4114800"/>
          </a:xfrm>
          <a:custGeom>
            <a:avLst/>
            <a:gdLst/>
            <a:ahLst/>
            <a:cxnLst/>
            <a:rect r="r" b="b" t="t" l="l"/>
            <a:pathLst>
              <a:path h="4114800" w="4198776">
                <a:moveTo>
                  <a:pt x="0" y="4114800"/>
                </a:moveTo>
                <a:lnTo>
                  <a:pt x="4198776" y="4114800"/>
                </a:lnTo>
                <a:lnTo>
                  <a:pt x="4198776"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3553781" y="559139"/>
            <a:ext cx="4198776" cy="4114800"/>
          </a:xfrm>
          <a:custGeom>
            <a:avLst/>
            <a:gdLst/>
            <a:ahLst/>
            <a:cxnLst/>
            <a:rect r="r" b="b" t="t" l="l"/>
            <a:pathLst>
              <a:path h="4114800" w="4198776">
                <a:moveTo>
                  <a:pt x="4198776" y="4114800"/>
                </a:moveTo>
                <a:lnTo>
                  <a:pt x="0" y="4114800"/>
                </a:lnTo>
                <a:lnTo>
                  <a:pt x="0" y="0"/>
                </a:lnTo>
                <a:lnTo>
                  <a:pt x="4198776" y="0"/>
                </a:lnTo>
                <a:lnTo>
                  <a:pt x="4198776"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0" y="2990554"/>
            <a:ext cx="18288000"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Anton"/>
              </a:rPr>
              <a:t>The leaders of the First Philippine Republic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39B76"/>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143500"/>
            <a:ext cx="3246951" cy="4114800"/>
          </a:xfrm>
          <a:custGeom>
            <a:avLst/>
            <a:gdLst/>
            <a:ahLst/>
            <a:cxnLst/>
            <a:rect r="r" b="b" t="t" l="l"/>
            <a:pathLst>
              <a:path h="4114800" w="3246951">
                <a:moveTo>
                  <a:pt x="0" y="0"/>
                </a:moveTo>
                <a:lnTo>
                  <a:pt x="3246951" y="0"/>
                </a:lnTo>
                <a:lnTo>
                  <a:pt x="324695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50361" y="4684081"/>
            <a:ext cx="2438433" cy="5022989"/>
          </a:xfrm>
          <a:custGeom>
            <a:avLst/>
            <a:gdLst/>
            <a:ahLst/>
            <a:cxnLst/>
            <a:rect r="r" b="b" t="t" l="l"/>
            <a:pathLst>
              <a:path h="5022989" w="2438433">
                <a:moveTo>
                  <a:pt x="0" y="0"/>
                </a:moveTo>
                <a:lnTo>
                  <a:pt x="2438433" y="0"/>
                </a:lnTo>
                <a:lnTo>
                  <a:pt x="2438433" y="5022988"/>
                </a:lnTo>
                <a:lnTo>
                  <a:pt x="0" y="5022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0" y="2046143"/>
            <a:ext cx="18288000" cy="365887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Leaders of the First Philippine Republic played crucial roles in the country's struggle for independence from Spanish and American colonial rule.</a:t>
            </a:r>
          </a:p>
          <a:p>
            <a:pPr algn="ctr">
              <a:lnSpc>
                <a:spcPts val="72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39B76"/>
        </a:solidFill>
      </p:bgPr>
    </p:bg>
    <p:spTree>
      <p:nvGrpSpPr>
        <p:cNvPr id="1" name=""/>
        <p:cNvGrpSpPr/>
        <p:nvPr/>
      </p:nvGrpSpPr>
      <p:grpSpPr>
        <a:xfrm>
          <a:off x="0" y="0"/>
          <a:ext cx="0" cy="0"/>
          <a:chOff x="0" y="0"/>
          <a:chExt cx="0" cy="0"/>
        </a:xfrm>
      </p:grpSpPr>
      <p:sp>
        <p:nvSpPr>
          <p:cNvPr name="Freeform 2" id="2"/>
          <p:cNvSpPr/>
          <p:nvPr/>
        </p:nvSpPr>
        <p:spPr>
          <a:xfrm flipH="false" flipV="false" rot="0">
            <a:off x="183702" y="690215"/>
            <a:ext cx="5677313" cy="8906571"/>
          </a:xfrm>
          <a:custGeom>
            <a:avLst/>
            <a:gdLst/>
            <a:ahLst/>
            <a:cxnLst/>
            <a:rect r="r" b="b" t="t" l="l"/>
            <a:pathLst>
              <a:path h="8906571" w="5677313">
                <a:moveTo>
                  <a:pt x="0" y="0"/>
                </a:moveTo>
                <a:lnTo>
                  <a:pt x="5677313" y="0"/>
                </a:lnTo>
                <a:lnTo>
                  <a:pt x="5677313" y="8906570"/>
                </a:lnTo>
                <a:lnTo>
                  <a:pt x="0" y="8906570"/>
                </a:lnTo>
                <a:lnTo>
                  <a:pt x="0" y="0"/>
                </a:lnTo>
                <a:close/>
              </a:path>
            </a:pathLst>
          </a:custGeom>
          <a:blipFill>
            <a:blip r:embed="rId2"/>
            <a:stretch>
              <a:fillRect l="-5535" t="0" r="-5535" b="0"/>
            </a:stretch>
          </a:blipFill>
        </p:spPr>
      </p:sp>
      <p:sp>
        <p:nvSpPr>
          <p:cNvPr name="TextBox 3" id="3"/>
          <p:cNvSpPr txBox="true"/>
          <p:nvPr/>
        </p:nvSpPr>
        <p:spPr>
          <a:xfrm rot="0">
            <a:off x="6724149" y="857250"/>
            <a:ext cx="9633645"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Emilio Aguinaldo</a:t>
            </a:r>
          </a:p>
        </p:txBody>
      </p:sp>
      <p:sp>
        <p:nvSpPr>
          <p:cNvPr name="TextBox 4" id="4"/>
          <p:cNvSpPr txBox="true"/>
          <p:nvPr/>
        </p:nvSpPr>
        <p:spPr>
          <a:xfrm rot="0">
            <a:off x="5861015" y="2752012"/>
            <a:ext cx="11687934" cy="3392580"/>
          </a:xfrm>
          <a:prstGeom prst="rect">
            <a:avLst/>
          </a:prstGeom>
        </p:spPr>
        <p:txBody>
          <a:bodyPr anchor="t" rtlCol="false" tIns="0" lIns="0" bIns="0" rIns="0">
            <a:spAutoFit/>
          </a:bodyPr>
          <a:lstStyle/>
          <a:p>
            <a:pPr algn="ctr" marL="692276" indent="-346138" lvl="1">
              <a:lnSpc>
                <a:spcPts val="4489"/>
              </a:lnSpc>
              <a:buFont typeface="Arial"/>
              <a:buChar char="•"/>
            </a:pPr>
            <a:r>
              <a:rPr lang="en-US" sz="3206">
                <a:solidFill>
                  <a:srgbClr val="000000"/>
                </a:solidFill>
                <a:latin typeface="Canva Sans"/>
              </a:rPr>
              <a:t>Aguinaldo is often considered the first president of the Philippines, serving as the head of the revolutionary government during the Philippine Revolution against Spanish rule and later as the president of the First Philippine Republic.</a:t>
            </a:r>
          </a:p>
          <a:p>
            <a:pPr algn="ctr">
              <a:lnSpc>
                <a:spcPts val="4489"/>
              </a:lnSpc>
            </a:pPr>
          </a:p>
        </p:txBody>
      </p:sp>
      <p:sp>
        <p:nvSpPr>
          <p:cNvPr name="TextBox 5" id="5"/>
          <p:cNvSpPr txBox="true"/>
          <p:nvPr/>
        </p:nvSpPr>
        <p:spPr>
          <a:xfrm rot="0">
            <a:off x="6347353" y="6472809"/>
            <a:ext cx="11201596" cy="2785491"/>
          </a:xfrm>
          <a:prstGeom prst="rect">
            <a:avLst/>
          </a:prstGeom>
        </p:spPr>
        <p:txBody>
          <a:bodyPr anchor="t" rtlCol="false" tIns="0" lIns="0" bIns="0" rIns="0">
            <a:spAutoFit/>
          </a:bodyPr>
          <a:lstStyle/>
          <a:p>
            <a:pPr algn="ctr" marL="693039" indent="-346519" lvl="1">
              <a:lnSpc>
                <a:spcPts val="4493"/>
              </a:lnSpc>
              <a:buFont typeface="Arial"/>
              <a:buChar char="•"/>
            </a:pPr>
            <a:r>
              <a:rPr lang="en-US" sz="3209">
                <a:solidFill>
                  <a:srgbClr val="000000"/>
                </a:solidFill>
                <a:latin typeface="Canva Sans"/>
              </a:rPr>
              <a:t>Born on March 22, 1869, </a:t>
            </a:r>
            <a:r>
              <a:rPr lang="en-US" sz="3209">
                <a:solidFill>
                  <a:srgbClr val="000000"/>
                </a:solidFill>
                <a:latin typeface="Canva Sans"/>
              </a:rPr>
              <a:t>Aguinaldo became a prominent figure in the fight against Spanish colonialism. He proclaimed Philippine independence on June 12, 1898, in Kawit, Cavite.</a:t>
            </a:r>
          </a:p>
          <a:p>
            <a:pPr algn="ctr">
              <a:lnSpc>
                <a:spcPts val="4493"/>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A39B76"/>
        </a:solidFill>
      </p:bgPr>
    </p:bg>
    <p:spTree>
      <p:nvGrpSpPr>
        <p:cNvPr id="1" name=""/>
        <p:cNvGrpSpPr/>
        <p:nvPr/>
      </p:nvGrpSpPr>
      <p:grpSpPr>
        <a:xfrm>
          <a:off x="0" y="0"/>
          <a:ext cx="0" cy="0"/>
          <a:chOff x="0" y="0"/>
          <a:chExt cx="0" cy="0"/>
        </a:xfrm>
      </p:grpSpPr>
      <p:sp>
        <p:nvSpPr>
          <p:cNvPr name="TextBox 2" id="2"/>
          <p:cNvSpPr txBox="true"/>
          <p:nvPr/>
        </p:nvSpPr>
        <p:spPr>
          <a:xfrm rot="0">
            <a:off x="0" y="1988638"/>
            <a:ext cx="17888505" cy="2223516"/>
          </a:xfrm>
          <a:prstGeom prst="rect">
            <a:avLst/>
          </a:prstGeom>
        </p:spPr>
        <p:txBody>
          <a:bodyPr anchor="t" rtlCol="false" tIns="0" lIns="0" bIns="0" rIns="0">
            <a:spAutoFit/>
          </a:bodyPr>
          <a:lstStyle/>
          <a:p>
            <a:pPr algn="ctr" marL="693039" indent="-346519" lvl="1">
              <a:lnSpc>
                <a:spcPts val="4493"/>
              </a:lnSpc>
              <a:buFont typeface="Arial"/>
              <a:buChar char="•"/>
            </a:pPr>
            <a:r>
              <a:rPr lang="en-US" sz="3209">
                <a:solidFill>
                  <a:srgbClr val="000000"/>
                </a:solidFill>
                <a:latin typeface="Canva Sans"/>
              </a:rPr>
              <a:t>Aguinaldo continued to lead the Philippine forces against American occupation during the Philippine-American War (1899-1902). He was captured by the Americans in 1901, effectively ending organized resistance.</a:t>
            </a:r>
          </a:p>
          <a:p>
            <a:pPr algn="ctr">
              <a:lnSpc>
                <a:spcPts val="4493"/>
              </a:lnSpc>
            </a:pPr>
          </a:p>
        </p:txBody>
      </p:sp>
      <p:sp>
        <p:nvSpPr>
          <p:cNvPr name="TextBox 3" id="3"/>
          <p:cNvSpPr txBox="true"/>
          <p:nvPr/>
        </p:nvSpPr>
        <p:spPr>
          <a:xfrm rot="0">
            <a:off x="0" y="4819967"/>
            <a:ext cx="18288000" cy="2344928"/>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rPr>
              <a:t>Despite</a:t>
            </a:r>
            <a:r>
              <a:rPr lang="en-US" sz="3399">
                <a:solidFill>
                  <a:srgbClr val="000000"/>
                </a:solidFill>
                <a:latin typeface="Canva Sans"/>
              </a:rPr>
              <a:t> his role in the revolution, Aguinaldo's leadership has been a subject of controversy, particularly regarding his dealings with the United States and his actions during the Philippine-American War.</a:t>
            </a:r>
          </a:p>
          <a:p>
            <a:pPr algn="ctr">
              <a:lnSpc>
                <a:spcPts val="449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39B76"/>
        </a:solidFill>
      </p:bgPr>
    </p:bg>
    <p:spTree>
      <p:nvGrpSpPr>
        <p:cNvPr id="1" name=""/>
        <p:cNvGrpSpPr/>
        <p:nvPr/>
      </p:nvGrpSpPr>
      <p:grpSpPr>
        <a:xfrm>
          <a:off x="0" y="0"/>
          <a:ext cx="0" cy="0"/>
          <a:chOff x="0" y="0"/>
          <a:chExt cx="0" cy="0"/>
        </a:xfrm>
      </p:grpSpPr>
      <p:sp>
        <p:nvSpPr>
          <p:cNvPr name="Freeform 2" id="2"/>
          <p:cNvSpPr/>
          <p:nvPr/>
        </p:nvSpPr>
        <p:spPr>
          <a:xfrm flipH="false" flipV="false" rot="0">
            <a:off x="310718" y="1782038"/>
            <a:ext cx="7568020" cy="6722925"/>
          </a:xfrm>
          <a:custGeom>
            <a:avLst/>
            <a:gdLst/>
            <a:ahLst/>
            <a:cxnLst/>
            <a:rect r="r" b="b" t="t" l="l"/>
            <a:pathLst>
              <a:path h="6722925" w="7568020">
                <a:moveTo>
                  <a:pt x="0" y="0"/>
                </a:moveTo>
                <a:lnTo>
                  <a:pt x="7568021" y="0"/>
                </a:lnTo>
                <a:lnTo>
                  <a:pt x="7568021" y="6722924"/>
                </a:lnTo>
                <a:lnTo>
                  <a:pt x="0" y="6722924"/>
                </a:lnTo>
                <a:lnTo>
                  <a:pt x="0" y="0"/>
                </a:lnTo>
                <a:close/>
              </a:path>
            </a:pathLst>
          </a:custGeom>
          <a:blipFill>
            <a:blip r:embed="rId2"/>
            <a:stretch>
              <a:fillRect l="0" t="0" r="0" b="0"/>
            </a:stretch>
          </a:blipFill>
        </p:spPr>
      </p:sp>
      <p:sp>
        <p:nvSpPr>
          <p:cNvPr name="TextBox 3" id="3"/>
          <p:cNvSpPr txBox="true"/>
          <p:nvPr/>
        </p:nvSpPr>
        <p:spPr>
          <a:xfrm rot="0">
            <a:off x="7102136" y="159703"/>
            <a:ext cx="1158535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Andres Bonifacio</a:t>
            </a:r>
          </a:p>
        </p:txBody>
      </p:sp>
      <p:sp>
        <p:nvSpPr>
          <p:cNvPr name="TextBox 4" id="4"/>
          <p:cNvSpPr txBox="true"/>
          <p:nvPr/>
        </p:nvSpPr>
        <p:spPr>
          <a:xfrm rot="0">
            <a:off x="7878739" y="2217058"/>
            <a:ext cx="10362644" cy="3989297"/>
          </a:xfrm>
          <a:prstGeom prst="rect">
            <a:avLst/>
          </a:prstGeom>
        </p:spPr>
        <p:txBody>
          <a:bodyPr anchor="t" rtlCol="false" tIns="0" lIns="0" bIns="0" rIns="0">
            <a:spAutoFit/>
          </a:bodyPr>
          <a:lstStyle/>
          <a:p>
            <a:pPr algn="ctr" marL="824215" indent="-412108" lvl="1">
              <a:lnSpc>
                <a:spcPts val="5344"/>
              </a:lnSpc>
              <a:buFont typeface="Arial"/>
              <a:buChar char="•"/>
            </a:pPr>
            <a:r>
              <a:rPr lang="en-US" sz="3817">
                <a:solidFill>
                  <a:srgbClr val="000000"/>
                </a:solidFill>
                <a:latin typeface="Canva Sans"/>
              </a:rPr>
              <a:t>Bonifacio is consi</a:t>
            </a:r>
            <a:r>
              <a:rPr lang="en-US" sz="3817">
                <a:solidFill>
                  <a:srgbClr val="000000"/>
                </a:solidFill>
                <a:latin typeface="Canva Sans"/>
              </a:rPr>
              <a:t>dered one of the foremost leaders of the Philippine Revolution against Spanish rule and is often referred to as the "Father of the Philippine Revolution."</a:t>
            </a:r>
          </a:p>
          <a:p>
            <a:pPr algn="ctr">
              <a:lnSpc>
                <a:spcPts val="5344"/>
              </a:lnSpc>
            </a:pPr>
          </a:p>
        </p:txBody>
      </p:sp>
      <p:sp>
        <p:nvSpPr>
          <p:cNvPr name="TextBox 5" id="5"/>
          <p:cNvSpPr txBox="true"/>
          <p:nvPr/>
        </p:nvSpPr>
        <p:spPr>
          <a:xfrm rot="0">
            <a:off x="7878739" y="6130155"/>
            <a:ext cx="10199435" cy="2684272"/>
          </a:xfrm>
          <a:prstGeom prst="rect">
            <a:avLst/>
          </a:prstGeom>
        </p:spPr>
        <p:txBody>
          <a:bodyPr anchor="t" rtlCol="false" tIns="0" lIns="0" bIns="0" rIns="0">
            <a:spAutoFit/>
          </a:bodyPr>
          <a:lstStyle/>
          <a:p>
            <a:pPr algn="ctr" marL="824737" indent="-412369" lvl="1">
              <a:lnSpc>
                <a:spcPts val="5347"/>
              </a:lnSpc>
              <a:buFont typeface="Arial"/>
              <a:buChar char="•"/>
            </a:pPr>
            <a:r>
              <a:rPr lang="en-US" sz="3819">
                <a:solidFill>
                  <a:srgbClr val="000000"/>
                </a:solidFill>
                <a:latin typeface="Canva Sans"/>
              </a:rPr>
              <a:t>Born on November 30, 1863, Bonifacio founded the Katipunan, a secret society that aimed to overthrow Spanish colonial rule through armed revolution.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A39B76"/>
        </a:solidFill>
      </p:bgPr>
    </p:bg>
    <p:spTree>
      <p:nvGrpSpPr>
        <p:cNvPr id="1" name=""/>
        <p:cNvGrpSpPr/>
        <p:nvPr/>
      </p:nvGrpSpPr>
      <p:grpSpPr>
        <a:xfrm>
          <a:off x="0" y="0"/>
          <a:ext cx="0" cy="0"/>
          <a:chOff x="0" y="0"/>
          <a:chExt cx="0" cy="0"/>
        </a:xfrm>
      </p:grpSpPr>
      <p:sp>
        <p:nvSpPr>
          <p:cNvPr name="TextBox 2" id="2"/>
          <p:cNvSpPr txBox="true"/>
          <p:nvPr/>
        </p:nvSpPr>
        <p:spPr>
          <a:xfrm rot="0">
            <a:off x="0" y="2008076"/>
            <a:ext cx="18288000" cy="2007997"/>
          </a:xfrm>
          <a:prstGeom prst="rect">
            <a:avLst/>
          </a:prstGeom>
        </p:spPr>
        <p:txBody>
          <a:bodyPr anchor="t" rtlCol="false" tIns="0" lIns="0" bIns="0" rIns="0">
            <a:spAutoFit/>
          </a:bodyPr>
          <a:lstStyle/>
          <a:p>
            <a:pPr algn="ctr" marL="824737" indent="-412369" lvl="1">
              <a:lnSpc>
                <a:spcPts val="5347"/>
              </a:lnSpc>
              <a:buFont typeface="Arial"/>
              <a:buChar char="•"/>
            </a:pPr>
            <a:r>
              <a:rPr lang="en-US" sz="3819">
                <a:solidFill>
                  <a:srgbClr val="000000"/>
                </a:solidFill>
                <a:latin typeface="Canva Sans Bold"/>
              </a:rPr>
              <a:t>Bonifacio le</a:t>
            </a:r>
            <a:r>
              <a:rPr lang="en-US" sz="3819">
                <a:solidFill>
                  <a:srgbClr val="000000"/>
                </a:solidFill>
                <a:latin typeface="Canva Sans Bold"/>
              </a:rPr>
              <a:t>d several early uprisings against Spanish authorities and played a key role in the declaration of Philippine independence in 1896.</a:t>
            </a:r>
          </a:p>
          <a:p>
            <a:pPr algn="ctr">
              <a:lnSpc>
                <a:spcPts val="5347"/>
              </a:lnSpc>
            </a:pPr>
          </a:p>
        </p:txBody>
      </p:sp>
      <p:sp>
        <p:nvSpPr>
          <p:cNvPr name="TextBox 3" id="3"/>
          <p:cNvSpPr txBox="true"/>
          <p:nvPr/>
        </p:nvSpPr>
        <p:spPr>
          <a:xfrm rot="0">
            <a:off x="0" y="5381591"/>
            <a:ext cx="18288000" cy="3360547"/>
          </a:xfrm>
          <a:prstGeom prst="rect">
            <a:avLst/>
          </a:prstGeom>
        </p:spPr>
        <p:txBody>
          <a:bodyPr anchor="t" rtlCol="false" tIns="0" lIns="0" bIns="0" rIns="0">
            <a:spAutoFit/>
          </a:bodyPr>
          <a:lstStyle/>
          <a:p>
            <a:pPr algn="ctr" marL="824737" indent="-412369" lvl="1">
              <a:lnSpc>
                <a:spcPts val="5347"/>
              </a:lnSpc>
              <a:buFont typeface="Arial"/>
              <a:buChar char="•"/>
            </a:pPr>
            <a:r>
              <a:rPr lang="en-US" sz="3819">
                <a:solidFill>
                  <a:srgbClr val="000000"/>
                </a:solidFill>
                <a:latin typeface="Canva Sans Bold"/>
              </a:rPr>
              <a:t>Despite his significant contributions, Bonifacio's leadership was challenged by </a:t>
            </a:r>
            <a:r>
              <a:rPr lang="en-US" sz="3819">
                <a:solidFill>
                  <a:srgbClr val="000000"/>
                </a:solidFill>
                <a:latin typeface="Canva Sans Bold"/>
              </a:rPr>
              <a:t>Aguinaldo and other members of the revolutionary movement. He was eventually executed on May 10, 1897, after a controversial trial.</a:t>
            </a:r>
          </a:p>
          <a:p>
            <a:pPr algn="ctr">
              <a:lnSpc>
                <a:spcPts val="534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39B76"/>
        </a:solidFill>
      </p:bgPr>
    </p:bg>
    <p:spTree>
      <p:nvGrpSpPr>
        <p:cNvPr id="1" name=""/>
        <p:cNvGrpSpPr/>
        <p:nvPr/>
      </p:nvGrpSpPr>
      <p:grpSpPr>
        <a:xfrm>
          <a:off x="0" y="0"/>
          <a:ext cx="0" cy="0"/>
          <a:chOff x="0" y="0"/>
          <a:chExt cx="0" cy="0"/>
        </a:xfrm>
      </p:grpSpPr>
      <p:sp>
        <p:nvSpPr>
          <p:cNvPr name="Freeform 2" id="2"/>
          <p:cNvSpPr/>
          <p:nvPr/>
        </p:nvSpPr>
        <p:spPr>
          <a:xfrm flipH="false" flipV="false" rot="0">
            <a:off x="540428" y="692367"/>
            <a:ext cx="6815798" cy="8902267"/>
          </a:xfrm>
          <a:custGeom>
            <a:avLst/>
            <a:gdLst/>
            <a:ahLst/>
            <a:cxnLst/>
            <a:rect r="r" b="b" t="t" l="l"/>
            <a:pathLst>
              <a:path h="8902267" w="6815798">
                <a:moveTo>
                  <a:pt x="0" y="0"/>
                </a:moveTo>
                <a:lnTo>
                  <a:pt x="6815798" y="0"/>
                </a:lnTo>
                <a:lnTo>
                  <a:pt x="6815798" y="8902266"/>
                </a:lnTo>
                <a:lnTo>
                  <a:pt x="0" y="8902266"/>
                </a:lnTo>
                <a:lnTo>
                  <a:pt x="0" y="0"/>
                </a:lnTo>
                <a:close/>
              </a:path>
            </a:pathLst>
          </a:custGeom>
          <a:blipFill>
            <a:blip r:embed="rId2"/>
            <a:stretch>
              <a:fillRect l="0" t="0" r="0" b="0"/>
            </a:stretch>
          </a:blipFill>
        </p:spPr>
      </p:sp>
      <p:sp>
        <p:nvSpPr>
          <p:cNvPr name="TextBox 3" id="3"/>
          <p:cNvSpPr txBox="true"/>
          <p:nvPr/>
        </p:nvSpPr>
        <p:spPr>
          <a:xfrm rot="0">
            <a:off x="7754980" y="520917"/>
            <a:ext cx="1014650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Apolinario Mabini</a:t>
            </a:r>
          </a:p>
        </p:txBody>
      </p:sp>
      <p:sp>
        <p:nvSpPr>
          <p:cNvPr name="TextBox 4" id="4"/>
          <p:cNvSpPr txBox="true"/>
          <p:nvPr/>
        </p:nvSpPr>
        <p:spPr>
          <a:xfrm rot="0">
            <a:off x="7421311" y="2414465"/>
            <a:ext cx="10866689" cy="2729035"/>
          </a:xfrm>
          <a:prstGeom prst="rect">
            <a:avLst/>
          </a:prstGeom>
        </p:spPr>
        <p:txBody>
          <a:bodyPr anchor="t" rtlCol="false" tIns="0" lIns="0" bIns="0" rIns="0">
            <a:spAutoFit/>
          </a:bodyPr>
          <a:lstStyle/>
          <a:p>
            <a:pPr algn="ctr" marL="670941" indent="-335471" lvl="1">
              <a:lnSpc>
                <a:spcPts val="4350"/>
              </a:lnSpc>
              <a:buFont typeface="Arial"/>
              <a:buChar char="•"/>
            </a:pPr>
            <a:r>
              <a:rPr lang="en-US" sz="3107">
                <a:solidFill>
                  <a:srgbClr val="000000"/>
                </a:solidFill>
                <a:latin typeface="Canva Sans Bold"/>
              </a:rPr>
              <a:t>Mabini was a Filipino revolutionary lea</a:t>
            </a:r>
            <a:r>
              <a:rPr lang="en-US" sz="3107">
                <a:solidFill>
                  <a:srgbClr val="000000"/>
                </a:solidFill>
                <a:latin typeface="Canva Sans Bold"/>
              </a:rPr>
              <a:t>der, lawyer, and statesman who served as the Prime Minister of the First Philippine Republic under Aguinaldo's presidency.</a:t>
            </a:r>
          </a:p>
          <a:p>
            <a:pPr algn="ctr">
              <a:lnSpc>
                <a:spcPts val="4350"/>
              </a:lnSpc>
            </a:pPr>
          </a:p>
        </p:txBody>
      </p:sp>
      <p:sp>
        <p:nvSpPr>
          <p:cNvPr name="TextBox 5" id="5"/>
          <p:cNvSpPr txBox="true"/>
          <p:nvPr/>
        </p:nvSpPr>
        <p:spPr>
          <a:xfrm rot="0">
            <a:off x="7368466" y="5467350"/>
            <a:ext cx="10919534" cy="2187956"/>
          </a:xfrm>
          <a:prstGeom prst="rect">
            <a:avLst/>
          </a:prstGeom>
        </p:spPr>
        <p:txBody>
          <a:bodyPr anchor="t" rtlCol="false" tIns="0" lIns="0" bIns="0" rIns="0">
            <a:spAutoFit/>
          </a:bodyPr>
          <a:lstStyle/>
          <a:p>
            <a:pPr algn="ctr" marL="671450" indent="-335725" lvl="1">
              <a:lnSpc>
                <a:spcPts val="4354"/>
              </a:lnSpc>
              <a:buFont typeface="Arial"/>
              <a:buChar char="•"/>
            </a:pPr>
            <a:r>
              <a:rPr lang="en-US" sz="3110">
                <a:solidFill>
                  <a:srgbClr val="000000"/>
                </a:solidFill>
                <a:latin typeface="Canva Sans Bold"/>
              </a:rPr>
              <a:t>Born on July 23, 1864, Mabini</a:t>
            </a:r>
            <a:r>
              <a:rPr lang="en-US" sz="3110">
                <a:solidFill>
                  <a:srgbClr val="000000"/>
                </a:solidFill>
                <a:latin typeface="Canva Sans Bold"/>
              </a:rPr>
              <a:t> was known as the "Sublime Paralytic" because of his paralysis caused by polio.</a:t>
            </a:r>
          </a:p>
          <a:p>
            <a:pPr algn="ctr">
              <a:lnSpc>
                <a:spcPts val="4354"/>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A39B76"/>
        </a:solidFill>
      </p:bgPr>
    </p:bg>
    <p:spTree>
      <p:nvGrpSpPr>
        <p:cNvPr id="1" name=""/>
        <p:cNvGrpSpPr/>
        <p:nvPr/>
      </p:nvGrpSpPr>
      <p:grpSpPr>
        <a:xfrm>
          <a:off x="0" y="0"/>
          <a:ext cx="0" cy="0"/>
          <a:chOff x="0" y="0"/>
          <a:chExt cx="0" cy="0"/>
        </a:xfrm>
      </p:grpSpPr>
      <p:sp>
        <p:nvSpPr>
          <p:cNvPr name="TextBox 2" id="2"/>
          <p:cNvSpPr txBox="true"/>
          <p:nvPr/>
        </p:nvSpPr>
        <p:spPr>
          <a:xfrm rot="0">
            <a:off x="0" y="2914893"/>
            <a:ext cx="18288000" cy="1635506"/>
          </a:xfrm>
          <a:prstGeom prst="rect">
            <a:avLst/>
          </a:prstGeom>
        </p:spPr>
        <p:txBody>
          <a:bodyPr anchor="t" rtlCol="false" tIns="0" lIns="0" bIns="0" rIns="0">
            <a:spAutoFit/>
          </a:bodyPr>
          <a:lstStyle/>
          <a:p>
            <a:pPr algn="ctr" marL="671450" indent="-335725" lvl="1">
              <a:lnSpc>
                <a:spcPts val="4354"/>
              </a:lnSpc>
              <a:buFont typeface="Arial"/>
              <a:buChar char="•"/>
            </a:pPr>
            <a:r>
              <a:rPr lang="en-US" sz="3110">
                <a:solidFill>
                  <a:srgbClr val="000000"/>
                </a:solidFill>
                <a:latin typeface="Canva Sans Bold"/>
              </a:rPr>
              <a:t>Mabini was a key intellectual figure in the Philippine Revolution, provi</a:t>
            </a:r>
            <a:r>
              <a:rPr lang="en-US" sz="3110">
                <a:solidFill>
                  <a:srgbClr val="000000"/>
                </a:solidFill>
                <a:latin typeface="Canva Sans Bold"/>
              </a:rPr>
              <a:t>ding legal and philosophical insights that guided the revolutionary government.</a:t>
            </a:r>
          </a:p>
          <a:p>
            <a:pPr algn="ctr">
              <a:lnSpc>
                <a:spcPts val="4354"/>
              </a:lnSpc>
            </a:pPr>
          </a:p>
        </p:txBody>
      </p:sp>
      <p:sp>
        <p:nvSpPr>
          <p:cNvPr name="TextBox 3" id="3"/>
          <p:cNvSpPr txBox="true"/>
          <p:nvPr/>
        </p:nvSpPr>
        <p:spPr>
          <a:xfrm rot="0">
            <a:off x="0" y="5086350"/>
            <a:ext cx="18288000" cy="2187956"/>
          </a:xfrm>
          <a:prstGeom prst="rect">
            <a:avLst/>
          </a:prstGeom>
        </p:spPr>
        <p:txBody>
          <a:bodyPr anchor="t" rtlCol="false" tIns="0" lIns="0" bIns="0" rIns="0">
            <a:spAutoFit/>
          </a:bodyPr>
          <a:lstStyle/>
          <a:p>
            <a:pPr algn="ctr" marL="671450" indent="-335725" lvl="1">
              <a:lnSpc>
                <a:spcPts val="4354"/>
              </a:lnSpc>
              <a:buFont typeface="Arial"/>
              <a:buChar char="•"/>
            </a:pPr>
            <a:r>
              <a:rPr lang="en-US" sz="3110">
                <a:solidFill>
                  <a:srgbClr val="000000"/>
                </a:solidFill>
                <a:latin typeface="Canva Sans Bold"/>
              </a:rPr>
              <a:t>After the Philippine-American War, Mabini continued to advocate for Filipino independence and sovereignty. He died on May 13, 1903, leaving behind a legacy of principled leadership and commitment to the Filipino cause.</a:t>
            </a:r>
          </a:p>
          <a:p>
            <a:pPr algn="ctr">
              <a:lnSpc>
                <a:spcPts val="435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DAF_yE-pFQw</dc:identifier>
  <dcterms:modified xsi:type="dcterms:W3CDTF">2011-08-01T06:04:30Z</dcterms:modified>
  <cp:revision>1</cp:revision>
  <dc:title>Leaders of the First Philippine Republic</dc:title>
</cp:coreProperties>
</file>