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8A840A-9B30-42E6-A629-FC73BFAADF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9AD6F6-0BDA-4A7F-8CF6-57137C6F10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9AF51A-6C05-4656-9929-53426746F3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629BC9-61CA-4055-8221-6EFC48B8AE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89A906-1F03-46BE-B30B-3ADE899473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5B6B5A-856A-4BAE-B3E6-862CBEC138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07432F-5A54-4ABF-B3C5-6CF399F008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257035-25F9-4C2A-A269-9A15D00004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F9F03C-C6FB-44F7-AD9A-664A1C1B39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4F6C16-9D11-4F5F-BED6-ED6318C8B1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2D2F4D-388D-4A4E-B46F-32257945F98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82FEA5-E528-46F4-8BBC-A6D57136C23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a4f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phic 7" descr=""/>
          <p:cNvPicPr/>
          <p:nvPr/>
        </p:nvPicPr>
        <p:blipFill>
          <a:blip r:embed="rId2"/>
          <a:stretch/>
        </p:blipFill>
        <p:spPr>
          <a:xfrm>
            <a:off x="771120" y="1764720"/>
            <a:ext cx="4372200" cy="8776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dt" idx="1"/>
          </p:nvPr>
        </p:nvSpPr>
        <p:spPr>
          <a:xfrm>
            <a:off x="6095880" y="288360"/>
            <a:ext cx="1950480" cy="364320"/>
          </a:xfrm>
          <a:prstGeom prst="rect">
            <a:avLst/>
          </a:prstGeom>
          <a:noFill/>
          <a:ln w="0">
            <a:noFill/>
          </a:ln>
        </p:spPr>
        <p:txBody>
          <a:bodyPr lIns="0" rIns="0" tIns="11520" bIns="11520" anchor="ctr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0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0512000" y="6304680"/>
            <a:ext cx="1553040" cy="51084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ftr" idx="2"/>
          </p:nvPr>
        </p:nvSpPr>
        <p:spPr>
          <a:xfrm>
            <a:off x="2563200" y="6392880"/>
            <a:ext cx="8724960" cy="3643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23040" bIns="2304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3"/>
          </p:nvPr>
        </p:nvSpPr>
        <p:spPr>
          <a:xfrm>
            <a:off x="1479960" y="6392880"/>
            <a:ext cx="1082520" cy="3643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23040" bIns="2304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850" spc="-1" strike="noStrike">
                <a:solidFill>
                  <a:srgbClr val="404040"/>
                </a:solidFill>
                <a:latin typeface="Arial Nova Light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B5FC5446-DABE-4D84-8BE9-4203C49F8D27}" type="slidenum">
              <a:rPr b="0" lang="en-US" sz="850" spc="-1" strike="noStrike">
                <a:solidFill>
                  <a:srgbClr val="404040"/>
                </a:solidFill>
                <a:latin typeface="Arial Nova Light"/>
              </a:rPr>
              <a:t>&lt;number&gt;</a:t>
            </a:fld>
            <a:endParaRPr b="0" lang="en-US" sz="85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730440" y="6392880"/>
            <a:ext cx="748800" cy="364320"/>
          </a:xfrm>
          <a:prstGeom prst="rect">
            <a:avLst/>
          </a:prstGeom>
          <a:noFill/>
          <a:ln w="0">
            <a:noFill/>
          </a:ln>
        </p:spPr>
        <p:txBody>
          <a:bodyPr lIns="0" rIns="0" tIns="23040" bIns="23040" anchor="ctr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5880" y="3724200"/>
            <a:ext cx="5257080" cy="1222920"/>
          </a:xfrm>
          <a:prstGeom prst="rect">
            <a:avLst/>
          </a:prstGeom>
          <a:noFill/>
          <a:ln w="0">
            <a:noFill/>
          </a:ln>
        </p:spPr>
        <p:txBody>
          <a:bodyPr lIns="23040" rIns="23040" tIns="11520" bIns="115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fi-FI" sz="4270" spc="-1" strike="noStrike">
                <a:solidFill>
                  <a:srgbClr val="ffffff"/>
                </a:solidFill>
                <a:latin typeface="Arial Nova Light"/>
              </a:rPr>
              <a:t>Haidion: Aws</a:t>
            </a:r>
            <a:endParaRPr b="0" lang="en-US" sz="427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5880" y="5005440"/>
            <a:ext cx="5257080" cy="1128960"/>
          </a:xfrm>
          <a:prstGeom prst="rect">
            <a:avLst/>
          </a:prstGeom>
          <a:noFill/>
          <a:ln w="0">
            <a:noFill/>
          </a:ln>
        </p:spPr>
        <p:txBody>
          <a:bodyPr lIns="23040" rIns="23040" tIns="11520" bIns="11520" anchor="t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/>
          </p:nvPr>
        </p:nvSpPr>
        <p:spPr>
          <a:xfrm>
            <a:off x="730440" y="444240"/>
            <a:ext cx="10557720" cy="3812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23040" bIns="2304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85800" y="1852920"/>
            <a:ext cx="10557720" cy="431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38600" indent="-138600">
              <a:lnSpc>
                <a:spcPct val="97000"/>
              </a:lnSpc>
              <a:spcBef>
                <a:spcPts val="2401"/>
              </a:spcBef>
              <a:buClr>
                <a:srgbClr val="094e5d"/>
              </a:buClr>
              <a:buFont typeface="Arial"/>
              <a:buChar char="•"/>
            </a:pPr>
            <a:r>
              <a:rPr b="0" lang="fi-FI" sz="2130" spc="-1" strike="noStrike">
                <a:solidFill>
                  <a:srgbClr val="094e5d"/>
                </a:solidFill>
                <a:latin typeface="Arial Nova Light"/>
              </a:rPr>
              <a:t>Autoscaling ECS palvelussa tarvitsee toimiakseen seuraavaa:</a:t>
            </a:r>
            <a:endParaRPr b="0" lang="en-US" sz="2130" spc="-1" strike="noStrike">
              <a:latin typeface="Arial"/>
            </a:endParaRPr>
          </a:p>
          <a:p>
            <a:pPr lvl="1" marL="864000" indent="-324000">
              <a:lnSpc>
                <a:spcPct val="97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i-FI" sz="2130" spc="-1" strike="noStrike">
                <a:solidFill>
                  <a:srgbClr val="094e5d"/>
                </a:solidFill>
                <a:latin typeface="Arial Nova Light"/>
              </a:rPr>
              <a:t>Roolin jolla on oikeudet käynnistää instansseja:</a:t>
            </a:r>
            <a:endParaRPr b="0" lang="en-US" sz="2130" spc="-1" strike="noStrike">
              <a:latin typeface="Arial"/>
            </a:endParaRPr>
          </a:p>
          <a:p>
            <a:pPr lvl="2" marL="1296000" indent="-288000">
              <a:lnSpc>
                <a:spcPct val="97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130" spc="-1" strike="noStrike">
                <a:solidFill>
                  <a:srgbClr val="094e5d"/>
                </a:solidFill>
                <a:latin typeface="Arial Nova Light"/>
              </a:rPr>
              <a:t>arn:aws:iam::aws:policy/service-role/AmazonEC2ContainerServiceAutoscaleRole</a:t>
            </a:r>
            <a:endParaRPr b="0" lang="en-US" sz="2130" spc="-1" strike="noStrike">
              <a:latin typeface="Arial"/>
            </a:endParaRPr>
          </a:p>
          <a:p>
            <a:pPr lvl="1" marL="864000" indent="-324000">
              <a:lnSpc>
                <a:spcPct val="97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i-FI" sz="2130" spc="-1" strike="noStrike">
                <a:solidFill>
                  <a:srgbClr val="094e5d"/>
                </a:solidFill>
                <a:latin typeface="Arial Nova Light"/>
              </a:rPr>
              <a:t>Target groupin millä määritellään mitä palvelua skaalataan ja millä tavalla</a:t>
            </a:r>
            <a:endParaRPr b="0" lang="en-US" sz="2130" spc="-1" strike="noStrike">
              <a:latin typeface="Arial"/>
            </a:endParaRPr>
          </a:p>
          <a:p>
            <a:pPr lvl="1" marL="864000" indent="-324000">
              <a:lnSpc>
                <a:spcPct val="97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i-FI" sz="2130" spc="-1" strike="noStrike">
                <a:solidFill>
                  <a:srgbClr val="094e5d"/>
                </a:solidFill>
                <a:latin typeface="Arial Nova Light"/>
              </a:rPr>
              <a:t>Metriikka millä perusteella skaalaus tapahtuu </a:t>
            </a:r>
            <a:endParaRPr b="0" lang="en-US" sz="2130" spc="-1" strike="noStrike">
              <a:latin typeface="Arial"/>
            </a:endParaRPr>
          </a:p>
          <a:p>
            <a:pPr lvl="2" marL="1296000" indent="-288000">
              <a:lnSpc>
                <a:spcPct val="97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130" spc="-1" strike="noStrike">
                <a:solidFill>
                  <a:srgbClr val="094e5d"/>
                </a:solidFill>
                <a:latin typeface="Arial Nova Light"/>
              </a:rPr>
              <a:t>CPU/Muistin käyttö</a:t>
            </a:r>
            <a:endParaRPr b="0" lang="en-US" sz="213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730440" y="838440"/>
            <a:ext cx="10557720" cy="6343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23040" bIns="2304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fi-FI" sz="3740" spc="-1" strike="noStrike">
                <a:solidFill>
                  <a:srgbClr val="094e5d"/>
                </a:solidFill>
                <a:latin typeface="Arial Nova Light"/>
              </a:rPr>
              <a:t>ECS Autoscaling</a:t>
            </a:r>
            <a:endParaRPr b="0" lang="en-US" sz="37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/>
          </p:nvPr>
        </p:nvSpPr>
        <p:spPr>
          <a:xfrm>
            <a:off x="730440" y="444240"/>
            <a:ext cx="10557720" cy="3812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23040" bIns="2304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730440" y="838440"/>
            <a:ext cx="10557720" cy="6343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23040" bIns="2304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fi-FI" sz="3740" spc="-1" strike="noStrike">
                <a:solidFill>
                  <a:srgbClr val="094e5d"/>
                </a:solidFill>
                <a:latin typeface="Arial Nova Light"/>
              </a:rPr>
              <a:t>Roolin hakeminen terraformilla</a:t>
            </a:r>
            <a:endParaRPr b="0" lang="en-US" sz="37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730440" y="444240"/>
            <a:ext cx="10557720" cy="3812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23040" bIns="2304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43320" y="1856880"/>
            <a:ext cx="10557720" cy="431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7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130" spc="-1" strike="noStrike">
                <a:solidFill>
                  <a:srgbClr val="094e5d"/>
                </a:solidFill>
                <a:latin typeface="Arial Nova Light"/>
              </a:rPr>
              <a:t>Windows machine</a:t>
            </a:r>
            <a:endParaRPr b="0" lang="en-US" sz="2130" spc="-1" strike="noStrike">
              <a:latin typeface="Arial"/>
            </a:endParaRPr>
          </a:p>
          <a:p>
            <a:pPr lvl="1" marL="864000" indent="-324000">
              <a:lnSpc>
                <a:spcPct val="97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i-FI" sz="1600" spc="-1" strike="noStrike">
                <a:solidFill>
                  <a:srgbClr val="094e5d"/>
                </a:solidFill>
                <a:latin typeface="Arial Nova Light"/>
              </a:rPr>
              <a:t>16 Vcpu 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97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i-FI" sz="1600" spc="-1" strike="noStrike">
                <a:solidFill>
                  <a:srgbClr val="094e5d"/>
                </a:solidFill>
                <a:latin typeface="Arial Nova Light"/>
              </a:rPr>
              <a:t>64 Gb ram 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97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i-FI" sz="1600" spc="-1" strike="noStrike">
                <a:solidFill>
                  <a:srgbClr val="094e5d"/>
                </a:solidFill>
                <a:latin typeface="Arial Nova Light"/>
              </a:rPr>
              <a:t>server 24/7 in utilization 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97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i-FI" sz="1600" spc="-1" strike="noStrike">
                <a:solidFill>
                  <a:srgbClr val="094e5d"/>
                </a:solidFill>
                <a:latin typeface="Arial Nova Light"/>
              </a:rPr>
              <a:t>100 gb general purpose data storage – 8.1 USD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97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i-FI" sz="1600" spc="-1" strike="noStrike">
                <a:solidFill>
                  <a:srgbClr val="094e5d"/>
                </a:solidFill>
                <a:latin typeface="Arial Nova Light"/>
              </a:rPr>
              <a:t>( not commited ) .  price in month:  751.68€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title"/>
          </p:nvPr>
        </p:nvSpPr>
        <p:spPr>
          <a:xfrm>
            <a:off x="730440" y="838440"/>
            <a:ext cx="10557720" cy="6343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23040" bIns="2304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fi-FI" sz="3740" spc="-1" strike="noStrike">
                <a:solidFill>
                  <a:srgbClr val="094e5d"/>
                </a:solidFill>
                <a:latin typeface="Arial Nova Light"/>
              </a:rPr>
              <a:t>Google Cloud Compute Engine</a:t>
            </a:r>
            <a:endParaRPr b="0" lang="en-US" sz="37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/>
          </p:nvPr>
        </p:nvSpPr>
        <p:spPr>
          <a:xfrm>
            <a:off x="730440" y="444240"/>
            <a:ext cx="10557720" cy="3812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23040" bIns="2304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43320" y="1856880"/>
            <a:ext cx="10557720" cy="431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7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130" spc="-1" strike="noStrike">
                <a:solidFill>
                  <a:srgbClr val="094e5d"/>
                </a:solidFill>
                <a:latin typeface="Arial Nova Light"/>
              </a:rPr>
              <a:t>With Azure licenses</a:t>
            </a:r>
            <a:endParaRPr b="0" lang="en-US" sz="2130" spc="-1" strike="noStrike">
              <a:latin typeface="Arial"/>
            </a:endParaRPr>
          </a:p>
          <a:p>
            <a:pPr lvl="1" marL="864000" indent="-324000">
              <a:lnSpc>
                <a:spcPct val="97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i-FI" sz="1600" spc="-1" strike="noStrike">
                <a:solidFill>
                  <a:srgbClr val="094e5d"/>
                </a:solidFill>
                <a:latin typeface="Arial Nova Light"/>
              </a:rPr>
              <a:t>Same machine as above slides 16vcpu/64 gb ram / 100 gb storage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97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i-FI" sz="1600" spc="-1" strike="noStrike">
                <a:solidFill>
                  <a:srgbClr val="094e5d"/>
                </a:solidFill>
                <a:latin typeface="Arial Nova Light"/>
              </a:rPr>
              <a:t>941.349 USD</a:t>
            </a:r>
            <a:endParaRPr b="0" lang="en-US" sz="1600" spc="-1" strike="noStrike">
              <a:latin typeface="Arial"/>
            </a:endParaRPr>
          </a:p>
          <a:p>
            <a:pPr indent="0">
              <a:lnSpc>
                <a:spcPct val="97000"/>
              </a:lnSpc>
              <a:spcBef>
                <a:spcPts val="1417"/>
              </a:spcBef>
              <a:buNone/>
            </a:pPr>
            <a:endParaRPr b="0" lang="en-US" sz="2130" spc="-1" strike="noStrike">
              <a:latin typeface="Arial"/>
            </a:endParaRPr>
          </a:p>
          <a:p>
            <a:pPr indent="0">
              <a:lnSpc>
                <a:spcPct val="97000"/>
              </a:lnSpc>
              <a:spcBef>
                <a:spcPts val="1417"/>
              </a:spcBef>
              <a:buNone/>
            </a:pPr>
            <a:endParaRPr b="0" lang="en-US" sz="2130" spc="-1" strike="noStrike">
              <a:latin typeface="Arial"/>
            </a:endParaRPr>
          </a:p>
          <a:p>
            <a:pPr marL="432000" indent="-324000">
              <a:lnSpc>
                <a:spcPct val="97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130" spc="-1" strike="noStrike">
                <a:solidFill>
                  <a:srgbClr val="094e5d"/>
                </a:solidFill>
                <a:latin typeface="Arial Nova Light"/>
              </a:rPr>
              <a:t>With Azure Hybrid use benefit</a:t>
            </a:r>
            <a:endParaRPr b="0" lang="en-US" sz="2130" spc="-1" strike="noStrike">
              <a:latin typeface="Arial"/>
            </a:endParaRPr>
          </a:p>
          <a:p>
            <a:pPr lvl="1" marL="864000" indent="-324000">
              <a:lnSpc>
                <a:spcPct val="97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i-FI" sz="1600" spc="-1" strike="noStrike">
                <a:solidFill>
                  <a:srgbClr val="094e5d"/>
                </a:solidFill>
                <a:latin typeface="Arial Nova Light"/>
              </a:rPr>
              <a:t>Same machine as above slides 16vcpu/64 gb ram / 100 gb storage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97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i-FI" sz="1600" spc="-1" strike="noStrike">
                <a:solidFill>
                  <a:srgbClr val="094e5d"/>
                </a:solidFill>
                <a:latin typeface="Arial Nova Light"/>
              </a:rPr>
              <a:t>506.15 USD</a:t>
            </a:r>
            <a:endParaRPr b="0" lang="en-US" sz="1600" spc="-1" strike="noStrike">
              <a:latin typeface="Arial"/>
            </a:endParaRPr>
          </a:p>
          <a:p>
            <a:pPr indent="0">
              <a:lnSpc>
                <a:spcPct val="97000"/>
              </a:lnSpc>
              <a:spcBef>
                <a:spcPts val="1417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97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i-FI" sz="1600" spc="-1" strike="noStrike">
                <a:solidFill>
                  <a:srgbClr val="094e5d"/>
                </a:solidFill>
                <a:latin typeface="Arial Nova Light"/>
              </a:rPr>
              <a:t>Price per 100 gb storage = 4.77 USD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title"/>
          </p:nvPr>
        </p:nvSpPr>
        <p:spPr>
          <a:xfrm>
            <a:off x="730440" y="838440"/>
            <a:ext cx="10557720" cy="6343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23040" bIns="2304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fi-FI" sz="3740" spc="-1" strike="noStrike">
                <a:solidFill>
                  <a:srgbClr val="094e5d"/>
                </a:solidFill>
                <a:latin typeface="Arial Nova Light"/>
              </a:rPr>
              <a:t>Azure</a:t>
            </a:r>
            <a:endParaRPr b="0" lang="en-US" sz="37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6b4d"/>
      </a:accent1>
      <a:accent2>
        <a:srgbClr val="0c222c"/>
      </a:accent2>
      <a:accent3>
        <a:srgbClr val="0a4f5c"/>
      </a:accent3>
      <a:accent4>
        <a:srgbClr val="f92900"/>
      </a:accent4>
      <a:accent5>
        <a:srgbClr val="246685"/>
      </a:accent5>
      <a:accent6>
        <a:srgbClr val="073b45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6b4d"/>
      </a:accent1>
      <a:accent2>
        <a:srgbClr val="0c222c"/>
      </a:accent2>
      <a:accent3>
        <a:srgbClr val="0a4f5c"/>
      </a:accent3>
      <a:accent4>
        <a:srgbClr val="f92900"/>
      </a:accent4>
      <a:accent5>
        <a:srgbClr val="246685"/>
      </a:accent5>
      <a:accent6>
        <a:srgbClr val="073b45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31BA5B598AF346BA4C6C7D74311C11" ma:contentTypeVersion="12" ma:contentTypeDescription="Create a new document." ma:contentTypeScope="" ma:versionID="18a50d7ac7763ffb527b1ce5b4a63a96">
  <xsd:schema xmlns:xsd="http://www.w3.org/2001/XMLSchema" xmlns:xs="http://www.w3.org/2001/XMLSchema" xmlns:p="http://schemas.microsoft.com/office/2006/metadata/properties" xmlns:ns3="658db88a-de57-441d-88be-d7f31551e696" xmlns:ns4="faf4ed46-05da-462d-8136-f86c9a3b8eb2" targetNamespace="http://schemas.microsoft.com/office/2006/metadata/properties" ma:root="true" ma:fieldsID="3759b721b6d3e51430fbc9ce62961d15" ns3:_="" ns4:_="">
    <xsd:import namespace="658db88a-de57-441d-88be-d7f31551e696"/>
    <xsd:import namespace="faf4ed46-05da-462d-8136-f86c9a3b8eb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8db88a-de57-441d-88be-d7f31551e6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4ed46-05da-462d-8136-f86c9a3b8e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1B9E0E-CB4D-4855-B714-108C07663BDE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faf4ed46-05da-462d-8136-f86c9a3b8eb2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658db88a-de57-441d-88be-d7f31551e69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B524F03-29C0-4DCA-8921-38F5E70402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8db88a-de57-441d-88be-d7f31551e696"/>
    <ds:schemaRef ds:uri="faf4ed46-05da-462d-8136-f86c9a3b8e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19D4F9-C4DE-4D0F-BD8F-87073DCDD9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1992</TotalTime>
  <Application>LibreOffice/7.4.1.2$Linux_X86_64 LibreOffice_project/40$Build-2</Application>
  <AppVersion>15.0000</AppVersion>
  <Words>245</Words>
  <Paragraphs>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2020-10-06T12:21:53Z</dcterms:created>
  <dc:creator>Sanna Portaankorva</dc:creator>
  <dc:description/>
  <dc:language>en-US</dc:language>
  <cp:lastModifiedBy/>
  <dcterms:modified xsi:type="dcterms:W3CDTF">2022-10-10T08:50:35Z</dcterms:modified>
  <cp:revision>20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0x0101009B31BA5B598AF346BA4C6C7D74311C11</vt:lpwstr>
  </property>
  <property fmtid="{D5CDD505-2E9C-101B-9397-08002B2CF9AE}" pid="3" name="PresentationFormat">
    <vt:lpwstr>Laajakuva</vt:lpwstr>
  </property>
  <property fmtid="{D5CDD505-2E9C-101B-9397-08002B2CF9AE}" pid="4" name="Slides">
    <vt:i4>6</vt:i4>
  </property>
</Properties>
</file>