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95" r:id="rId7"/>
    <p:sldId id="303" r:id="rId8"/>
    <p:sldId id="304" r:id="rId9"/>
    <p:sldId id="260" r:id="rId10"/>
    <p:sldId id="293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atimoshuk@sberbank.ru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berbank-russian-housing-market/data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dirty="0"/>
              <a:t>Предсказание цен на недвижимость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Тимощук Наталья </a:t>
            </a:r>
            <a:r>
              <a:rPr lang="ru-RU" sz="2000" b="1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Анатольевна</a:t>
            </a:r>
            <a:endParaRPr lang="ru-RU" sz="2000" b="1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Анализ данных, профилирование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Обработка пустых и противоречивых данных, удаление выбросов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Обработка числовых признаков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Кодирование категориальных признаков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Определение уникальных значений признаков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Определение корреляции основных признаков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Нормализация распределения признаков (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log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Разбивка тренировочных данных для обучения 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Подбор моделей предсказания по результатам обучения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Создание веб-сервиса и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GUI</a:t>
            </a:r>
          </a:p>
          <a:p>
            <a:pPr marL="342900" indent="-342900">
              <a:buAutoNum type="arabicPeriod"/>
            </a:pP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sz="1400" dirty="0" smtClean="0">
              <a:solidFill>
                <a:srgbClr val="FF0000"/>
              </a:solidFill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Шаги выполнения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6" y="300817"/>
            <a:ext cx="11122428" cy="625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8" y="324195"/>
            <a:ext cx="11097491" cy="62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315884"/>
            <a:ext cx="11147367" cy="627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" y="315884"/>
            <a:ext cx="11142748" cy="6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" y="315884"/>
            <a:ext cx="11155680" cy="627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2" y="324196"/>
            <a:ext cx="11122429" cy="625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324197"/>
            <a:ext cx="11142748" cy="6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>
            <a:norm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Тимощук Наталья Анатольевна</a:t>
            </a:r>
            <a:endParaRPr lang="en-US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Высшее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(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Санкт-Петербургский государственный технический университет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2021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Руководитель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направления в Группе разработки Управления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Сервисов Корпоративной Модели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Данных Департамента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управления данными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SberData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развитие и поддержка Автогенерации ЕСС с развитием языка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SMTL</a:t>
            </a:r>
            <a:endParaRPr lang="ru-RU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2016-2021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Руководитель проектов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в Управлении</a:t>
            </a:r>
            <a:r>
              <a:rPr lang="ru-RU" dirty="0" smtClean="0"/>
              <a:t>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Информационной Архитектуры Департамента корпоративной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архитектуры, разработка и ведение Корпоративной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одели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Данных</a:t>
            </a:r>
          </a:p>
          <a:p>
            <a:pPr marL="0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Москва, потенциально готова к переезду в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Сочи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Сириус через 1-2 года</a:t>
            </a:r>
            <a:endParaRPr lang="ru-RU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natimoshuk@sberbank.ru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+79645007312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Для </a:t>
            </a:r>
            <a:r>
              <a:rPr lang="ru-RU" sz="1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датасета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с информацией о недвижимости в </a:t>
            </a:r>
            <a:r>
              <a:rPr lang="ru-RU" sz="1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г.Москва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за 2011-2015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годы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ресурса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www.kaggle.com/c/sberbank-russian-housing-market/data</a:t>
            </a:r>
            <a:r>
              <a:rPr lang="ru-RU" sz="1400" dirty="0" smtClean="0"/>
              <a:t>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построена модель предсказания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цены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учетом наименьшего возможного количества признаков создано веб-приложение на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Dash</a:t>
            </a:r>
            <a:r>
              <a:rPr lang="ru-RU" sz="1400" dirty="0"/>
              <a:t>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которое при указании параметров предсказывает цену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квартиры, а при указании цены на квартиру предсказывает вариант местоположения квартиры</a:t>
            </a:r>
            <a:endParaRPr lang="en-US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https://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github.com/NtimTim/DS_School_final_project</a:t>
            </a: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4" y="1044391"/>
            <a:ext cx="8910023" cy="4789137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9623963" y="1961348"/>
            <a:ext cx="1904523" cy="1904523"/>
            <a:chOff x="8290196" y="1445669"/>
            <a:chExt cx="1904523" cy="1904523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8290196" y="1445669"/>
              <a:ext cx="1904523" cy="19045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8478981" y="1797765"/>
              <a:ext cx="16564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Вычисление</a:t>
              </a:r>
            </a:p>
            <a:p>
              <a:r>
                <a:rPr lang="ru-RU" dirty="0"/>
                <a:t>с</a:t>
              </a:r>
              <a:r>
                <a:rPr lang="ru-RU" dirty="0" smtClean="0"/>
                <a:t>тоимости</a:t>
              </a:r>
            </a:p>
            <a:p>
              <a:r>
                <a:rPr lang="ru-RU" dirty="0"/>
                <a:t>к</a:t>
              </a:r>
              <a:r>
                <a:rPr lang="ru-RU" dirty="0" smtClean="0"/>
                <a:t>вартиры</a:t>
              </a:r>
            </a:p>
            <a:p>
              <a:r>
                <a:rPr lang="en-US" dirty="0" err="1" smtClean="0"/>
                <a:t>Model.predict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9623963" y="4106488"/>
            <a:ext cx="1967294" cy="1821774"/>
            <a:chOff x="8290762" y="3757352"/>
            <a:chExt cx="1967294" cy="1821774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8290762" y="3757352"/>
              <a:ext cx="1903389" cy="18217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8356319" y="3982178"/>
              <a:ext cx="19017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Вычисление </a:t>
              </a:r>
            </a:p>
            <a:p>
              <a:r>
                <a:rPr lang="ru-RU" dirty="0" smtClean="0"/>
                <a:t>местоположения </a:t>
              </a:r>
            </a:p>
            <a:p>
              <a:r>
                <a:rPr lang="ru-RU" dirty="0" smtClean="0"/>
                <a:t>квартиры</a:t>
              </a:r>
            </a:p>
            <a:p>
              <a:r>
                <a:rPr lang="en-US" dirty="0" err="1" smtClean="0"/>
                <a:t>Classifier.predict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  <p:sp>
        <p:nvSpPr>
          <p:cNvPr id="17" name="Стрелка вправо 16"/>
          <p:cNvSpPr/>
          <p:nvPr/>
        </p:nvSpPr>
        <p:spPr>
          <a:xfrm>
            <a:off x="9143998" y="3183515"/>
            <a:ext cx="282633" cy="556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9134735" y="4213646"/>
            <a:ext cx="282633" cy="556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</a:t>
            </a: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данных (</a:t>
            </a:r>
            <a:r>
              <a:rPr lang="en-US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train.csv</a:t>
            </a: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 использованные атрибуты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32153"/>
              </p:ext>
            </p:extLst>
          </p:nvPr>
        </p:nvGraphicFramePr>
        <p:xfrm>
          <a:off x="429619" y="1767840"/>
          <a:ext cx="11507456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262">
                  <a:extLst>
                    <a:ext uri="{9D8B030D-6E8A-4147-A177-3AD203B41FA5}">
                      <a16:colId xmlns:a16="http://schemas.microsoft.com/office/drawing/2014/main" val="1898650736"/>
                    </a:ext>
                  </a:extLst>
                </a:gridCol>
                <a:gridCol w="2926594">
                  <a:extLst>
                    <a:ext uri="{9D8B030D-6E8A-4147-A177-3AD203B41FA5}">
                      <a16:colId xmlns:a16="http://schemas.microsoft.com/office/drawing/2014/main" val="922095345"/>
                    </a:ext>
                  </a:extLst>
                </a:gridCol>
                <a:gridCol w="2645536">
                  <a:extLst>
                    <a:ext uri="{9D8B030D-6E8A-4147-A177-3AD203B41FA5}">
                      <a16:colId xmlns:a16="http://schemas.microsoft.com/office/drawing/2014/main" val="3703060206"/>
                    </a:ext>
                  </a:extLst>
                </a:gridCol>
                <a:gridCol w="2786064">
                  <a:extLst>
                    <a:ext uri="{9D8B030D-6E8A-4147-A177-3AD203B41FA5}">
                      <a16:colId xmlns:a16="http://schemas.microsoft.com/office/drawing/2014/main" val="258513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Атрибут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Комментарий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13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price_doc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Цена продажи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100000..111111111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Целевая</a:t>
                      </a:r>
                      <a:r>
                        <a:rPr lang="ru-RU" baseline="0" dirty="0" smtClean="0"/>
                        <a:t> переменная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Дата</a:t>
                      </a:r>
                      <a:r>
                        <a:rPr lang="ru-RU" baseline="0" dirty="0" smtClean="0"/>
                        <a:t> транзакции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2014-12-16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Дата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YYYY-MM-DD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3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full_sq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Общая площадь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0..5326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Обработка</a:t>
                      </a:r>
                      <a:r>
                        <a:rPr lang="ru-RU" baseline="0" dirty="0" smtClean="0"/>
                        <a:t> 0 значений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life_sq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Жилая площадь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0..7478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Обработка</a:t>
                      </a:r>
                      <a:r>
                        <a:rPr lang="ru-RU" baseline="0" dirty="0" smtClean="0"/>
                        <a:t> 0 значений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0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Этаж в здании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0..77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Обработка 77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max_floor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Этажность здания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0..117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Обработка </a:t>
                      </a:r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floor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7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Материал стен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1,2,3,4,5,6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Обработка</a:t>
                      </a:r>
                      <a:r>
                        <a:rPr lang="en-US" dirty="0" smtClean="0"/>
                        <a:t> nan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4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num_room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комнат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0..10,17,19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Обработка </a:t>
                      </a:r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7</a:t>
                      </a:r>
                      <a:r>
                        <a:rPr lang="en-US" dirty="0" smtClean="0"/>
                        <a:t>,19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kitch_sq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Площадь кухни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0..2017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Обработка выбросов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9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Состояние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1..4, 33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Обработка </a:t>
                      </a:r>
                      <a:r>
                        <a:rPr lang="en-US" dirty="0" smtClean="0"/>
                        <a:t>33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9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продукта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Владение</a:t>
                      </a:r>
                    </a:p>
                    <a:p>
                      <a:r>
                        <a:rPr lang="ru-RU" dirty="0" smtClean="0"/>
                        <a:t>Инвестиции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9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56005"/>
              </p:ext>
            </p:extLst>
          </p:nvPr>
        </p:nvGraphicFramePr>
        <p:xfrm>
          <a:off x="354804" y="652084"/>
          <a:ext cx="11490833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838">
                  <a:extLst>
                    <a:ext uri="{9D8B030D-6E8A-4147-A177-3AD203B41FA5}">
                      <a16:colId xmlns:a16="http://schemas.microsoft.com/office/drawing/2014/main" val="1898650736"/>
                    </a:ext>
                  </a:extLst>
                </a:gridCol>
                <a:gridCol w="2793118">
                  <a:extLst>
                    <a:ext uri="{9D8B030D-6E8A-4147-A177-3AD203B41FA5}">
                      <a16:colId xmlns:a16="http://schemas.microsoft.com/office/drawing/2014/main" val="922095345"/>
                    </a:ext>
                  </a:extLst>
                </a:gridCol>
                <a:gridCol w="2524879">
                  <a:extLst>
                    <a:ext uri="{9D8B030D-6E8A-4147-A177-3AD203B41FA5}">
                      <a16:colId xmlns:a16="http://schemas.microsoft.com/office/drawing/2014/main" val="3703060206"/>
                    </a:ext>
                  </a:extLst>
                </a:gridCol>
                <a:gridCol w="2658998">
                  <a:extLst>
                    <a:ext uri="{9D8B030D-6E8A-4147-A177-3AD203B41FA5}">
                      <a16:colId xmlns:a16="http://schemas.microsoft.com/office/drawing/2014/main" val="258513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Атрибут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Комментарий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13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sub_area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Расположение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Ajeroport</a:t>
                      </a:r>
                      <a:r>
                        <a:rPr lang="en-US" dirty="0" smtClean="0"/>
                        <a:t>.. </a:t>
                      </a:r>
                      <a:r>
                        <a:rPr lang="en-US" dirty="0" err="1" smtClean="0"/>
                        <a:t>Zjuzino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0...145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4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metro_km_walk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Расстояние</a:t>
                      </a:r>
                      <a:r>
                        <a:rPr lang="ru-RU" baseline="0" dirty="0" smtClean="0"/>
                        <a:t> до метро пешком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0..59.26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6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metro_min_walk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Время до метро пешком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0..711.21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9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metro_km_avto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Расстояние</a:t>
                      </a:r>
                      <a:r>
                        <a:rPr lang="ru-RU" baseline="0" dirty="0" smtClean="0"/>
                        <a:t> до метро на автомобиле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0..61.43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5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metro_min_avto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 до метро на автомобиле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0..74.90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9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railroad_station_walk_min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 до ЖД станции пешком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0..295.83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2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public_healthcare_km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Расстояние до поликлиники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0..76.05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hospital_beds_raion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Средний уровень занятости больничных коек в течение года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0..4849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85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nuclear_reactor_km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Расстояние до ядерного реактора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0..6425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38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0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20" y="3795713"/>
            <a:ext cx="9212667" cy="30622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457" y="224443"/>
            <a:ext cx="9317792" cy="30769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1" y="3363890"/>
            <a:ext cx="263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</a:t>
            </a:r>
            <a:r>
              <a:rPr lang="ru-RU" dirty="0" err="1" smtClean="0"/>
              <a:t>логарифмизации</a:t>
            </a:r>
            <a:r>
              <a:rPr lang="ru-RU" dirty="0" smtClean="0"/>
              <a:t> 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9026" y="282639"/>
            <a:ext cx="26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Перекос распределения: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7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424642"/>
            <a:ext cx="83629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endParaRPr lang="ru-RU" sz="20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20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Основные библиотеки </a:t>
            </a:r>
            <a:r>
              <a:rPr lang="en-US" sz="20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Dash, </a:t>
            </a:r>
            <a:r>
              <a:rPr lang="en-US" sz="20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CatBoost</a:t>
            </a:r>
            <a:r>
              <a:rPr lang="ru-RU" sz="20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</a:t>
            </a:r>
            <a:r>
              <a:rPr lang="en-US" sz="20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en-US" sz="20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G</a:t>
            </a:r>
            <a:r>
              <a:rPr lang="en-US" sz="20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eojson</a:t>
            </a:r>
            <a:endParaRPr lang="ru-RU" sz="2000" dirty="0">
              <a:solidFill>
                <a:srgbClr val="FF0000"/>
              </a:solidFill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12941</TotalTime>
  <Words>392</Words>
  <Application>Microsoft Office PowerPoint</Application>
  <PresentationFormat>Широкоэкранный</PresentationFormat>
  <Paragraphs>129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SB Sans Display Light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Тимощук Наталья Анатольевна</cp:lastModifiedBy>
  <cp:revision>77</cp:revision>
  <dcterms:created xsi:type="dcterms:W3CDTF">2021-02-19T10:44:02Z</dcterms:created>
  <dcterms:modified xsi:type="dcterms:W3CDTF">2024-11-11T13:55:54Z</dcterms:modified>
</cp:coreProperties>
</file>