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Market Size ($B)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TAM</c:v>
                </c:pt>
                <c:pt idx="1">
                  <c:v>SAM</c:v>
                </c:pt>
                <c:pt idx="2">
                  <c:v>SOM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57-4DC9-ABAE-C29B1DB86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($M)</c:v>
                </c:pt>
              </c:strCache>
            </c:strRef>
          </c:tx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3</c:v>
                </c:pt>
                <c:pt idx="2">
                  <c:v>Year 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0.25</c:v>
                </c:pt>
                <c:pt idx="1">
                  <c:v>2</c:v>
                </c:pt>
                <c:pt idx="2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B9-4AEC-886B-07D3500277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mohelangntjanyana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amohelangntjanyan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99"/>
                </a:solidFill>
              </a:defRPr>
            </a:pPr>
            <a:r>
              <a:rPr dirty="0" err="1"/>
              <a:t>Fin</a:t>
            </a:r>
            <a:r>
              <a:rPr lang="en-US" dirty="0" err="1"/>
              <a:t>Sec</a:t>
            </a:r>
            <a:r>
              <a:rPr lang="en-US" dirty="0"/>
              <a:t> </a:t>
            </a:r>
            <a:r>
              <a:rPr dirty="0"/>
              <a:t>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  <a:defRPr sz="2200">
                <a:solidFill>
                  <a:srgbClr val="282828"/>
                </a:solidFill>
              </a:defRPr>
            </a:pPr>
            <a:r>
              <a:rPr lang="en-US" sz="2800" dirty="0">
                <a:latin typeface="+mj-lt"/>
              </a:rPr>
              <a:t>AI-POWERED CYBERSECURITY FOR DIGITAL FINANCE IN AFRICA</a:t>
            </a:r>
          </a:p>
          <a:p>
            <a:pPr marL="0" indent="0">
              <a:buNone/>
              <a:defRPr sz="2200">
                <a:solidFill>
                  <a:srgbClr val="282828"/>
                </a:solidFill>
              </a:defRPr>
            </a:pPr>
            <a:endParaRPr dirty="0"/>
          </a:p>
          <a:p>
            <a:pPr marL="0" indent="0" algn="ctr">
              <a:lnSpc>
                <a:spcPct val="150000"/>
              </a:lnSpc>
              <a:buNone/>
              <a:defRPr sz="2200">
                <a:solidFill>
                  <a:srgbClr val="282828"/>
                </a:solidFill>
              </a:defRPr>
            </a:pPr>
            <a:r>
              <a:rPr b="1" i="1" dirty="0"/>
              <a:t>Presenter:</a:t>
            </a:r>
            <a:endParaRPr lang="en-US" b="1" i="1" dirty="0"/>
          </a:p>
          <a:p>
            <a:pPr marL="0" indent="0" algn="ctr">
              <a:lnSpc>
                <a:spcPct val="150000"/>
              </a:lnSpc>
              <a:buNone/>
              <a:defRPr sz="2200">
                <a:solidFill>
                  <a:srgbClr val="282828"/>
                </a:solidFill>
              </a:defRPr>
            </a:pPr>
            <a:r>
              <a:rPr lang="en-US" dirty="0"/>
              <a:t>Amohelang Ntjanyana</a:t>
            </a:r>
            <a:endParaRPr dirty="0"/>
          </a:p>
          <a:p>
            <a:pPr marL="0" indent="0" algn="ctr">
              <a:lnSpc>
                <a:spcPct val="150000"/>
              </a:lnSpc>
              <a:buNone/>
              <a:defRPr sz="2200">
                <a:solidFill>
                  <a:srgbClr val="282828"/>
                </a:solidFill>
              </a:defRPr>
            </a:pPr>
            <a:r>
              <a:rPr b="1" i="1" dirty="0"/>
              <a:t>Contact: </a:t>
            </a:r>
            <a:endParaRPr lang="en-US" b="1" i="1" dirty="0"/>
          </a:p>
          <a:p>
            <a:pPr marL="0" indent="0" algn="ctr">
              <a:lnSpc>
                <a:spcPct val="150000"/>
              </a:lnSpc>
              <a:buNone/>
              <a:defRPr sz="2200">
                <a:solidFill>
                  <a:srgbClr val="282828"/>
                </a:solidFill>
              </a:defRPr>
            </a:pPr>
            <a:r>
              <a:rPr lang="en-US" dirty="0">
                <a:hlinkClick r:id="rId2"/>
              </a:rPr>
              <a:t>amohelangntjanyana@gmail.com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99"/>
                </a:solidFill>
              </a:defRPr>
            </a:pPr>
            <a:r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  <a:defRPr sz="2200">
                <a:solidFill>
                  <a:srgbClr val="282828"/>
                </a:solidFill>
              </a:defRPr>
            </a:pPr>
            <a:r>
              <a:rPr lang="en-US" dirty="0"/>
              <a:t>Amohelang Ntjanyana </a:t>
            </a:r>
            <a:r>
              <a:rPr dirty="0"/>
              <a:t>– MSc AI &amp; Cybersecurity</a:t>
            </a:r>
          </a:p>
          <a:p>
            <a:pPr marL="0" indent="0" algn="ctr">
              <a:lnSpc>
                <a:spcPct val="150000"/>
              </a:lnSpc>
              <a:buNone/>
              <a:defRPr sz="2200">
                <a:solidFill>
                  <a:srgbClr val="282828"/>
                </a:solidFill>
              </a:defRPr>
            </a:pPr>
            <a:r>
              <a:rPr dirty="0"/>
              <a:t>CTO – 10+ yrs fintech security</a:t>
            </a:r>
          </a:p>
          <a:p>
            <a:pPr marL="0" indent="0" algn="ctr">
              <a:lnSpc>
                <a:spcPct val="150000"/>
              </a:lnSpc>
              <a:buNone/>
              <a:defRPr sz="2200">
                <a:solidFill>
                  <a:srgbClr val="282828"/>
                </a:solidFill>
              </a:defRPr>
            </a:pPr>
            <a:r>
              <a:rPr dirty="0"/>
              <a:t>Advisor – Ex-CISO Telecom</a:t>
            </a:r>
          </a:p>
          <a:p>
            <a:pPr marL="0" indent="0" algn="ctr">
              <a:lnSpc>
                <a:spcPct val="150000"/>
              </a:lnSpc>
              <a:buNone/>
              <a:defRPr sz="2200">
                <a:solidFill>
                  <a:srgbClr val="282828"/>
                </a:solidFill>
              </a:defRPr>
            </a:pPr>
            <a:r>
              <a:rPr dirty="0"/>
              <a:t>Mission-driven team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99"/>
                </a:solidFill>
              </a:defRPr>
            </a:pPr>
            <a:r>
              <a:t>Financials /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282828"/>
                </a:solidFill>
              </a:defRPr>
            </a:pPr>
            <a:r>
              <a:t>Clear growth forecast for investors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304081"/>
              </p:ext>
            </p:extLst>
          </p:nvPr>
        </p:nvGraphicFramePr>
        <p:xfrm>
          <a:off x="642257" y="2198914"/>
          <a:ext cx="7315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99"/>
                </a:solidFill>
              </a:defRPr>
            </a:pPr>
            <a:r>
              <a:t>Closing /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  <a:defRPr sz="2200">
                <a:solidFill>
                  <a:srgbClr val="282828"/>
                </a:solidFill>
              </a:defRPr>
            </a:pPr>
            <a:r>
              <a:rPr b="1" i="1" dirty="0"/>
              <a:t>Vision: </a:t>
            </a:r>
            <a:r>
              <a:rPr dirty="0"/>
              <a:t>Secure Africa’s digital finance ecosystem</a:t>
            </a:r>
          </a:p>
          <a:p>
            <a:pPr marL="0" indent="0" algn="ctr">
              <a:lnSpc>
                <a:spcPct val="150000"/>
              </a:lnSpc>
              <a:buNone/>
              <a:defRPr sz="2200">
                <a:solidFill>
                  <a:srgbClr val="282828"/>
                </a:solidFill>
              </a:defRPr>
            </a:pPr>
            <a:r>
              <a:rPr b="1" i="1" dirty="0"/>
              <a:t>ASK: </a:t>
            </a:r>
            <a:r>
              <a:rPr dirty="0"/>
              <a:t>$500k Seed Funding</a:t>
            </a:r>
          </a:p>
          <a:p>
            <a:pPr marL="0" indent="0" algn="ctr">
              <a:lnSpc>
                <a:spcPct val="150000"/>
              </a:lnSpc>
              <a:buNone/>
              <a:defRPr sz="2200">
                <a:solidFill>
                  <a:srgbClr val="282828"/>
                </a:solidFill>
              </a:defRPr>
            </a:pPr>
            <a:r>
              <a:rPr dirty="0"/>
              <a:t>Thank you!</a:t>
            </a:r>
          </a:p>
          <a:p>
            <a:pPr marL="0" indent="0" algn="ctr">
              <a:lnSpc>
                <a:spcPct val="150000"/>
              </a:lnSpc>
              <a:buNone/>
              <a:defRPr sz="2200">
                <a:solidFill>
                  <a:srgbClr val="282828"/>
                </a:solidFill>
              </a:defRPr>
            </a:pPr>
            <a:r>
              <a:rPr lang="en-US" dirty="0">
                <a:hlinkClick r:id="rId2"/>
              </a:rPr>
              <a:t>amohelangntjanyana@gmail.com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99"/>
                </a:solidFill>
              </a:defRPr>
            </a:pPr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200000"/>
              </a:lnSpc>
              <a:buNone/>
              <a:defRPr sz="2200">
                <a:solidFill>
                  <a:srgbClr val="282828"/>
                </a:solidFill>
              </a:defRPr>
            </a:pPr>
            <a:r>
              <a:rPr dirty="0"/>
              <a:t>African financial institutions lose $4B+ annua</a:t>
            </a:r>
            <a:r>
              <a:rPr lang="en-US" dirty="0"/>
              <a:t>lly</a:t>
            </a:r>
          </a:p>
          <a:p>
            <a:pPr marL="0" indent="0" algn="ctr">
              <a:lnSpc>
                <a:spcPct val="200000"/>
              </a:lnSpc>
              <a:buNone/>
              <a:defRPr sz="2200">
                <a:solidFill>
                  <a:srgbClr val="282828"/>
                </a:solidFill>
              </a:defRPr>
            </a:pPr>
            <a:r>
              <a:rPr lang="en-US" dirty="0"/>
              <a:t>500M+ mobile money users vulnerable</a:t>
            </a:r>
          </a:p>
          <a:p>
            <a:pPr marL="0" indent="0" algn="ctr">
              <a:lnSpc>
                <a:spcPct val="200000"/>
              </a:lnSpc>
              <a:buNone/>
              <a:defRPr sz="2200">
                <a:solidFill>
                  <a:srgbClr val="282828"/>
                </a:solidFill>
              </a:defRPr>
            </a:pPr>
            <a:r>
              <a:rPr b="1" i="1" dirty="0"/>
              <a:t>Current tools: </a:t>
            </a:r>
            <a:r>
              <a:rPr dirty="0"/>
              <a:t>costly, slow, not localized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99"/>
                </a:solidFill>
              </a:defRPr>
            </a:pPr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200000"/>
              </a:lnSpc>
              <a:buNone/>
              <a:defRPr sz="2200">
                <a:solidFill>
                  <a:srgbClr val="282828"/>
                </a:solidFill>
              </a:defRPr>
            </a:pPr>
            <a:r>
              <a:rPr dirty="0"/>
              <a:t>AI-driven fraud detection &amp; response system</a:t>
            </a:r>
          </a:p>
          <a:p>
            <a:pPr marL="0" indent="0" algn="ctr">
              <a:lnSpc>
                <a:spcPct val="200000"/>
              </a:lnSpc>
              <a:buNone/>
              <a:defRPr sz="2200">
                <a:solidFill>
                  <a:srgbClr val="282828"/>
                </a:solidFill>
              </a:defRPr>
            </a:pPr>
            <a:r>
              <a:rPr dirty="0"/>
              <a:t>Real-time monitoring, alerts, automation</a:t>
            </a:r>
          </a:p>
          <a:p>
            <a:pPr marL="0" indent="0" algn="ctr">
              <a:lnSpc>
                <a:spcPct val="200000"/>
              </a:lnSpc>
              <a:buNone/>
              <a:defRPr sz="2200">
                <a:solidFill>
                  <a:srgbClr val="282828"/>
                </a:solidFill>
              </a:defRPr>
            </a:pPr>
            <a:r>
              <a:rPr dirty="0"/>
              <a:t>Affordable, scalable, cloud-based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99"/>
                </a:solidFill>
              </a:defRPr>
            </a:pPr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200">
                <a:solidFill>
                  <a:srgbClr val="282828"/>
                </a:solidFill>
              </a:defRPr>
            </a:pPr>
            <a:r>
              <a:rPr dirty="0"/>
              <a:t>Huge growth potential in African fintech security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33464"/>
              </p:ext>
            </p:extLst>
          </p:nvPr>
        </p:nvGraphicFramePr>
        <p:xfrm>
          <a:off x="827314" y="2307772"/>
          <a:ext cx="7315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99"/>
                </a:solidFill>
              </a:defRPr>
            </a:pPr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200000"/>
              </a:lnSpc>
              <a:buNone/>
              <a:defRPr sz="2200">
                <a:solidFill>
                  <a:srgbClr val="282828"/>
                </a:solidFill>
              </a:defRPr>
            </a:pPr>
            <a:r>
              <a:rPr dirty="0"/>
              <a:t>SaaS subscriptions (tiered)</a:t>
            </a:r>
          </a:p>
          <a:p>
            <a:pPr marL="0" indent="0" algn="ctr">
              <a:lnSpc>
                <a:spcPct val="200000"/>
              </a:lnSpc>
              <a:buNone/>
              <a:defRPr sz="2200">
                <a:solidFill>
                  <a:srgbClr val="282828"/>
                </a:solidFill>
              </a:defRPr>
            </a:pPr>
            <a:r>
              <a:rPr dirty="0"/>
              <a:t>Integration fees</a:t>
            </a:r>
          </a:p>
          <a:p>
            <a:pPr marL="0" indent="0" algn="ctr">
              <a:lnSpc>
                <a:spcPct val="200000"/>
              </a:lnSpc>
              <a:buNone/>
              <a:defRPr sz="2200">
                <a:solidFill>
                  <a:srgbClr val="282828"/>
                </a:solidFill>
              </a:defRPr>
            </a:pPr>
            <a:r>
              <a:rPr dirty="0"/>
              <a:t>Long-term B2B contracts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99"/>
                </a:solidFill>
              </a:defRPr>
            </a:pPr>
            <a:r>
              <a:t>Product /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200000"/>
              </a:lnSpc>
              <a:buNone/>
              <a:defRPr sz="2200">
                <a:solidFill>
                  <a:srgbClr val="282828"/>
                </a:solidFill>
              </a:defRPr>
            </a:pPr>
            <a:r>
              <a:rPr dirty="0"/>
              <a:t>AI/ML anomaly detection</a:t>
            </a:r>
          </a:p>
          <a:p>
            <a:pPr marL="0" indent="0" algn="ctr">
              <a:lnSpc>
                <a:spcPct val="200000"/>
              </a:lnSpc>
              <a:buNone/>
              <a:defRPr sz="2200">
                <a:solidFill>
                  <a:srgbClr val="282828"/>
                </a:solidFill>
              </a:defRPr>
            </a:pPr>
            <a:r>
              <a:rPr dirty="0"/>
              <a:t>Explainable AI (compliance)</a:t>
            </a:r>
          </a:p>
          <a:p>
            <a:pPr marL="0" indent="0" algn="ctr">
              <a:lnSpc>
                <a:spcPct val="200000"/>
              </a:lnSpc>
              <a:buNone/>
              <a:defRPr sz="2200">
                <a:solidFill>
                  <a:srgbClr val="282828"/>
                </a:solidFill>
              </a:defRPr>
            </a:pPr>
            <a:r>
              <a:rPr b="1" i="1" dirty="0"/>
              <a:t>Dashboard: </a:t>
            </a:r>
            <a:r>
              <a:rPr dirty="0"/>
              <a:t>alerts, logs, risk scores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99"/>
                </a:solidFill>
              </a:defRPr>
            </a:pPr>
            <a:r>
              <a:t>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250000"/>
              </a:lnSpc>
              <a:buNone/>
              <a:defRPr sz="2200">
                <a:solidFill>
                  <a:srgbClr val="282828"/>
                </a:solidFill>
              </a:defRPr>
            </a:pPr>
            <a:r>
              <a:rPr dirty="0"/>
              <a:t>2 bank pilots (1,000+ </a:t>
            </a:r>
            <a:r>
              <a:rPr dirty="0" err="1"/>
              <a:t>tx</a:t>
            </a:r>
            <a:r>
              <a:rPr dirty="0"/>
              <a:t>/day)</a:t>
            </a:r>
            <a:endParaRPr lang="en-US" dirty="0"/>
          </a:p>
          <a:p>
            <a:pPr marL="0" indent="0" algn="ctr">
              <a:lnSpc>
                <a:spcPct val="250000"/>
              </a:lnSpc>
              <a:buNone/>
              <a:defRPr sz="2200">
                <a:solidFill>
                  <a:srgbClr val="282828"/>
                </a:solidFill>
              </a:defRPr>
            </a:pPr>
            <a:r>
              <a:rPr dirty="0"/>
              <a:t>95% detection accuracy</a:t>
            </a:r>
            <a:endParaRPr lang="en-US" dirty="0"/>
          </a:p>
          <a:p>
            <a:pPr marL="0" indent="0" algn="ctr">
              <a:lnSpc>
                <a:spcPct val="250000"/>
              </a:lnSpc>
              <a:buNone/>
              <a:defRPr sz="2200">
                <a:solidFill>
                  <a:srgbClr val="282828"/>
                </a:solidFill>
              </a:defRPr>
            </a:pPr>
            <a:r>
              <a:rPr dirty="0"/>
              <a:t>Talks with fintech hubs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99"/>
                </a:solidFill>
              </a:defRPr>
            </a:pPr>
            <a:r>
              <a:t>Go-to-Market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  <a:defRPr sz="2200">
                <a:solidFill>
                  <a:srgbClr val="282828"/>
                </a:solidFill>
              </a:defRPr>
            </a:pPr>
            <a:r>
              <a:rPr b="1" i="1" dirty="0"/>
              <a:t>Target</a:t>
            </a:r>
            <a:r>
              <a:rPr dirty="0"/>
              <a:t>: Banks, </a:t>
            </a:r>
            <a:r>
              <a:rPr dirty="0" err="1"/>
              <a:t>fintechs</a:t>
            </a:r>
            <a:r>
              <a:rPr dirty="0"/>
              <a:t>, MFIs</a:t>
            </a:r>
          </a:p>
          <a:p>
            <a:pPr marL="0" indent="0" algn="ctr">
              <a:lnSpc>
                <a:spcPct val="150000"/>
              </a:lnSpc>
              <a:buNone/>
              <a:defRPr sz="2200">
                <a:solidFill>
                  <a:srgbClr val="282828"/>
                </a:solidFill>
              </a:defRPr>
            </a:pPr>
            <a:r>
              <a:rPr dirty="0"/>
              <a:t>B2B partnerships + direct sales</a:t>
            </a:r>
          </a:p>
          <a:p>
            <a:pPr marL="0" indent="0" algn="ctr">
              <a:lnSpc>
                <a:spcPct val="150000"/>
              </a:lnSpc>
              <a:buNone/>
              <a:defRPr sz="2200">
                <a:solidFill>
                  <a:srgbClr val="282828"/>
                </a:solidFill>
              </a:defRPr>
            </a:pPr>
            <a:r>
              <a:rPr dirty="0"/>
              <a:t>Early adoption discounts</a:t>
            </a:r>
          </a:p>
          <a:p>
            <a:pPr marL="0" indent="0" algn="ctr">
              <a:lnSpc>
                <a:spcPct val="150000"/>
              </a:lnSpc>
              <a:buNone/>
              <a:defRPr sz="2200">
                <a:solidFill>
                  <a:srgbClr val="282828"/>
                </a:solidFill>
              </a:defRPr>
            </a:pPr>
            <a:r>
              <a:rPr dirty="0"/>
              <a:t>Cybersecurity events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99"/>
                </a:solidFill>
              </a:defRPr>
            </a:pPr>
            <a: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200">
                <a:solidFill>
                  <a:srgbClr val="282828"/>
                </a:solidFill>
              </a:defRPr>
            </a:pP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308100"/>
              </p:ext>
            </p:extLst>
          </p:nvPr>
        </p:nvGraphicFramePr>
        <p:xfrm>
          <a:off x="457200" y="1600199"/>
          <a:ext cx="8229600" cy="45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9988">
                <a:tc>
                  <a:txBody>
                    <a:bodyPr/>
                    <a:lstStyle/>
                    <a:p>
                      <a:r>
                        <a:rPr dirty="0"/>
                        <a:t>Competitor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Weakness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Our 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2988">
                <a:tc>
                  <a:txBody>
                    <a:bodyPr/>
                    <a:lstStyle/>
                    <a:p>
                      <a:r>
                        <a:t>Global Firms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Expensive, not localized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Affordable, African-focused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2988">
                <a:tc>
                  <a:txBody>
                    <a:bodyPr/>
                    <a:lstStyle/>
                    <a:p>
                      <a:r>
                        <a:t>Local Providers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Manual, limited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AI-driven, scalable, compliant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232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FinSec AI</vt:lpstr>
      <vt:lpstr>Problem</vt:lpstr>
      <vt:lpstr>Solution</vt:lpstr>
      <vt:lpstr>Market Opportunity</vt:lpstr>
      <vt:lpstr>Business Model</vt:lpstr>
      <vt:lpstr>Product / Technology</vt:lpstr>
      <vt:lpstr>Traction</vt:lpstr>
      <vt:lpstr>Go-to-Market Strategy</vt:lpstr>
      <vt:lpstr>Competitive Landscape</vt:lpstr>
      <vt:lpstr>Team</vt:lpstr>
      <vt:lpstr>Financials / Projections</vt:lpstr>
      <vt:lpstr>Closing / Ask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Tumelo Ntjanyana</cp:lastModifiedBy>
  <cp:revision>2</cp:revision>
  <dcterms:created xsi:type="dcterms:W3CDTF">2013-01-27T09:14:16Z</dcterms:created>
  <dcterms:modified xsi:type="dcterms:W3CDTF">2025-08-29T13:40:57Z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914f9e-4c1b-4005-a7de-34e254df930c_Enabled">
    <vt:lpwstr>true</vt:lpwstr>
  </property>
  <property fmtid="{D5CDD505-2E9C-101B-9397-08002B2CF9AE}" pid="3" name="MSIP_Label_9f914f9e-4c1b-4005-a7de-34e254df930c_SetDate">
    <vt:lpwstr>2025-08-29T13:40:57Z</vt:lpwstr>
  </property>
  <property fmtid="{D5CDD505-2E9C-101B-9397-08002B2CF9AE}" pid="4" name="MSIP_Label_9f914f9e-4c1b-4005-a7de-34e254df930c_Method">
    <vt:lpwstr>Standard</vt:lpwstr>
  </property>
  <property fmtid="{D5CDD505-2E9C-101B-9397-08002B2CF9AE}" pid="5" name="MSIP_Label_9f914f9e-4c1b-4005-a7de-34e254df930c_Name">
    <vt:lpwstr>Personal</vt:lpwstr>
  </property>
  <property fmtid="{D5CDD505-2E9C-101B-9397-08002B2CF9AE}" pid="6" name="MSIP_Label_9f914f9e-4c1b-4005-a7de-34e254df930c_SiteId">
    <vt:lpwstr>2da551e5-ab0a-45ad-b85e-866ea2d3c525</vt:lpwstr>
  </property>
  <property fmtid="{D5CDD505-2E9C-101B-9397-08002B2CF9AE}" pid="7" name="MSIP_Label_9f914f9e-4c1b-4005-a7de-34e254df930c_ActionId">
    <vt:lpwstr>7e0fa2a9-cab3-4a47-b3c2-579fa61cc549</vt:lpwstr>
  </property>
  <property fmtid="{D5CDD505-2E9C-101B-9397-08002B2CF9AE}" pid="8" name="MSIP_Label_9f914f9e-4c1b-4005-a7de-34e254df930c_ContentBits">
    <vt:lpwstr>0</vt:lpwstr>
  </property>
  <property fmtid="{D5CDD505-2E9C-101B-9397-08002B2CF9AE}" pid="9" name="MSIP_Label_9f914f9e-4c1b-4005-a7de-34e254df930c_Tag">
    <vt:lpwstr>10, 3, 0, 1</vt:lpwstr>
  </property>
</Properties>
</file>