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84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7" r:id="rId24"/>
    <p:sldId id="279" r:id="rId25"/>
    <p:sldId id="280" r:id="rId26"/>
    <p:sldId id="283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/>
    <p:restoredTop sz="94690"/>
  </p:normalViewPr>
  <p:slideViewPr>
    <p:cSldViewPr>
      <p:cViewPr varScale="1">
        <p:scale>
          <a:sx n="99" d="100"/>
          <a:sy n="99" d="100"/>
        </p:scale>
        <p:origin x="6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F15C-3E57-A14E-B256-72C8385A6074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72CF1-99C3-2747-A564-E3AAEA79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72CF1-99C3-2747-A564-E3AAEA790C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72CF1-99C3-2747-A564-E3AAEA790C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585" y="350266"/>
            <a:ext cx="4592828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85" y="1509521"/>
            <a:ext cx="8707628" cy="201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4297" y="6366372"/>
            <a:ext cx="18910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mj00@ucsb.edu" TargetMode="External"/><Relationship Id="rId2" Type="http://schemas.openxmlformats.org/officeDocument/2006/relationships/hyperlink" Target="mailto:jano@ucsb.edu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K9-CNms98" TargetMode="External"/><Relationship Id="rId2" Type="http://schemas.openxmlformats.org/officeDocument/2006/relationships/hyperlink" Target="https://stackoverflow.com/questions/21473308/integrating-eclipse-and-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kejohnson51/geog178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johnson51.github.io/geog1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039"/>
            <a:ext cx="9144000" cy="1075690"/>
          </a:xfrm>
          <a:custGeom>
            <a:avLst/>
            <a:gdLst/>
            <a:ahLst/>
            <a:cxnLst/>
            <a:rect l="l" t="t" r="r" b="b"/>
            <a:pathLst>
              <a:path w="9144000" h="1075689">
                <a:moveTo>
                  <a:pt x="0" y="1075181"/>
                </a:moveTo>
                <a:lnTo>
                  <a:pt x="9144000" y="1075181"/>
                </a:lnTo>
                <a:lnTo>
                  <a:pt x="9144000" y="0"/>
                </a:lnTo>
                <a:lnTo>
                  <a:pt x="0" y="0"/>
                </a:lnTo>
                <a:lnTo>
                  <a:pt x="0" y="1075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160" y="1347977"/>
            <a:ext cx="4332732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642" y="1482090"/>
            <a:ext cx="3698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99"/>
                </a:solidFill>
              </a:rPr>
              <a:t>GEOG</a:t>
            </a:r>
            <a:r>
              <a:rPr sz="4000" spc="-80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178/258: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2209800"/>
            <a:ext cx="6770370" cy="264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Conceptual Modeling and</a:t>
            </a:r>
            <a:r>
              <a:rPr sz="28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Programming  for the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Geo-Sciences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900" i="1" dirty="0">
                <a:latin typeface="Times New Roman"/>
                <a:cs typeface="Times New Roman"/>
              </a:rPr>
              <a:t>Week 1: January 8</a:t>
            </a:r>
            <a:r>
              <a:rPr lang="en-US" sz="2900" i="1" baseline="30000" dirty="0">
                <a:latin typeface="Times New Roman"/>
                <a:cs typeface="Times New Roman"/>
              </a:rPr>
              <a:t>th</a:t>
            </a:r>
            <a:r>
              <a:rPr lang="en-US" sz="2900" i="1" dirty="0">
                <a:latin typeface="Times New Roman"/>
                <a:cs typeface="Times New Roman"/>
              </a:rPr>
              <a:t>, 2019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en-US" sz="2900" b="1" i="1" dirty="0">
              <a:solidFill>
                <a:srgbClr val="B3B3B3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800" b="1" i="1" dirty="0">
                <a:solidFill>
                  <a:srgbClr val="B3B3B3"/>
                </a:solidFill>
                <a:latin typeface="Arial"/>
                <a:cs typeface="Arial"/>
              </a:rPr>
              <a:t>mike</a:t>
            </a:r>
            <a:r>
              <a:rPr lang="en-US" sz="2800" b="1" i="1" spc="-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lang="en-US" sz="2800" b="1" i="1" dirty="0" err="1">
                <a:solidFill>
                  <a:srgbClr val="B3B3B3"/>
                </a:solidFill>
                <a:latin typeface="Arial"/>
                <a:cs typeface="Arial"/>
              </a:rPr>
              <a:t>johnson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1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a New</a:t>
            </a:r>
            <a:r>
              <a:rPr spc="-80" dirty="0"/>
              <a:t> </a:t>
            </a:r>
            <a:r>
              <a:rPr dirty="0"/>
              <a:t>Project: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521"/>
            <a:ext cx="547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 launch Eclipse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define</a:t>
            </a:r>
            <a:r>
              <a:rPr sz="18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workspace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514" y="2259329"/>
            <a:ext cx="4932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workspace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source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code</a:t>
            </a:r>
            <a:r>
              <a:rPr sz="1800" spc="-1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output will be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stored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3009391"/>
            <a:ext cx="4645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 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workspace to 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Week0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 ‘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Browse…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’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514" y="6246621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‘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OK’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 are</a:t>
            </a:r>
            <a:r>
              <a:rPr sz="1800" spc="-1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3715" y="3743705"/>
            <a:ext cx="4895849" cy="229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BDE61D91-330C-E144-A6E7-A40BEF683A0F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007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</a:t>
            </a:r>
            <a:r>
              <a:rPr spc="-55" dirty="0"/>
              <a:t> </a:t>
            </a:r>
            <a:r>
              <a:rPr spc="-5" dirty="0"/>
              <a:t>Components: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your workspace is loaded, 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be  presented with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following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interface: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8520" y="2438400"/>
            <a:ext cx="5745480" cy="373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2DCCDF-DB64-1E43-9ED0-3E86552016B7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507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516001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 code in Eclipse needs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live under a</a:t>
            </a:r>
            <a:r>
              <a:rPr sz="1800" spc="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create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project: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Java</a:t>
            </a:r>
            <a:r>
              <a:rPr sz="1800" spc="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7630" y="2537098"/>
            <a:ext cx="5006340" cy="370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281813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69">
                <a:moveTo>
                  <a:pt x="153162" y="0"/>
                </a:moveTo>
                <a:lnTo>
                  <a:pt x="0" y="76580"/>
                </a:lnTo>
                <a:lnTo>
                  <a:pt x="153162" y="153162"/>
                </a:lnTo>
                <a:lnTo>
                  <a:pt x="153162" y="102108"/>
                </a:lnTo>
                <a:lnTo>
                  <a:pt x="127635" y="102108"/>
                </a:lnTo>
                <a:lnTo>
                  <a:pt x="127635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69">
                <a:moveTo>
                  <a:pt x="153162" y="51053"/>
                </a:moveTo>
                <a:lnTo>
                  <a:pt x="127635" y="51053"/>
                </a:lnTo>
                <a:lnTo>
                  <a:pt x="127635" y="102108"/>
                </a:lnTo>
                <a:lnTo>
                  <a:pt x="153162" y="102108"/>
                </a:lnTo>
                <a:lnTo>
                  <a:pt x="153162" y="51053"/>
                </a:lnTo>
                <a:close/>
              </a:path>
              <a:path w="1168400" h="153669">
                <a:moveTo>
                  <a:pt x="1168399" y="51053"/>
                </a:moveTo>
                <a:lnTo>
                  <a:pt x="153162" y="51053"/>
                </a:lnTo>
                <a:lnTo>
                  <a:pt x="153162" y="102108"/>
                </a:lnTo>
                <a:lnTo>
                  <a:pt x="1168399" y="102108"/>
                </a:lnTo>
                <a:lnTo>
                  <a:pt x="1168399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BC29D2A-5395-D448-9EFA-296C462ACBC6}"/>
              </a:ext>
            </a:extLst>
          </p:cNvPr>
          <p:cNvSpPr txBox="1"/>
          <p:nvPr/>
        </p:nvSpPr>
        <p:spPr>
          <a:xfrm>
            <a:off x="6400800" y="6615088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507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478853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Enter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 Name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the Project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99CC00"/>
                </a:solidFill>
                <a:latin typeface="Arial"/>
                <a:cs typeface="Arial"/>
              </a:rPr>
              <a:t>Hello_World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“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Finish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new Project will appear 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Explorer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2850" y="2819400"/>
            <a:ext cx="2731007" cy="3621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2819400"/>
            <a:ext cx="2431542" cy="36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AE5C824-3E52-2349-8681-6084D7C12890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211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75" dirty="0"/>
              <a:t> </a:t>
            </a:r>
            <a:r>
              <a:rPr dirty="0"/>
              <a:t>class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541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now create your first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within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Java  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6294" y="2314194"/>
            <a:ext cx="5006340" cy="370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2333" y="2900933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69">
                <a:moveTo>
                  <a:pt x="153162" y="0"/>
                </a:moveTo>
                <a:lnTo>
                  <a:pt x="0" y="76580"/>
                </a:lnTo>
                <a:lnTo>
                  <a:pt x="153162" y="153162"/>
                </a:lnTo>
                <a:lnTo>
                  <a:pt x="153162" y="102107"/>
                </a:lnTo>
                <a:lnTo>
                  <a:pt x="127634" y="102107"/>
                </a:lnTo>
                <a:lnTo>
                  <a:pt x="127634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69">
                <a:moveTo>
                  <a:pt x="153162" y="51053"/>
                </a:moveTo>
                <a:lnTo>
                  <a:pt x="127634" y="51053"/>
                </a:lnTo>
                <a:lnTo>
                  <a:pt x="127634" y="102107"/>
                </a:lnTo>
                <a:lnTo>
                  <a:pt x="153162" y="102107"/>
                </a:lnTo>
                <a:lnTo>
                  <a:pt x="153162" y="51053"/>
                </a:lnTo>
                <a:close/>
              </a:path>
              <a:path w="1168400" h="153669">
                <a:moveTo>
                  <a:pt x="1168399" y="51053"/>
                </a:moveTo>
                <a:lnTo>
                  <a:pt x="153162" y="51053"/>
                </a:lnTo>
                <a:lnTo>
                  <a:pt x="153162" y="102107"/>
                </a:lnTo>
                <a:lnTo>
                  <a:pt x="1168399" y="102107"/>
                </a:lnTo>
                <a:lnTo>
                  <a:pt x="1168399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00D788C-148E-3F46-B95E-7A2A248852D4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0803" y="3092957"/>
            <a:ext cx="2971800" cy="348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270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11045"/>
            <a:ext cx="3533775" cy="69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Enter a Name for the class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99CC00"/>
                </a:solidFill>
                <a:latin typeface="Arial"/>
                <a:cs typeface="Arial"/>
              </a:rPr>
              <a:t>hello_world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also</a:t>
            </a:r>
            <a:r>
              <a:rPr sz="14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specify:</a:t>
            </a:r>
            <a:endParaRPr sz="1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package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714" y="2194560"/>
            <a:ext cx="213614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Superclass</a:t>
            </a:r>
            <a:endParaRPr sz="1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Whether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or not to include a</a:t>
            </a:r>
            <a:r>
              <a:rPr sz="10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Etc..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2754883"/>
            <a:ext cx="256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Fill in necessary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003399"/>
                </a:solidFill>
                <a:latin typeface="Arial"/>
                <a:cs typeface="Arial"/>
              </a:rPr>
              <a:t>Finish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6730" y="5340096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1"/>
                </a:lnTo>
                <a:lnTo>
                  <a:pt x="1117346" y="102107"/>
                </a:lnTo>
                <a:lnTo>
                  <a:pt x="1040765" y="102107"/>
                </a:lnTo>
                <a:lnTo>
                  <a:pt x="1040765" y="51053"/>
                </a:lnTo>
                <a:lnTo>
                  <a:pt x="1117346" y="51053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3"/>
                </a:lnTo>
                <a:close/>
              </a:path>
              <a:path w="1168400" h="153670">
                <a:moveTo>
                  <a:pt x="1117346" y="51053"/>
                </a:moveTo>
                <a:lnTo>
                  <a:pt x="1040765" y="51053"/>
                </a:lnTo>
                <a:lnTo>
                  <a:pt x="1040765" y="102107"/>
                </a:lnTo>
                <a:lnTo>
                  <a:pt x="1117346" y="102107"/>
                </a:lnTo>
                <a:lnTo>
                  <a:pt x="1168400" y="76580"/>
                </a:lnTo>
                <a:lnTo>
                  <a:pt x="1117346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7621" y="3680459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2"/>
                </a:lnTo>
                <a:lnTo>
                  <a:pt x="1117346" y="102107"/>
                </a:lnTo>
                <a:lnTo>
                  <a:pt x="1040764" y="102107"/>
                </a:lnTo>
                <a:lnTo>
                  <a:pt x="1040764" y="51053"/>
                </a:lnTo>
                <a:lnTo>
                  <a:pt x="1117345" y="51053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3"/>
                </a:lnTo>
                <a:close/>
              </a:path>
              <a:path w="1168400" h="153670">
                <a:moveTo>
                  <a:pt x="1117345" y="51053"/>
                </a:moveTo>
                <a:lnTo>
                  <a:pt x="1040764" y="51053"/>
                </a:lnTo>
                <a:lnTo>
                  <a:pt x="1040764" y="102107"/>
                </a:lnTo>
                <a:lnTo>
                  <a:pt x="1117346" y="102107"/>
                </a:lnTo>
                <a:lnTo>
                  <a:pt x="1168400" y="76581"/>
                </a:lnTo>
                <a:lnTo>
                  <a:pt x="1117345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4036FA2-CF48-7E49-B64D-B59ACC69D3E3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628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</a:t>
            </a:r>
            <a:r>
              <a:rPr spc="5" dirty="0"/>
              <a:t>f</a:t>
            </a:r>
            <a:r>
              <a:rPr dirty="0"/>
              <a:t>ace: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521"/>
            <a:ext cx="325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see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following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A92E3-44F9-EF43-92F3-5E448779DB70}"/>
              </a:ext>
            </a:extLst>
          </p:cNvPr>
          <p:cNvGrpSpPr/>
          <p:nvPr/>
        </p:nvGrpSpPr>
        <p:grpSpPr>
          <a:xfrm>
            <a:off x="3876294" y="1828800"/>
            <a:ext cx="5022341" cy="3862579"/>
            <a:chOff x="3876294" y="2234183"/>
            <a:chExt cx="5022341" cy="3862579"/>
          </a:xfrm>
        </p:grpSpPr>
        <p:sp>
          <p:nvSpPr>
            <p:cNvPr id="11" name="object 11"/>
            <p:cNvSpPr/>
            <p:nvPr/>
          </p:nvSpPr>
          <p:spPr>
            <a:xfrm>
              <a:off x="4073652" y="2879598"/>
              <a:ext cx="4685538" cy="3217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876294" y="4339590"/>
              <a:ext cx="1663064" cy="708025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108585" marR="99695" indent="-1905" algn="ctr">
                <a:lnSpc>
                  <a:spcPct val="100000"/>
                </a:lnSpc>
                <a:spcBef>
                  <a:spcPts val="330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Directory structure for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package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and actual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java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file created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automatically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976621" y="2234183"/>
              <a:ext cx="1663064" cy="554355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2544" rIns="0" bIns="0" rtlCol="0">
              <a:spAutoFit/>
            </a:bodyPr>
            <a:lstStyle/>
            <a:p>
              <a:pPr marL="104139" marR="93345" indent="-3175" algn="ctr">
                <a:lnSpc>
                  <a:spcPct val="100000"/>
                </a:lnSpc>
                <a:spcBef>
                  <a:spcPts val="334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Source is loaded into  the editor panel,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already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stubbed</a:t>
              </a:r>
              <a:r>
                <a:rPr sz="1000" b="1" spc="-35" dirty="0">
                  <a:solidFill>
                    <a:srgbClr val="000080"/>
                  </a:solidFill>
                  <a:latin typeface="Arial"/>
                  <a:cs typeface="Arial"/>
                </a:rPr>
                <a:t>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out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721345" y="4949190"/>
              <a:ext cx="1177290" cy="1016000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2545" rIns="0" bIns="0" rtlCol="0">
              <a:spAutoFit/>
            </a:bodyPr>
            <a:lstStyle/>
            <a:p>
              <a:pPr marL="158750" marR="150495" algn="ctr">
                <a:lnSpc>
                  <a:spcPct val="100000"/>
                </a:lnSpc>
                <a:spcBef>
                  <a:spcPts val="335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Source is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displayed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in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hierarchical 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fashion  listing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each 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method</a:t>
              </a:r>
              <a:r>
                <a:rPr sz="1000" b="1" spc="-85" dirty="0">
                  <a:solidFill>
                    <a:srgbClr val="000080"/>
                  </a:solidFill>
                  <a:latin typeface="Arial"/>
                  <a:cs typeface="Arial"/>
                </a:rPr>
                <a:t>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name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59527" y="3382898"/>
              <a:ext cx="897890" cy="125095"/>
            </a:xfrm>
            <a:custGeom>
              <a:avLst/>
              <a:gdLst/>
              <a:ahLst/>
              <a:cxnLst/>
              <a:rect l="l" t="t" r="r" b="b"/>
              <a:pathLst>
                <a:path w="897889" h="125095">
                  <a:moveTo>
                    <a:pt x="0" y="124967"/>
                  </a:moveTo>
                  <a:lnTo>
                    <a:pt x="897636" y="124967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1764" y="2788539"/>
              <a:ext cx="153670" cy="594360"/>
            </a:xfrm>
            <a:custGeom>
              <a:avLst/>
              <a:gdLst/>
              <a:ahLst/>
              <a:cxnLst/>
              <a:rect l="l" t="t" r="r" b="b"/>
              <a:pathLst>
                <a:path w="153670" h="594360">
                  <a:moveTo>
                    <a:pt x="51053" y="441198"/>
                  </a:moveTo>
                  <a:lnTo>
                    <a:pt x="0" y="441198"/>
                  </a:lnTo>
                  <a:lnTo>
                    <a:pt x="76581" y="594360"/>
                  </a:lnTo>
                  <a:lnTo>
                    <a:pt x="140398" y="466725"/>
                  </a:lnTo>
                  <a:lnTo>
                    <a:pt x="51053" y="466725"/>
                  </a:lnTo>
                  <a:lnTo>
                    <a:pt x="51053" y="441198"/>
                  </a:lnTo>
                  <a:close/>
                </a:path>
                <a:path w="153670" h="594360">
                  <a:moveTo>
                    <a:pt x="102108" y="0"/>
                  </a:moveTo>
                  <a:lnTo>
                    <a:pt x="51053" y="0"/>
                  </a:lnTo>
                  <a:lnTo>
                    <a:pt x="51053" y="466725"/>
                  </a:lnTo>
                  <a:lnTo>
                    <a:pt x="102108" y="466725"/>
                  </a:lnTo>
                  <a:lnTo>
                    <a:pt x="102108" y="0"/>
                  </a:lnTo>
                  <a:close/>
                </a:path>
                <a:path w="153670" h="594360">
                  <a:moveTo>
                    <a:pt x="153162" y="441198"/>
                  </a:moveTo>
                  <a:lnTo>
                    <a:pt x="102108" y="441198"/>
                  </a:lnTo>
                  <a:lnTo>
                    <a:pt x="102108" y="466725"/>
                  </a:lnTo>
                  <a:lnTo>
                    <a:pt x="140398" y="466725"/>
                  </a:lnTo>
                  <a:lnTo>
                    <a:pt x="153162" y="44119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5500" y="3757040"/>
              <a:ext cx="153670" cy="583565"/>
            </a:xfrm>
            <a:custGeom>
              <a:avLst/>
              <a:gdLst/>
              <a:ahLst/>
              <a:cxnLst/>
              <a:rect l="l" t="t" r="r" b="b"/>
              <a:pathLst>
                <a:path w="153670" h="583564">
                  <a:moveTo>
                    <a:pt x="51065" y="152908"/>
                  </a:moveTo>
                  <a:lnTo>
                    <a:pt x="46989" y="582802"/>
                  </a:lnTo>
                  <a:lnTo>
                    <a:pt x="98044" y="583310"/>
                  </a:lnTo>
                  <a:lnTo>
                    <a:pt x="102119" y="153416"/>
                  </a:lnTo>
                  <a:lnTo>
                    <a:pt x="51065" y="152908"/>
                  </a:lnTo>
                  <a:close/>
                </a:path>
                <a:path w="153670" h="583564">
                  <a:moveTo>
                    <a:pt x="140219" y="127380"/>
                  </a:moveTo>
                  <a:lnTo>
                    <a:pt x="51308" y="127380"/>
                  </a:lnTo>
                  <a:lnTo>
                    <a:pt x="102362" y="127888"/>
                  </a:lnTo>
                  <a:lnTo>
                    <a:pt x="102119" y="153416"/>
                  </a:lnTo>
                  <a:lnTo>
                    <a:pt x="153162" y="153923"/>
                  </a:lnTo>
                  <a:lnTo>
                    <a:pt x="140219" y="127380"/>
                  </a:lnTo>
                  <a:close/>
                </a:path>
                <a:path w="153670" h="583564">
                  <a:moveTo>
                    <a:pt x="51308" y="127380"/>
                  </a:moveTo>
                  <a:lnTo>
                    <a:pt x="51065" y="152908"/>
                  </a:lnTo>
                  <a:lnTo>
                    <a:pt x="102119" y="153416"/>
                  </a:lnTo>
                  <a:lnTo>
                    <a:pt x="102362" y="127888"/>
                  </a:lnTo>
                  <a:lnTo>
                    <a:pt x="51308" y="127380"/>
                  </a:lnTo>
                  <a:close/>
                </a:path>
                <a:path w="153670" h="583564">
                  <a:moveTo>
                    <a:pt x="78104" y="0"/>
                  </a:moveTo>
                  <a:lnTo>
                    <a:pt x="0" y="152399"/>
                  </a:lnTo>
                  <a:lnTo>
                    <a:pt x="51065" y="152908"/>
                  </a:lnTo>
                  <a:lnTo>
                    <a:pt x="51308" y="127380"/>
                  </a:lnTo>
                  <a:lnTo>
                    <a:pt x="140219" y="127380"/>
                  </a:lnTo>
                  <a:lnTo>
                    <a:pt x="7810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5295" y="3632072"/>
              <a:ext cx="897890" cy="125095"/>
            </a:xfrm>
            <a:custGeom>
              <a:avLst/>
              <a:gdLst/>
              <a:ahLst/>
              <a:cxnLst/>
              <a:rect l="l" t="t" r="r" b="b"/>
              <a:pathLst>
                <a:path w="897889" h="125095">
                  <a:moveTo>
                    <a:pt x="0" y="124968"/>
                  </a:moveTo>
                  <a:lnTo>
                    <a:pt x="897636" y="124968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4171" y="4622672"/>
              <a:ext cx="153670" cy="327025"/>
            </a:xfrm>
            <a:custGeom>
              <a:avLst/>
              <a:gdLst/>
              <a:ahLst/>
              <a:cxnLst/>
              <a:rect l="l" t="t" r="r" b="b"/>
              <a:pathLst>
                <a:path w="153670" h="327025">
                  <a:moveTo>
                    <a:pt x="102107" y="127634"/>
                  </a:moveTo>
                  <a:lnTo>
                    <a:pt x="51053" y="127634"/>
                  </a:lnTo>
                  <a:lnTo>
                    <a:pt x="51053" y="326644"/>
                  </a:lnTo>
                  <a:lnTo>
                    <a:pt x="102107" y="326644"/>
                  </a:lnTo>
                  <a:lnTo>
                    <a:pt x="102107" y="127634"/>
                  </a:lnTo>
                  <a:close/>
                </a:path>
                <a:path w="153670" h="327025">
                  <a:moveTo>
                    <a:pt x="76580" y="0"/>
                  </a:moveTo>
                  <a:lnTo>
                    <a:pt x="0" y="153162"/>
                  </a:lnTo>
                  <a:lnTo>
                    <a:pt x="51053" y="153162"/>
                  </a:lnTo>
                  <a:lnTo>
                    <a:pt x="51053" y="127634"/>
                  </a:lnTo>
                  <a:lnTo>
                    <a:pt x="140398" y="127634"/>
                  </a:lnTo>
                  <a:lnTo>
                    <a:pt x="76580" y="0"/>
                  </a:lnTo>
                  <a:close/>
                </a:path>
                <a:path w="153670" h="327025">
                  <a:moveTo>
                    <a:pt x="140398" y="127634"/>
                  </a:moveTo>
                  <a:lnTo>
                    <a:pt x="102107" y="127634"/>
                  </a:lnTo>
                  <a:lnTo>
                    <a:pt x="102107" y="153162"/>
                  </a:lnTo>
                  <a:lnTo>
                    <a:pt x="153161" y="153162"/>
                  </a:lnTo>
                  <a:lnTo>
                    <a:pt x="140398" y="127634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1934" y="4498466"/>
              <a:ext cx="897890" cy="124460"/>
            </a:xfrm>
            <a:custGeom>
              <a:avLst/>
              <a:gdLst/>
              <a:ahLst/>
              <a:cxnLst/>
              <a:rect l="l" t="t" r="r" b="b"/>
              <a:pathLst>
                <a:path w="897890" h="124460">
                  <a:moveTo>
                    <a:pt x="0" y="124205"/>
                  </a:moveTo>
                  <a:lnTo>
                    <a:pt x="897636" y="124205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205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77514" y="6375146"/>
            <a:ext cx="515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i="1" spc="-5" dirty="0">
                <a:solidFill>
                  <a:srgbClr val="003399"/>
                </a:solidFill>
                <a:latin typeface="Arial"/>
                <a:cs typeface="Arial"/>
              </a:rPr>
              <a:t>Be sure to always have your file name match the public class  name!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822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Enter Basic</a:t>
            </a:r>
            <a:r>
              <a:rPr spc="-80" dirty="0"/>
              <a:t> </a:t>
            </a:r>
            <a:r>
              <a:rPr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509521"/>
            <a:ext cx="4608195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program type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  <a:p>
            <a:pPr marL="992505">
              <a:lnSpc>
                <a:spcPct val="100000"/>
              </a:lnSpc>
              <a:spcBef>
                <a:spcPts val="1585"/>
              </a:spcBef>
            </a:pP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System.out.print(“Hello</a:t>
            </a:r>
            <a:r>
              <a:rPr sz="1800" b="1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World!”);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look like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514" y="4371847"/>
            <a:ext cx="446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After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typing the code,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hit the ‘run’</a:t>
            </a:r>
            <a:r>
              <a:rPr sz="1800" spc="-1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button: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514" y="6018021"/>
            <a:ext cx="401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see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following output!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7679" y="4889753"/>
            <a:ext cx="3576066" cy="95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8852" y="6472427"/>
            <a:ext cx="5004815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2365" y="2932176"/>
            <a:ext cx="3361943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138" y="4686680"/>
            <a:ext cx="153670" cy="588010"/>
          </a:xfrm>
          <a:custGeom>
            <a:avLst/>
            <a:gdLst/>
            <a:ahLst/>
            <a:cxnLst/>
            <a:rect l="l" t="t" r="r" b="b"/>
            <a:pathLst>
              <a:path w="153670" h="588010">
                <a:moveTo>
                  <a:pt x="51053" y="434594"/>
                </a:moveTo>
                <a:lnTo>
                  <a:pt x="0" y="434594"/>
                </a:lnTo>
                <a:lnTo>
                  <a:pt x="76581" y="587756"/>
                </a:lnTo>
                <a:lnTo>
                  <a:pt x="140398" y="460121"/>
                </a:lnTo>
                <a:lnTo>
                  <a:pt x="51053" y="460121"/>
                </a:lnTo>
                <a:lnTo>
                  <a:pt x="51053" y="434594"/>
                </a:lnTo>
                <a:close/>
              </a:path>
              <a:path w="153670" h="588010">
                <a:moveTo>
                  <a:pt x="102108" y="0"/>
                </a:moveTo>
                <a:lnTo>
                  <a:pt x="51053" y="0"/>
                </a:lnTo>
                <a:lnTo>
                  <a:pt x="51053" y="460121"/>
                </a:lnTo>
                <a:lnTo>
                  <a:pt x="102108" y="460121"/>
                </a:lnTo>
                <a:lnTo>
                  <a:pt x="102108" y="0"/>
                </a:lnTo>
                <a:close/>
              </a:path>
              <a:path w="153670" h="588010">
                <a:moveTo>
                  <a:pt x="153162" y="434594"/>
                </a:moveTo>
                <a:lnTo>
                  <a:pt x="102108" y="434594"/>
                </a:lnTo>
                <a:lnTo>
                  <a:pt x="102108" y="460121"/>
                </a:lnTo>
                <a:lnTo>
                  <a:pt x="140398" y="460121"/>
                </a:lnTo>
                <a:lnTo>
                  <a:pt x="153162" y="43459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623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Saving </a:t>
            </a:r>
            <a:r>
              <a:rPr spc="-5" dirty="0"/>
              <a:t>your</a:t>
            </a:r>
            <a:r>
              <a:rPr spc="-70" dirty="0"/>
              <a:t> </a:t>
            </a:r>
            <a:r>
              <a:rPr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509521"/>
            <a:ext cx="5143500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Running 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program will automatically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cases where you want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manually go: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spc="4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9288" y="3436620"/>
            <a:ext cx="4092702" cy="3248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6080" y="4150614"/>
            <a:ext cx="598170" cy="153670"/>
          </a:xfrm>
          <a:custGeom>
            <a:avLst/>
            <a:gdLst/>
            <a:ahLst/>
            <a:cxnLst/>
            <a:rect l="l" t="t" r="r" b="b"/>
            <a:pathLst>
              <a:path w="598170" h="153670">
                <a:moveTo>
                  <a:pt x="444627" y="0"/>
                </a:moveTo>
                <a:lnTo>
                  <a:pt x="444627" y="153162"/>
                </a:lnTo>
                <a:lnTo>
                  <a:pt x="546735" y="102108"/>
                </a:lnTo>
                <a:lnTo>
                  <a:pt x="470154" y="102108"/>
                </a:lnTo>
                <a:lnTo>
                  <a:pt x="470154" y="51054"/>
                </a:lnTo>
                <a:lnTo>
                  <a:pt x="546735" y="51054"/>
                </a:lnTo>
                <a:lnTo>
                  <a:pt x="444627" y="0"/>
                </a:lnTo>
                <a:close/>
              </a:path>
              <a:path w="598170" h="153670">
                <a:moveTo>
                  <a:pt x="444627" y="51054"/>
                </a:moveTo>
                <a:lnTo>
                  <a:pt x="0" y="51054"/>
                </a:lnTo>
                <a:lnTo>
                  <a:pt x="0" y="102108"/>
                </a:lnTo>
                <a:lnTo>
                  <a:pt x="444627" y="102108"/>
                </a:lnTo>
                <a:lnTo>
                  <a:pt x="444627" y="51054"/>
                </a:lnTo>
                <a:close/>
              </a:path>
              <a:path w="598170" h="153670">
                <a:moveTo>
                  <a:pt x="546735" y="51054"/>
                </a:moveTo>
                <a:lnTo>
                  <a:pt x="470154" y="51054"/>
                </a:lnTo>
                <a:lnTo>
                  <a:pt x="470154" y="102108"/>
                </a:lnTo>
                <a:lnTo>
                  <a:pt x="546735" y="102108"/>
                </a:lnTo>
                <a:lnTo>
                  <a:pt x="597789" y="76581"/>
                </a:lnTo>
                <a:lnTo>
                  <a:pt x="546735" y="510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B5A07CD-34A9-F041-8190-E5D445ED1694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Zip </a:t>
            </a:r>
            <a:r>
              <a:rPr spc="-5" dirty="0"/>
              <a:t>Program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442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614420" algn="l"/>
                <a:tab pos="3615054" algn="l"/>
              </a:tabLst>
            </a:pPr>
            <a:r>
              <a:rPr spc="-5" dirty="0"/>
              <a:t>Program files can be zipped </a:t>
            </a:r>
            <a:r>
              <a:rPr dirty="0"/>
              <a:t>to </a:t>
            </a:r>
            <a:r>
              <a:rPr spc="-5" dirty="0"/>
              <a:t>make </a:t>
            </a:r>
            <a:r>
              <a:rPr dirty="0"/>
              <a:t>them </a:t>
            </a:r>
            <a:r>
              <a:rPr spc="-5" dirty="0"/>
              <a:t>smaller  and easier </a:t>
            </a:r>
            <a:r>
              <a:rPr dirty="0"/>
              <a:t>to</a:t>
            </a:r>
            <a:r>
              <a:rPr spc="-5" dirty="0"/>
              <a:t> share!</a:t>
            </a:r>
          </a:p>
          <a:p>
            <a:pPr marL="3258820"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61442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614420" algn="l"/>
                <a:tab pos="3615054" algn="l"/>
              </a:tabLst>
            </a:pPr>
            <a:r>
              <a:rPr dirty="0"/>
              <a:t>ON</a:t>
            </a:r>
            <a:r>
              <a:rPr spc="-10" dirty="0"/>
              <a:t> </a:t>
            </a:r>
            <a:r>
              <a:rPr spc="-5" dirty="0"/>
              <a:t>WINDOWS:</a:t>
            </a:r>
          </a:p>
          <a:p>
            <a:pPr marL="401447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 to your flash drive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GEOG_178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5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Week0</a:t>
            </a:r>
            <a:endParaRPr sz="1400">
              <a:latin typeface="Arial"/>
              <a:cs typeface="Arial"/>
            </a:endParaRPr>
          </a:p>
          <a:p>
            <a:pPr marL="401447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Right Click on the Folder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‘Hello_World’</a:t>
            </a:r>
            <a:endParaRPr sz="1400">
              <a:latin typeface="Arial"/>
              <a:cs typeface="Arial"/>
            </a:endParaRPr>
          </a:p>
          <a:p>
            <a:pPr marL="401447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‘Send 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To’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‘Compressed (zipped)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1573" y="3585208"/>
            <a:ext cx="4094226" cy="318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8629" y="576072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53162" y="0"/>
                </a:moveTo>
                <a:lnTo>
                  <a:pt x="0" y="76580"/>
                </a:lnTo>
                <a:lnTo>
                  <a:pt x="153162" y="153161"/>
                </a:lnTo>
                <a:lnTo>
                  <a:pt x="153162" y="102107"/>
                </a:lnTo>
                <a:lnTo>
                  <a:pt x="127635" y="102107"/>
                </a:lnTo>
                <a:lnTo>
                  <a:pt x="127635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70">
                <a:moveTo>
                  <a:pt x="153162" y="51053"/>
                </a:moveTo>
                <a:lnTo>
                  <a:pt x="127635" y="51053"/>
                </a:lnTo>
                <a:lnTo>
                  <a:pt x="127635" y="102107"/>
                </a:lnTo>
                <a:lnTo>
                  <a:pt x="153162" y="102107"/>
                </a:lnTo>
                <a:lnTo>
                  <a:pt x="153162" y="51053"/>
                </a:lnTo>
                <a:close/>
              </a:path>
              <a:path w="1168400" h="153670">
                <a:moveTo>
                  <a:pt x="1168400" y="51053"/>
                </a:moveTo>
                <a:lnTo>
                  <a:pt x="153162" y="51053"/>
                </a:lnTo>
                <a:lnTo>
                  <a:pt x="153162" y="102107"/>
                </a:lnTo>
                <a:lnTo>
                  <a:pt x="1168400" y="102107"/>
                </a:lnTo>
                <a:lnTo>
                  <a:pt x="1168400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890" y="2426462"/>
            <a:ext cx="55245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2631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1722" y="23512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3141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Logistics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0" y="309347"/>
            <a:ext cx="4909820" cy="3052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Instructor: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Krzysztof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Janowicz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Lecture/Lab: Thursdays 12: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00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–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2:50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3620</a:t>
            </a:r>
            <a:endParaRPr lang="en-US" dirty="0">
              <a:solidFill>
                <a:srgbClr val="003399"/>
              </a:solidFill>
              <a:latin typeface="Arial"/>
              <a:cs typeface="Arial"/>
            </a:endParaRPr>
          </a:p>
          <a:p>
            <a:pPr marL="698500" lvl="1" indent="-228600"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3399"/>
                </a:solidFill>
                <a:latin typeface="Arial"/>
                <a:cs typeface="Arial"/>
              </a:rPr>
              <a:t>Office hours:</a:t>
            </a:r>
          </a:p>
          <a:p>
            <a:pPr marL="1155700" lvl="2" indent="-228600"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3399"/>
                </a:solidFill>
                <a:latin typeface="Arial"/>
                <a:cs typeface="Arial"/>
              </a:rPr>
              <a:t>Ellison 4830</a:t>
            </a:r>
          </a:p>
          <a:p>
            <a:pPr marL="1155700" lvl="2" indent="-228600"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3399"/>
                </a:solidFill>
                <a:latin typeface="Arial"/>
                <a:cs typeface="Arial"/>
              </a:rPr>
              <a:t>Monday 10:30am – 11:30am</a:t>
            </a:r>
          </a:p>
          <a:p>
            <a:pPr marL="1155700" lvl="2" indent="-228600"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3399"/>
                </a:solidFill>
                <a:latin typeface="Arial"/>
                <a:cs typeface="Arial"/>
                <a:hlinkClick r:id="rId2"/>
              </a:rPr>
              <a:t>jano@ucsb.edu</a:t>
            </a:r>
            <a:endParaRPr lang="en-US" dirty="0">
              <a:solidFill>
                <a:srgbClr val="003399"/>
              </a:solidFill>
              <a:latin typeface="Arial"/>
              <a:cs typeface="Arial"/>
            </a:endParaRPr>
          </a:p>
          <a:p>
            <a:pPr marL="927100" lvl="2">
              <a:spcBef>
                <a:spcPts val="439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endParaRPr lang="en-US" dirty="0">
              <a:solidFill>
                <a:srgbClr val="003399"/>
              </a:solidFill>
              <a:latin typeface="Arial"/>
              <a:cs typeface="Arial"/>
            </a:endParaRPr>
          </a:p>
          <a:p>
            <a:pPr marL="698500" lvl="1" indent="-228600"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endParaRPr lang="en-US" dirty="0">
              <a:solidFill>
                <a:srgbClr val="003399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1501" y="2943531"/>
            <a:ext cx="5486400" cy="359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65" dirty="0">
                <a:solidFill>
                  <a:srgbClr val="003399"/>
                </a:solidFill>
                <a:latin typeface="Arial"/>
                <a:cs typeface="Arial"/>
              </a:rPr>
              <a:t>TA: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Mike</a:t>
            </a:r>
            <a:r>
              <a:rPr sz="24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Johnson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Section: 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Tuesday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2:00 –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3: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5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3620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Office</a:t>
            </a:r>
            <a:r>
              <a:rPr sz="20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hours: </a:t>
            </a:r>
            <a:endParaRPr lang="en-US" sz="2000" u="heavy" spc="-5" dirty="0">
              <a:solidFill>
                <a:srgbClr val="003399"/>
              </a:solidFill>
              <a:uFill>
                <a:solidFill>
                  <a:srgbClr val="003298"/>
                </a:solidFill>
              </a:uFill>
              <a:latin typeface="Arial"/>
              <a:cs typeface="Arial"/>
            </a:endParaRPr>
          </a:p>
          <a:p>
            <a:pPr marL="1212850" lvl="2" indent="-285750"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1715</a:t>
            </a:r>
            <a:endParaRPr lang="en-US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212850" lvl="2" indent="-285750"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Thursday 3:00-5:00 pm</a:t>
            </a:r>
            <a:endParaRPr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sz="18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  <a:hlinkClick r:id="rId3"/>
              </a:rPr>
              <a:t>jmj00@ucsb.edu</a:t>
            </a:r>
            <a:endParaRPr sz="18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3399"/>
                </a:solidFill>
                <a:latin typeface="Arial"/>
                <a:cs typeface="Arial"/>
              </a:rPr>
              <a:t>Section</a:t>
            </a:r>
            <a:r>
              <a:rPr sz="2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Website:</a:t>
            </a:r>
            <a:endParaRPr sz="24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50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geog178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1093" y="533400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Zip </a:t>
            </a:r>
            <a:r>
              <a:rPr spc="-5" dirty="0"/>
              <a:t>Program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776221"/>
            <a:ext cx="543941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MAC: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 to your flash drive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GEOG_178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5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Week0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Right Click on the Folder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‘Hello_World’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‘Compress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“Hello_World”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now have a zipped folder that will be easier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share with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others!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879B56D-33F4-914A-B432-9815EA01CCEA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525" y="2118613"/>
            <a:ext cx="6313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2. Getting set up on </a:t>
            </a:r>
            <a:r>
              <a:rPr spc="-5" dirty="0">
                <a:solidFill>
                  <a:srgbClr val="404040"/>
                </a:solidFill>
              </a:rPr>
              <a:t>your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machines…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4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Necessary</a:t>
            </a:r>
            <a:r>
              <a:rPr spc="-55" dirty="0"/>
              <a:t> </a:t>
            </a:r>
            <a:r>
              <a:rPr dirty="0"/>
              <a:t>Downloads: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89344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566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DC61-F662-5D47-BF49-1FAA3C52870B}"/>
              </a:ext>
            </a:extLst>
          </p:cNvPr>
          <p:cNvSpPr txBox="1"/>
          <p:nvPr/>
        </p:nvSpPr>
        <p:spPr>
          <a:xfrm>
            <a:off x="3358707" y="1495286"/>
            <a:ext cx="5105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1. To get set up on a personal machine, you need the Eclipse Program files. They can be found here: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Or through the section website: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2. From the Eclipse main page download the zip file from the series of download buttons: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8C930-B242-5D49-B272-978F898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05" y="5192305"/>
            <a:ext cx="1706657" cy="11540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E257CD-2383-0C42-B6DF-4AC910BAF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85537"/>
            <a:ext cx="2492375" cy="11351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F0CF49-AE91-A24E-B4F6-9FE9B2BB2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212" y="5253953"/>
            <a:ext cx="2879842" cy="1209958"/>
          </a:xfrm>
          <a:prstGeom prst="rect">
            <a:avLst/>
          </a:prstGeom>
        </p:spPr>
      </p:pic>
      <p:sp>
        <p:nvSpPr>
          <p:cNvPr id="27" name="object 13">
            <a:extLst>
              <a:ext uri="{FF2B5EF4-FFF2-40B4-BE49-F238E27FC236}">
                <a16:creationId xmlns:a16="http://schemas.microsoft.com/office/drawing/2014/main" id="{09D0201A-5E24-A04F-A5A5-86261B827321}"/>
              </a:ext>
            </a:extLst>
          </p:cNvPr>
          <p:cNvSpPr/>
          <p:nvPr/>
        </p:nvSpPr>
        <p:spPr>
          <a:xfrm rot="5400000">
            <a:off x="5517197" y="5509889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140236" y="210269"/>
                </a:moveTo>
                <a:lnTo>
                  <a:pt x="70132" y="210354"/>
                </a:lnTo>
                <a:lnTo>
                  <a:pt x="70484" y="641604"/>
                </a:lnTo>
                <a:lnTo>
                  <a:pt x="140588" y="641604"/>
                </a:lnTo>
                <a:lnTo>
                  <a:pt x="140236" y="210269"/>
                </a:lnTo>
                <a:close/>
              </a:path>
              <a:path w="210820" h="641985">
                <a:moveTo>
                  <a:pt x="105028" y="0"/>
                </a:moveTo>
                <a:lnTo>
                  <a:pt x="0" y="210438"/>
                </a:lnTo>
                <a:lnTo>
                  <a:pt x="70132" y="210354"/>
                </a:lnTo>
                <a:lnTo>
                  <a:pt x="70103" y="175260"/>
                </a:lnTo>
                <a:lnTo>
                  <a:pt x="192817" y="175260"/>
                </a:lnTo>
                <a:lnTo>
                  <a:pt x="105028" y="0"/>
                </a:lnTo>
                <a:close/>
              </a:path>
              <a:path w="210820" h="641985">
                <a:moveTo>
                  <a:pt x="140207" y="175260"/>
                </a:moveTo>
                <a:lnTo>
                  <a:pt x="70103" y="175260"/>
                </a:lnTo>
                <a:lnTo>
                  <a:pt x="70132" y="210354"/>
                </a:lnTo>
                <a:lnTo>
                  <a:pt x="140236" y="210269"/>
                </a:lnTo>
                <a:lnTo>
                  <a:pt x="140207" y="175260"/>
                </a:lnTo>
                <a:close/>
              </a:path>
              <a:path w="210820" h="641985">
                <a:moveTo>
                  <a:pt x="192817" y="175260"/>
                </a:moveTo>
                <a:lnTo>
                  <a:pt x="140207" y="175260"/>
                </a:lnTo>
                <a:lnTo>
                  <a:pt x="140236" y="210269"/>
                </a:lnTo>
                <a:lnTo>
                  <a:pt x="210311" y="210185"/>
                </a:lnTo>
                <a:lnTo>
                  <a:pt x="192817" y="1752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D7B3C424-297D-744B-BEAA-074E1DFE1830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588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5" dirty="0"/>
              <a:t>i</a:t>
            </a:r>
            <a:r>
              <a:rPr dirty="0"/>
              <a:t>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80641"/>
            <a:ext cx="5461635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From the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un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zipped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folder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try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install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Windows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 the ‘eclipse-inst-win64.exe’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Mac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 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‘eclipse-inst-mac64.tar.gz’</a:t>
            </a:r>
            <a:r>
              <a:rPr sz="1400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 all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instructions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b="1" i="1" spc="-5" dirty="0">
                <a:solidFill>
                  <a:srgbClr val="003399"/>
                </a:solidFill>
                <a:latin typeface="Arial"/>
                <a:cs typeface="Arial"/>
              </a:rPr>
              <a:t>…. Does it Error Out???</a:t>
            </a:r>
            <a:endParaRPr sz="1800" b="1" i="1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7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is written in Java so 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download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Java SE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JDK**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already on  your machine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24" y="5638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5080" indent="-1905" algn="ctr">
              <a:lnSpc>
                <a:spcPct val="100000"/>
              </a:lnSpc>
              <a:spcBef>
                <a:spcPts val="2320"/>
              </a:spcBef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**JDK: Java Development 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Toolkit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which includes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JRE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(Java Runtime  Environment),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an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interpreter/loader (java),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compiler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(javac), an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archiver  (jar) and a documentation generator</a:t>
            </a:r>
            <a:r>
              <a:rPr sz="12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(javadoc)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110056E-3185-CA49-87F6-F7BB99C27324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9F96-EAF4-0840-B056-F7D6027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6334575"/>
            <a:ext cx="8707628" cy="492443"/>
          </a:xfrm>
        </p:spPr>
        <p:txBody>
          <a:bodyPr/>
          <a:lstStyle/>
          <a:p>
            <a:pPr marL="12700" algn="l" rtl="0">
              <a:lnSpc>
                <a:spcPct val="100000"/>
              </a:lnSpc>
              <a:spcBef>
                <a:spcPts val="1860"/>
              </a:spcBef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kern="1200" spc="-5" dirty="0"/>
              <a:t>3. Unzip, follow all instructions, and then install Eclipse again …</a:t>
            </a: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77FC4-6DD5-AC4F-B57D-1334312FA78E}"/>
              </a:ext>
            </a:extLst>
          </p:cNvPr>
          <p:cNvSpPr txBox="1"/>
          <p:nvPr/>
        </p:nvSpPr>
        <p:spPr>
          <a:xfrm>
            <a:off x="3324456" y="1420951"/>
            <a:ext cx="58195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1. The Java SE JDK download can be found here:</a:t>
            </a:r>
          </a:p>
          <a:p>
            <a:endParaRPr lang="en-US" dirty="0"/>
          </a:p>
          <a:p>
            <a:r>
              <a:rPr lang="en-US" sz="1400" dirty="0">
                <a:hlinkClick r:id="rId2"/>
              </a:rPr>
              <a:t>https://www.oracle.com/technetwork/java/javase/downloads/jdk8-downloads-2133151.html</a:t>
            </a:r>
            <a:endParaRPr lang="en-US" sz="1400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Or on the section webpage: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2. Be sure to accept the License Agreement and download:</a:t>
            </a:r>
          </a:p>
          <a:p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876A6-A0FC-B84F-B572-8F0540937916}"/>
              </a:ext>
            </a:extLst>
          </p:cNvPr>
          <p:cNvGrpSpPr/>
          <p:nvPr/>
        </p:nvGrpSpPr>
        <p:grpSpPr>
          <a:xfrm>
            <a:off x="3810000" y="3793742"/>
            <a:ext cx="4419600" cy="2302258"/>
            <a:chOff x="3733799" y="3177364"/>
            <a:chExt cx="4730308" cy="25385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53FDDC-77B9-9C4E-8BA4-B2313A5D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244" y="3177364"/>
              <a:ext cx="4225863" cy="2538531"/>
            </a:xfrm>
            <a:prstGeom prst="rect">
              <a:avLst/>
            </a:prstGeom>
          </p:spPr>
        </p:pic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F5245717-0AA1-9741-8F03-2107D0861F34}"/>
                </a:ext>
              </a:extLst>
            </p:cNvPr>
            <p:cNvSpPr/>
            <p:nvPr/>
          </p:nvSpPr>
          <p:spPr>
            <a:xfrm rot="5400000">
              <a:off x="3949382" y="4476147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26522AB2-298C-C446-BD85-B592873FA511}"/>
                </a:ext>
              </a:extLst>
            </p:cNvPr>
            <p:cNvSpPr/>
            <p:nvPr/>
          </p:nvSpPr>
          <p:spPr>
            <a:xfrm rot="5400000">
              <a:off x="3949383" y="5254076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03C808B8-A07F-DA44-9F82-9EA1F3783917}"/>
                </a:ext>
              </a:extLst>
            </p:cNvPr>
            <p:cNvSpPr/>
            <p:nvPr/>
          </p:nvSpPr>
          <p:spPr>
            <a:xfrm rot="5400000">
              <a:off x="5092382" y="3442942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A80A9B0F-03BC-AC47-ACDF-DFD93DA3F117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46E7CB9-D24B-0246-94C8-88726E6EA7B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9DDC630-A337-5F4B-8A8B-636161EC2EE6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26BC4CE-599A-5540-A8CC-F96754CDD1A0}"/>
              </a:ext>
            </a:extLst>
          </p:cNvPr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6E6C595-A24B-724E-BA68-02687F475E49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B35D3979-69EB-0C4A-AA23-668392AE7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1915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5" dirty="0"/>
              <a:t>i</a:t>
            </a:r>
            <a:r>
              <a:rPr dirty="0"/>
              <a:t>ng</a:t>
            </a:r>
            <a:r>
              <a:rPr lang="en-US" dirty="0"/>
              <a:t> Java JDK</a:t>
            </a:r>
            <a:endParaRPr dirty="0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AB3FBC8B-8F18-5943-A343-7967778AB730}"/>
              </a:ext>
            </a:extLst>
          </p:cNvPr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D83830-75CE-1940-84A6-58AACC6D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93" y="2461552"/>
            <a:ext cx="2209800" cy="886927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C8CE5203-4530-A34C-A886-1DA51E230305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0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B5E5CFC-0AB1-8D40-99D7-37540EDC5B91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5DAD82-6C02-674C-989C-7665A89A3CA3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59FED68-57C9-9542-855E-A8250907E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4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Launch Eclipse !!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640E1-9129-C240-992D-01F5A2DB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8" y="1656523"/>
            <a:ext cx="4730664" cy="257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5B02B-A486-264C-9B7A-C6C8D552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92909"/>
            <a:ext cx="585216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21F87-69CA-7F45-9931-B0DF0B43FBD8}"/>
              </a:ext>
            </a:extLst>
          </p:cNvPr>
          <p:cNvSpPr txBox="1"/>
          <p:nvPr/>
        </p:nvSpPr>
        <p:spPr>
          <a:xfrm rot="20102044">
            <a:off x="1064846" y="3449032"/>
            <a:ext cx="7132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Broadway" pitchFamily="82" charset="77"/>
              </a:rPr>
              <a:t>SUCCESS !!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D75C405-BE30-5947-85B9-0D39773910C4}"/>
              </a:ext>
            </a:extLst>
          </p:cNvPr>
          <p:cNvSpPr txBox="1"/>
          <p:nvPr/>
        </p:nvSpPr>
        <p:spPr>
          <a:xfrm>
            <a:off x="6400800" y="6615088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51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9381-7A48-924E-80D2-AC33A9E5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3" y="609600"/>
            <a:ext cx="4592828" cy="4308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059C-EB31-5144-B572-618A5D79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185" y="1509521"/>
            <a:ext cx="8707628" cy="2769989"/>
          </a:xfrm>
        </p:spPr>
        <p:txBody>
          <a:bodyPr/>
          <a:lstStyle/>
          <a:p>
            <a:r>
              <a:rPr lang="en-US" dirty="0"/>
              <a:t>Read here to learn how to connect a GitHub account/repo to Eclipse: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https://stackoverflow.com/questions/21473308/integrating-eclipse-and-github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https://www.youtube.com/watch?v=ptK9-CNms98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out GitHub Desktop for a GUI interface: </a:t>
            </a:r>
            <a:r>
              <a:rPr lang="en-US" dirty="0">
                <a:hlinkClick r:id="rId4"/>
              </a:rPr>
              <a:t>https://desktop.github.com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CF78-E11B-2E46-A13C-CA33BF04E169}"/>
              </a:ext>
            </a:extLst>
          </p:cNvPr>
          <p:cNvSpPr txBox="1"/>
          <p:nvPr/>
        </p:nvSpPr>
        <p:spPr>
          <a:xfrm>
            <a:off x="3489054" y="4456156"/>
            <a:ext cx="565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See you Thursday at 12:00 noon!</a:t>
            </a:r>
          </a:p>
        </p:txBody>
      </p:sp>
    </p:spTree>
    <p:extLst>
      <p:ext uri="{BB962C8B-B14F-4D97-AF65-F5344CB8AC3E}">
        <p14:creationId xmlns:p14="http://schemas.microsoft.com/office/powerpoint/2010/main" val="22961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201498-85C9-8D48-B35E-F8A08FC7528C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A01DCFBC-B442-AB4F-8AD4-854ED1E38DD2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GitHub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C7D38-0B97-E340-9EDC-1C83902D190B}"/>
              </a:ext>
            </a:extLst>
          </p:cNvPr>
          <p:cNvSpPr txBox="1"/>
          <p:nvPr/>
        </p:nvSpPr>
        <p:spPr>
          <a:xfrm>
            <a:off x="3352800" y="1371600"/>
            <a:ext cx="5307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repository: 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https://github.com/mikejohnson51/geog178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0B03-32F2-7643-8145-683076A2A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346" y="2095823"/>
            <a:ext cx="2319866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7B01B-FA43-E546-BFC8-775E4A5AD5FC}"/>
              </a:ext>
            </a:extLst>
          </p:cNvPr>
          <p:cNvSpPr txBox="1"/>
          <p:nvPr/>
        </p:nvSpPr>
        <p:spPr>
          <a:xfrm>
            <a:off x="3548346" y="4876800"/>
            <a:ext cx="5612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Reasons for this: </a:t>
            </a:r>
          </a:p>
          <a:p>
            <a:r>
              <a:rPr lang="en-US" dirty="0"/>
              <a:t>* build familiarity (for you as developing programmers), </a:t>
            </a:r>
          </a:p>
          <a:p>
            <a:r>
              <a:rPr lang="en-US" dirty="0"/>
              <a:t>* force getting started with version control, open coding </a:t>
            </a:r>
          </a:p>
          <a:p>
            <a:r>
              <a:rPr lang="en-US" dirty="0"/>
              <a:t>* host a class community, </a:t>
            </a:r>
          </a:p>
          <a:p>
            <a:r>
              <a:rPr lang="en-US" dirty="0"/>
              <a:t>* longevity of material,</a:t>
            </a:r>
          </a:p>
          <a:p>
            <a:r>
              <a:rPr lang="en-US" dirty="0"/>
              <a:t>* improve group work in second half of class,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109B0-DB3A-9348-B0FC-274942B27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0" t="-90" r="5484" b="95452"/>
          <a:stretch/>
        </p:blipFill>
        <p:spPr>
          <a:xfrm>
            <a:off x="3962400" y="5543732"/>
            <a:ext cx="4109754" cy="5088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AC9F9838-5BDD-414B-8519-F91062B3C16E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F2F161A-8446-B14B-AE35-12160597A5E8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GitHub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ED233-1910-4541-AD6C-9E9B68798926}"/>
              </a:ext>
            </a:extLst>
          </p:cNvPr>
          <p:cNvSpPr txBox="1"/>
          <p:nvPr/>
        </p:nvSpPr>
        <p:spPr>
          <a:xfrm>
            <a:off x="3352801" y="160020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 optional and not needed to complete the class but will hopefully make your life easier in the long run…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a GitHub account at: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Find the class repository searching for ‘geog178’</a:t>
            </a:r>
          </a:p>
          <a:p>
            <a:pPr marL="342900" indent="-342900">
              <a:buAutoNum type="arabicPeriod"/>
            </a:pPr>
            <a:r>
              <a:rPr lang="en-US" dirty="0"/>
              <a:t>‘</a:t>
            </a:r>
            <a:r>
              <a:rPr lang="en-US" b="1" dirty="0"/>
              <a:t>Star</a:t>
            </a:r>
            <a:r>
              <a:rPr lang="en-US" dirty="0"/>
              <a:t>’ to be easily found and to easily find the repo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‘Watch’ </a:t>
            </a:r>
            <a:r>
              <a:rPr lang="en-US" dirty="0"/>
              <a:t>to be notified of changes such as new issues, new content,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‘</a:t>
            </a:r>
            <a:r>
              <a:rPr lang="en-US" b="1" dirty="0"/>
              <a:t>Fork</a:t>
            </a:r>
            <a:r>
              <a:rPr lang="en-US" dirty="0"/>
              <a:t>’ to make a copy of the repo in your own account</a:t>
            </a:r>
          </a:p>
        </p:txBody>
      </p:sp>
    </p:spTree>
    <p:extLst>
      <p:ext uri="{BB962C8B-B14F-4D97-AF65-F5344CB8AC3E}">
        <p14:creationId xmlns:p14="http://schemas.microsoft.com/office/powerpoint/2010/main" val="37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356FC-161C-3A4F-8115-DA8B353C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14600"/>
            <a:ext cx="4407257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57BC3-B69B-BA4E-8380-8B332D1441B2}"/>
              </a:ext>
            </a:extLst>
          </p:cNvPr>
          <p:cNvSpPr txBox="1"/>
          <p:nvPr/>
        </p:nvSpPr>
        <p:spPr>
          <a:xfrm>
            <a:off x="2895600" y="147579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GitHub repo’s can host a static website…</a:t>
            </a:r>
          </a:p>
          <a:p>
            <a:endParaRPr lang="en-US" dirty="0"/>
          </a:p>
          <a:p>
            <a:r>
              <a:rPr lang="en-US" dirty="0"/>
              <a:t>Ours is here: </a:t>
            </a:r>
            <a:r>
              <a:rPr lang="en-US" dirty="0">
                <a:hlinkClick r:id="rId3"/>
              </a:rPr>
              <a:t>https://mikejohnson51.github.io/geog178</a:t>
            </a:r>
            <a:endParaRPr lang="en-US" dirty="0"/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33DB240-E0F5-7B48-953C-9317523168A2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84450D-40F7-5F42-8274-3AE7E22BBF6B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0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3" y="2118613"/>
            <a:ext cx="6058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1. </a:t>
            </a:r>
            <a:r>
              <a:rPr lang="en-US" dirty="0">
                <a:solidFill>
                  <a:srgbClr val="404040"/>
                </a:solidFill>
              </a:rPr>
              <a:t>Introduction to the Eclipse IDE</a:t>
            </a:r>
            <a:r>
              <a:rPr spc="-5" dirty="0">
                <a:solidFill>
                  <a:srgbClr val="40404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9086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Writing, </a:t>
            </a:r>
            <a:r>
              <a:rPr dirty="0"/>
              <a:t>compiling and executing</a:t>
            </a:r>
            <a:r>
              <a:rPr spc="-55" dirty="0"/>
              <a:t> </a:t>
            </a:r>
            <a:r>
              <a:rPr dirty="0"/>
              <a:t>a  Program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66417"/>
            <a:ext cx="553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There are two methods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compiling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running a  Java 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514" y="2499105"/>
            <a:ext cx="5346700" cy="169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text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editor such 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Atom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or Notepad,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Terminal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(Mac) /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Powershell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(Windows)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is the approach the textbook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takes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lr>
                <a:srgbClr val="99CC00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a dedicated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platform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such as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That is the approach we will use in this</a:t>
            </a:r>
            <a:r>
              <a:rPr sz="14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714" y="4188967"/>
            <a:ext cx="483679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IDE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stands for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ntegrated</a:t>
            </a: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evelopment</a:t>
            </a:r>
            <a:endParaRPr sz="14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nvironment</a:t>
            </a:r>
            <a:endParaRPr sz="1400">
              <a:latin typeface="Arial"/>
              <a:cs typeface="Arial"/>
            </a:endParaRPr>
          </a:p>
          <a:p>
            <a:pPr marL="298450" marR="484505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IDE’s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provide tools for coding, building, running and  debugging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83608A-4AC4-DE43-9532-404DEDD2324B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a</a:t>
            </a:r>
            <a:r>
              <a:rPr spc="-45" dirty="0"/>
              <a:t> </a:t>
            </a:r>
            <a:r>
              <a:rPr spc="-10" dirty="0"/>
              <a:t>Workspace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2427986"/>
            <a:ext cx="53616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flash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drive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create a new folder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0259" y="3086354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92D05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G_178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3744722"/>
            <a:ext cx="426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that folder create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sub-folder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4664" y="4403090"/>
            <a:ext cx="3338829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eek0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And one another</a:t>
            </a:r>
            <a:r>
              <a:rPr sz="18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called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b="1" spc="-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eek1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63D2196-35BF-8541-A912-2F413BD70378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ABD49-D691-6B40-9D7A-741CD4CDD178}"/>
              </a:ext>
            </a:extLst>
          </p:cNvPr>
          <p:cNvSpPr txBox="1"/>
          <p:nvPr/>
        </p:nvSpPr>
        <p:spPr>
          <a:xfrm>
            <a:off x="3352800" y="157166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Suggestions: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Opening </a:t>
            </a:r>
            <a:r>
              <a:rPr spc="-5" dirty="0"/>
              <a:t>Eclipse </a:t>
            </a:r>
            <a:r>
              <a:rPr dirty="0"/>
              <a:t>in the</a:t>
            </a:r>
            <a:r>
              <a:rPr spc="-55" dirty="0"/>
              <a:t> </a:t>
            </a:r>
            <a:r>
              <a:rPr dirty="0"/>
              <a:t>Lab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66417"/>
            <a:ext cx="454723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lab machines, hit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home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‘Eclipse’ in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search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bar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Program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9683" y="1604797"/>
            <a:ext cx="500633" cy="35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4628" y="3352800"/>
            <a:ext cx="2104644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7634" y="361950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2"/>
                </a:lnTo>
                <a:lnTo>
                  <a:pt x="1117346" y="102107"/>
                </a:lnTo>
                <a:lnTo>
                  <a:pt x="1040764" y="102107"/>
                </a:lnTo>
                <a:lnTo>
                  <a:pt x="1040764" y="51054"/>
                </a:lnTo>
                <a:lnTo>
                  <a:pt x="1117346" y="51054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4"/>
                </a:moveTo>
                <a:lnTo>
                  <a:pt x="0" y="51054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4"/>
                </a:lnTo>
                <a:close/>
              </a:path>
              <a:path w="1168400" h="153670">
                <a:moveTo>
                  <a:pt x="1117346" y="51054"/>
                </a:moveTo>
                <a:lnTo>
                  <a:pt x="1040764" y="51054"/>
                </a:lnTo>
                <a:lnTo>
                  <a:pt x="1040764" y="102107"/>
                </a:lnTo>
                <a:lnTo>
                  <a:pt x="1117346" y="102107"/>
                </a:lnTo>
                <a:lnTo>
                  <a:pt x="1168400" y="76581"/>
                </a:lnTo>
                <a:lnTo>
                  <a:pt x="1117346" y="510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920A41A-D7AF-0540-BB17-FE16CF718588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1334</Words>
  <Application>Microsoft Macintosh PowerPoint</Application>
  <PresentationFormat>On-screen Show (4:3)</PresentationFormat>
  <Paragraphs>236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Broadway</vt:lpstr>
      <vt:lpstr>Calibri</vt:lpstr>
      <vt:lpstr>Times New Roman</vt:lpstr>
      <vt:lpstr>Wingdings</vt:lpstr>
      <vt:lpstr>Office Theme</vt:lpstr>
      <vt:lpstr>GEOG 178/258:</vt:lpstr>
      <vt:lpstr>PowerPoint Presentation</vt:lpstr>
      <vt:lpstr>PowerPoint Presentation</vt:lpstr>
      <vt:lpstr>PowerPoint Presentation</vt:lpstr>
      <vt:lpstr>PowerPoint Presentation</vt:lpstr>
      <vt:lpstr>1. Introduction to the Eclipse IDE…</vt:lpstr>
      <vt:lpstr>Writing, compiling and executing a  Program</vt:lpstr>
      <vt:lpstr>Setting up a Workspace</vt:lpstr>
      <vt:lpstr>Opening Eclipse in the Lab</vt:lpstr>
      <vt:lpstr>Starting a New Project:</vt:lpstr>
      <vt:lpstr>IDE Components:</vt:lpstr>
      <vt:lpstr>Create a new project</vt:lpstr>
      <vt:lpstr>Create a new project</vt:lpstr>
      <vt:lpstr>Create a new class</vt:lpstr>
      <vt:lpstr>Create a new Class</vt:lpstr>
      <vt:lpstr>Interface:</vt:lpstr>
      <vt:lpstr>Enter Basic Command</vt:lpstr>
      <vt:lpstr>Saving your Program</vt:lpstr>
      <vt:lpstr>Zip Program Folder</vt:lpstr>
      <vt:lpstr>Zip Program Folder</vt:lpstr>
      <vt:lpstr>2. Getting set up on your machines…</vt:lpstr>
      <vt:lpstr>Necessary Downloads:</vt:lpstr>
      <vt:lpstr>Installing</vt:lpstr>
      <vt:lpstr>Installing Java JDK</vt:lpstr>
      <vt:lpstr>Launch Eclipse !!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Mike Johnson</cp:lastModifiedBy>
  <cp:revision>12</cp:revision>
  <cp:lastPrinted>2019-01-08T18:02:12Z</cp:lastPrinted>
  <dcterms:created xsi:type="dcterms:W3CDTF">2018-12-29T01:13:36Z</dcterms:created>
  <dcterms:modified xsi:type="dcterms:W3CDTF">2019-01-08T19:28:11Z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2018-12-29T00:00:00Z</vt:filetime>
  </property>
</Properties>
</file>