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223EBB-0A05-44D7-B9F6-C2853B896D4C}" type="datetimeFigureOut">
              <a:rPr lang="en-ZA" smtClean="0"/>
              <a:t>2025/06/05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7D89B57-2458-4865-A6A2-1F6201F12752}" type="slidenum">
              <a:rPr lang="en-ZA" smtClean="0"/>
              <a:t>‹#›</a:t>
            </a:fld>
            <a:endParaRPr lang="en-ZA"/>
          </a:p>
        </p:txBody>
      </p:sp>
    </p:spTree>
    <p:extLst>
      <p:ext uri="{BB962C8B-B14F-4D97-AF65-F5344CB8AC3E}">
        <p14:creationId xmlns:p14="http://schemas.microsoft.com/office/powerpoint/2010/main" val="2533649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223EBB-0A05-44D7-B9F6-C2853B896D4C}" type="datetimeFigureOut">
              <a:rPr lang="en-ZA" smtClean="0"/>
              <a:t>2025/06/05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7D89B57-2458-4865-A6A2-1F6201F12752}" type="slidenum">
              <a:rPr lang="en-ZA" smtClean="0"/>
              <a:t>‹#›</a:t>
            </a:fld>
            <a:endParaRPr lang="en-ZA"/>
          </a:p>
        </p:txBody>
      </p:sp>
    </p:spTree>
    <p:extLst>
      <p:ext uri="{BB962C8B-B14F-4D97-AF65-F5344CB8AC3E}">
        <p14:creationId xmlns:p14="http://schemas.microsoft.com/office/powerpoint/2010/main" val="2090402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223EBB-0A05-44D7-B9F6-C2853B896D4C}" type="datetimeFigureOut">
              <a:rPr lang="en-ZA" smtClean="0"/>
              <a:t>2025/06/05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7D89B57-2458-4865-A6A2-1F6201F12752}" type="slidenum">
              <a:rPr lang="en-ZA" smtClean="0"/>
              <a:t>‹#›</a:t>
            </a:fld>
            <a:endParaRPr lang="en-ZA"/>
          </a:p>
        </p:txBody>
      </p:sp>
    </p:spTree>
    <p:extLst>
      <p:ext uri="{BB962C8B-B14F-4D97-AF65-F5344CB8AC3E}">
        <p14:creationId xmlns:p14="http://schemas.microsoft.com/office/powerpoint/2010/main" val="2711650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223EBB-0A05-44D7-B9F6-C2853B896D4C}" type="datetimeFigureOut">
              <a:rPr lang="en-ZA" smtClean="0"/>
              <a:t>2025/06/05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7D89B57-2458-4865-A6A2-1F6201F12752}" type="slidenum">
              <a:rPr lang="en-ZA" smtClean="0"/>
              <a:t>‹#›</a:t>
            </a:fld>
            <a:endParaRPr lang="en-ZA"/>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622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223EBB-0A05-44D7-B9F6-C2853B896D4C}" type="datetimeFigureOut">
              <a:rPr lang="en-ZA" smtClean="0"/>
              <a:t>2025/06/05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7D89B57-2458-4865-A6A2-1F6201F12752}" type="slidenum">
              <a:rPr lang="en-ZA" smtClean="0"/>
              <a:t>‹#›</a:t>
            </a:fld>
            <a:endParaRPr lang="en-ZA"/>
          </a:p>
        </p:txBody>
      </p:sp>
    </p:spTree>
    <p:extLst>
      <p:ext uri="{BB962C8B-B14F-4D97-AF65-F5344CB8AC3E}">
        <p14:creationId xmlns:p14="http://schemas.microsoft.com/office/powerpoint/2010/main" val="1468984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223EBB-0A05-44D7-B9F6-C2853B896D4C}" type="datetimeFigureOut">
              <a:rPr lang="en-ZA" smtClean="0"/>
              <a:t>2025/06/05</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37D89B57-2458-4865-A6A2-1F6201F12752}" type="slidenum">
              <a:rPr lang="en-ZA" smtClean="0"/>
              <a:t>‹#›</a:t>
            </a:fld>
            <a:endParaRPr lang="en-ZA"/>
          </a:p>
        </p:txBody>
      </p:sp>
    </p:spTree>
    <p:extLst>
      <p:ext uri="{BB962C8B-B14F-4D97-AF65-F5344CB8AC3E}">
        <p14:creationId xmlns:p14="http://schemas.microsoft.com/office/powerpoint/2010/main" val="194708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223EBB-0A05-44D7-B9F6-C2853B896D4C}" type="datetimeFigureOut">
              <a:rPr lang="en-ZA" smtClean="0"/>
              <a:t>2025/06/05</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37D89B57-2458-4865-A6A2-1F6201F12752}" type="slidenum">
              <a:rPr lang="en-ZA" smtClean="0"/>
              <a:t>‹#›</a:t>
            </a:fld>
            <a:endParaRPr lang="en-ZA"/>
          </a:p>
        </p:txBody>
      </p:sp>
    </p:spTree>
    <p:extLst>
      <p:ext uri="{BB962C8B-B14F-4D97-AF65-F5344CB8AC3E}">
        <p14:creationId xmlns:p14="http://schemas.microsoft.com/office/powerpoint/2010/main" val="3211032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223EBB-0A05-44D7-B9F6-C2853B896D4C}" type="datetimeFigureOut">
              <a:rPr lang="en-ZA" smtClean="0"/>
              <a:t>2025/06/05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7D89B57-2458-4865-A6A2-1F6201F12752}" type="slidenum">
              <a:rPr lang="en-ZA" smtClean="0"/>
              <a:t>‹#›</a:t>
            </a:fld>
            <a:endParaRPr lang="en-ZA"/>
          </a:p>
        </p:txBody>
      </p:sp>
    </p:spTree>
    <p:extLst>
      <p:ext uri="{BB962C8B-B14F-4D97-AF65-F5344CB8AC3E}">
        <p14:creationId xmlns:p14="http://schemas.microsoft.com/office/powerpoint/2010/main" val="55369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223EBB-0A05-44D7-B9F6-C2853B896D4C}" type="datetimeFigureOut">
              <a:rPr lang="en-ZA" smtClean="0"/>
              <a:t>2025/06/05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7D89B57-2458-4865-A6A2-1F6201F12752}" type="slidenum">
              <a:rPr lang="en-ZA" smtClean="0"/>
              <a:t>‹#›</a:t>
            </a:fld>
            <a:endParaRPr lang="en-ZA"/>
          </a:p>
        </p:txBody>
      </p:sp>
    </p:spTree>
    <p:extLst>
      <p:ext uri="{BB962C8B-B14F-4D97-AF65-F5344CB8AC3E}">
        <p14:creationId xmlns:p14="http://schemas.microsoft.com/office/powerpoint/2010/main" val="3237576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223EBB-0A05-44D7-B9F6-C2853B896D4C}" type="datetimeFigureOut">
              <a:rPr lang="en-ZA" smtClean="0"/>
              <a:t>2025/06/05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7D89B57-2458-4865-A6A2-1F6201F12752}" type="slidenum">
              <a:rPr lang="en-ZA" smtClean="0"/>
              <a:t>‹#›</a:t>
            </a:fld>
            <a:endParaRPr lang="en-ZA"/>
          </a:p>
        </p:txBody>
      </p:sp>
    </p:spTree>
    <p:extLst>
      <p:ext uri="{BB962C8B-B14F-4D97-AF65-F5344CB8AC3E}">
        <p14:creationId xmlns:p14="http://schemas.microsoft.com/office/powerpoint/2010/main" val="3019068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223EBB-0A05-44D7-B9F6-C2853B896D4C}" type="datetimeFigureOut">
              <a:rPr lang="en-ZA" smtClean="0"/>
              <a:t>2025/06/05</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7D89B57-2458-4865-A6A2-1F6201F12752}" type="slidenum">
              <a:rPr lang="en-ZA" smtClean="0"/>
              <a:t>‹#›</a:t>
            </a:fld>
            <a:endParaRPr lang="en-ZA"/>
          </a:p>
        </p:txBody>
      </p:sp>
    </p:spTree>
    <p:extLst>
      <p:ext uri="{BB962C8B-B14F-4D97-AF65-F5344CB8AC3E}">
        <p14:creationId xmlns:p14="http://schemas.microsoft.com/office/powerpoint/2010/main" val="3334310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223EBB-0A05-44D7-B9F6-C2853B896D4C}" type="datetimeFigureOut">
              <a:rPr lang="en-ZA" smtClean="0"/>
              <a:t>2025/06/05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7D89B57-2458-4865-A6A2-1F6201F12752}" type="slidenum">
              <a:rPr lang="en-ZA" smtClean="0"/>
              <a:t>‹#›</a:t>
            </a:fld>
            <a:endParaRPr lang="en-ZA"/>
          </a:p>
        </p:txBody>
      </p:sp>
    </p:spTree>
    <p:extLst>
      <p:ext uri="{BB962C8B-B14F-4D97-AF65-F5344CB8AC3E}">
        <p14:creationId xmlns:p14="http://schemas.microsoft.com/office/powerpoint/2010/main" val="391818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23EBB-0A05-44D7-B9F6-C2853B896D4C}" type="datetimeFigureOut">
              <a:rPr lang="en-ZA" smtClean="0"/>
              <a:t>2025/06/05</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37D89B57-2458-4865-A6A2-1F6201F12752}" type="slidenum">
              <a:rPr lang="en-ZA" smtClean="0"/>
              <a:t>‹#›</a:t>
            </a:fld>
            <a:endParaRPr lang="en-ZA"/>
          </a:p>
        </p:txBody>
      </p:sp>
    </p:spTree>
    <p:extLst>
      <p:ext uri="{BB962C8B-B14F-4D97-AF65-F5344CB8AC3E}">
        <p14:creationId xmlns:p14="http://schemas.microsoft.com/office/powerpoint/2010/main" val="3944062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223EBB-0A05-44D7-B9F6-C2853B896D4C}" type="datetimeFigureOut">
              <a:rPr lang="en-ZA" smtClean="0"/>
              <a:t>2025/06/05</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37D89B57-2458-4865-A6A2-1F6201F12752}" type="slidenum">
              <a:rPr lang="en-ZA" smtClean="0"/>
              <a:t>‹#›</a:t>
            </a:fld>
            <a:endParaRPr lang="en-ZA"/>
          </a:p>
        </p:txBody>
      </p:sp>
    </p:spTree>
    <p:extLst>
      <p:ext uri="{BB962C8B-B14F-4D97-AF65-F5344CB8AC3E}">
        <p14:creationId xmlns:p14="http://schemas.microsoft.com/office/powerpoint/2010/main" val="1043071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23EBB-0A05-44D7-B9F6-C2853B896D4C}" type="datetimeFigureOut">
              <a:rPr lang="en-ZA" smtClean="0"/>
              <a:t>2025/06/05</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37D89B57-2458-4865-A6A2-1F6201F12752}" type="slidenum">
              <a:rPr lang="en-ZA" smtClean="0"/>
              <a:t>‹#›</a:t>
            </a:fld>
            <a:endParaRPr lang="en-ZA"/>
          </a:p>
        </p:txBody>
      </p:sp>
    </p:spTree>
    <p:extLst>
      <p:ext uri="{BB962C8B-B14F-4D97-AF65-F5344CB8AC3E}">
        <p14:creationId xmlns:p14="http://schemas.microsoft.com/office/powerpoint/2010/main" val="3566412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223EBB-0A05-44D7-B9F6-C2853B896D4C}" type="datetimeFigureOut">
              <a:rPr lang="en-ZA" smtClean="0"/>
              <a:t>2025/06/05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7D89B57-2458-4865-A6A2-1F6201F12752}" type="slidenum">
              <a:rPr lang="en-ZA" smtClean="0"/>
              <a:t>‹#›</a:t>
            </a:fld>
            <a:endParaRPr lang="en-ZA"/>
          </a:p>
        </p:txBody>
      </p:sp>
    </p:spTree>
    <p:extLst>
      <p:ext uri="{BB962C8B-B14F-4D97-AF65-F5344CB8AC3E}">
        <p14:creationId xmlns:p14="http://schemas.microsoft.com/office/powerpoint/2010/main" val="3099258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223EBB-0A05-44D7-B9F6-C2853B896D4C}" type="datetimeFigureOut">
              <a:rPr lang="en-ZA" smtClean="0"/>
              <a:t>2025/06/05</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7D89B57-2458-4865-A6A2-1F6201F12752}" type="slidenum">
              <a:rPr lang="en-ZA" smtClean="0"/>
              <a:t>‹#›</a:t>
            </a:fld>
            <a:endParaRPr lang="en-ZA"/>
          </a:p>
        </p:txBody>
      </p:sp>
    </p:spTree>
    <p:extLst>
      <p:ext uri="{BB962C8B-B14F-4D97-AF65-F5344CB8AC3E}">
        <p14:creationId xmlns:p14="http://schemas.microsoft.com/office/powerpoint/2010/main" val="3224912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1223EBB-0A05-44D7-B9F6-C2853B896D4C}" type="datetimeFigureOut">
              <a:rPr lang="en-ZA" smtClean="0"/>
              <a:t>2025/06/05</a:t>
            </a:fld>
            <a:endParaRPr lang="en-ZA"/>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7D89B57-2458-4865-A6A2-1F6201F12752}" type="slidenum">
              <a:rPr lang="en-ZA" smtClean="0"/>
              <a:t>‹#›</a:t>
            </a:fld>
            <a:endParaRPr lang="en-ZA"/>
          </a:p>
        </p:txBody>
      </p:sp>
    </p:spTree>
    <p:extLst>
      <p:ext uri="{BB962C8B-B14F-4D97-AF65-F5344CB8AC3E}">
        <p14:creationId xmlns:p14="http://schemas.microsoft.com/office/powerpoint/2010/main" val="3794278515"/>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3358B-9951-93A2-3361-6752320B3A84}"/>
              </a:ext>
            </a:extLst>
          </p:cNvPr>
          <p:cNvSpPr>
            <a:spLocks noGrp="1"/>
          </p:cNvSpPr>
          <p:nvPr>
            <p:ph type="ctrTitle"/>
          </p:nvPr>
        </p:nvSpPr>
        <p:spPr>
          <a:xfrm>
            <a:off x="6501764" y="1299211"/>
            <a:ext cx="5080634" cy="3455669"/>
          </a:xfrm>
        </p:spPr>
        <p:txBody>
          <a:bodyPr>
            <a:noAutofit/>
          </a:bodyPr>
          <a:lstStyle/>
          <a:p>
            <a:pPr marL="0" marR="0" algn="l">
              <a:spcBef>
                <a:spcPts val="1800"/>
              </a:spcBef>
              <a:spcAft>
                <a:spcPts val="400"/>
              </a:spcAft>
            </a:pPr>
            <a:r>
              <a:rPr lang="en-ZA" sz="3600" b="1" kern="100" dirty="0">
                <a:effectLst/>
                <a:latin typeface="Amasis MT Pro Black" panose="020F0502020204030204" pitchFamily="18" charset="0"/>
                <a:ea typeface="Times New Roman" panose="02020603050405020304" pitchFamily="18" charset="0"/>
                <a:cs typeface="Times New Roman" panose="02020603050405020304" pitchFamily="18" charset="0"/>
              </a:rPr>
              <a:t>ROBOTICS FOR </a:t>
            </a:r>
            <a:r>
              <a:rPr lang="en-ZA" sz="3600" kern="100" dirty="0">
                <a:effectLst/>
                <a:latin typeface="Amasis MT Pro Black" panose="020F0502020204030204" pitchFamily="18" charset="0"/>
                <a:ea typeface="Times New Roman" panose="02020603050405020304" pitchFamily="18" charset="0"/>
                <a:cs typeface="Times New Roman" panose="02020603050405020304" pitchFamily="18" charset="0"/>
              </a:rPr>
              <a:t>everyone</a:t>
            </a:r>
            <a:r>
              <a:rPr lang="en-ZA" sz="3600" b="1" kern="100" dirty="0">
                <a:effectLst/>
                <a:latin typeface="Amasis MT Pro Black" panose="020F0502020204030204" pitchFamily="18" charset="0"/>
                <a:ea typeface="Times New Roman" panose="02020603050405020304" pitchFamily="18" charset="0"/>
                <a:cs typeface="Times New Roman" panose="02020603050405020304" pitchFamily="18" charset="0"/>
              </a:rPr>
              <a:t>: EMPOWERING THE </a:t>
            </a:r>
            <a:r>
              <a:rPr lang="en-ZA" sz="3600" kern="100" dirty="0">
                <a:effectLst/>
                <a:latin typeface="Amasis MT Pro Black" panose="020F0502020204030204" pitchFamily="18" charset="0"/>
                <a:ea typeface="Times New Roman" panose="02020603050405020304" pitchFamily="18" charset="0"/>
                <a:cs typeface="Times New Roman" panose="02020603050405020304" pitchFamily="18" charset="0"/>
              </a:rPr>
              <a:t>African </a:t>
            </a:r>
            <a:r>
              <a:rPr lang="en-ZA" sz="3600" b="1" kern="100" dirty="0">
                <a:effectLst/>
                <a:latin typeface="Amasis MT Pro Black" panose="020F0502020204030204" pitchFamily="18" charset="0"/>
                <a:ea typeface="Times New Roman" panose="02020603050405020304" pitchFamily="18" charset="0"/>
                <a:cs typeface="Times New Roman" panose="02020603050405020304" pitchFamily="18" charset="0"/>
              </a:rPr>
              <a:t>CHILD THROUGH ROBOTICS AND AUTOMATION</a:t>
            </a:r>
            <a:br>
              <a:rPr lang="en-ZA" sz="3600" b="1" kern="100" dirty="0">
                <a:effectLst/>
                <a:latin typeface="Amasis MT Pro Black" panose="020F0502020204030204" pitchFamily="18" charset="0"/>
                <a:ea typeface="Times New Roman" panose="02020603050405020304" pitchFamily="18" charset="0"/>
                <a:cs typeface="Times New Roman" panose="02020603050405020304" pitchFamily="18" charset="0"/>
              </a:rPr>
            </a:br>
            <a:endParaRPr lang="en-ZA" sz="3600" dirty="0">
              <a:latin typeface="Amasis MT Pro Black" panose="020F0502020204030204" pitchFamily="18" charset="0"/>
            </a:endParaRPr>
          </a:p>
        </p:txBody>
      </p:sp>
      <p:sp>
        <p:nvSpPr>
          <p:cNvPr id="3" name="Subtitle 2">
            <a:extLst>
              <a:ext uri="{FF2B5EF4-FFF2-40B4-BE49-F238E27FC236}">
                <a16:creationId xmlns:a16="http://schemas.microsoft.com/office/drawing/2014/main" id="{2C8A0139-AC55-9E7E-4E36-9164FF14A1E0}"/>
              </a:ext>
            </a:extLst>
          </p:cNvPr>
          <p:cNvSpPr>
            <a:spLocks noGrp="1"/>
          </p:cNvSpPr>
          <p:nvPr>
            <p:ph type="subTitle" idx="1"/>
          </p:nvPr>
        </p:nvSpPr>
        <p:spPr>
          <a:xfrm>
            <a:off x="10119360" y="4998720"/>
            <a:ext cx="1463038" cy="1097280"/>
          </a:xfrm>
        </p:spPr>
        <p:txBody>
          <a:bodyPr>
            <a:normAutofit fontScale="32500" lnSpcReduction="20000"/>
          </a:bodyPr>
          <a:lstStyle/>
          <a:p>
            <a:r>
              <a:rPr lang="en-ZA" sz="2400" b="1" kern="100" dirty="0">
                <a:effectLst/>
                <a:latin typeface="Aptos" panose="020B0004020202020204" pitchFamily="34" charset="0"/>
                <a:ea typeface="Aptos" panose="020B0004020202020204" pitchFamily="34" charset="0"/>
                <a:cs typeface="Arial" panose="020B0604020202020204" pitchFamily="34" charset="0"/>
              </a:rPr>
              <a:t>Submitted to:</a:t>
            </a:r>
            <a:r>
              <a:rPr lang="en-ZA" sz="2400" kern="100" dirty="0">
                <a:effectLst/>
                <a:latin typeface="Aptos" panose="020B0004020202020204" pitchFamily="34" charset="0"/>
                <a:ea typeface="Aptos" panose="020B0004020202020204" pitchFamily="34" charset="0"/>
                <a:cs typeface="Arial" panose="020B0604020202020204" pitchFamily="34" charset="0"/>
              </a:rPr>
              <a:t> </a:t>
            </a:r>
            <a:r>
              <a:rPr lang="en-ZA" kern="100" dirty="0" err="1">
                <a:effectLst/>
                <a:latin typeface="Aptos" panose="020B0004020202020204" pitchFamily="34" charset="0"/>
                <a:ea typeface="Aptos" panose="020B0004020202020204" pitchFamily="34" charset="0"/>
                <a:cs typeface="Arial" panose="020B0604020202020204" pitchFamily="34" charset="0"/>
              </a:rPr>
              <a:t>Afrikatikkun</a:t>
            </a:r>
            <a:r>
              <a:rPr lang="en-ZA" sz="2400" kern="100" dirty="0">
                <a:effectLst/>
                <a:latin typeface="Aptos" panose="020B0004020202020204" pitchFamily="34" charset="0"/>
                <a:ea typeface="Aptos" panose="020B0004020202020204" pitchFamily="34" charset="0"/>
                <a:cs typeface="Arial" panose="020B0604020202020204" pitchFamily="34" charset="0"/>
              </a:rPr>
              <a:t> South Africa</a:t>
            </a:r>
            <a:br>
              <a:rPr lang="en-ZA" sz="2400" kern="100" dirty="0">
                <a:effectLst/>
                <a:latin typeface="Aptos" panose="020B0004020202020204" pitchFamily="34" charset="0"/>
                <a:ea typeface="Aptos" panose="020B0004020202020204" pitchFamily="34" charset="0"/>
                <a:cs typeface="Arial" panose="020B0604020202020204" pitchFamily="34" charset="0"/>
              </a:rPr>
            </a:br>
            <a:r>
              <a:rPr lang="en-ZA" sz="2400" b="1" dirty="0">
                <a:effectLst/>
                <a:latin typeface="Aptos" panose="020B0004020202020204" pitchFamily="34" charset="0"/>
                <a:ea typeface="Aptos" panose="020B0004020202020204" pitchFamily="34" charset="0"/>
                <a:cs typeface="Arial" panose="020B0604020202020204" pitchFamily="34" charset="0"/>
              </a:rPr>
              <a:t>Submitted by:</a:t>
            </a:r>
            <a:r>
              <a:rPr lang="en-ZA" sz="2400" dirty="0">
                <a:effectLst/>
                <a:latin typeface="Aptos" panose="020B0004020202020204" pitchFamily="34" charset="0"/>
                <a:ea typeface="Aptos" panose="020B0004020202020204" pitchFamily="34" charset="0"/>
                <a:cs typeface="Arial" panose="020B0604020202020204" pitchFamily="34" charset="0"/>
              </a:rPr>
              <a:t> Thelumusa Mthethwa, Rolan Ablant, Amahle Makhoba</a:t>
            </a:r>
            <a:endParaRPr lang="en-ZA" dirty="0"/>
          </a:p>
        </p:txBody>
      </p:sp>
      <p:sp>
        <p:nvSpPr>
          <p:cNvPr id="10" name="Rectangle 9">
            <a:extLst>
              <a:ext uri="{FF2B5EF4-FFF2-40B4-BE49-F238E27FC236}">
                <a16:creationId xmlns:a16="http://schemas.microsoft.com/office/drawing/2014/main" id="{FECED217-AD9C-44C3-A97B-89CC1C1EA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robot with a robot head&#10;&#10;AI-generated content may be incorrect.">
            <a:extLst>
              <a:ext uri="{FF2B5EF4-FFF2-40B4-BE49-F238E27FC236}">
                <a16:creationId xmlns:a16="http://schemas.microsoft.com/office/drawing/2014/main" id="{507FDE99-3A26-AD1F-B8F1-8ED0C8D80F01}"/>
              </a:ext>
            </a:extLst>
          </p:cNvPr>
          <p:cNvPicPr>
            <a:picLocks noChangeAspect="1"/>
          </p:cNvPicPr>
          <p:nvPr/>
        </p:nvPicPr>
        <p:blipFill>
          <a:blip r:embed="rId3">
            <a:extLst>
              <a:ext uri="{28A0092B-C50C-407E-A947-70E740481C1C}">
                <a14:useLocalDpi xmlns:a14="http://schemas.microsoft.com/office/drawing/2010/main" val="0"/>
              </a:ext>
            </a:extLst>
          </a:blip>
          <a:srcRect r="98" b="3"/>
          <a:stretch>
            <a:fillRect/>
          </a:stretch>
        </p:blipFill>
        <p:spPr>
          <a:xfrm>
            <a:off x="1141857" y="1114868"/>
            <a:ext cx="4450460" cy="4628265"/>
          </a:xfrm>
          <a:prstGeom prst="rect">
            <a:avLst/>
          </a:prstGeom>
        </p:spPr>
      </p:pic>
      <p:sp>
        <p:nvSpPr>
          <p:cNvPr id="12" name="Rectangle 11">
            <a:extLst>
              <a:ext uri="{FF2B5EF4-FFF2-40B4-BE49-F238E27FC236}">
                <a16:creationId xmlns:a16="http://schemas.microsoft.com/office/drawing/2014/main" id="{D814B507-F826-4EC9-A06A-2F13DFD71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600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E9D0E-05D1-BCA4-A157-ADE6FED50ACD}"/>
              </a:ext>
            </a:extLst>
          </p:cNvPr>
          <p:cNvSpPr>
            <a:spLocks noGrp="1"/>
          </p:cNvSpPr>
          <p:nvPr>
            <p:ph type="title"/>
          </p:nvPr>
        </p:nvSpPr>
        <p:spPr/>
        <p:txBody>
          <a:bodyPr>
            <a:normAutofit/>
          </a:bodyPr>
          <a:lstStyle/>
          <a:p>
            <a:r>
              <a:rPr lang="en-ZA" sz="4000" b="1" dirty="0">
                <a:effectLst/>
                <a:latin typeface="Aharoni" panose="02010803020104030203" pitchFamily="2" charset="-79"/>
                <a:ea typeface="Aptos" panose="020B0004020202020204" pitchFamily="34" charset="0"/>
                <a:cs typeface="Aharoni" panose="02010803020104030203" pitchFamily="2" charset="-79"/>
              </a:rPr>
              <a:t>Budget &amp; Support Needed</a:t>
            </a:r>
            <a:endParaRPr lang="en-ZA" sz="4000"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5968404-12B2-DF8D-C0A4-59C4DDF18FEE}"/>
              </a:ext>
            </a:extLst>
          </p:cNvPr>
          <p:cNvSpPr>
            <a:spLocks noGrp="1"/>
          </p:cNvSpPr>
          <p:nvPr>
            <p:ph idx="1"/>
          </p:nvPr>
        </p:nvSpPr>
        <p:spPr/>
        <p:txBody>
          <a:bodyPr>
            <a:normAutofit/>
          </a:bodyPr>
          <a:lstStyle/>
          <a:p>
            <a:pPr algn="ctr"/>
            <a:r>
              <a:rPr lang="en-ZA" sz="2400" dirty="0">
                <a:effectLst/>
                <a:latin typeface="Aptos" panose="020B0004020202020204" pitchFamily="34" charset="0"/>
                <a:ea typeface="Aptos" panose="020B0004020202020204" pitchFamily="34" charset="0"/>
                <a:cs typeface="Arial" panose="020B0604020202020204" pitchFamily="34" charset="0"/>
              </a:rPr>
              <a:t>A detailed budget can be supplied, including hardware, training, facilitation, and logistics. Support can be both financial and infrastructural (e.g. digital hubs)</a:t>
            </a:r>
            <a:endParaRPr lang="en-ZA" sz="2400" dirty="0"/>
          </a:p>
        </p:txBody>
      </p:sp>
    </p:spTree>
    <p:extLst>
      <p:ext uri="{BB962C8B-B14F-4D97-AF65-F5344CB8AC3E}">
        <p14:creationId xmlns:p14="http://schemas.microsoft.com/office/powerpoint/2010/main" val="24384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A46971-0344-7543-A156-4B6B4651522C}"/>
              </a:ext>
            </a:extLst>
          </p:cNvPr>
          <p:cNvSpPr/>
          <p:nvPr/>
        </p:nvSpPr>
        <p:spPr>
          <a:xfrm>
            <a:off x="4089489" y="2967335"/>
            <a:ext cx="401302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470572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D4E5-3CE3-94D7-DA72-A8B76CF72B98}"/>
              </a:ext>
            </a:extLst>
          </p:cNvPr>
          <p:cNvSpPr>
            <a:spLocks noGrp="1"/>
          </p:cNvSpPr>
          <p:nvPr>
            <p:ph type="title"/>
          </p:nvPr>
        </p:nvSpPr>
        <p:spPr>
          <a:xfrm>
            <a:off x="6513534" y="609600"/>
            <a:ext cx="4754022" cy="1326321"/>
          </a:xfrm>
        </p:spPr>
        <p:txBody>
          <a:bodyPr>
            <a:normAutofit/>
          </a:bodyPr>
          <a:lstStyle/>
          <a:p>
            <a:r>
              <a:rPr lang="en-ZA" dirty="0"/>
              <a:t>Use case diagram</a:t>
            </a:r>
          </a:p>
        </p:txBody>
      </p:sp>
      <p:sp>
        <p:nvSpPr>
          <p:cNvPr id="19" name="Content Placeholder 7">
            <a:extLst>
              <a:ext uri="{FF2B5EF4-FFF2-40B4-BE49-F238E27FC236}">
                <a16:creationId xmlns:a16="http://schemas.microsoft.com/office/drawing/2014/main" id="{7BE993DD-55A9-5C4F-90DC-9959107E3237}"/>
              </a:ext>
            </a:extLst>
          </p:cNvPr>
          <p:cNvSpPr>
            <a:spLocks noGrp="1"/>
          </p:cNvSpPr>
          <p:nvPr>
            <p:ph idx="1"/>
          </p:nvPr>
        </p:nvSpPr>
        <p:spPr>
          <a:xfrm>
            <a:off x="6513534" y="2096064"/>
            <a:ext cx="4754022" cy="3695136"/>
          </a:xfrm>
        </p:spPr>
        <p:txBody>
          <a:bodyPr>
            <a:normAutofit/>
          </a:bodyPr>
          <a:lstStyle/>
          <a:p>
            <a:r>
              <a:rPr lang="en-ZA" sz="1800" dirty="0">
                <a:effectLst/>
                <a:latin typeface="Aptos" panose="020B0004020202020204" pitchFamily="34" charset="0"/>
                <a:ea typeface="Aptos" panose="020B0004020202020204" pitchFamily="34" charset="0"/>
                <a:cs typeface="Arial" panose="020B0604020202020204" pitchFamily="34" charset="0"/>
              </a:rPr>
              <a:t>This use-case proposal presents an opportunity for you to drive sustainable social impact through the deployment of a 6DOF robotic arm and a focused robotics education initiative. This initiative will empower young girls and boys, particularly in underserved communities, by equipping them with future-proof skills in robotics, coding, and automation</a:t>
            </a:r>
            <a:endParaRPr lang="en-US" dirty="0"/>
          </a:p>
        </p:txBody>
      </p:sp>
      <p:cxnSp>
        <p:nvCxnSpPr>
          <p:cNvPr id="11" name="Straight Connector 10">
            <a:extLst>
              <a:ext uri="{FF2B5EF4-FFF2-40B4-BE49-F238E27FC236}">
                <a16:creationId xmlns:a16="http://schemas.microsoft.com/office/drawing/2014/main" id="{E0DCF65E-F84E-483D-83D7-A1616D5691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656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pic>
        <p:nvPicPr>
          <p:cNvPr id="5" name="Picture 4" descr="A diagram of a program&#10;&#10;AI-generated content may be incorrect.">
            <a:extLst>
              <a:ext uri="{FF2B5EF4-FFF2-40B4-BE49-F238E27FC236}">
                <a16:creationId xmlns:a16="http://schemas.microsoft.com/office/drawing/2014/main" id="{D31AB405-2B55-823F-513E-6CB8D175AE63}"/>
              </a:ext>
            </a:extLst>
          </p:cNvPr>
          <p:cNvPicPr>
            <a:picLocks noChangeAspect="1"/>
          </p:cNvPicPr>
          <p:nvPr/>
        </p:nvPicPr>
        <p:blipFill>
          <a:blip r:embed="rId3">
            <a:extLst>
              <a:ext uri="{28A0092B-C50C-407E-A947-70E740481C1C}">
                <a14:useLocalDpi xmlns:a14="http://schemas.microsoft.com/office/drawing/2010/main" val="0"/>
              </a:ext>
            </a:extLst>
          </a:blip>
          <a:srcRect r="9625"/>
          <a:stretch>
            <a:fillRect/>
          </a:stretch>
        </p:blipFill>
        <p:spPr>
          <a:xfrm>
            <a:off x="0" y="0"/>
            <a:ext cx="6004559" cy="6858000"/>
          </a:xfrm>
          <a:prstGeom prst="rect">
            <a:avLst/>
          </a:prstGeom>
        </p:spPr>
      </p:pic>
    </p:spTree>
    <p:extLst>
      <p:ext uri="{BB962C8B-B14F-4D97-AF65-F5344CB8AC3E}">
        <p14:creationId xmlns:p14="http://schemas.microsoft.com/office/powerpoint/2010/main" val="1933049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F9EC-7BF0-E8C3-856C-AAEBD8B8CA2B}"/>
              </a:ext>
            </a:extLst>
          </p:cNvPr>
          <p:cNvSpPr>
            <a:spLocks noGrp="1"/>
          </p:cNvSpPr>
          <p:nvPr>
            <p:ph type="title"/>
          </p:nvPr>
        </p:nvSpPr>
        <p:spPr/>
        <p:txBody>
          <a:bodyPr/>
          <a:lstStyle/>
          <a:p>
            <a:pPr>
              <a:lnSpc>
                <a:spcPct val="115000"/>
              </a:lnSpc>
              <a:spcAft>
                <a:spcPts val="800"/>
              </a:spcAft>
            </a:pPr>
            <a:r>
              <a:rPr lang="en-ZA" sz="4000" b="1" kern="100" dirty="0">
                <a:effectLst/>
                <a:latin typeface="Aptos" panose="020B0004020202020204" pitchFamily="34" charset="0"/>
                <a:ea typeface="Aptos" panose="020B0004020202020204" pitchFamily="34" charset="0"/>
                <a:cs typeface="Arial" panose="020B0604020202020204" pitchFamily="34" charset="0"/>
              </a:rPr>
              <a:t>Background &amp; Need</a:t>
            </a:r>
            <a:br>
              <a:rPr lang="en-ZA" sz="1800" kern="100" dirty="0">
                <a:effectLst/>
                <a:latin typeface="Aptos" panose="020B0004020202020204" pitchFamily="34" charset="0"/>
                <a:ea typeface="Aptos" panose="020B0004020202020204" pitchFamily="34" charset="0"/>
                <a:cs typeface="Arial" panose="020B0604020202020204" pitchFamily="34" charset="0"/>
              </a:rPr>
            </a:br>
            <a:endParaRPr lang="en-ZA"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04D62A5-AE65-8654-68D4-DCE5675331DD}"/>
              </a:ext>
            </a:extLst>
          </p:cNvPr>
          <p:cNvSpPr>
            <a:spLocks noGrp="1"/>
          </p:cNvSpPr>
          <p:nvPr>
            <p:ph idx="1"/>
          </p:nvPr>
        </p:nvSpPr>
        <p:spPr/>
        <p:txBody>
          <a:bodyPr/>
          <a:lstStyle/>
          <a:p>
            <a:pPr marL="0" indent="0" algn="ctr">
              <a:buNone/>
            </a:pPr>
            <a:r>
              <a:rPr lang="en-ZA" sz="2400" kern="100" dirty="0">
                <a:effectLst/>
                <a:latin typeface="Aptos" panose="020B0004020202020204" pitchFamily="34" charset="0"/>
                <a:ea typeface="Aptos" panose="020B0004020202020204" pitchFamily="34" charset="0"/>
                <a:cs typeface="Arial" panose="020B0604020202020204" pitchFamily="34" charset="0"/>
              </a:rPr>
              <a:t>South Africa is entering the Fourth Industrial Revolution (4IR), but South African children remain underrepresented in STEM fields. Exposure to robotics at an early stage can change this trajectory. Simultaneously, industries are adopting automation but face a shortage of locally trained talent capable of designing, operating, and maintaining such systems.</a:t>
            </a:r>
          </a:p>
          <a:p>
            <a:endParaRPr lang="en-ZA" dirty="0"/>
          </a:p>
        </p:txBody>
      </p:sp>
    </p:spTree>
    <p:extLst>
      <p:ext uri="{BB962C8B-B14F-4D97-AF65-F5344CB8AC3E}">
        <p14:creationId xmlns:p14="http://schemas.microsoft.com/office/powerpoint/2010/main" val="3602116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2153D-8A5B-0B04-8BD2-A5EFB1B5D850}"/>
              </a:ext>
            </a:extLst>
          </p:cNvPr>
          <p:cNvSpPr>
            <a:spLocks noGrp="1"/>
          </p:cNvSpPr>
          <p:nvPr>
            <p:ph type="title"/>
          </p:nvPr>
        </p:nvSpPr>
        <p:spPr/>
        <p:txBody>
          <a:bodyPr>
            <a:normAutofit/>
          </a:bodyPr>
          <a:lstStyle/>
          <a:p>
            <a:r>
              <a:rPr lang="en-ZA" sz="4000" b="1" dirty="0">
                <a:effectLst/>
                <a:latin typeface="ADLaM Display" panose="02010000000000000000" pitchFamily="2" charset="0"/>
                <a:ea typeface="ADLaM Display" panose="02010000000000000000" pitchFamily="2" charset="0"/>
                <a:cs typeface="ADLaM Display" panose="02010000000000000000" pitchFamily="2" charset="0"/>
              </a:rPr>
              <a:t>The 6DOF Robot: Technical Overview</a:t>
            </a:r>
            <a:endParaRPr lang="en-ZA" sz="40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132C638B-531E-3B1E-1E25-F6CB19C96B72}"/>
              </a:ext>
            </a:extLst>
          </p:cNvPr>
          <p:cNvSpPr>
            <a:spLocks noGrp="1"/>
          </p:cNvSpPr>
          <p:nvPr>
            <p:ph idx="1"/>
          </p:nvPr>
        </p:nvSpPr>
        <p:spPr/>
        <p:txBody>
          <a:bodyPr/>
          <a:lstStyle/>
          <a:p>
            <a:pPr marL="0" marR="0">
              <a:lnSpc>
                <a:spcPct val="115000"/>
              </a:lnSpc>
              <a:spcAft>
                <a:spcPts val="800"/>
              </a:spcAft>
              <a:buNone/>
            </a:pPr>
            <a:r>
              <a:rPr lang="en-ZA" sz="1800" kern="100" dirty="0">
                <a:effectLst/>
                <a:latin typeface="Aptos" panose="020B0004020202020204" pitchFamily="34" charset="0"/>
                <a:ea typeface="Aptos" panose="020B0004020202020204" pitchFamily="34" charset="0"/>
                <a:cs typeface="Arial" panose="020B0604020202020204" pitchFamily="34" charset="0"/>
              </a:rPr>
              <a:t>A 6DOF (Six Degrees of Freedom) robot mimics the human arm with movements along six axes, enabling tasks such as picking, placing, assembling, and rotating objects. It is widely used in:</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800" kern="100" dirty="0">
                <a:effectLst/>
                <a:latin typeface="Aptos" panose="020B0004020202020204" pitchFamily="34" charset="0"/>
                <a:ea typeface="Aptos" panose="020B0004020202020204" pitchFamily="34" charset="0"/>
                <a:cs typeface="Arial" panose="020B0604020202020204" pitchFamily="34" charset="0"/>
              </a:rPr>
              <a:t>Manufacturing</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800" kern="100" dirty="0">
                <a:effectLst/>
                <a:latin typeface="Aptos" panose="020B0004020202020204" pitchFamily="34" charset="0"/>
                <a:ea typeface="Aptos" panose="020B0004020202020204" pitchFamily="34" charset="0"/>
                <a:cs typeface="Arial" panose="020B0604020202020204" pitchFamily="34" charset="0"/>
              </a:rPr>
              <a:t>Medical technology</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800" kern="100" dirty="0">
                <a:effectLst/>
                <a:latin typeface="Aptos" panose="020B0004020202020204" pitchFamily="34" charset="0"/>
                <a:ea typeface="Aptos" panose="020B0004020202020204" pitchFamily="34" charset="0"/>
                <a:cs typeface="Arial" panose="020B0604020202020204" pitchFamily="34" charset="0"/>
              </a:rPr>
              <a:t>Warehousing and logistics</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800" kern="100" dirty="0">
                <a:effectLst/>
                <a:latin typeface="Aptos" panose="020B0004020202020204" pitchFamily="34" charset="0"/>
                <a:ea typeface="Aptos" panose="020B0004020202020204" pitchFamily="34" charset="0"/>
                <a:cs typeface="Arial" panose="020B0604020202020204" pitchFamily="34" charset="0"/>
              </a:rPr>
              <a:t>Stem research</a:t>
            </a:r>
          </a:p>
        </p:txBody>
      </p:sp>
      <p:pic>
        <p:nvPicPr>
          <p:cNvPr id="5" name="Picture 4" descr="A diagram of a robotic arm&#10;&#10;AI-generated content may be incorrect.">
            <a:extLst>
              <a:ext uri="{FF2B5EF4-FFF2-40B4-BE49-F238E27FC236}">
                <a16:creationId xmlns:a16="http://schemas.microsoft.com/office/drawing/2014/main" id="{3A9050DE-5322-8C67-1C1B-1B8F07B28267}"/>
              </a:ext>
            </a:extLst>
          </p:cNvPr>
          <p:cNvPicPr>
            <a:picLocks noChangeAspect="1"/>
          </p:cNvPicPr>
          <p:nvPr/>
        </p:nvPicPr>
        <p:blipFill>
          <a:blip r:embed="rId2">
            <a:extLst>
              <a:ext uri="{28A0092B-C50C-407E-A947-70E740481C1C}">
                <a14:useLocalDpi xmlns:a14="http://schemas.microsoft.com/office/drawing/2010/main" val="0"/>
              </a:ext>
            </a:extLst>
          </a:blip>
          <a:srcRect r="702" b="3972"/>
          <a:stretch/>
        </p:blipFill>
        <p:spPr>
          <a:xfrm>
            <a:off x="6325870" y="2832100"/>
            <a:ext cx="4311650" cy="3548380"/>
          </a:xfrm>
          <a:prstGeom prst="rect">
            <a:avLst/>
          </a:prstGeom>
        </p:spPr>
      </p:pic>
    </p:spTree>
    <p:extLst>
      <p:ext uri="{BB962C8B-B14F-4D97-AF65-F5344CB8AC3E}">
        <p14:creationId xmlns:p14="http://schemas.microsoft.com/office/powerpoint/2010/main" val="12274266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47802-47E0-41C6-8882-7E80C79FE83F}"/>
              </a:ext>
            </a:extLst>
          </p:cNvPr>
          <p:cNvSpPr>
            <a:spLocks noGrp="1"/>
          </p:cNvSpPr>
          <p:nvPr>
            <p:ph type="title"/>
          </p:nvPr>
        </p:nvSpPr>
        <p:spPr/>
        <p:txBody>
          <a:bodyPr/>
          <a:lstStyle/>
          <a:p>
            <a:r>
              <a:rPr lang="en-ZA" dirty="0"/>
              <a:t>Educational use case</a:t>
            </a:r>
          </a:p>
        </p:txBody>
      </p:sp>
      <p:sp>
        <p:nvSpPr>
          <p:cNvPr id="3" name="Content Placeholder 2">
            <a:extLst>
              <a:ext uri="{FF2B5EF4-FFF2-40B4-BE49-F238E27FC236}">
                <a16:creationId xmlns:a16="http://schemas.microsoft.com/office/drawing/2014/main" id="{4BD594EE-57CF-03A6-9428-A3AF6F3E83C0}"/>
              </a:ext>
            </a:extLst>
          </p:cNvPr>
          <p:cNvSpPr>
            <a:spLocks noGrp="1"/>
          </p:cNvSpPr>
          <p:nvPr>
            <p:ph sz="half" idx="1"/>
          </p:nvPr>
        </p:nvSpPr>
        <p:spPr>
          <a:xfrm>
            <a:off x="912594" y="2088318"/>
            <a:ext cx="5106004" cy="3702881"/>
          </a:xfrm>
        </p:spPr>
        <p:txBody>
          <a:bodyPr>
            <a:normAutofit fontScale="85000" lnSpcReduction="10000"/>
          </a:bodyPr>
          <a:lstStyle/>
          <a:p>
            <a:pPr marL="0" marR="0">
              <a:lnSpc>
                <a:spcPct val="115000"/>
              </a:lnSpc>
              <a:spcAft>
                <a:spcPts val="800"/>
              </a:spcAft>
              <a:buNone/>
            </a:pPr>
            <a:r>
              <a:rPr lang="en-ZA" sz="2400" b="1" kern="100" dirty="0">
                <a:effectLst/>
                <a:latin typeface="Aptos" panose="020B0004020202020204" pitchFamily="34" charset="0"/>
                <a:ea typeface="Aptos" panose="020B0004020202020204" pitchFamily="34" charset="0"/>
                <a:cs typeface="Arial" panose="020B0604020202020204" pitchFamily="34" charset="0"/>
              </a:rPr>
              <a:t>Objective:</a:t>
            </a:r>
            <a:r>
              <a:rPr lang="en-ZA" sz="2400" kern="100" dirty="0">
                <a:effectLst/>
                <a:latin typeface="Aptos" panose="020B0004020202020204" pitchFamily="34" charset="0"/>
                <a:ea typeface="Aptos" panose="020B0004020202020204" pitchFamily="34" charset="0"/>
                <a:cs typeface="Arial" panose="020B0604020202020204" pitchFamily="34" charset="0"/>
              </a:rPr>
              <a:t> Teach robotics and automation fundamentals to South African youth via bootcamps and school programs.</a:t>
            </a:r>
          </a:p>
          <a:p>
            <a:pPr marL="0" marR="0">
              <a:lnSpc>
                <a:spcPct val="115000"/>
              </a:lnSpc>
              <a:spcAft>
                <a:spcPts val="800"/>
              </a:spcAft>
              <a:buNone/>
            </a:pPr>
            <a:r>
              <a:rPr lang="en-ZA" sz="2400" b="1" kern="100" dirty="0">
                <a:effectLst/>
                <a:latin typeface="Aptos" panose="020B0004020202020204" pitchFamily="34" charset="0"/>
                <a:ea typeface="Aptos" panose="020B0004020202020204" pitchFamily="34" charset="0"/>
                <a:cs typeface="Arial" panose="020B0604020202020204" pitchFamily="34" charset="0"/>
              </a:rPr>
              <a:t>Activities:</a:t>
            </a:r>
            <a:endParaRPr lang="en-ZA" sz="24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ZA" sz="2400" kern="100" dirty="0">
                <a:effectLst/>
                <a:latin typeface="Aptos" panose="020B0004020202020204" pitchFamily="34" charset="0"/>
                <a:ea typeface="Aptos" panose="020B0004020202020204" pitchFamily="34" charset="0"/>
                <a:cs typeface="Arial" panose="020B0604020202020204" pitchFamily="34" charset="0"/>
              </a:rPr>
              <a:t>Host Robotics-for-Everyone bootcamps</a:t>
            </a:r>
          </a:p>
          <a:p>
            <a:pPr marL="342900" marR="0" lvl="0" indent="-342900">
              <a:lnSpc>
                <a:spcPct val="115000"/>
              </a:lnSpc>
              <a:spcAft>
                <a:spcPts val="800"/>
              </a:spcAft>
              <a:buSzPts val="1000"/>
              <a:buFont typeface="Symbol" panose="05050102010706020507" pitchFamily="18" charset="2"/>
              <a:buChar char=""/>
              <a:tabLst>
                <a:tab pos="457200" algn="l"/>
              </a:tabLst>
            </a:pPr>
            <a:r>
              <a:rPr lang="en-ZA" sz="2400" kern="100" dirty="0">
                <a:effectLst/>
                <a:latin typeface="Aptos" panose="020B0004020202020204" pitchFamily="34" charset="0"/>
                <a:ea typeface="Aptos" panose="020B0004020202020204" pitchFamily="34" charset="0"/>
                <a:cs typeface="Arial" panose="020B0604020202020204" pitchFamily="34" charset="0"/>
              </a:rPr>
              <a:t>Establish school-based robotics clubs</a:t>
            </a:r>
          </a:p>
          <a:p>
            <a:pPr marL="342900" marR="0" lvl="0" indent="-342900">
              <a:lnSpc>
                <a:spcPct val="115000"/>
              </a:lnSpc>
              <a:spcAft>
                <a:spcPts val="800"/>
              </a:spcAft>
              <a:buSzPts val="1000"/>
              <a:buFont typeface="Symbol" panose="05050102010706020507" pitchFamily="18" charset="2"/>
              <a:buChar char=""/>
              <a:tabLst>
                <a:tab pos="457200" algn="l"/>
              </a:tabLst>
            </a:pPr>
            <a:r>
              <a:rPr lang="en-ZA" sz="2400" kern="100" dirty="0">
                <a:effectLst/>
                <a:latin typeface="Aptos" panose="020B0004020202020204" pitchFamily="34" charset="0"/>
                <a:ea typeface="Aptos" panose="020B0004020202020204" pitchFamily="34" charset="0"/>
                <a:cs typeface="Arial" panose="020B0604020202020204" pitchFamily="34" charset="0"/>
              </a:rPr>
              <a:t>Train educators in basic robotics and programming</a:t>
            </a:r>
          </a:p>
          <a:p>
            <a:pPr marL="0" indent="0">
              <a:buNone/>
            </a:pPr>
            <a:endParaRPr lang="en-ZA" dirty="0"/>
          </a:p>
        </p:txBody>
      </p:sp>
      <p:sp>
        <p:nvSpPr>
          <p:cNvPr id="4" name="Content Placeholder 3">
            <a:extLst>
              <a:ext uri="{FF2B5EF4-FFF2-40B4-BE49-F238E27FC236}">
                <a16:creationId xmlns:a16="http://schemas.microsoft.com/office/drawing/2014/main" id="{F92CAE22-2240-4354-F26C-49A97E54C0C1}"/>
              </a:ext>
            </a:extLst>
          </p:cNvPr>
          <p:cNvSpPr>
            <a:spLocks noGrp="1"/>
          </p:cNvSpPr>
          <p:nvPr>
            <p:ph sz="half" idx="2"/>
          </p:nvPr>
        </p:nvSpPr>
        <p:spPr/>
        <p:txBody>
          <a:bodyPr>
            <a:normAutofit fontScale="85000" lnSpcReduction="10000"/>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ZA" sz="3600" kern="100" dirty="0">
                <a:effectLst/>
                <a:latin typeface="Aptos" panose="020B0004020202020204" pitchFamily="34" charset="0"/>
                <a:ea typeface="Aptos" panose="020B0004020202020204" pitchFamily="34" charset="0"/>
                <a:cs typeface="Arial" panose="020B0604020202020204" pitchFamily="34" charset="0"/>
              </a:rPr>
              <a:t>Curriculum includes: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ZA" sz="2000" kern="100" dirty="0">
                <a:effectLst/>
                <a:latin typeface="Aptos" panose="020B0004020202020204" pitchFamily="34" charset="0"/>
                <a:ea typeface="Aptos" panose="020B0004020202020204" pitchFamily="34" charset="0"/>
                <a:cs typeface="Times New Roman" panose="02020603050405020304" pitchFamily="18" charset="0"/>
              </a:rPr>
              <a:t>Robot assembly</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ZA" sz="2000" kern="100" dirty="0">
                <a:effectLst/>
                <a:latin typeface="Aptos" panose="020B0004020202020204" pitchFamily="34" charset="0"/>
                <a:ea typeface="Aptos" panose="020B0004020202020204" pitchFamily="34" charset="0"/>
                <a:cs typeface="Times New Roman" panose="02020603050405020304" pitchFamily="18" charset="0"/>
              </a:rPr>
              <a:t>Coding (Arduino &amp; Python)</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ZA" sz="2000" kern="100" dirty="0">
                <a:effectLst/>
                <a:latin typeface="Aptos" panose="020B0004020202020204" pitchFamily="34" charset="0"/>
                <a:ea typeface="Aptos" panose="020B0004020202020204" pitchFamily="34" charset="0"/>
                <a:cs typeface="Times New Roman" panose="02020603050405020304" pitchFamily="18" charset="0"/>
              </a:rPr>
              <a:t>Real-world tasks (e.g. sorting waste, drawing, automation simulations)</a:t>
            </a:r>
          </a:p>
          <a:p>
            <a:endParaRPr lang="en-ZA" dirty="0"/>
          </a:p>
        </p:txBody>
      </p:sp>
    </p:spTree>
    <p:extLst>
      <p:ext uri="{BB962C8B-B14F-4D97-AF65-F5344CB8AC3E}">
        <p14:creationId xmlns:p14="http://schemas.microsoft.com/office/powerpoint/2010/main" val="10322761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18D53D-DABD-2870-8A2C-5F6119F99193}"/>
              </a:ext>
            </a:extLst>
          </p:cNvPr>
          <p:cNvSpPr>
            <a:spLocks noGrp="1"/>
          </p:cNvSpPr>
          <p:nvPr>
            <p:ph type="ctrTitle"/>
          </p:nvPr>
        </p:nvSpPr>
        <p:spPr>
          <a:xfrm>
            <a:off x="1595269" y="1122363"/>
            <a:ext cx="9001462" cy="960437"/>
          </a:xfrm>
        </p:spPr>
        <p:txBody>
          <a:bodyPr/>
          <a:lstStyle/>
          <a:p>
            <a:r>
              <a:rPr lang="en-ZA" dirty="0"/>
              <a:t>OUTCOMES</a:t>
            </a:r>
          </a:p>
        </p:txBody>
      </p:sp>
      <p:sp>
        <p:nvSpPr>
          <p:cNvPr id="6" name="Subtitle 5">
            <a:extLst>
              <a:ext uri="{FF2B5EF4-FFF2-40B4-BE49-F238E27FC236}">
                <a16:creationId xmlns:a16="http://schemas.microsoft.com/office/drawing/2014/main" id="{5C46E4E1-AB29-1ED4-C538-AF45452AE8FD}"/>
              </a:ext>
            </a:extLst>
          </p:cNvPr>
          <p:cNvSpPr>
            <a:spLocks noGrp="1"/>
          </p:cNvSpPr>
          <p:nvPr>
            <p:ph type="subTitle" idx="1"/>
          </p:nvPr>
        </p:nvSpPr>
        <p:spPr>
          <a:xfrm>
            <a:off x="1595269" y="2631440"/>
            <a:ext cx="9001462" cy="2626360"/>
          </a:xfrm>
        </p:spPr>
        <p:txBody>
          <a:bodyPr>
            <a:normAutofit/>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ZA" sz="2800" kern="100" dirty="0">
                <a:effectLst/>
                <a:latin typeface="Amasis MT Pro Medium" panose="02040604050005020304" pitchFamily="18" charset="0"/>
                <a:ea typeface="Aptos" panose="020B0004020202020204" pitchFamily="34" charset="0"/>
                <a:cs typeface="Arial" panose="020B0604020202020204" pitchFamily="34" charset="0"/>
              </a:rPr>
              <a:t>Spark interest in STEM careers</a:t>
            </a:r>
          </a:p>
          <a:p>
            <a:pPr marL="342900" marR="0" lvl="0" indent="-342900">
              <a:lnSpc>
                <a:spcPct val="115000"/>
              </a:lnSpc>
              <a:spcAft>
                <a:spcPts val="800"/>
              </a:spcAft>
              <a:buSzPts val="1000"/>
              <a:buFont typeface="Symbol" panose="05050102010706020507" pitchFamily="18" charset="2"/>
              <a:buChar char=""/>
              <a:tabLst>
                <a:tab pos="457200" algn="l"/>
              </a:tabLst>
            </a:pPr>
            <a:r>
              <a:rPr lang="en-ZA" sz="2800" kern="100" dirty="0">
                <a:effectLst/>
                <a:latin typeface="Amasis MT Pro Medium" panose="02040604050005020304" pitchFamily="18" charset="0"/>
                <a:ea typeface="Aptos" panose="020B0004020202020204" pitchFamily="34" charset="0"/>
                <a:cs typeface="Arial" panose="020B0604020202020204" pitchFamily="34" charset="0"/>
              </a:rPr>
              <a:t>Develop local South African talent in tech</a:t>
            </a:r>
          </a:p>
          <a:p>
            <a:pPr marL="342900" marR="0" lvl="0" indent="-342900">
              <a:lnSpc>
                <a:spcPct val="115000"/>
              </a:lnSpc>
              <a:spcAft>
                <a:spcPts val="800"/>
              </a:spcAft>
              <a:buSzPts val="1000"/>
              <a:buFont typeface="Symbol" panose="05050102010706020507" pitchFamily="18" charset="2"/>
              <a:buChar char=""/>
              <a:tabLst>
                <a:tab pos="457200" algn="l"/>
              </a:tabLst>
            </a:pPr>
            <a:r>
              <a:rPr lang="en-ZA" sz="2800" kern="100" dirty="0">
                <a:effectLst/>
                <a:latin typeface="Amasis MT Pro Medium" panose="02040604050005020304" pitchFamily="18" charset="0"/>
                <a:ea typeface="Aptos" panose="020B0004020202020204" pitchFamily="34" charset="0"/>
                <a:cs typeface="Arial" panose="020B0604020202020204" pitchFamily="34" charset="0"/>
              </a:rPr>
              <a:t>Bridge the gender gap in robotics and engineering</a:t>
            </a:r>
          </a:p>
          <a:p>
            <a:endParaRPr lang="en-ZA" dirty="0"/>
          </a:p>
        </p:txBody>
      </p:sp>
    </p:spTree>
    <p:extLst>
      <p:ext uri="{BB962C8B-B14F-4D97-AF65-F5344CB8AC3E}">
        <p14:creationId xmlns:p14="http://schemas.microsoft.com/office/powerpoint/2010/main" val="34786750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84CE-E017-56BA-A14A-D2C8350DEE26}"/>
              </a:ext>
            </a:extLst>
          </p:cNvPr>
          <p:cNvSpPr>
            <a:spLocks noGrp="1"/>
          </p:cNvSpPr>
          <p:nvPr>
            <p:ph type="title"/>
          </p:nvPr>
        </p:nvSpPr>
        <p:spPr/>
        <p:txBody>
          <a:bodyPr>
            <a:normAutofit fontScale="90000"/>
          </a:bodyPr>
          <a:lstStyle/>
          <a:p>
            <a:r>
              <a:rPr lang="en-ZA" dirty="0"/>
              <a:t>INUSTRY SIMULATION USE CASE</a:t>
            </a:r>
            <a:br>
              <a:rPr lang="en-ZA" dirty="0"/>
            </a:br>
            <a:br>
              <a:rPr lang="en-ZA" dirty="0"/>
            </a:br>
            <a:r>
              <a:rPr lang="en-ZA" sz="1800" kern="100" dirty="0">
                <a:effectLst/>
                <a:latin typeface="Aptos" panose="020B0004020202020204" pitchFamily="34" charset="0"/>
                <a:ea typeface="Aptos" panose="020B0004020202020204" pitchFamily="34" charset="0"/>
                <a:cs typeface="Arial" panose="020B0604020202020204" pitchFamily="34" charset="0"/>
              </a:rPr>
              <a:t>Demonstrate how 6DOF robots are applied in real industry scenarios to build career readiness.</a:t>
            </a:r>
            <a:br>
              <a:rPr lang="en-ZA" sz="1800" kern="100" dirty="0">
                <a:effectLst/>
                <a:latin typeface="Aptos" panose="020B0004020202020204" pitchFamily="34" charset="0"/>
                <a:ea typeface="Aptos" panose="020B0004020202020204" pitchFamily="34" charset="0"/>
                <a:cs typeface="Arial" panose="020B0604020202020204" pitchFamily="34" charset="0"/>
              </a:rPr>
            </a:br>
            <a:endParaRPr lang="en-ZA" dirty="0"/>
          </a:p>
        </p:txBody>
      </p:sp>
      <p:sp>
        <p:nvSpPr>
          <p:cNvPr id="4" name="Content Placeholder 3">
            <a:extLst>
              <a:ext uri="{FF2B5EF4-FFF2-40B4-BE49-F238E27FC236}">
                <a16:creationId xmlns:a16="http://schemas.microsoft.com/office/drawing/2014/main" id="{1D8A9EBB-8B50-006C-FB44-7CEE5A0E619D}"/>
              </a:ext>
            </a:extLst>
          </p:cNvPr>
          <p:cNvSpPr>
            <a:spLocks noGrp="1"/>
          </p:cNvSpPr>
          <p:nvPr>
            <p:ph sz="half" idx="1"/>
          </p:nvPr>
        </p:nvSpPr>
        <p:spPr/>
        <p:txBody>
          <a:bodyPr/>
          <a:lstStyle/>
          <a:p>
            <a:r>
              <a:rPr lang="en-ZA" sz="2400" b="1" dirty="0" err="1"/>
              <a:t>Activites</a:t>
            </a:r>
            <a:endParaRPr lang="en-ZA" sz="2400" b="1" dirty="0"/>
          </a:p>
          <a:p>
            <a:pPr marL="342900" marR="0" lvl="0" indent="-342900">
              <a:lnSpc>
                <a:spcPct val="115000"/>
              </a:lnSpc>
              <a:spcAft>
                <a:spcPts val="800"/>
              </a:spcAft>
              <a:buSzPts val="1000"/>
              <a:buFont typeface="Symbol" panose="05050102010706020507" pitchFamily="18" charset="2"/>
              <a:buChar char=""/>
              <a:tabLst>
                <a:tab pos="457200" algn="l"/>
              </a:tabLst>
            </a:pPr>
            <a:r>
              <a:rPr lang="en-ZA" sz="1800" kern="100" dirty="0">
                <a:effectLst/>
                <a:latin typeface="Aptos" panose="020B0004020202020204" pitchFamily="34" charset="0"/>
                <a:ea typeface="Aptos" panose="020B0004020202020204" pitchFamily="34" charset="0"/>
                <a:cs typeface="Arial" panose="020B0604020202020204" pitchFamily="34" charset="0"/>
              </a:rPr>
              <a:t>Use the robot to simulate warehouse sorting, production-line assembly, and 3D object manipulation</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800" kern="100" dirty="0">
                <a:effectLst/>
                <a:latin typeface="Aptos" panose="020B0004020202020204" pitchFamily="34" charset="0"/>
                <a:ea typeface="Aptos" panose="020B0004020202020204" pitchFamily="34" charset="0"/>
                <a:cs typeface="Arial" panose="020B0604020202020204" pitchFamily="34" charset="0"/>
              </a:rPr>
              <a:t>Involve students in solving real-world industrial challenges</a:t>
            </a:r>
          </a:p>
          <a:p>
            <a:endParaRPr lang="en-ZA" dirty="0"/>
          </a:p>
        </p:txBody>
      </p:sp>
      <p:sp>
        <p:nvSpPr>
          <p:cNvPr id="5" name="Content Placeholder 4">
            <a:extLst>
              <a:ext uri="{FF2B5EF4-FFF2-40B4-BE49-F238E27FC236}">
                <a16:creationId xmlns:a16="http://schemas.microsoft.com/office/drawing/2014/main" id="{830A09F4-0742-8D04-91BE-DBBDC8E44920}"/>
              </a:ext>
            </a:extLst>
          </p:cNvPr>
          <p:cNvSpPr>
            <a:spLocks noGrp="1"/>
          </p:cNvSpPr>
          <p:nvPr>
            <p:ph sz="half" idx="2"/>
          </p:nvPr>
        </p:nvSpPr>
        <p:spPr/>
        <p:txBody>
          <a:bodyPr>
            <a:normAutofit/>
          </a:bodyPr>
          <a:lstStyle/>
          <a:p>
            <a:r>
              <a:rPr lang="en-ZA" sz="2400" b="1" dirty="0"/>
              <a:t>Objectives</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800" kern="100" dirty="0">
                <a:effectLst/>
                <a:latin typeface="Aptos" panose="020B0004020202020204" pitchFamily="34" charset="0"/>
                <a:ea typeface="Aptos" panose="020B0004020202020204" pitchFamily="34" charset="0"/>
                <a:cs typeface="Arial" panose="020B0604020202020204" pitchFamily="34" charset="0"/>
              </a:rPr>
              <a:t>Prepare students for industrial automation roles</a:t>
            </a:r>
          </a:p>
          <a:p>
            <a:pPr marL="342900" marR="0" lvl="0" indent="-342900">
              <a:lnSpc>
                <a:spcPct val="115000"/>
              </a:lnSpc>
              <a:spcAft>
                <a:spcPts val="800"/>
              </a:spcAft>
              <a:buSzPts val="1000"/>
              <a:buFont typeface="Symbol" panose="05050102010706020507" pitchFamily="18" charset="2"/>
              <a:buChar char=""/>
              <a:tabLst>
                <a:tab pos="457200" algn="l"/>
              </a:tabLst>
            </a:pPr>
            <a:r>
              <a:rPr lang="en-ZA" sz="1800" kern="100" dirty="0">
                <a:effectLst/>
                <a:latin typeface="Aptos" panose="020B0004020202020204" pitchFamily="34" charset="0"/>
                <a:ea typeface="Aptos" panose="020B0004020202020204" pitchFamily="34" charset="0"/>
                <a:cs typeface="Arial" panose="020B0604020202020204" pitchFamily="34" charset="0"/>
              </a:rPr>
              <a:t>Support local businesses with trained entry-level talent</a:t>
            </a:r>
          </a:p>
          <a:p>
            <a:pPr>
              <a:buNone/>
            </a:pPr>
            <a:r>
              <a:rPr lang="en-ZA" sz="1800" dirty="0">
                <a:effectLst/>
                <a:latin typeface="Aptos" panose="020B0004020202020204" pitchFamily="34" charset="0"/>
                <a:ea typeface="Aptos" panose="020B0004020202020204" pitchFamily="34" charset="0"/>
                <a:cs typeface="Arial" panose="020B0604020202020204" pitchFamily="34" charset="0"/>
              </a:rPr>
              <a:t>  Position </a:t>
            </a:r>
            <a:r>
              <a:rPr lang="en-ZA" sz="1800" dirty="0" err="1">
                <a:effectLst/>
                <a:latin typeface="Aptos" panose="020B0004020202020204" pitchFamily="34" charset="0"/>
                <a:ea typeface="Aptos" panose="020B0004020202020204" pitchFamily="34" charset="0"/>
                <a:cs typeface="Arial" panose="020B0604020202020204" pitchFamily="34" charset="0"/>
              </a:rPr>
              <a:t>Stembotics</a:t>
            </a:r>
            <a:r>
              <a:rPr lang="en-ZA" sz="1800" dirty="0">
                <a:effectLst/>
                <a:latin typeface="Aptos" panose="020B0004020202020204" pitchFamily="34" charset="0"/>
                <a:ea typeface="Aptos" panose="020B0004020202020204" pitchFamily="34" charset="0"/>
                <a:cs typeface="Arial" panose="020B0604020202020204" pitchFamily="34" charset="0"/>
              </a:rPr>
              <a:t> as a leader in future workforce development</a:t>
            </a:r>
            <a:endParaRPr lang="en-ZA" sz="2400" b="1" dirty="0"/>
          </a:p>
        </p:txBody>
      </p:sp>
    </p:spTree>
    <p:extLst>
      <p:ext uri="{BB962C8B-B14F-4D97-AF65-F5344CB8AC3E}">
        <p14:creationId xmlns:p14="http://schemas.microsoft.com/office/powerpoint/2010/main" val="42546924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BBD6F-4E4B-5852-415D-7CFF68091558}"/>
              </a:ext>
            </a:extLst>
          </p:cNvPr>
          <p:cNvSpPr>
            <a:spLocks noGrp="1"/>
          </p:cNvSpPr>
          <p:nvPr>
            <p:ph type="title"/>
          </p:nvPr>
        </p:nvSpPr>
        <p:spPr/>
        <p:txBody>
          <a:bodyPr/>
          <a:lstStyle/>
          <a:p>
            <a:r>
              <a:rPr lang="en-ZA" sz="4000" b="1" kern="100" dirty="0">
                <a:effectLst/>
                <a:latin typeface="Amasis MT Pro Black" panose="02040A04050005020304" pitchFamily="18" charset="0"/>
                <a:ea typeface="Aptos" panose="020B0004020202020204" pitchFamily="34" charset="0"/>
                <a:cs typeface="Arial" panose="020B0604020202020204" pitchFamily="34" charset="0"/>
              </a:rPr>
              <a:t>Community &amp; Social Impact</a:t>
            </a:r>
            <a:br>
              <a:rPr lang="en-ZA" sz="1800" kern="100" dirty="0">
                <a:effectLst/>
                <a:latin typeface="Aptos" panose="020B0004020202020204" pitchFamily="34" charset="0"/>
                <a:ea typeface="Aptos" panose="020B0004020202020204" pitchFamily="34" charset="0"/>
                <a:cs typeface="Arial" panose="020B0604020202020204" pitchFamily="34" charset="0"/>
              </a:rPr>
            </a:br>
            <a:endParaRPr lang="en-ZA" dirty="0"/>
          </a:p>
        </p:txBody>
      </p:sp>
      <p:sp>
        <p:nvSpPr>
          <p:cNvPr id="5" name="Content Placeholder 4">
            <a:extLst>
              <a:ext uri="{FF2B5EF4-FFF2-40B4-BE49-F238E27FC236}">
                <a16:creationId xmlns:a16="http://schemas.microsoft.com/office/drawing/2014/main" id="{BF2625BB-812B-6109-8C5D-75387E6B9BD9}"/>
              </a:ext>
            </a:extLst>
          </p:cNvPr>
          <p:cNvSpPr>
            <a:spLocks noGrp="1"/>
          </p:cNvSpPr>
          <p:nvPr>
            <p:ph idx="1"/>
          </p:nvPr>
        </p:nvSpPr>
        <p:spPr/>
        <p:txBody>
          <a:bodyPr>
            <a:normAutofit fontScale="92500" lnSpcReduction="20000"/>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ZA" sz="2400" b="1" kern="100" dirty="0">
                <a:solidFill>
                  <a:schemeClr val="accent5"/>
                </a:solidFill>
                <a:effectLst/>
                <a:latin typeface="ADLaM Display" panose="02010000000000000000" pitchFamily="2" charset="0"/>
                <a:ea typeface="ADLaM Display" panose="02010000000000000000" pitchFamily="2" charset="0"/>
                <a:cs typeface="ADLaM Display" panose="02010000000000000000" pitchFamily="2" charset="0"/>
              </a:rPr>
              <a:t>Empowerment of the South African Youth:</a:t>
            </a:r>
            <a:r>
              <a:rPr lang="en-ZA" sz="2400" kern="100" dirty="0">
                <a:solidFill>
                  <a:schemeClr val="accent5"/>
                </a:solidFill>
                <a:effectLst/>
                <a:latin typeface="ADLaM Display" panose="02010000000000000000" pitchFamily="2" charset="0"/>
                <a:ea typeface="ADLaM Display" panose="02010000000000000000" pitchFamily="2" charset="0"/>
                <a:cs typeface="ADLaM Display" panose="02010000000000000000" pitchFamily="2" charset="0"/>
              </a:rPr>
              <a:t> Breaks social and cultural barriers around Africans in hardware tech.</a:t>
            </a:r>
          </a:p>
          <a:p>
            <a:pPr marL="342900" marR="0" lvl="0" indent="-342900">
              <a:lnSpc>
                <a:spcPct val="115000"/>
              </a:lnSpc>
              <a:spcAft>
                <a:spcPts val="800"/>
              </a:spcAft>
              <a:buSzPts val="1000"/>
              <a:buFont typeface="Symbol" panose="05050102010706020507" pitchFamily="18" charset="2"/>
              <a:buChar char=""/>
              <a:tabLst>
                <a:tab pos="457200" algn="l"/>
              </a:tabLst>
            </a:pPr>
            <a:r>
              <a:rPr lang="en-ZA" sz="2400" b="1" kern="100" dirty="0">
                <a:solidFill>
                  <a:schemeClr val="accent5"/>
                </a:solidFill>
                <a:effectLst/>
                <a:latin typeface="ADLaM Display" panose="02010000000000000000" pitchFamily="2" charset="0"/>
                <a:ea typeface="ADLaM Display" panose="02010000000000000000" pitchFamily="2" charset="0"/>
                <a:cs typeface="ADLaM Display" panose="02010000000000000000" pitchFamily="2" charset="0"/>
              </a:rPr>
              <a:t>Local Innovation:</a:t>
            </a:r>
            <a:r>
              <a:rPr lang="en-ZA" sz="2400" kern="100" dirty="0">
                <a:solidFill>
                  <a:schemeClr val="accent5"/>
                </a:solidFill>
                <a:effectLst/>
                <a:latin typeface="ADLaM Display" panose="02010000000000000000" pitchFamily="2" charset="0"/>
                <a:ea typeface="ADLaM Display" panose="02010000000000000000" pitchFamily="2" charset="0"/>
                <a:cs typeface="ADLaM Display" panose="02010000000000000000" pitchFamily="2" charset="0"/>
              </a:rPr>
              <a:t> Students build solutions to local problems using robotics.</a:t>
            </a:r>
          </a:p>
          <a:p>
            <a:pPr marL="342900" marR="0" lvl="0" indent="-342900">
              <a:lnSpc>
                <a:spcPct val="115000"/>
              </a:lnSpc>
              <a:spcAft>
                <a:spcPts val="800"/>
              </a:spcAft>
              <a:buSzPts val="1000"/>
              <a:buFont typeface="Symbol" panose="05050102010706020507" pitchFamily="18" charset="2"/>
              <a:buChar char=""/>
              <a:tabLst>
                <a:tab pos="457200" algn="l"/>
              </a:tabLst>
            </a:pPr>
            <a:r>
              <a:rPr lang="en-ZA" sz="2400" b="1" kern="100" dirty="0">
                <a:solidFill>
                  <a:schemeClr val="accent5"/>
                </a:solidFill>
                <a:effectLst/>
                <a:latin typeface="ADLaM Display" panose="02010000000000000000" pitchFamily="2" charset="0"/>
                <a:ea typeface="ADLaM Display" panose="02010000000000000000" pitchFamily="2" charset="0"/>
                <a:cs typeface="ADLaM Display" panose="02010000000000000000" pitchFamily="2" charset="0"/>
              </a:rPr>
              <a:t>Job Creation:</a:t>
            </a:r>
            <a:r>
              <a:rPr lang="en-ZA" sz="2400" kern="100" dirty="0">
                <a:solidFill>
                  <a:schemeClr val="accent5"/>
                </a:solidFill>
                <a:effectLst/>
                <a:latin typeface="ADLaM Display" panose="02010000000000000000" pitchFamily="2" charset="0"/>
                <a:ea typeface="ADLaM Display" panose="02010000000000000000" pitchFamily="2" charset="0"/>
                <a:cs typeface="ADLaM Display" panose="02010000000000000000" pitchFamily="2" charset="0"/>
              </a:rPr>
              <a:t> Opens up pathways for careers in robotics, automation, and engineering.</a:t>
            </a:r>
          </a:p>
          <a:p>
            <a:pPr marL="342900" marR="0" lvl="0" indent="-342900">
              <a:lnSpc>
                <a:spcPct val="115000"/>
              </a:lnSpc>
              <a:spcAft>
                <a:spcPts val="800"/>
              </a:spcAft>
              <a:buSzPts val="1000"/>
              <a:buFont typeface="Symbol" panose="05050102010706020507" pitchFamily="18" charset="2"/>
              <a:buChar char=""/>
              <a:tabLst>
                <a:tab pos="457200" algn="l"/>
              </a:tabLst>
            </a:pPr>
            <a:r>
              <a:rPr lang="en-ZA" sz="2400" b="1" kern="100" dirty="0">
                <a:solidFill>
                  <a:schemeClr val="accent5"/>
                </a:solidFill>
                <a:effectLst/>
                <a:latin typeface="ADLaM Display" panose="02010000000000000000" pitchFamily="2" charset="0"/>
                <a:ea typeface="ADLaM Display" panose="02010000000000000000" pitchFamily="2" charset="0"/>
                <a:cs typeface="ADLaM Display" panose="02010000000000000000" pitchFamily="2" charset="0"/>
              </a:rPr>
              <a:t>Educational Equity:</a:t>
            </a:r>
            <a:r>
              <a:rPr lang="en-ZA" sz="2400" kern="100" dirty="0">
                <a:solidFill>
                  <a:schemeClr val="accent5"/>
                </a:solidFill>
                <a:effectLst/>
                <a:latin typeface="ADLaM Display" panose="02010000000000000000" pitchFamily="2" charset="0"/>
                <a:ea typeface="ADLaM Display" panose="02010000000000000000" pitchFamily="2" charset="0"/>
                <a:cs typeface="ADLaM Display" panose="02010000000000000000" pitchFamily="2" charset="0"/>
              </a:rPr>
              <a:t> Brings high-quality STEM education to under-resourced communities.</a:t>
            </a:r>
          </a:p>
          <a:p>
            <a:endParaRPr lang="en-ZA" dirty="0"/>
          </a:p>
        </p:txBody>
      </p:sp>
    </p:spTree>
    <p:extLst>
      <p:ext uri="{BB962C8B-B14F-4D97-AF65-F5344CB8AC3E}">
        <p14:creationId xmlns:p14="http://schemas.microsoft.com/office/powerpoint/2010/main" val="40169091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C816B-4F06-3F3C-6E5A-D9DFFC9D43FD}"/>
              </a:ext>
            </a:extLst>
          </p:cNvPr>
          <p:cNvSpPr>
            <a:spLocks noGrp="1"/>
          </p:cNvSpPr>
          <p:nvPr>
            <p:ph type="title"/>
          </p:nvPr>
        </p:nvSpPr>
        <p:spPr/>
        <p:txBody>
          <a:bodyPr>
            <a:normAutofit fontScale="90000"/>
          </a:bodyPr>
          <a:lstStyle/>
          <a:p>
            <a:r>
              <a:rPr lang="en-ZA" sz="4000" kern="100" dirty="0">
                <a:effectLst/>
                <a:latin typeface="ADLaM Display" panose="02010000000000000000" pitchFamily="2" charset="0"/>
                <a:ea typeface="ADLaM Display" panose="02010000000000000000" pitchFamily="2" charset="0"/>
                <a:cs typeface="ADLaM Display" panose="02010000000000000000" pitchFamily="2" charset="0"/>
              </a:rPr>
              <a:t>Your</a:t>
            </a:r>
            <a:r>
              <a:rPr lang="en-ZA" sz="4000" b="1" kern="100" dirty="0">
                <a:effectLst/>
                <a:latin typeface="ADLaM Display" panose="02010000000000000000" pitchFamily="2" charset="0"/>
                <a:ea typeface="ADLaM Display" panose="02010000000000000000" pitchFamily="2" charset="0"/>
                <a:cs typeface="ADLaM Display" panose="02010000000000000000" pitchFamily="2" charset="0"/>
              </a:rPr>
              <a:t> Value &amp; Alignment</a:t>
            </a:r>
            <a:br>
              <a:rPr lang="en-ZA" sz="4000" b="1" kern="100" dirty="0">
                <a:effectLst/>
                <a:latin typeface="ADLaM Display" panose="02010000000000000000" pitchFamily="2" charset="0"/>
                <a:ea typeface="ADLaM Display" panose="02010000000000000000" pitchFamily="2" charset="0"/>
                <a:cs typeface="ADLaM Display" panose="02010000000000000000" pitchFamily="2" charset="0"/>
              </a:rPr>
            </a:br>
            <a:br>
              <a:rPr lang="en-ZA" sz="4000" b="1" kern="100" dirty="0">
                <a:effectLst/>
                <a:latin typeface="ADLaM Display" panose="02010000000000000000" pitchFamily="2" charset="0"/>
                <a:ea typeface="ADLaM Display" panose="02010000000000000000" pitchFamily="2" charset="0"/>
                <a:cs typeface="ADLaM Display" panose="02010000000000000000" pitchFamily="2" charset="0"/>
              </a:rPr>
            </a:br>
            <a:r>
              <a:rPr lang="en-ZA" sz="1800" kern="100" dirty="0">
                <a:effectLst/>
                <a:latin typeface="Aptos" panose="020B0004020202020204" pitchFamily="34" charset="0"/>
                <a:ea typeface="Aptos" panose="020B0004020202020204" pitchFamily="34" charset="0"/>
                <a:cs typeface="Arial" panose="020B0604020202020204" pitchFamily="34" charset="0"/>
              </a:rPr>
              <a:t>This initiative aligns with Your goals of digital inclusion, youth empowerment, and community development. The program can feature:</a:t>
            </a:r>
            <a:br>
              <a:rPr lang="en-ZA" sz="1800" kern="100" dirty="0">
                <a:effectLst/>
                <a:latin typeface="Aptos" panose="020B0004020202020204" pitchFamily="34" charset="0"/>
                <a:ea typeface="Aptos" panose="020B0004020202020204" pitchFamily="34" charset="0"/>
                <a:cs typeface="Arial" panose="020B0604020202020204" pitchFamily="34" charset="0"/>
              </a:rPr>
            </a:br>
            <a:br>
              <a:rPr lang="en-ZA" sz="1800" kern="100" dirty="0">
                <a:effectLst/>
                <a:latin typeface="Aptos" panose="020B0004020202020204" pitchFamily="34" charset="0"/>
                <a:ea typeface="Aptos" panose="020B0004020202020204" pitchFamily="34" charset="0"/>
                <a:cs typeface="Arial" panose="020B0604020202020204" pitchFamily="34" charset="0"/>
              </a:rPr>
            </a:br>
            <a:endParaRPr lang="en-ZA" dirty="0"/>
          </a:p>
        </p:txBody>
      </p:sp>
      <p:sp>
        <p:nvSpPr>
          <p:cNvPr id="3" name="Content Placeholder 2">
            <a:extLst>
              <a:ext uri="{FF2B5EF4-FFF2-40B4-BE49-F238E27FC236}">
                <a16:creationId xmlns:a16="http://schemas.microsoft.com/office/drawing/2014/main" id="{52636A3F-A2F3-A279-B6C9-E12C236BC177}"/>
              </a:ext>
            </a:extLst>
          </p:cNvPr>
          <p:cNvSpPr>
            <a:spLocks noGrp="1"/>
          </p:cNvSpPr>
          <p:nvPr>
            <p:ph idx="1"/>
          </p:nvPr>
        </p:nvSpPr>
        <p:spPr>
          <a:xfrm>
            <a:off x="913795" y="2397760"/>
            <a:ext cx="10353762" cy="3667760"/>
          </a:xfrm>
        </p:spPr>
        <p:txBody>
          <a:bodyPr/>
          <a:lstStyle/>
          <a:p>
            <a:pPr marL="342900" marR="0" lvl="0" indent="-342900" algn="ctr">
              <a:lnSpc>
                <a:spcPct val="115000"/>
              </a:lnSpc>
              <a:spcAft>
                <a:spcPts val="800"/>
              </a:spcAft>
              <a:buSzPts val="1000"/>
              <a:buFont typeface="Symbol" panose="05050102010706020507" pitchFamily="18" charset="2"/>
              <a:buChar char=""/>
              <a:tabLst>
                <a:tab pos="457200" algn="l"/>
              </a:tabLst>
            </a:pPr>
            <a:r>
              <a:rPr lang="en-ZA" sz="2400" b="1" kern="100" dirty="0">
                <a:effectLst/>
                <a:latin typeface="Aharoni" panose="020F0502020204030204" pitchFamily="2" charset="-79"/>
                <a:ea typeface="Aptos" panose="020B0004020202020204" pitchFamily="34" charset="0"/>
                <a:cs typeface="Aharoni" panose="020F0502020204030204" pitchFamily="2" charset="-79"/>
              </a:rPr>
              <a:t>Your-branded Robotics Labs</a:t>
            </a:r>
            <a:endParaRPr lang="en-ZA" sz="2400" kern="100" dirty="0">
              <a:effectLst/>
              <a:latin typeface="Aharoni" panose="020F0502020204030204" pitchFamily="2" charset="-79"/>
              <a:ea typeface="Aptos" panose="020B0004020202020204" pitchFamily="34" charset="0"/>
              <a:cs typeface="Aharoni" panose="020F0502020204030204" pitchFamily="2" charset="-79"/>
            </a:endParaRPr>
          </a:p>
          <a:p>
            <a:pPr marL="342900" marR="0" lvl="0" indent="-342900" algn="ctr">
              <a:lnSpc>
                <a:spcPct val="115000"/>
              </a:lnSpc>
              <a:spcAft>
                <a:spcPts val="800"/>
              </a:spcAft>
              <a:buSzPts val="1000"/>
              <a:buFont typeface="Symbol" panose="05050102010706020507" pitchFamily="18" charset="2"/>
              <a:buChar char=""/>
              <a:tabLst>
                <a:tab pos="457200" algn="l"/>
              </a:tabLst>
            </a:pPr>
            <a:r>
              <a:rPr lang="en-ZA" sz="2400" b="1" kern="100" dirty="0">
                <a:effectLst/>
                <a:latin typeface="Aharoni" panose="020F0502020204030204" pitchFamily="2" charset="-79"/>
                <a:ea typeface="Aptos" panose="020B0004020202020204" pitchFamily="34" charset="0"/>
                <a:cs typeface="Aharoni" panose="020F0502020204030204" pitchFamily="2" charset="-79"/>
              </a:rPr>
              <a:t>Annual Robotics Challenge for African Youth</a:t>
            </a:r>
            <a:endParaRPr lang="en-ZA" sz="2400" kern="100" dirty="0">
              <a:effectLst/>
              <a:latin typeface="Aharoni" panose="020F0502020204030204" pitchFamily="2" charset="-79"/>
              <a:ea typeface="Aptos" panose="020B0004020202020204" pitchFamily="34" charset="0"/>
              <a:cs typeface="Aharoni" panose="020F0502020204030204" pitchFamily="2" charset="-79"/>
            </a:endParaRPr>
          </a:p>
          <a:p>
            <a:pPr marL="342900" marR="0" lvl="0" indent="-342900" algn="ctr">
              <a:lnSpc>
                <a:spcPct val="115000"/>
              </a:lnSpc>
              <a:spcAft>
                <a:spcPts val="800"/>
              </a:spcAft>
              <a:buSzPts val="1000"/>
              <a:buFont typeface="Symbol" panose="05050102010706020507" pitchFamily="18" charset="2"/>
              <a:buChar char=""/>
              <a:tabLst>
                <a:tab pos="457200" algn="l"/>
              </a:tabLst>
            </a:pPr>
            <a:r>
              <a:rPr lang="en-ZA" sz="2400" b="1" kern="100" dirty="0">
                <a:effectLst/>
                <a:latin typeface="Aharoni" panose="020F0502020204030204" pitchFamily="2" charset="-79"/>
                <a:ea typeface="Aptos" panose="020B0004020202020204" pitchFamily="34" charset="0"/>
                <a:cs typeface="Aharoni" panose="020F0502020204030204" pitchFamily="2" charset="-79"/>
              </a:rPr>
              <a:t>Digital Ambassadors</a:t>
            </a:r>
            <a:r>
              <a:rPr lang="en-ZA" sz="2400" kern="100" dirty="0">
                <a:effectLst/>
                <a:latin typeface="Aharoni" panose="020F0502020204030204" pitchFamily="2" charset="-79"/>
                <a:ea typeface="Aptos" panose="020B0004020202020204" pitchFamily="34" charset="0"/>
                <a:cs typeface="Aharoni" panose="020F0502020204030204" pitchFamily="2" charset="-79"/>
              </a:rPr>
              <a:t> mentoring young learners</a:t>
            </a:r>
          </a:p>
          <a:p>
            <a:endParaRPr lang="en-ZA" dirty="0"/>
          </a:p>
        </p:txBody>
      </p:sp>
    </p:spTree>
    <p:extLst>
      <p:ext uri="{BB962C8B-B14F-4D97-AF65-F5344CB8AC3E}">
        <p14:creationId xmlns:p14="http://schemas.microsoft.com/office/powerpoint/2010/main" val="34539130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56</TotalTime>
  <Words>501</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ADLaM Display</vt:lpstr>
      <vt:lpstr>Aharoni</vt:lpstr>
      <vt:lpstr>Amasis MT Pro Black</vt:lpstr>
      <vt:lpstr>Amasis MT Pro Medium</vt:lpstr>
      <vt:lpstr>Aptos</vt:lpstr>
      <vt:lpstr>Arial</vt:lpstr>
      <vt:lpstr>Bookman Old Style</vt:lpstr>
      <vt:lpstr>Courier New</vt:lpstr>
      <vt:lpstr>Rockwell</vt:lpstr>
      <vt:lpstr>Symbol</vt:lpstr>
      <vt:lpstr>Damask</vt:lpstr>
      <vt:lpstr>ROBOTICS FOR everyone: EMPOWERING THE African CHILD THROUGH ROBOTICS AND AUTOMATION </vt:lpstr>
      <vt:lpstr>Use case diagram</vt:lpstr>
      <vt:lpstr>Background &amp; Need </vt:lpstr>
      <vt:lpstr>The 6DOF Robot: Technical Overview</vt:lpstr>
      <vt:lpstr>Educational use case</vt:lpstr>
      <vt:lpstr>OUTCOMES</vt:lpstr>
      <vt:lpstr>INUSTRY SIMULATION USE CASE  Demonstrate how 6DOF robots are applied in real industry scenarios to build career readiness. </vt:lpstr>
      <vt:lpstr>Community &amp; Social Impact </vt:lpstr>
      <vt:lpstr>Your Value &amp; Alignment  This initiative aligns with Your goals of digital inclusion, youth empowerment, and community development. The program can feature:  </vt:lpstr>
      <vt:lpstr>Budget &amp; Support Needed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Rolan Sly Ablant</dc:creator>
  <cp:lastModifiedBy>Thelumusa Mthethwa</cp:lastModifiedBy>
  <cp:revision>2</cp:revision>
  <dcterms:created xsi:type="dcterms:W3CDTF">2025-06-03T08:30:50Z</dcterms:created>
  <dcterms:modified xsi:type="dcterms:W3CDTF">2025-06-05T17:30:42Z</dcterms:modified>
</cp:coreProperties>
</file>