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8" r:id="rId16"/>
    <p:sldId id="282" r:id="rId17"/>
    <p:sldId id="283" r:id="rId18"/>
    <p:sldId id="271" r:id="rId19"/>
    <p:sldId id="280" r:id="rId20"/>
    <p:sldId id="272" r:id="rId21"/>
    <p:sldId id="279" r:id="rId22"/>
    <p:sldId id="274" r:id="rId23"/>
    <p:sldId id="281" r:id="rId24"/>
    <p:sldId id="275" r:id="rId25"/>
    <p:sldId id="276" r:id="rId26"/>
    <p:sldId id="277" r:id="rId2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163A1-7937-4232-B1A3-C16279780AC4}" v="51" dt="2025-05-27T12:12:33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tokozo Radebe" userId="1ccd7159-6fe1-49c0-bb72-d9401ea8baed" providerId="ADAL" clId="{0D273D7A-E551-DA47-B966-8A27D6B4A20C}"/>
    <pc:docChg chg="undo redo custSel modSld">
      <pc:chgData name="Ntokozo Radebe" userId="1ccd7159-6fe1-49c0-bb72-d9401ea8baed" providerId="ADAL" clId="{0D273D7A-E551-DA47-B966-8A27D6B4A20C}" dt="2025-05-28T06:44:35.955" v="4" actId="20577"/>
      <pc:docMkLst>
        <pc:docMk/>
      </pc:docMkLst>
      <pc:sldChg chg="modSp">
        <pc:chgData name="Ntokozo Radebe" userId="1ccd7159-6fe1-49c0-bb72-d9401ea8baed" providerId="ADAL" clId="{0D273D7A-E551-DA47-B966-8A27D6B4A20C}" dt="2025-05-28T06:11:50.449" v="1" actId="1076"/>
        <pc:sldMkLst>
          <pc:docMk/>
          <pc:sldMk cId="0" sldId="257"/>
        </pc:sldMkLst>
        <pc:grpChg chg="mod">
          <ac:chgData name="Ntokozo Radebe" userId="1ccd7159-6fe1-49c0-bb72-d9401ea8baed" providerId="ADAL" clId="{0D273D7A-E551-DA47-B966-8A27D6B4A20C}" dt="2025-05-28T06:11:50.449" v="1" actId="1076"/>
          <ac:grpSpMkLst>
            <pc:docMk/>
            <pc:sldMk cId="0" sldId="257"/>
            <ac:grpSpMk id="2" creationId="{00000000-0000-0000-0000-000000000000}"/>
          </ac:grpSpMkLst>
        </pc:grpChg>
      </pc:sldChg>
      <pc:sldChg chg="modSp">
        <pc:chgData name="Ntokozo Radebe" userId="1ccd7159-6fe1-49c0-bb72-d9401ea8baed" providerId="ADAL" clId="{0D273D7A-E551-DA47-B966-8A27D6B4A20C}" dt="2025-05-28T06:44:35.955" v="4" actId="20577"/>
        <pc:sldMkLst>
          <pc:docMk/>
          <pc:sldMk cId="0" sldId="266"/>
        </pc:sldMkLst>
        <pc:spChg chg="mod">
          <ac:chgData name="Ntokozo Radebe" userId="1ccd7159-6fe1-49c0-bb72-d9401ea8baed" providerId="ADAL" clId="{0D273D7A-E551-DA47-B966-8A27D6B4A20C}" dt="2025-05-28T06:44:35.955" v="4" actId="20577"/>
          <ac:spMkLst>
            <pc:docMk/>
            <pc:sldMk cId="0" sldId="266"/>
            <ac:spMk id="11" creationId="{843E938C-BDEA-44CB-AA0D-F90360EB544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ctcloud-my.sharepoint.com/personal/rdbnto016_myuct_ac_za/Documents/UCT/2025/EEE4022F/Past%20Resources/Data%20for%20the%20poster%20and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ctcloud-my.sharepoint.com/personal/rdbnto016_myuct_ac_za/Documents/UCT/2025/EEE4022F/Past%20Resources/Data%20for%20the%20poster%20and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ctcloud-my.sharepoint.com/personal/rdbnto016_myuct_ac_za/Documents/UCT/2025/EEE4022F/Past%20Resources/Data%20for%20the%20poster%20and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Distributed energy resource contribution</a:t>
            </a:r>
            <a:r>
              <a:rPr lang="en-ZA" baseline="0"/>
              <a:t> to load 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Utility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Sheet1!$B$16:$E$16</c:f>
              <c:numCache>
                <c:formatCode>0.0</c:formatCode>
                <c:ptCount val="4"/>
                <c:pt idx="0">
                  <c:v>39.595912679981424</c:v>
                </c:pt>
                <c:pt idx="1">
                  <c:v>11.748722712494192</c:v>
                </c:pt>
                <c:pt idx="2">
                  <c:v>28.93636785880167</c:v>
                </c:pt>
                <c:pt idx="3">
                  <c:v>43.598553345388794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C-49F3-B655-7A08E75926B6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Solar PV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Sheet1!$B$17:$E$17</c:f>
              <c:numCache>
                <c:formatCode>0.0</c:formatCode>
                <c:ptCount val="4"/>
                <c:pt idx="0">
                  <c:v>60.404087320018576</c:v>
                </c:pt>
                <c:pt idx="1">
                  <c:v>60.404087320018576</c:v>
                </c:pt>
                <c:pt idx="2">
                  <c:v>60.404087320018576</c:v>
                </c:pt>
                <c:pt idx="3">
                  <c:v>47.034358047016269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C-49F3-B655-7A08E75926B6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BESS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Sheet1!$B$18:$E$18</c:f>
              <c:numCache>
                <c:formatCode>0.0</c:formatCode>
                <c:ptCount val="4"/>
                <c:pt idx="0">
                  <c:v>0</c:v>
                </c:pt>
                <c:pt idx="1">
                  <c:v>28.28611240130051</c:v>
                </c:pt>
                <c:pt idx="2">
                  <c:v>11.381792847189969</c:v>
                </c:pt>
                <c:pt idx="3">
                  <c:v>9.6835443037974684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C-49F3-B655-7A08E75926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6150559"/>
        <c:axId val="746150975"/>
      </c:barChart>
      <c:catAx>
        <c:axId val="746150559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150975"/>
        <c:crosses val="autoZero"/>
        <c:auto val="1"/>
        <c:lblAlgn val="ctr"/>
        <c:lblOffset val="100"/>
        <c:noMultiLvlLbl val="0"/>
      </c:catAx>
      <c:valAx>
        <c:axId val="74615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15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Renewable Factor (RF)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Sheet1!$B$6:$E$6</c:f>
              <c:numCache>
                <c:formatCode>0.00%</c:formatCode>
                <c:ptCount val="4"/>
                <c:pt idx="0">
                  <c:v>0.34449999999999997</c:v>
                </c:pt>
                <c:pt idx="1">
                  <c:v>0.86750000000000005</c:v>
                </c:pt>
                <c:pt idx="2">
                  <c:v>0.59689999999999999</c:v>
                </c:pt>
                <c:pt idx="3">
                  <c:v>0.23130000000000001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28-4400-A853-AB5A09F204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4312687"/>
        <c:axId val="694314351"/>
      </c:barChart>
      <c:catAx>
        <c:axId val="694312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14351"/>
        <c:crosses val="autoZero"/>
        <c:auto val="1"/>
        <c:lblAlgn val="ctr"/>
        <c:lblOffset val="100"/>
        <c:noMultiLvlLbl val="0"/>
      </c:catAx>
      <c:valAx>
        <c:axId val="69431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1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Cost of 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4437</c:v>
                </c:pt>
                <c:pt idx="1">
                  <c:v>2317</c:v>
                </c:pt>
                <c:pt idx="2">
                  <c:v>1312</c:v>
                </c:pt>
                <c:pt idx="3">
                  <c:v>2711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3-4214-BA8C-D33A93D56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4312687"/>
        <c:axId val="694314351"/>
      </c:barChart>
      <c:catAx>
        <c:axId val="69431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14351"/>
        <c:crosses val="autoZero"/>
        <c:auto val="1"/>
        <c:lblAlgn val="ctr"/>
        <c:lblOffset val="100"/>
        <c:noMultiLvlLbl val="0"/>
      </c:catAx>
      <c:valAx>
        <c:axId val="694314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Cost (Rands)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1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DC632-8A38-4BEC-924C-1AD6B61C79EB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7152E-8745-4FA0-8175-8CF4B676C6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679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STC – Standard Test Condition</a:t>
            </a:r>
          </a:p>
          <a:p>
            <a:r>
              <a:rPr lang="en-ZA"/>
              <a:t>NOCT – Nominal Operating Cell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152E-8745-4FA0-8175-8CF4B676C653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154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3875" y="1484188"/>
            <a:ext cx="3761740" cy="310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2050" y="1484188"/>
            <a:ext cx="3393440" cy="282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25" y="215667"/>
            <a:ext cx="3639820" cy="93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62" y="1637192"/>
            <a:ext cx="434657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9315" y="4854321"/>
            <a:ext cx="2108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275" y="1452472"/>
            <a:ext cx="6624955" cy="289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n-US" sz="3750" b="1" spc="170">
                <a:solidFill>
                  <a:srgbClr val="1A1A1A"/>
                </a:solidFill>
                <a:latin typeface="Trebuchet MS"/>
                <a:cs typeface="Trebuchet MS"/>
              </a:rPr>
              <a:t>Design of an Intelligent Energy Management System for a Hybrid Microgrid with Renewables and Battery Storage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726275" y="4476750"/>
            <a:ext cx="484124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350">
                <a:solidFill>
                  <a:srgbClr val="595959"/>
                </a:solidFill>
                <a:latin typeface="Tahoma"/>
                <a:cs typeface="Tahoma"/>
              </a:rPr>
              <a:t>Ntokozo Radebe (supervised by A/Prof Sunetra Chowdhury)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70BC7-F6B1-4A1E-9094-58753FC559B9}"/>
              </a:ext>
            </a:extLst>
          </p:cNvPr>
          <p:cNvSpPr txBox="1"/>
          <p:nvPr/>
        </p:nvSpPr>
        <p:spPr>
          <a:xfrm>
            <a:off x="2286000" y="23858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Z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9AFB3D0-32FD-4C7D-BA11-A874890F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C168C15-9E82-4DAB-8BB3-CE318EE5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DA8E63-2FEE-4BF8-BF69-61E08C296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07211C-AD0C-479F-9E6E-1B905EFAA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644605" cy="6548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25" y="215667"/>
            <a:ext cx="363982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>
              <a:lnSpc>
                <a:spcPct val="100000"/>
              </a:lnSpc>
              <a:spcBef>
                <a:spcPts val="100"/>
              </a:spcBef>
            </a:pPr>
            <a:r>
              <a:rPr lang="en-ZA" sz="2600"/>
              <a:t>Solar </a:t>
            </a:r>
            <a:r>
              <a:rPr sz="2600"/>
              <a:t>Photovoltaic</a:t>
            </a:r>
            <a:r>
              <a:rPr lang="en-ZA" sz="2600" spc="260"/>
              <a:t> </a:t>
            </a:r>
            <a:r>
              <a:rPr sz="2600" spc="65"/>
              <a:t>Panels </a:t>
            </a:r>
            <a:r>
              <a:rPr sz="2600" spc="-10"/>
              <a:t>(PV)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247249" y="429821"/>
            <a:ext cx="13957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Key</a:t>
            </a:r>
            <a:r>
              <a:rPr sz="1300" spc="-8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10">
                <a:solidFill>
                  <a:schemeClr val="tx1"/>
                </a:solidFill>
                <a:latin typeface="Tahoma"/>
                <a:cs typeface="Tahoma"/>
              </a:rPr>
              <a:t>considerations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7250" y="780341"/>
            <a:ext cx="3287150" cy="1830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85090" indent="-324485">
              <a:lnSpc>
                <a:spcPct val="114999"/>
              </a:lnSpc>
              <a:spcBef>
                <a:spcPts val="100"/>
              </a:spcBef>
              <a:tabLst>
                <a:tab pos="336550" algn="l"/>
              </a:tabLst>
            </a:pPr>
            <a:r>
              <a:rPr sz="1300" spc="-50">
                <a:solidFill>
                  <a:schemeClr val="tx1"/>
                </a:solidFill>
                <a:latin typeface="Tahoma"/>
                <a:cs typeface="Tahoma"/>
              </a:rPr>
              <a:t>+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	</a:t>
            </a:r>
            <a:r>
              <a:rPr lang="en-ZA" sz="1300" spc="10">
                <a:solidFill>
                  <a:schemeClr val="tx1"/>
                </a:solidFill>
                <a:latin typeface="Tahoma"/>
                <a:cs typeface="Tahoma"/>
              </a:rPr>
              <a:t>Use of NASA Power Data to obtain weather data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  <a:p>
            <a:pPr marL="336550" marR="66675" indent="-324485">
              <a:lnSpc>
                <a:spcPct val="114999"/>
              </a:lnSpc>
              <a:tabLst>
                <a:tab pos="336550" algn="l"/>
              </a:tabLst>
            </a:pPr>
            <a:r>
              <a:rPr sz="1300" spc="-50">
                <a:solidFill>
                  <a:schemeClr val="tx1"/>
                </a:solidFill>
                <a:latin typeface="Tahoma"/>
                <a:cs typeface="Tahoma"/>
              </a:rPr>
              <a:t>+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	</a:t>
            </a:r>
            <a:r>
              <a:rPr lang="en-ZA" sz="1300">
                <a:solidFill>
                  <a:schemeClr val="tx1"/>
                </a:solidFill>
                <a:latin typeface="Tahoma"/>
                <a:cs typeface="Tahoma"/>
              </a:rPr>
              <a:t>Radiance data and </a:t>
            </a:r>
            <a:r>
              <a:rPr lang="en-ZA" sz="1300" err="1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ZA" sz="1300" spc="-10" err="1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sz="1300" spc="-10" err="1">
                <a:solidFill>
                  <a:schemeClr val="tx1"/>
                </a:solidFill>
                <a:latin typeface="Tahoma"/>
                <a:cs typeface="Tahoma"/>
              </a:rPr>
              <a:t>mperature</a:t>
            </a:r>
            <a:r>
              <a:rPr sz="1300" spc="-12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data</a:t>
            </a:r>
            <a:r>
              <a:rPr sz="1300" spc="-12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sz="1300" spc="-12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calculate</a:t>
            </a:r>
            <a:r>
              <a:rPr sz="1300" spc="-12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10">
                <a:solidFill>
                  <a:schemeClr val="tx1"/>
                </a:solidFill>
                <a:latin typeface="Tahoma"/>
                <a:cs typeface="Tahoma"/>
              </a:rPr>
              <a:t>power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losses</a:t>
            </a:r>
            <a:r>
              <a:rPr sz="1300" spc="-5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lang="en-ZA" sz="1300">
                <a:solidFill>
                  <a:schemeClr val="tx1"/>
                </a:solidFill>
                <a:latin typeface="Tahoma"/>
                <a:cs typeface="Tahoma"/>
              </a:rPr>
              <a:t>STC concept</a:t>
            </a:r>
            <a:r>
              <a:rPr sz="1300" spc="-10">
                <a:solidFill>
                  <a:schemeClr val="tx1"/>
                </a:solidFill>
                <a:latin typeface="Tahoma"/>
                <a:cs typeface="Tahoma"/>
              </a:rPr>
              <a:t>)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  <a:p>
            <a:pPr marL="336550" marR="5080" indent="-324485">
              <a:lnSpc>
                <a:spcPct val="114999"/>
              </a:lnSpc>
              <a:tabLst>
                <a:tab pos="336550" algn="l"/>
              </a:tabLst>
            </a:pPr>
            <a:r>
              <a:rPr sz="1300" spc="-50">
                <a:solidFill>
                  <a:schemeClr val="tx1"/>
                </a:solidFill>
                <a:latin typeface="Tahoma"/>
                <a:cs typeface="Tahoma"/>
              </a:rPr>
              <a:t>+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	Area</a:t>
            </a:r>
            <a:r>
              <a:rPr sz="1300" spc="-11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sz="1300" spc="-11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45">
                <a:solidFill>
                  <a:schemeClr val="tx1"/>
                </a:solidFill>
                <a:latin typeface="Tahoma"/>
                <a:cs typeface="Tahoma"/>
              </a:rPr>
              <a:t>2</a:t>
            </a:r>
            <a:r>
              <a:rPr lang="en-ZA" sz="1300" spc="-45">
                <a:solidFill>
                  <a:schemeClr val="tx1"/>
                </a:solidFill>
                <a:latin typeface="Tahoma"/>
                <a:cs typeface="Tahoma"/>
              </a:rPr>
              <a:t>000</a:t>
            </a:r>
            <a:r>
              <a:rPr sz="1300" spc="-45">
                <a:solidFill>
                  <a:schemeClr val="tx1"/>
                </a:solidFill>
                <a:latin typeface="Tahoma"/>
                <a:cs typeface="Tahoma"/>
              </a:rPr>
              <a:t>m^2,</a:t>
            </a:r>
            <a:r>
              <a:rPr sz="1300" spc="-10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efficiency</a:t>
            </a:r>
            <a:r>
              <a:rPr sz="1300" spc="-11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1300" spc="-11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10">
                <a:solidFill>
                  <a:schemeClr val="tx1"/>
                </a:solidFill>
                <a:latin typeface="Tahoma"/>
                <a:cs typeface="Tahoma"/>
              </a:rPr>
              <a:t>panels</a:t>
            </a:r>
            <a:r>
              <a:rPr sz="1300" spc="-10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25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lang="en-ZA" sz="1300" spc="-70">
                <a:solidFill>
                  <a:schemeClr val="tx1"/>
                </a:solidFill>
                <a:latin typeface="Tahoma"/>
                <a:cs typeface="Tahoma"/>
              </a:rPr>
              <a:t>18</a:t>
            </a:r>
            <a:r>
              <a:rPr sz="1300" spc="-70">
                <a:solidFill>
                  <a:schemeClr val="tx1"/>
                </a:solidFill>
                <a:latin typeface="Tahoma"/>
                <a:cs typeface="Tahoma"/>
              </a:rPr>
              <a:t>%</a:t>
            </a:r>
            <a:endParaRPr lang="en-ZA" sz="1300" spc="-70">
              <a:solidFill>
                <a:schemeClr val="tx1"/>
              </a:solidFill>
              <a:latin typeface="Tahoma"/>
              <a:cs typeface="Tahoma"/>
            </a:endParaRPr>
          </a:p>
          <a:p>
            <a:pPr marL="336550" marR="5080" indent="-324485">
              <a:lnSpc>
                <a:spcPct val="114999"/>
              </a:lnSpc>
              <a:tabLst>
                <a:tab pos="336550" algn="l"/>
              </a:tabLst>
            </a:pPr>
            <a:r>
              <a:rPr lang="en-ZA" sz="1300" spc="-70">
                <a:solidFill>
                  <a:schemeClr val="tx1"/>
                </a:solidFill>
                <a:latin typeface="Tahoma"/>
                <a:cs typeface="Tahoma"/>
              </a:rPr>
              <a:t>+	</a:t>
            </a:r>
            <a:r>
              <a:rPr lang="en-ZA" sz="1300">
                <a:solidFill>
                  <a:schemeClr val="tx1"/>
                </a:solidFill>
              </a:rPr>
              <a:t>IEC 62548 </a:t>
            </a:r>
            <a:endParaRPr lang="en-ZA" sz="1300" spc="-70">
              <a:solidFill>
                <a:schemeClr val="tx1"/>
              </a:solidFill>
              <a:latin typeface="Tahoma"/>
              <a:cs typeface="Tahoma"/>
            </a:endParaRPr>
          </a:p>
          <a:p>
            <a:pPr marL="336550" marR="5080" indent="-324485">
              <a:lnSpc>
                <a:spcPct val="114999"/>
              </a:lnSpc>
              <a:tabLst>
                <a:tab pos="336550" algn="l"/>
              </a:tabLst>
            </a:pPr>
            <a:r>
              <a:rPr lang="en-ZA" sz="1300" spc="-70">
                <a:solidFill>
                  <a:schemeClr val="tx1"/>
                </a:solidFill>
                <a:latin typeface="Tahoma"/>
                <a:cs typeface="Tahoma"/>
              </a:rPr>
              <a:t>+	Total size is 472.43 kW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2511-05B0-467E-B517-0F556D16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62" y="2737394"/>
            <a:ext cx="3416526" cy="354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63F53E-BEF1-4514-8DA1-CB3BFE3B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" y="1733550"/>
            <a:ext cx="4348120" cy="20719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200" y="971550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96" y="971550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612" y="514350"/>
            <a:ext cx="363982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>
              <a:lnSpc>
                <a:spcPct val="100000"/>
              </a:lnSpc>
              <a:spcBef>
                <a:spcPts val="100"/>
              </a:spcBef>
            </a:pPr>
            <a:r>
              <a:rPr lang="en-ZA" sz="2600"/>
              <a:t>Utility grid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12" y="1123950"/>
            <a:ext cx="3941874" cy="214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123950"/>
            <a:ext cx="4220187" cy="22157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B6A043-5176-4C82-B7CF-B5FCE5E1C2F3}"/>
              </a:ext>
            </a:extLst>
          </p:cNvPr>
          <p:cNvSpPr txBox="1"/>
          <p:nvPr/>
        </p:nvSpPr>
        <p:spPr>
          <a:xfrm>
            <a:off x="4800598" y="3440430"/>
            <a:ext cx="142360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Key</a:t>
            </a:r>
            <a:r>
              <a:rPr sz="1300" spc="-8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300" spc="-10">
                <a:solidFill>
                  <a:schemeClr val="tx1"/>
                </a:solidFill>
                <a:latin typeface="Tahoma"/>
                <a:cs typeface="Tahoma"/>
              </a:rPr>
              <a:t>considerations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43E938C-BDEA-44CB-AA0D-F90360EB5446}"/>
              </a:ext>
            </a:extLst>
          </p:cNvPr>
          <p:cNvSpPr txBox="1"/>
          <p:nvPr/>
        </p:nvSpPr>
        <p:spPr>
          <a:xfrm>
            <a:off x="4800600" y="3790950"/>
            <a:ext cx="3352800" cy="1165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85090" indent="-324485">
              <a:lnSpc>
                <a:spcPct val="114999"/>
              </a:lnSpc>
              <a:spcBef>
                <a:spcPts val="100"/>
              </a:spcBef>
              <a:tabLst>
                <a:tab pos="336550" algn="l"/>
              </a:tabLst>
            </a:pPr>
            <a:r>
              <a:rPr sz="1300" spc="-50">
                <a:solidFill>
                  <a:schemeClr val="tx1"/>
                </a:solidFill>
                <a:latin typeface="Tahoma"/>
                <a:cs typeface="Tahoma"/>
              </a:rPr>
              <a:t>+</a:t>
            </a:r>
            <a:r>
              <a:rPr sz="1300">
                <a:solidFill>
                  <a:schemeClr val="tx1"/>
                </a:solidFill>
                <a:latin typeface="Tahoma"/>
                <a:cs typeface="Tahoma"/>
              </a:rPr>
              <a:t>	</a:t>
            </a:r>
            <a:r>
              <a:rPr lang="en-ZA" sz="1300" spc="10">
                <a:solidFill>
                  <a:schemeClr val="tx1"/>
                </a:solidFill>
                <a:latin typeface="Tahoma"/>
                <a:cs typeface="Tahoma"/>
              </a:rPr>
              <a:t>Use of utility grid based on low TOU tariff periods.</a:t>
            </a:r>
          </a:p>
          <a:p>
            <a:pPr marL="336550" marR="85090" indent="-324485">
              <a:lnSpc>
                <a:spcPct val="114999"/>
              </a:lnSpc>
              <a:spcBef>
                <a:spcPts val="100"/>
              </a:spcBef>
              <a:tabLst>
                <a:tab pos="336550" algn="l"/>
              </a:tabLst>
            </a:pPr>
            <a:r>
              <a:rPr lang="en-ZA" sz="1300" spc="10">
                <a:solidFill>
                  <a:schemeClr val="tx1"/>
                </a:solidFill>
                <a:latin typeface="Tahoma"/>
                <a:cs typeface="Tahoma"/>
              </a:rPr>
              <a:t>+	Sized to export maximum of 500 MW, with voltage of integration of 400 V.</a:t>
            </a:r>
          </a:p>
          <a:p>
            <a:pPr marL="336550" marR="85090" indent="-324485">
              <a:lnSpc>
                <a:spcPct val="114999"/>
              </a:lnSpc>
              <a:spcBef>
                <a:spcPts val="100"/>
              </a:spcBef>
              <a:tabLst>
                <a:tab pos="336550" algn="l"/>
              </a:tabLst>
            </a:pPr>
            <a:r>
              <a:rPr lang="en-ZA" sz="1300" spc="10">
                <a:solidFill>
                  <a:schemeClr val="tx1"/>
                </a:solidFill>
                <a:latin typeface="Tahoma"/>
                <a:cs typeface="Tahoma"/>
              </a:rPr>
              <a:t>+	IEEE1547</a:t>
            </a:r>
            <a:endParaRPr sz="130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24" y="215667"/>
            <a:ext cx="377937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marR="5080">
              <a:lnSpc>
                <a:spcPct val="100000"/>
              </a:lnSpc>
              <a:spcBef>
                <a:spcPts val="100"/>
              </a:spcBef>
            </a:pPr>
            <a:r>
              <a:rPr sz="2600"/>
              <a:t>Battery</a:t>
            </a:r>
            <a:r>
              <a:rPr sz="2600" spc="-80"/>
              <a:t> </a:t>
            </a:r>
            <a:r>
              <a:rPr lang="en-ZA" sz="2600" spc="-80"/>
              <a:t>Energy </a:t>
            </a:r>
            <a:r>
              <a:rPr sz="2600" spc="80"/>
              <a:t>Storage</a:t>
            </a:r>
            <a:r>
              <a:rPr lang="en-ZA" sz="2600" spc="80"/>
              <a:t> System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5380120" y="1389327"/>
            <a:ext cx="3020060" cy="2060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40640" indent="-324485">
              <a:lnSpc>
                <a:spcPct val="114999"/>
              </a:lnSpc>
              <a:spcBef>
                <a:spcPts val="100"/>
              </a:spcBef>
              <a:tabLst>
                <a:tab pos="336550" algn="l"/>
              </a:tabLst>
            </a:pPr>
            <a:r>
              <a:rPr sz="1300" spc="-50">
                <a:latin typeface="Tahoma"/>
                <a:cs typeface="Tahoma"/>
              </a:rPr>
              <a:t>+</a:t>
            </a:r>
            <a:r>
              <a:rPr sz="1300">
                <a:latin typeface="Tahoma"/>
                <a:cs typeface="Tahoma"/>
              </a:rPr>
              <a:t>	</a:t>
            </a:r>
            <a:r>
              <a:rPr sz="1300" spc="-10">
                <a:latin typeface="Tahoma"/>
                <a:cs typeface="Tahoma"/>
              </a:rPr>
              <a:t>Storage</a:t>
            </a:r>
            <a:r>
              <a:rPr sz="1300" spc="-95">
                <a:latin typeface="Tahoma"/>
                <a:cs typeface="Tahoma"/>
              </a:rPr>
              <a:t> </a:t>
            </a:r>
            <a:r>
              <a:rPr sz="1300">
                <a:latin typeface="Tahoma"/>
                <a:cs typeface="Tahoma"/>
              </a:rPr>
              <a:t>capacity</a:t>
            </a:r>
            <a:r>
              <a:rPr sz="1300" spc="-95">
                <a:latin typeface="Tahoma"/>
                <a:cs typeface="Tahoma"/>
              </a:rPr>
              <a:t> </a:t>
            </a:r>
            <a:r>
              <a:rPr sz="1300">
                <a:latin typeface="Tahoma"/>
                <a:cs typeface="Tahoma"/>
              </a:rPr>
              <a:t>is</a:t>
            </a:r>
            <a:r>
              <a:rPr sz="1300" spc="-95">
                <a:latin typeface="Tahoma"/>
                <a:cs typeface="Tahoma"/>
              </a:rPr>
              <a:t> </a:t>
            </a:r>
            <a:r>
              <a:rPr lang="en-ZA" sz="1300">
                <a:latin typeface="Tahoma"/>
                <a:cs typeface="Tahoma"/>
              </a:rPr>
              <a:t>3000kWh</a:t>
            </a:r>
            <a:r>
              <a:rPr sz="1300">
                <a:latin typeface="Tahoma"/>
                <a:cs typeface="Tahoma"/>
              </a:rPr>
              <a:t>,</a:t>
            </a:r>
            <a:r>
              <a:rPr sz="1300" spc="-95">
                <a:latin typeface="Tahoma"/>
                <a:cs typeface="Tahoma"/>
              </a:rPr>
              <a:t> </a:t>
            </a:r>
            <a:r>
              <a:rPr sz="1300" spc="-10">
                <a:latin typeface="Tahoma"/>
                <a:cs typeface="Tahoma"/>
              </a:rPr>
              <a:t>terminal voltage</a:t>
            </a:r>
            <a:r>
              <a:rPr sz="1300" spc="-120">
                <a:latin typeface="Tahoma"/>
                <a:cs typeface="Tahoma"/>
              </a:rPr>
              <a:t> </a:t>
            </a:r>
            <a:r>
              <a:rPr lang="en-ZA" sz="1300" spc="55">
                <a:latin typeface="Tahoma"/>
                <a:cs typeface="Tahoma"/>
              </a:rPr>
              <a:t>400V.</a:t>
            </a:r>
            <a:endParaRPr sz="1300">
              <a:latin typeface="Tahoma"/>
              <a:cs typeface="Tahoma"/>
            </a:endParaRPr>
          </a:p>
          <a:p>
            <a:pPr marL="336550" marR="5080" indent="-324485">
              <a:lnSpc>
                <a:spcPct val="114999"/>
              </a:lnSpc>
              <a:tabLst>
                <a:tab pos="336550" algn="l"/>
              </a:tabLst>
            </a:pPr>
            <a:r>
              <a:rPr sz="1300" spc="-50">
                <a:latin typeface="Tahoma"/>
                <a:cs typeface="Tahoma"/>
              </a:rPr>
              <a:t>+</a:t>
            </a:r>
            <a:r>
              <a:rPr sz="1300">
                <a:latin typeface="Tahoma"/>
                <a:cs typeface="Tahoma"/>
              </a:rPr>
              <a:t>	</a:t>
            </a:r>
            <a:r>
              <a:rPr sz="1300" spc="70">
                <a:latin typeface="Tahoma"/>
                <a:cs typeface="Tahoma"/>
              </a:rPr>
              <a:t>Min</a:t>
            </a:r>
            <a:r>
              <a:rPr sz="1300" spc="-135">
                <a:latin typeface="Tahoma"/>
                <a:cs typeface="Tahoma"/>
              </a:rPr>
              <a:t> </a:t>
            </a:r>
            <a:r>
              <a:rPr sz="1300" spc="-10">
                <a:latin typeface="Tahoma"/>
                <a:cs typeface="Tahoma"/>
              </a:rPr>
              <a:t>and</a:t>
            </a:r>
            <a:r>
              <a:rPr sz="1300" spc="-130">
                <a:latin typeface="Tahoma"/>
                <a:cs typeface="Tahoma"/>
              </a:rPr>
              <a:t> </a:t>
            </a:r>
            <a:r>
              <a:rPr sz="1300" spc="50">
                <a:latin typeface="Tahoma"/>
                <a:cs typeface="Tahoma"/>
              </a:rPr>
              <a:t>Max</a:t>
            </a:r>
            <a:r>
              <a:rPr sz="1300" spc="-130">
                <a:latin typeface="Tahoma"/>
                <a:cs typeface="Tahoma"/>
              </a:rPr>
              <a:t> </a:t>
            </a:r>
            <a:r>
              <a:rPr sz="1300" spc="55">
                <a:latin typeface="Tahoma"/>
                <a:cs typeface="Tahoma"/>
              </a:rPr>
              <a:t>SOC</a:t>
            </a:r>
            <a:r>
              <a:rPr lang="en-ZA" sz="1300" spc="55">
                <a:latin typeface="Tahoma"/>
                <a:cs typeface="Tahoma"/>
              </a:rPr>
              <a:t> of 30% to 90%</a:t>
            </a:r>
            <a:r>
              <a:rPr lang="en-ZA" sz="1300" spc="-130">
                <a:latin typeface="Tahoma"/>
                <a:cs typeface="Tahoma"/>
              </a:rPr>
              <a:t> </a:t>
            </a:r>
            <a:r>
              <a:rPr sz="1300">
                <a:latin typeface="Tahoma"/>
                <a:cs typeface="Tahoma"/>
              </a:rPr>
              <a:t>extend</a:t>
            </a:r>
            <a:r>
              <a:rPr sz="1300" spc="-130">
                <a:latin typeface="Tahoma"/>
                <a:cs typeface="Tahoma"/>
              </a:rPr>
              <a:t> </a:t>
            </a:r>
            <a:r>
              <a:rPr sz="1300">
                <a:latin typeface="Tahoma"/>
                <a:cs typeface="Tahoma"/>
              </a:rPr>
              <a:t>battery</a:t>
            </a:r>
            <a:r>
              <a:rPr sz="1300" spc="-130">
                <a:latin typeface="Tahoma"/>
                <a:cs typeface="Tahoma"/>
              </a:rPr>
              <a:t> </a:t>
            </a:r>
            <a:r>
              <a:rPr sz="1300" spc="-20">
                <a:latin typeface="Tahoma"/>
                <a:cs typeface="Tahoma"/>
              </a:rPr>
              <a:t>life</a:t>
            </a:r>
            <a:endParaRPr sz="1300">
              <a:latin typeface="Tahoma"/>
              <a:cs typeface="Tahoma"/>
            </a:endParaRPr>
          </a:p>
          <a:p>
            <a:pPr marL="336550" marR="149860" indent="-324485">
              <a:lnSpc>
                <a:spcPct val="114999"/>
              </a:lnSpc>
              <a:tabLst>
                <a:tab pos="336550" algn="l"/>
              </a:tabLst>
            </a:pPr>
            <a:r>
              <a:rPr sz="1300" spc="-50">
                <a:latin typeface="Tahoma"/>
                <a:cs typeface="Tahoma"/>
              </a:rPr>
              <a:t>+</a:t>
            </a:r>
            <a:r>
              <a:rPr sz="1300">
                <a:latin typeface="Tahoma"/>
                <a:cs typeface="Tahoma"/>
              </a:rPr>
              <a:t>	</a:t>
            </a:r>
            <a:r>
              <a:rPr lang="en-ZA" sz="1300" spc="60">
                <a:latin typeface="Tahoma"/>
                <a:cs typeface="Tahoma"/>
              </a:rPr>
              <a:t>FLC IEMS integrated with the BESS to schedule charging and discharging commands.</a:t>
            </a:r>
          </a:p>
          <a:p>
            <a:pPr marL="336550" marR="149860" indent="-324485">
              <a:lnSpc>
                <a:spcPct val="114999"/>
              </a:lnSpc>
              <a:tabLst>
                <a:tab pos="336550" algn="l"/>
              </a:tabLst>
            </a:pPr>
            <a:r>
              <a:rPr lang="en-ZA" sz="1300" spc="60">
                <a:latin typeface="Tahoma"/>
                <a:cs typeface="Tahoma"/>
              </a:rPr>
              <a:t>+	Sized to be able to absorb all PV surplus power.</a:t>
            </a:r>
            <a:endParaRPr sz="13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29852"/>
              </p:ext>
            </p:extLst>
          </p:nvPr>
        </p:nvGraphicFramePr>
        <p:xfrm>
          <a:off x="157562" y="1637192"/>
          <a:ext cx="4260215" cy="288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7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dis/charge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10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 hours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power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ZA" sz="1400">
                          <a:latin typeface="Arial MT"/>
                          <a:cs typeface="Arial MT"/>
                        </a:rPr>
                        <a:t>300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kW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SOC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>
                          <a:latin typeface="Arial MT"/>
                          <a:cs typeface="Arial MT"/>
                        </a:rPr>
                        <a:t>90%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SOC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>
                          <a:latin typeface="Arial MT"/>
                          <a:cs typeface="Arial MT"/>
                        </a:rPr>
                        <a:t>30%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Dis/charging</a:t>
                      </a:r>
                      <a:r>
                        <a:rPr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efficiency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>
                          <a:latin typeface="Arial MT"/>
                          <a:cs typeface="Arial MT"/>
                        </a:rPr>
                        <a:t>9</a:t>
                      </a:r>
                      <a:r>
                        <a:rPr lang="en-ZA" sz="1400" spc="-25">
                          <a:latin typeface="Arial MT"/>
                          <a:cs typeface="Arial MT"/>
                        </a:rPr>
                        <a:t>5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Battery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inverter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efficiency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>
                          <a:latin typeface="Arial MT"/>
                          <a:cs typeface="Arial MT"/>
                        </a:rPr>
                        <a:t>9</a:t>
                      </a:r>
                      <a:r>
                        <a:rPr lang="en-ZA" sz="1400" spc="-25">
                          <a:latin typeface="Arial MT"/>
                          <a:cs typeface="Arial MT"/>
                        </a:rPr>
                        <a:t>6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3256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>
                <a:solidFill>
                  <a:srgbClr val="FFFFFF"/>
                </a:solidFill>
              </a:rPr>
              <a:t>The</a:t>
            </a:r>
            <a:r>
              <a:rPr sz="3600" spc="-210">
                <a:solidFill>
                  <a:srgbClr val="FFFFFF"/>
                </a:solidFill>
              </a:rPr>
              <a:t> </a:t>
            </a:r>
            <a:r>
              <a:rPr sz="3600" spc="-10">
                <a:solidFill>
                  <a:srgbClr val="FFFFFF"/>
                </a:solidFill>
              </a:rPr>
              <a:t>Algorithm: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" y="502882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-323850"/>
            <a:ext cx="363982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/>
              <a:t>High level</a:t>
            </a:r>
            <a:r>
              <a:rPr spc="-60"/>
              <a:t> </a:t>
            </a:r>
            <a:r>
              <a:rPr spc="70"/>
              <a:t>Flow</a:t>
            </a:r>
            <a:r>
              <a:rPr spc="-75"/>
              <a:t> </a:t>
            </a:r>
            <a:r>
              <a:rPr spc="95"/>
              <a:t>Diagram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14</a:t>
            </a:fld>
            <a:endParaRPr spc="-25"/>
          </a:p>
        </p:txBody>
      </p:sp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237DCC7F-A236-7E7B-334C-D04D9649D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2" y="488315"/>
            <a:ext cx="594297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7589A1-0868-AE73-0540-0E3444A40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D3FDE3-7123-7F3C-884C-AB1B3C59A9B9}"/>
              </a:ext>
            </a:extLst>
          </p:cNvPr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ABCB8B8-EDEA-D5F8-BE6A-92C2C665E3A5}"/>
              </a:ext>
            </a:extLst>
          </p:cNvPr>
          <p:cNvGrpSpPr/>
          <p:nvPr/>
        </p:nvGrpSpPr>
        <p:grpSpPr>
          <a:xfrm>
            <a:off x="457200" y="502882"/>
            <a:ext cx="746125" cy="46355"/>
            <a:chOff x="830391" y="1191255"/>
            <a:chExt cx="746125" cy="463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24528B1-CFB4-FDE1-DE1D-FAE53B70012E}"/>
                </a:ext>
              </a:extLst>
            </p:cNvPr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25E2DA-E494-814B-D5D1-B6EA549F50E4}"/>
                </a:ext>
              </a:extLst>
            </p:cNvPr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BB59AAD-DE57-D96D-1CB8-EFE65F2F9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-323850"/>
            <a:ext cx="363982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/>
              <a:t>Fuzzy Logic </a:t>
            </a:r>
            <a:endParaRPr spc="95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D8A1D0D-51D9-BE05-469D-2B88943A72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15</a:t>
            </a:fld>
            <a:endParaRPr spc="-25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AADB85-BB82-B8E7-2535-F760C409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1208"/>
            <a:ext cx="4993323" cy="22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716BE7D-2669-BE40-5D51-F52178FC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97" y="2852420"/>
            <a:ext cx="7315200" cy="229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F680C-6D01-0A10-1627-DCC74F08B804}"/>
              </a:ext>
            </a:extLst>
          </p:cNvPr>
          <p:cNvSpPr txBox="1"/>
          <p:nvPr/>
        </p:nvSpPr>
        <p:spPr>
          <a:xfrm>
            <a:off x="5558073" y="1334572"/>
            <a:ext cx="350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Mamdani FLC for BESS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 the charging and discharging pattern</a:t>
            </a:r>
            <a:endParaRPr lang="en-Z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32225-01F5-9560-99B6-133CD4127A8B}"/>
              </a:ext>
            </a:extLst>
          </p:cNvPr>
          <p:cNvSpPr txBox="1"/>
          <p:nvPr/>
        </p:nvSpPr>
        <p:spPr>
          <a:xfrm>
            <a:off x="327184" y="3361542"/>
            <a:ext cx="1752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Sugeno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FLC for mode and load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 mode of operation and load connection</a:t>
            </a:r>
            <a:endParaRPr lang="en-ZA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6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3256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3600" spc="-10">
                <a:solidFill>
                  <a:srgbClr val="FFFFFF"/>
                </a:solidFill>
              </a:rPr>
              <a:t>Integration</a:t>
            </a:r>
            <a:r>
              <a:rPr sz="3600" spc="-10">
                <a:solidFill>
                  <a:srgbClr val="FFFFFF"/>
                </a:solidFill>
              </a:rPr>
              <a:t>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16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34034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" y="502882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-323850"/>
            <a:ext cx="363982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ZA"/>
              <a:t>Microgrid with FLC IEMS</a:t>
            </a:r>
            <a:endParaRPr spc="95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17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7DCC7F-A236-7E7B-334C-D04D9649D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512" y="654255"/>
            <a:ext cx="5942975" cy="42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17614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solidFill>
                  <a:srgbClr val="FFFFFF"/>
                </a:solidFill>
              </a:rPr>
              <a:t>Results: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18</a:t>
            </a:fld>
            <a:endParaRPr spc="-2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78B7F8-0F89-95A9-5C4E-D659F6CF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515AAB-EB8A-1903-2E97-832C41C60381}"/>
              </a:ext>
            </a:extLst>
          </p:cNvPr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67A1140-25A1-3C4F-7A80-7AB0CF53B017}"/>
              </a:ext>
            </a:extLst>
          </p:cNvPr>
          <p:cNvGrpSpPr/>
          <p:nvPr/>
        </p:nvGrpSpPr>
        <p:grpSpPr>
          <a:xfrm>
            <a:off x="533400" y="843583"/>
            <a:ext cx="746125" cy="46355"/>
            <a:chOff x="830391" y="1191255"/>
            <a:chExt cx="746125" cy="463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407B18-C974-B0E8-1946-7E9A586D42F9}"/>
                </a:ext>
              </a:extLst>
            </p:cNvPr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8C98CC-2278-7063-2997-D1CC8B8185A8}"/>
                </a:ext>
              </a:extLst>
            </p:cNvPr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AF7C64E-5920-04E9-88A3-549FF2A85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370" y="50153"/>
            <a:ext cx="576583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65"/>
              <a:t>Simulation</a:t>
            </a:r>
            <a:r>
              <a:rPr spc="-125"/>
              <a:t> </a:t>
            </a:r>
            <a:r>
              <a:rPr lang="en-ZA" spc="125"/>
              <a:t>– Observations</a:t>
            </a:r>
            <a:endParaRPr spc="75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5C3F62A-5764-B07A-3EF0-D1AC44DDA8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19</a:t>
            </a:fld>
            <a:endParaRPr spc="-25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D49304E-9C6E-ACD1-8169-699C84F5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85" y="1052348"/>
            <a:ext cx="4267315" cy="3587484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0E460DA9-469C-B902-1D38-4F9868EA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2348"/>
            <a:ext cx="4254125" cy="358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79C5D-54B4-4BC7-8B28-036DC628C516}"/>
              </a:ext>
            </a:extLst>
          </p:cNvPr>
          <p:cNvSpPr txBox="1"/>
          <p:nvPr/>
        </p:nvSpPr>
        <p:spPr>
          <a:xfrm>
            <a:off x="228600" y="4661812"/>
            <a:ext cx="4254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3 grid power, TOU tariff and grid cost of energy</a:t>
            </a:r>
            <a:endParaRPr lang="en-ZA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02DEA-AE56-4A44-AB74-19268769E890}"/>
              </a:ext>
            </a:extLst>
          </p:cNvPr>
          <p:cNvSpPr txBox="1"/>
          <p:nvPr/>
        </p:nvSpPr>
        <p:spPr>
          <a:xfrm>
            <a:off x="4648085" y="4661812"/>
            <a:ext cx="4254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4 grid power, TOU tariff and grid cost of energy</a:t>
            </a:r>
            <a:endParaRPr lang="en-ZA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87800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5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0"/>
              </a:spcBef>
            </a:pPr>
            <a:r>
              <a:rPr sz="3750" spc="65"/>
              <a:t>Content</a:t>
            </a:r>
            <a:endParaRPr sz="3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799197" y="1780731"/>
            <a:ext cx="24930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2275" algn="l"/>
              </a:tabLst>
            </a:pPr>
            <a:r>
              <a:rPr sz="1800">
                <a:solidFill>
                  <a:schemeClr val="tx1"/>
                </a:solidFill>
                <a:latin typeface="Tahoma"/>
                <a:cs typeface="Tahoma"/>
              </a:rPr>
              <a:t>Initial</a:t>
            </a:r>
            <a:r>
              <a:rPr sz="1800" spc="-18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Situation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sz="1800" spc="-20">
                <a:solidFill>
                  <a:schemeClr val="tx1"/>
                </a:solidFill>
                <a:latin typeface="Tahoma"/>
                <a:cs typeface="Tahoma"/>
              </a:rPr>
              <a:t>Load</a:t>
            </a:r>
            <a:r>
              <a:rPr sz="1800" spc="-19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0">
                <a:solidFill>
                  <a:schemeClr val="tx1"/>
                </a:solidFill>
                <a:latin typeface="Tahoma"/>
                <a:cs typeface="Tahoma"/>
              </a:rPr>
              <a:t>Data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System</a:t>
            </a:r>
            <a:r>
              <a:rPr sz="1800" spc="-22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Components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Algorithm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Results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sz="1800" spc="-10">
                <a:solidFill>
                  <a:schemeClr val="tx1"/>
                </a:solidFill>
                <a:latin typeface="Tahoma"/>
                <a:cs typeface="Tahoma"/>
              </a:rPr>
              <a:t>Conclusion</a:t>
            </a:r>
            <a:endParaRPr sz="180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3400" y="843583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6370" y="50153"/>
            <a:ext cx="576583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65"/>
              <a:t>Simulation</a:t>
            </a:r>
            <a:r>
              <a:rPr spc="-125"/>
              <a:t> </a:t>
            </a:r>
            <a:r>
              <a:rPr lang="en-ZA" spc="125"/>
              <a:t>– Standard sized conditions</a:t>
            </a:r>
            <a:endParaRPr spc="75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20</a:t>
            </a:fld>
            <a:endParaRPr spc="-25"/>
          </a:p>
        </p:txBody>
      </p:sp>
      <p:pic>
        <p:nvPicPr>
          <p:cNvPr id="12" name="Picture 11" descr="A graph of a function&#10;&#10;AI-generated content may be incorrect.">
            <a:extLst>
              <a:ext uri="{FF2B5EF4-FFF2-40B4-BE49-F238E27FC236}">
                <a16:creationId xmlns:a16="http://schemas.microsoft.com/office/drawing/2014/main" id="{38A976F9-02A0-D77B-BFEE-240F049A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5" y="965989"/>
            <a:ext cx="4115428" cy="1992321"/>
          </a:xfrm>
          <a:prstGeom prst="rect">
            <a:avLst/>
          </a:prstGeom>
        </p:spPr>
      </p:pic>
      <p:pic>
        <p:nvPicPr>
          <p:cNvPr id="14" name="Picture 13" descr="A graph with a yellow line&#10;&#10;AI-generated content may be incorrect.">
            <a:extLst>
              <a:ext uri="{FF2B5EF4-FFF2-40B4-BE49-F238E27FC236}">
                <a16:creationId xmlns:a16="http://schemas.microsoft.com/office/drawing/2014/main" id="{9EE2EA9B-6D38-8016-AF49-1536ED57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59" y="953133"/>
            <a:ext cx="4115428" cy="2005177"/>
          </a:xfrm>
          <a:prstGeom prst="rect">
            <a:avLst/>
          </a:prstGeom>
        </p:spPr>
      </p:pic>
      <p:pic>
        <p:nvPicPr>
          <p:cNvPr id="16" name="Picture 15" descr="A screen shot of a graph&#10;&#10;AI-generated content may be incorrect.">
            <a:extLst>
              <a:ext uri="{FF2B5EF4-FFF2-40B4-BE49-F238E27FC236}">
                <a16:creationId xmlns:a16="http://schemas.microsoft.com/office/drawing/2014/main" id="{6D59BE7C-7F61-32AF-FD12-B5267980E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5" y="3034361"/>
            <a:ext cx="4115428" cy="2022911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EE1CAD6D-EE16-64F8-B13E-BB5D68A18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54" y="3057352"/>
            <a:ext cx="4125278" cy="1990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29F6FE-29DD-85AF-27BC-B5A765DD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65D896-14D5-D217-3F6D-D7FFDA3DE597}"/>
              </a:ext>
            </a:extLst>
          </p:cNvPr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E2D1F26-85C3-88FD-C8F9-E867DB141964}"/>
              </a:ext>
            </a:extLst>
          </p:cNvPr>
          <p:cNvGrpSpPr/>
          <p:nvPr/>
        </p:nvGrpSpPr>
        <p:grpSpPr>
          <a:xfrm>
            <a:off x="533400" y="843583"/>
            <a:ext cx="746125" cy="46355"/>
            <a:chOff x="830391" y="1191255"/>
            <a:chExt cx="746125" cy="463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613D36-9629-E69C-95BB-F79550DBC389}"/>
                </a:ext>
              </a:extLst>
            </p:cNvPr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9D8428-26F6-2D45-F940-B7E630841BA9}"/>
                </a:ext>
              </a:extLst>
            </p:cNvPr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3684F11-44B9-39ED-6FDB-2CEED3E3F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370" y="50153"/>
            <a:ext cx="4775230" cy="789632"/>
          </a:xfrm>
          <a:prstGeom prst="rect">
            <a:avLst/>
          </a:prstGeom>
        </p:spPr>
        <p:txBody>
          <a:bodyPr vert="horz" wrap="square" lIns="0" tIns="43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65"/>
              <a:t>Simulation</a:t>
            </a:r>
            <a:r>
              <a:rPr spc="-125"/>
              <a:t> </a:t>
            </a:r>
            <a:r>
              <a:rPr lang="en-ZA" spc="125"/>
              <a:t>–</a:t>
            </a:r>
            <a:r>
              <a:rPr spc="-120"/>
              <a:t> </a:t>
            </a:r>
            <a:r>
              <a:rPr lang="en-US" spc="114"/>
              <a:t>Increased load</a:t>
            </a:r>
            <a:endParaRPr spc="75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991A4A2-8619-6318-606A-40B65E6394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21</a:t>
            </a:fld>
            <a:endParaRPr spc="-25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60B5F-2EC8-A065-E75B-DFEE73D1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1259" y="969146"/>
            <a:ext cx="4115428" cy="197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24A49D-F2A2-E265-26F1-905824DE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605" y="3190885"/>
            <a:ext cx="4115428" cy="17098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C764AB-E28A-970F-B7B1-DC662B512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6154" y="3188581"/>
            <a:ext cx="4125278" cy="1727891"/>
          </a:xfrm>
          <a:prstGeom prst="rect">
            <a:avLst/>
          </a:prstGeom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47014CB6-03A0-065E-5151-7ACD62B2E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7" y="965988"/>
            <a:ext cx="4097006" cy="19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7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3400" y="477718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614" y="524073"/>
            <a:ext cx="410845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0"/>
              <a:t>Results</a:t>
            </a:r>
            <a:r>
              <a:rPr spc="-114"/>
              <a:t> </a:t>
            </a:r>
            <a:r>
              <a:rPr spc="125"/>
              <a:t>-</a:t>
            </a:r>
            <a:r>
              <a:rPr spc="-185"/>
              <a:t> </a:t>
            </a:r>
            <a:r>
              <a:t>Total</a:t>
            </a:r>
            <a:r>
              <a:rPr spc="-175"/>
              <a:t> </a:t>
            </a:r>
            <a:r>
              <a:rPr spc="114"/>
              <a:t>Load</a:t>
            </a:r>
            <a:r>
              <a:rPr spc="-114"/>
              <a:t> </a:t>
            </a:r>
            <a:r>
              <a:rPr spc="120"/>
              <a:t>Demand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22</a:t>
            </a:fld>
            <a:endParaRPr spc="-25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BA942B-1B57-4610-9308-FF566ABE0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394932"/>
              </p:ext>
            </p:extLst>
          </p:nvPr>
        </p:nvGraphicFramePr>
        <p:xfrm>
          <a:off x="93865" y="1047750"/>
          <a:ext cx="4719225" cy="365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1B10D1-F1A6-4E5B-8B49-F416C1BF7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24089"/>
              </p:ext>
            </p:extLst>
          </p:nvPr>
        </p:nvGraphicFramePr>
        <p:xfrm>
          <a:off x="4677475" y="1047750"/>
          <a:ext cx="4285643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1ECB3C-0C80-7FAA-934D-4ECD1132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55200E-168F-0C53-08AE-B13401ECCF66}"/>
              </a:ext>
            </a:extLst>
          </p:cNvPr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CF52FFB-179F-6DD7-CA7F-80028051017C}"/>
              </a:ext>
            </a:extLst>
          </p:cNvPr>
          <p:cNvGrpSpPr/>
          <p:nvPr/>
        </p:nvGrpSpPr>
        <p:grpSpPr>
          <a:xfrm>
            <a:off x="533400" y="477718"/>
            <a:ext cx="746125" cy="46355"/>
            <a:chOff x="830391" y="1191255"/>
            <a:chExt cx="746125" cy="463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B82EA7-D292-56BB-1BFB-2A6F21806465}"/>
                </a:ext>
              </a:extLst>
            </p:cNvPr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EC8829C-5AA3-2A5F-AD99-ABFB98AA0349}"/>
                </a:ext>
              </a:extLst>
            </p:cNvPr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762A2CA-BCED-3B82-EC34-1C4124D7A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594136"/>
            <a:ext cx="460878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0"/>
              <a:t>Results</a:t>
            </a:r>
            <a:r>
              <a:rPr spc="-114"/>
              <a:t> </a:t>
            </a:r>
            <a:r>
              <a:rPr spc="125"/>
              <a:t>-</a:t>
            </a:r>
            <a:r>
              <a:rPr spc="-185"/>
              <a:t> </a:t>
            </a:r>
            <a:r>
              <a:t>Total</a:t>
            </a:r>
            <a:r>
              <a:rPr spc="-175"/>
              <a:t> </a:t>
            </a:r>
            <a:r>
              <a:rPr lang="en-US" spc="114"/>
              <a:t>Cost of Energy</a:t>
            </a:r>
            <a:endParaRPr spc="12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2A6C80-CDF3-6DD1-8FC7-C21707A9D1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23</a:t>
            </a:fld>
            <a:endParaRPr spc="-25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931037-E7DF-4E4F-A5FD-9E53ED304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610878"/>
              </p:ext>
            </p:extLst>
          </p:nvPr>
        </p:nvGraphicFramePr>
        <p:xfrm>
          <a:off x="496614" y="966033"/>
          <a:ext cx="5446986" cy="388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ject 3">
            <a:extLst>
              <a:ext uri="{FF2B5EF4-FFF2-40B4-BE49-F238E27FC236}">
                <a16:creationId xmlns:a16="http://schemas.microsoft.com/office/drawing/2014/main" id="{ADDAB878-A042-9733-DD82-79D76822ED14}"/>
              </a:ext>
            </a:extLst>
          </p:cNvPr>
          <p:cNvSpPr txBox="1"/>
          <p:nvPr/>
        </p:nvSpPr>
        <p:spPr>
          <a:xfrm>
            <a:off x="5562600" y="1047750"/>
            <a:ext cx="3192969" cy="196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14999"/>
              </a:lnSpc>
              <a:spcBef>
                <a:spcPts val="100"/>
              </a:spcBef>
              <a:tabLst>
                <a:tab pos="348615" algn="l"/>
              </a:tabLst>
            </a:pPr>
            <a:r>
              <a:rPr lang="en-US" sz="1400" spc="40">
                <a:solidFill>
                  <a:schemeClr val="tx1"/>
                </a:solidFill>
                <a:latin typeface="Tahoma"/>
                <a:cs typeface="Tahoma"/>
              </a:rPr>
              <a:t>+	Highest cost of energy from the 	utility grid was </a:t>
            </a:r>
            <a:r>
              <a:rPr lang="en-US" sz="1400" b="1" spc="40">
                <a:solidFill>
                  <a:schemeClr val="tx1"/>
                </a:solidFill>
                <a:latin typeface="Tahoma"/>
                <a:cs typeface="Tahoma"/>
              </a:rPr>
              <a:t>R4437.00</a:t>
            </a:r>
            <a:r>
              <a:rPr lang="en-US" sz="1400" spc="40">
                <a:solidFill>
                  <a:schemeClr val="tx1"/>
                </a:solidFill>
                <a:latin typeface="Tahoma"/>
                <a:cs typeface="Tahoma"/>
              </a:rPr>
              <a:t>, due 	to no FLC IEMS and BESS 	integration.</a:t>
            </a:r>
            <a:endParaRPr sz="1400">
              <a:solidFill>
                <a:schemeClr val="tx1"/>
              </a:solidFill>
              <a:latin typeface="Tahoma"/>
              <a:cs typeface="Tahoma"/>
            </a:endParaRPr>
          </a:p>
          <a:p>
            <a:pPr marL="12065" marR="7620" algn="just">
              <a:lnSpc>
                <a:spcPct val="114999"/>
              </a:lnSpc>
              <a:tabLst>
                <a:tab pos="348615" algn="l"/>
              </a:tabLst>
            </a:pPr>
            <a:r>
              <a:rPr lang="en-US" sz="1400">
                <a:solidFill>
                  <a:schemeClr val="tx1"/>
                </a:solidFill>
                <a:latin typeface="Tahoma"/>
                <a:cs typeface="Tahoma"/>
              </a:rPr>
              <a:t>+ 	Best case of </a:t>
            </a:r>
            <a:r>
              <a:rPr lang="en-US" sz="1400" b="1">
                <a:solidFill>
                  <a:schemeClr val="tx1"/>
                </a:solidFill>
                <a:latin typeface="Tahoma"/>
                <a:cs typeface="Tahoma"/>
              </a:rPr>
              <a:t>R1312.00</a:t>
            </a:r>
            <a:r>
              <a:rPr lang="en-US" sz="1400">
                <a:solidFill>
                  <a:schemeClr val="tx1"/>
                </a:solidFill>
                <a:latin typeface="Tahoma"/>
                <a:cs typeface="Tahoma"/>
              </a:rPr>
              <a:t> was 	achieved for the </a:t>
            </a:r>
            <a:r>
              <a:rPr lang="en-US" sz="1400" err="1">
                <a:solidFill>
                  <a:schemeClr val="tx1"/>
                </a:solidFill>
                <a:latin typeface="Tahoma"/>
                <a:cs typeface="Tahoma"/>
              </a:rPr>
              <a:t>CoE</a:t>
            </a:r>
            <a:r>
              <a:rPr lang="en-US" sz="1400">
                <a:solidFill>
                  <a:schemeClr val="tx1"/>
                </a:solidFill>
                <a:latin typeface="Tahoma"/>
                <a:cs typeface="Tahoma"/>
              </a:rPr>
              <a:t> due 	to 	implemented FLC IEMS with 	BESS.</a:t>
            </a:r>
            <a:endParaRPr sz="140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202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258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>
                <a:solidFill>
                  <a:srgbClr val="FFFFFF"/>
                </a:solidFill>
              </a:rPr>
              <a:t>Conclusion: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24</a:t>
            </a:fld>
            <a:endParaRPr spc="-2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975" y="1494116"/>
            <a:ext cx="284988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>
                <a:solidFill>
                  <a:srgbClr val="1A1A1A"/>
                </a:solidFill>
                <a:latin typeface="Trebuchet MS"/>
                <a:cs typeface="Trebuchet MS"/>
              </a:rPr>
              <a:t>Key takeaways</a:t>
            </a:r>
            <a:r>
              <a:rPr sz="2600" b="1" spc="-40">
                <a:solidFill>
                  <a:srgbClr val="1A1A1A"/>
                </a:solidFill>
                <a:latin typeface="Trebuchet MS"/>
                <a:cs typeface="Trebuchet MS"/>
              </a:rPr>
              <a:t>,</a:t>
            </a:r>
            <a:r>
              <a:rPr sz="2600" b="1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2600" b="1" spc="-135">
                <a:solidFill>
                  <a:srgbClr val="1A1A1A"/>
                </a:solidFill>
                <a:latin typeface="Trebuchet MS"/>
                <a:cs typeface="Trebuchet MS"/>
              </a:rPr>
              <a:t>the FLC I</a:t>
            </a:r>
            <a:r>
              <a:rPr sz="2600" b="1" spc="220">
                <a:solidFill>
                  <a:srgbClr val="1A1A1A"/>
                </a:solidFill>
                <a:latin typeface="Trebuchet MS"/>
                <a:cs typeface="Trebuchet MS"/>
              </a:rPr>
              <a:t>EMS</a:t>
            </a:r>
            <a:r>
              <a:rPr sz="2600" b="1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2600" b="1" spc="-65">
                <a:solidFill>
                  <a:srgbClr val="1A1A1A"/>
                </a:solidFill>
                <a:latin typeface="Trebuchet MS"/>
                <a:cs typeface="Trebuchet MS"/>
              </a:rPr>
              <a:t>was…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25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441" y="1465415"/>
            <a:ext cx="4022873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4999"/>
              </a:lnSpc>
              <a:spcBef>
                <a:spcPts val="100"/>
              </a:spcBef>
              <a:tabLst>
                <a:tab pos="320040" algn="l"/>
              </a:tabLst>
            </a:pPr>
            <a:r>
              <a:rPr sz="1500" b="0" spc="-50">
                <a:solidFill>
                  <a:schemeClr val="tx1"/>
                </a:solidFill>
                <a:latin typeface="Trebuchet MS"/>
                <a:cs typeface="Trebuchet MS"/>
              </a:rPr>
              <a:t>+</a:t>
            </a:r>
            <a:r>
              <a:rPr sz="1500" b="0">
                <a:solidFill>
                  <a:schemeClr val="tx1"/>
                </a:solidFill>
                <a:latin typeface="Trebuchet MS"/>
                <a:cs typeface="Trebuchet MS"/>
              </a:rPr>
              <a:t>	Relevant</a:t>
            </a:r>
            <a:r>
              <a:rPr sz="1500" b="0" spc="1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1500" b="0" spc="60">
                <a:solidFill>
                  <a:schemeClr val="tx1"/>
                </a:solidFill>
                <a:latin typeface="Trebuchet MS"/>
                <a:cs typeface="Trebuchet MS"/>
              </a:rPr>
              <a:t>since the</a:t>
            </a:r>
            <a:r>
              <a:rPr sz="1500" b="0" spc="6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>
                <a:solidFill>
                  <a:schemeClr val="tx1"/>
                </a:solidFill>
                <a:latin typeface="Trebuchet MS"/>
                <a:cs typeface="Trebuchet MS"/>
              </a:rPr>
              <a:t>power</a:t>
            </a:r>
            <a:r>
              <a:rPr sz="1500" b="0" spc="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 spc="50">
                <a:solidFill>
                  <a:schemeClr val="tx1"/>
                </a:solidFill>
                <a:latin typeface="Trebuchet MS"/>
                <a:cs typeface="Trebuchet MS"/>
              </a:rPr>
              <a:t>systems </a:t>
            </a:r>
            <a:r>
              <a:rPr lang="en-US" sz="1500" b="0">
                <a:solidFill>
                  <a:schemeClr val="tx1"/>
                </a:solidFill>
                <a:latin typeface="Trebuchet MS"/>
                <a:cs typeface="Trebuchet MS"/>
              </a:rPr>
              <a:t>had</a:t>
            </a:r>
            <a:r>
              <a:rPr sz="1500" b="0" spc="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>
                <a:solidFill>
                  <a:schemeClr val="tx1"/>
                </a:solidFill>
                <a:latin typeface="Trebuchet MS"/>
                <a:cs typeface="Trebuchet MS"/>
              </a:rPr>
              <a:t>more</a:t>
            </a:r>
            <a:r>
              <a:rPr sz="1500" b="0" spc="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>
                <a:solidFill>
                  <a:schemeClr val="tx1"/>
                </a:solidFill>
                <a:latin typeface="Trebuchet MS"/>
                <a:cs typeface="Trebuchet MS"/>
              </a:rPr>
              <a:t>than</a:t>
            </a:r>
            <a:r>
              <a:rPr sz="1500" b="0" spc="2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 spc="-155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  <a:r>
              <a:rPr sz="1500" b="0" spc="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b="0" spc="-10">
                <a:solidFill>
                  <a:schemeClr val="tx1"/>
                </a:solidFill>
                <a:latin typeface="Trebuchet MS"/>
                <a:cs typeface="Trebuchet MS"/>
              </a:rPr>
              <a:t>resource</a:t>
            </a:r>
            <a:endParaRPr sz="15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442" y="1991194"/>
            <a:ext cx="4022872" cy="2645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305435" indent="-307975">
              <a:lnSpc>
                <a:spcPct val="114999"/>
              </a:lnSpc>
              <a:spcBef>
                <a:spcPts val="100"/>
              </a:spcBef>
              <a:tabLst>
                <a:tab pos="320040" algn="l"/>
              </a:tabLst>
            </a:pPr>
            <a:r>
              <a:rPr sz="1500" spc="-50">
                <a:solidFill>
                  <a:schemeClr val="tx1"/>
                </a:solidFill>
                <a:latin typeface="Trebuchet MS"/>
                <a:cs typeface="Trebuchet MS"/>
              </a:rPr>
              <a:t>+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1500" spc="70">
                <a:solidFill>
                  <a:schemeClr val="tx1"/>
                </a:solidFill>
                <a:latin typeface="Trebuchet MS"/>
                <a:cs typeface="Trebuchet MS"/>
              </a:rPr>
              <a:t>Necessary</a:t>
            </a:r>
            <a:r>
              <a:rPr sz="1500" spc="-15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-10">
                <a:solidFill>
                  <a:schemeClr val="tx1"/>
                </a:solidFill>
                <a:latin typeface="Trebuchet MS"/>
                <a:cs typeface="Trebuchet MS"/>
              </a:rPr>
              <a:t>with</a:t>
            </a:r>
            <a:r>
              <a:rPr sz="1500" spc="-8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1500" spc="-1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500" spc="-10">
                <a:solidFill>
                  <a:schemeClr val="tx1"/>
                </a:solidFill>
                <a:latin typeface="Trebuchet MS"/>
                <a:cs typeface="Trebuchet MS"/>
              </a:rPr>
              <a:t>ybrid </a:t>
            </a:r>
            <a:r>
              <a:rPr lang="en-US" sz="1500" spc="1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500" spc="10">
                <a:solidFill>
                  <a:schemeClr val="tx1"/>
                </a:solidFill>
                <a:latin typeface="Trebuchet MS"/>
                <a:cs typeface="Trebuchet MS"/>
              </a:rPr>
              <a:t>enewable</a:t>
            </a:r>
            <a:r>
              <a:rPr sz="1500" spc="12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55">
                <a:solidFill>
                  <a:schemeClr val="tx1"/>
                </a:solidFill>
                <a:latin typeface="Trebuchet MS"/>
                <a:cs typeface="Trebuchet MS"/>
              </a:rPr>
              <a:t>energy</a:t>
            </a:r>
            <a:r>
              <a:rPr sz="1500" spc="6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50">
                <a:solidFill>
                  <a:schemeClr val="tx1"/>
                </a:solidFill>
                <a:latin typeface="Trebuchet MS"/>
                <a:cs typeface="Trebuchet MS"/>
              </a:rPr>
              <a:t>systems</a:t>
            </a:r>
            <a:endParaRPr sz="15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20040" marR="5080" indent="-307975">
              <a:lnSpc>
                <a:spcPct val="114999"/>
              </a:lnSpc>
              <a:tabLst>
                <a:tab pos="320040" algn="l"/>
              </a:tabLst>
            </a:pPr>
            <a:r>
              <a:rPr sz="1500" spc="-50">
                <a:solidFill>
                  <a:schemeClr val="tx1"/>
                </a:solidFill>
                <a:latin typeface="Trebuchet MS"/>
                <a:cs typeface="Trebuchet MS"/>
              </a:rPr>
              <a:t>+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1500" spc="100">
                <a:solidFill>
                  <a:schemeClr val="tx1"/>
                </a:solidFill>
                <a:latin typeface="Trebuchet MS"/>
                <a:cs typeface="Trebuchet MS"/>
              </a:rPr>
              <a:t>Used</a:t>
            </a:r>
            <a:r>
              <a:rPr sz="1500" spc="1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-20">
                <a:solidFill>
                  <a:schemeClr val="tx1"/>
                </a:solidFill>
                <a:latin typeface="Trebuchet MS"/>
                <a:cs typeface="Trebuchet MS"/>
              </a:rPr>
              <a:t>for</a:t>
            </a:r>
            <a:r>
              <a:rPr sz="1500" spc="-3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cost</a:t>
            </a:r>
            <a:r>
              <a:rPr sz="1500" spc="1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reduction</a:t>
            </a:r>
            <a:r>
              <a:rPr sz="1500" spc="1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-1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satisfying</a:t>
            </a:r>
            <a:r>
              <a:rPr sz="1500" spc="10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60">
                <a:solidFill>
                  <a:schemeClr val="tx1"/>
                </a:solidFill>
                <a:latin typeface="Trebuchet MS"/>
                <a:cs typeface="Trebuchet MS"/>
              </a:rPr>
              <a:t>demand</a:t>
            </a:r>
            <a:r>
              <a:rPr lang="en-US" sz="1500" spc="60">
                <a:solidFill>
                  <a:schemeClr val="tx1"/>
                </a:solidFill>
                <a:latin typeface="Trebuchet MS"/>
                <a:cs typeface="Trebuchet MS"/>
              </a:rPr>
              <a:t> by ensuring optimum use of DERs</a:t>
            </a:r>
            <a:endParaRPr sz="15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20040" marR="13335" indent="-307975">
              <a:lnSpc>
                <a:spcPct val="114999"/>
              </a:lnSpc>
              <a:tabLst>
                <a:tab pos="320040" algn="l"/>
              </a:tabLst>
            </a:pPr>
            <a:r>
              <a:rPr sz="1500" spc="-50">
                <a:solidFill>
                  <a:schemeClr val="tx1"/>
                </a:solidFill>
                <a:latin typeface="Trebuchet MS"/>
                <a:cs typeface="Trebuchet MS"/>
              </a:rPr>
              <a:t>+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1500" spc="-20">
                <a:solidFill>
                  <a:schemeClr val="tx1"/>
                </a:solidFill>
                <a:latin typeface="Trebuchet MS"/>
                <a:cs typeface="Trebuchet MS"/>
              </a:rPr>
              <a:t>Diﬀerent</a:t>
            </a:r>
            <a:r>
              <a:rPr sz="1500" spc="-15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>
                <a:solidFill>
                  <a:schemeClr val="tx1"/>
                </a:solidFill>
                <a:latin typeface="Trebuchet MS"/>
                <a:cs typeface="Trebuchet MS"/>
              </a:rPr>
              <a:t>strategies</a:t>
            </a:r>
            <a:r>
              <a:rPr sz="1500" spc="-1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500" spc="-20">
                <a:solidFill>
                  <a:schemeClr val="tx1"/>
                </a:solidFill>
                <a:latin typeface="Trebuchet MS"/>
                <a:cs typeface="Trebuchet MS"/>
              </a:rPr>
              <a:t>for</a:t>
            </a:r>
            <a:r>
              <a:rPr sz="1500" spc="-5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1500" spc="-20">
                <a:solidFill>
                  <a:schemeClr val="tx1"/>
                </a:solidFill>
                <a:latin typeface="Trebuchet MS"/>
                <a:cs typeface="Trebuchet MS"/>
              </a:rPr>
              <a:t>controls functions</a:t>
            </a:r>
          </a:p>
          <a:p>
            <a:pPr marL="320040" marR="13335" indent="-307975">
              <a:lnSpc>
                <a:spcPct val="114999"/>
              </a:lnSpc>
              <a:tabLst>
                <a:tab pos="320040" algn="l"/>
              </a:tabLst>
            </a:pPr>
            <a:r>
              <a:rPr lang="en-US" sz="1500" spc="-20">
                <a:solidFill>
                  <a:schemeClr val="tx1"/>
                </a:solidFill>
                <a:latin typeface="Trebuchet MS"/>
                <a:cs typeface="Trebuchet MS"/>
              </a:rPr>
              <a:t>+	Ensure the power quality at the load terminals by ensuring minimal frequency fluctuations and voltage fluctuations doing DER power flow</a:t>
            </a:r>
            <a:endParaRPr sz="15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4591" y="2170947"/>
            <a:ext cx="2035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4"/>
              <a:t>THANK</a:t>
            </a:r>
            <a:r>
              <a:rPr sz="2600" spc="-280"/>
              <a:t> </a:t>
            </a:r>
            <a:r>
              <a:rPr sz="2600" spc="-20"/>
              <a:t>YOU!</a:t>
            </a:r>
            <a:endParaRPr sz="2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26</a:t>
            </a:fld>
            <a:endParaRPr spc="-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336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FFFF"/>
                </a:solidFill>
              </a:rPr>
              <a:t>Initial</a:t>
            </a:r>
            <a:r>
              <a:rPr sz="3600" spc="-280">
                <a:solidFill>
                  <a:srgbClr val="FFFFFF"/>
                </a:solidFill>
              </a:rPr>
              <a:t> </a:t>
            </a:r>
            <a:r>
              <a:rPr sz="3600" spc="-10">
                <a:solidFill>
                  <a:srgbClr val="FFFFFF"/>
                </a:solidFill>
              </a:rPr>
              <a:t>situation: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</a:t>
            </a:fld>
            <a:endParaRPr spc="-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25" y="-20471"/>
            <a:ext cx="3639820" cy="934010"/>
          </a:xfrm>
          <a:prstGeom prst="rect">
            <a:avLst/>
          </a:prstGeom>
        </p:spPr>
        <p:txBody>
          <a:bodyPr vert="horz" wrap="square" lIns="0" tIns="5054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40"/>
              </a:spcBef>
            </a:pPr>
            <a:r>
              <a:rPr spc="-10"/>
              <a:t>Situation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17597" y="1035792"/>
            <a:ext cx="3689350" cy="3898158"/>
          </a:xfrm>
          <a:custGeom>
            <a:avLst/>
            <a:gdLst/>
            <a:ahLst/>
            <a:cxnLst/>
            <a:rect l="l" t="t" r="r" b="b"/>
            <a:pathLst>
              <a:path w="3689350" h="3416935">
                <a:moveTo>
                  <a:pt x="0" y="0"/>
                </a:moveTo>
                <a:lnTo>
                  <a:pt x="3689135" y="0"/>
                </a:lnTo>
                <a:lnTo>
                  <a:pt x="3689135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1A9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597" y="1031029"/>
            <a:ext cx="3694429" cy="469265"/>
          </a:xfrm>
          <a:prstGeom prst="rect">
            <a:avLst/>
          </a:prstGeom>
          <a:solidFill>
            <a:srgbClr val="1A9988"/>
          </a:solidFill>
        </p:spPr>
        <p:txBody>
          <a:bodyPr vert="horz" wrap="square" lIns="0" tIns="8191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45"/>
              </a:spcBef>
            </a:pPr>
            <a:r>
              <a:rPr sz="1600" spc="-1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44" y="1617784"/>
            <a:ext cx="3367656" cy="6151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Global energy shift is creating a rising demand for sustainable, decentralized power systems.</a:t>
            </a:r>
          </a:p>
        </p:txBody>
      </p:sp>
      <p:sp>
        <p:nvSpPr>
          <p:cNvPr id="8" name="object 8"/>
          <p:cNvSpPr/>
          <p:nvPr/>
        </p:nvSpPr>
        <p:spPr>
          <a:xfrm>
            <a:off x="4935975" y="1030284"/>
            <a:ext cx="3689350" cy="3898158"/>
          </a:xfrm>
          <a:custGeom>
            <a:avLst/>
            <a:gdLst/>
            <a:ahLst/>
            <a:cxnLst/>
            <a:rect l="l" t="t" r="r" b="b"/>
            <a:pathLst>
              <a:path w="3689350" h="3416935">
                <a:moveTo>
                  <a:pt x="0" y="0"/>
                </a:moveTo>
                <a:lnTo>
                  <a:pt x="3689135" y="0"/>
                </a:lnTo>
                <a:lnTo>
                  <a:pt x="3689135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1A9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1976" y="1025521"/>
            <a:ext cx="3694429" cy="469265"/>
          </a:xfrm>
          <a:prstGeom prst="rect">
            <a:avLst/>
          </a:prstGeom>
          <a:solidFill>
            <a:srgbClr val="1A9988"/>
          </a:solidFill>
        </p:spPr>
        <p:txBody>
          <a:bodyPr vert="horz" wrap="square" lIns="0" tIns="819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45"/>
              </a:spcBef>
            </a:pPr>
            <a:r>
              <a:rPr sz="160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</a:t>
            </a:fld>
            <a:endParaRPr spc="-25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D6F8AAA-B8C4-4DC3-9ED5-4A610BC84D28}"/>
              </a:ext>
            </a:extLst>
          </p:cNvPr>
          <p:cNvSpPr txBox="1"/>
          <p:nvPr/>
        </p:nvSpPr>
        <p:spPr>
          <a:xfrm>
            <a:off x="678444" y="2350379"/>
            <a:ext cx="3367656" cy="10352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Hybrid microgrids are a solution to this demand, combining renewable energy sources and traditional energy sources, able to operate both grid-connected and standalone.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F23538B-ABB3-42BA-844D-A446B129B2CB}"/>
              </a:ext>
            </a:extLst>
          </p:cNvPr>
          <p:cNvSpPr txBox="1"/>
          <p:nvPr/>
        </p:nvSpPr>
        <p:spPr>
          <a:xfrm>
            <a:off x="678444" y="3490908"/>
            <a:ext cx="3367656" cy="6151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Intermittency of renewable generators (solar PV) create supply-demand imbalances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AE08DF5-2313-445A-AD16-9CB60C80C008}"/>
              </a:ext>
            </a:extLst>
          </p:cNvPr>
          <p:cNvSpPr txBox="1"/>
          <p:nvPr/>
        </p:nvSpPr>
        <p:spPr>
          <a:xfrm>
            <a:off x="678444" y="4211322"/>
            <a:ext cx="3367656" cy="6151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Need for intelligent energy management systems to ensure stability and cost efficiency arises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67C04409-1FC9-4EFA-B202-E56B5A8E447A}"/>
              </a:ext>
            </a:extLst>
          </p:cNvPr>
          <p:cNvSpPr/>
          <p:nvPr/>
        </p:nvSpPr>
        <p:spPr>
          <a:xfrm>
            <a:off x="914400" y="876141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DECCB92-7CB0-4F92-BBBF-EEB7298CB346}"/>
              </a:ext>
            </a:extLst>
          </p:cNvPr>
          <p:cNvSpPr/>
          <p:nvPr/>
        </p:nvSpPr>
        <p:spPr>
          <a:xfrm>
            <a:off x="541496" y="876141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43E88BC-07D5-4F5B-83DF-CEFFE567D54F}"/>
              </a:ext>
            </a:extLst>
          </p:cNvPr>
          <p:cNvSpPr txBox="1"/>
          <p:nvPr/>
        </p:nvSpPr>
        <p:spPr>
          <a:xfrm>
            <a:off x="5097900" y="1615229"/>
            <a:ext cx="3367656" cy="40504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Minimize cost of energy draw from the utility grid during grid-connected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C758BC08-C164-4387-AD21-5318DF318105}"/>
              </a:ext>
            </a:extLst>
          </p:cNvPr>
          <p:cNvSpPr txBox="1"/>
          <p:nvPr/>
        </p:nvSpPr>
        <p:spPr>
          <a:xfrm>
            <a:off x="5097900" y="2283655"/>
            <a:ext cx="3367656" cy="40504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Optimum use of solar PV and BESS as renewable energy sources</a:t>
            </a: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9C7C52D8-0EB8-4A43-9FF0-7C3BDE57DAD2}"/>
              </a:ext>
            </a:extLst>
          </p:cNvPr>
          <p:cNvSpPr txBox="1"/>
          <p:nvPr/>
        </p:nvSpPr>
        <p:spPr>
          <a:xfrm>
            <a:off x="5097900" y="2952081"/>
            <a:ext cx="3367656" cy="40504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Ensure energy security during standalone mode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52E95D82-408C-4E53-8682-00FE642EF281}"/>
              </a:ext>
            </a:extLst>
          </p:cNvPr>
          <p:cNvSpPr txBox="1"/>
          <p:nvPr/>
        </p:nvSpPr>
        <p:spPr>
          <a:xfrm>
            <a:off x="5097900" y="3548668"/>
            <a:ext cx="3367656" cy="40504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20040" marR="5080" indent="-320675">
              <a:lnSpc>
                <a:spcPct val="105000"/>
              </a:lnSpc>
              <a:spcBef>
                <a:spcPts val="25"/>
              </a:spcBef>
              <a:buFont typeface="Arial"/>
              <a:buChar char="●"/>
              <a:tabLst>
                <a:tab pos="320040" algn="l"/>
              </a:tabLst>
            </a:pPr>
            <a:r>
              <a:rPr lang="en-US" sz="1300" b="1" spc="-65">
                <a:solidFill>
                  <a:schemeClr val="tx1"/>
                </a:solidFill>
                <a:latin typeface="Tahoma"/>
                <a:cs typeface="Tahoma"/>
              </a:rPr>
              <a:t>Ensure power quality at the load terminals in both operating modes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2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40"/>
              </a:spcBef>
            </a:pPr>
            <a:r>
              <a:t>Literature</a:t>
            </a:r>
            <a:r>
              <a:rPr spc="-95"/>
              <a:t> </a:t>
            </a:r>
            <a:r>
              <a:rPr spc="-10"/>
              <a:t>Review</a:t>
            </a:r>
          </a:p>
        </p:txBody>
      </p:sp>
      <p:sp>
        <p:nvSpPr>
          <p:cNvPr id="3" name="object 3"/>
          <p:cNvSpPr/>
          <p:nvPr/>
        </p:nvSpPr>
        <p:spPr>
          <a:xfrm>
            <a:off x="432350" y="1304875"/>
            <a:ext cx="3812540" cy="608330"/>
          </a:xfrm>
          <a:custGeom>
            <a:avLst/>
            <a:gdLst/>
            <a:ahLst/>
            <a:cxnLst/>
            <a:rect l="l" t="t" r="r" b="b"/>
            <a:pathLst>
              <a:path w="3812540" h="608330">
                <a:moveTo>
                  <a:pt x="35081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3508199" y="0"/>
                </a:lnTo>
                <a:lnTo>
                  <a:pt x="3812099" y="303899"/>
                </a:lnTo>
                <a:lnTo>
                  <a:pt x="3508199" y="6077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32350" y="1484188"/>
            <a:ext cx="3838815" cy="3139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algn="l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Algorithms reviewed</a:t>
            </a:r>
            <a:endParaRPr spc="-10"/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pc="-10"/>
          </a:p>
          <a:p>
            <a:pPr marL="12700">
              <a:lnSpc>
                <a:spcPct val="100000"/>
              </a:lnSpc>
            </a:pPr>
            <a:r>
              <a:rPr lang="en-US" sz="1550">
                <a:latin typeface="Tahoma"/>
                <a:cs typeface="Tahoma"/>
              </a:rPr>
              <a:t>Algorithms </a:t>
            </a:r>
            <a:r>
              <a:rPr sz="1550">
                <a:latin typeface="Tahoma"/>
                <a:cs typeface="Tahoma"/>
              </a:rPr>
              <a:t>used</a:t>
            </a:r>
            <a:r>
              <a:rPr sz="1550" spc="-95">
                <a:latin typeface="Tahoma"/>
                <a:cs typeface="Tahoma"/>
              </a:rPr>
              <a:t> </a:t>
            </a:r>
            <a:r>
              <a:rPr sz="1550">
                <a:latin typeface="Tahoma"/>
                <a:cs typeface="Tahoma"/>
              </a:rPr>
              <a:t>in</a:t>
            </a:r>
            <a:r>
              <a:rPr sz="1550" spc="-90">
                <a:latin typeface="Tahoma"/>
                <a:cs typeface="Tahoma"/>
              </a:rPr>
              <a:t> </a:t>
            </a:r>
            <a:r>
              <a:rPr sz="1550">
                <a:latin typeface="Tahoma"/>
                <a:cs typeface="Tahoma"/>
              </a:rPr>
              <a:t>the</a:t>
            </a:r>
            <a:r>
              <a:rPr sz="1550" spc="-95">
                <a:latin typeface="Tahoma"/>
                <a:cs typeface="Tahoma"/>
              </a:rPr>
              <a:t> </a:t>
            </a:r>
            <a:r>
              <a:rPr sz="1550">
                <a:latin typeface="Tahoma"/>
                <a:cs typeface="Tahoma"/>
              </a:rPr>
              <a:t>models</a:t>
            </a:r>
            <a:r>
              <a:rPr sz="1550" spc="-90">
                <a:latin typeface="Tahoma"/>
                <a:cs typeface="Tahoma"/>
              </a:rPr>
              <a:t> </a:t>
            </a:r>
            <a:r>
              <a:rPr sz="1550" spc="-10">
                <a:latin typeface="Tahoma"/>
                <a:cs typeface="Tahoma"/>
              </a:rPr>
              <a:t>studied:</a:t>
            </a:r>
            <a:endParaRPr sz="1550">
              <a:latin typeface="Tahoma"/>
              <a:cs typeface="Tahoma"/>
            </a:endParaRPr>
          </a:p>
          <a:p>
            <a:pPr marL="469265" indent="-349250">
              <a:lnSpc>
                <a:spcPct val="100000"/>
              </a:lnSpc>
              <a:spcBef>
                <a:spcPts val="17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70">
                <a:latin typeface="Tahoma"/>
                <a:cs typeface="Tahoma"/>
              </a:rPr>
              <a:t>Classical algorithms</a:t>
            </a:r>
            <a:endParaRPr sz="1550">
              <a:latin typeface="Tahoma"/>
              <a:cs typeface="Tahoma"/>
            </a:endParaRPr>
          </a:p>
          <a:p>
            <a:pPr marL="469265" indent="-349250">
              <a:lnSpc>
                <a:spcPct val="100000"/>
              </a:lnSpc>
              <a:spcBef>
                <a:spcPts val="9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45">
                <a:latin typeface="Tahoma"/>
                <a:cs typeface="Tahoma"/>
              </a:rPr>
              <a:t>Metaheuristic algorithms</a:t>
            </a:r>
            <a:endParaRPr sz="1550">
              <a:latin typeface="Tahoma"/>
              <a:cs typeface="Tahoma"/>
            </a:endParaRPr>
          </a:p>
          <a:p>
            <a:pPr marL="469265" indent="-349250">
              <a:lnSpc>
                <a:spcPct val="100000"/>
              </a:lnSpc>
              <a:spcBef>
                <a:spcPts val="9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-10">
                <a:latin typeface="Tahoma"/>
                <a:cs typeface="Tahoma"/>
              </a:rPr>
              <a:t>Intelligent algorithms</a:t>
            </a:r>
          </a:p>
          <a:p>
            <a:pPr marL="926465" lvl="1" indent="-349250">
              <a:spcBef>
                <a:spcPts val="985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lang="en-US" sz="1550" spc="-10">
                <a:solidFill>
                  <a:schemeClr val="tx1"/>
                </a:solidFill>
                <a:latin typeface="Tahoma"/>
                <a:cs typeface="Tahoma"/>
              </a:rPr>
              <a:t>Fuzzy logic </a:t>
            </a:r>
          </a:p>
          <a:p>
            <a:pPr marL="926465" lvl="1" indent="-349250">
              <a:spcBef>
                <a:spcPts val="985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lang="en-US" sz="1550" spc="-10">
                <a:solidFill>
                  <a:schemeClr val="tx1"/>
                </a:solidFill>
                <a:latin typeface="Tahoma"/>
                <a:cs typeface="Tahoma"/>
              </a:rPr>
              <a:t>Artificial Neural Network</a:t>
            </a:r>
          </a:p>
          <a:p>
            <a:pPr marL="926465" lvl="1" indent="-349250">
              <a:spcBef>
                <a:spcPts val="985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lang="en-US" sz="1550" spc="-10">
                <a:solidFill>
                  <a:schemeClr val="tx1"/>
                </a:solidFill>
                <a:latin typeface="Tahoma"/>
                <a:cs typeface="Tahoma"/>
              </a:rPr>
              <a:t>Deep Learning</a:t>
            </a:r>
            <a:endParaRPr sz="155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1999" y="1304875"/>
            <a:ext cx="4137025" cy="608330"/>
          </a:xfrm>
          <a:custGeom>
            <a:avLst/>
            <a:gdLst/>
            <a:ahLst/>
            <a:cxnLst/>
            <a:rect l="l" t="t" r="r" b="b"/>
            <a:pathLst>
              <a:path w="4137025" h="608330">
                <a:moveTo>
                  <a:pt x="38330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3833099" y="0"/>
                </a:lnTo>
                <a:lnTo>
                  <a:pt x="4136999" y="303899"/>
                </a:lnTo>
                <a:lnTo>
                  <a:pt x="3833099" y="6077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</a:t>
            </a:fld>
            <a:endParaRPr spc="-25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13F358D-EBA0-27D4-C65C-46EBB515680B}"/>
              </a:ext>
            </a:extLst>
          </p:cNvPr>
          <p:cNvSpPr txBox="1">
            <a:spLocks/>
          </p:cNvSpPr>
          <p:nvPr/>
        </p:nvSpPr>
        <p:spPr>
          <a:xfrm>
            <a:off x="4848438" y="1484187"/>
            <a:ext cx="3838815" cy="3139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92405" algn="l">
              <a:spcBef>
                <a:spcPts val="100"/>
              </a:spcBef>
            </a:pPr>
            <a:r>
              <a:rPr lang="en-US" spc="-10"/>
              <a:t>Algorithms and their functions</a:t>
            </a:r>
          </a:p>
          <a:p>
            <a:pPr>
              <a:spcBef>
                <a:spcPts val="1245"/>
              </a:spcBef>
            </a:pPr>
            <a:endParaRPr lang="en-US" spc="-10"/>
          </a:p>
          <a:p>
            <a:pPr marL="12700"/>
            <a:r>
              <a:rPr lang="en-US" sz="1550">
                <a:latin typeface="Tahoma"/>
                <a:cs typeface="Tahoma"/>
              </a:rPr>
              <a:t>Roles and priorities of the algorithms were</a:t>
            </a:r>
            <a:r>
              <a:rPr lang="en-US" sz="1550" spc="-10">
                <a:latin typeface="Tahoma"/>
                <a:cs typeface="Tahoma"/>
              </a:rPr>
              <a:t>:</a:t>
            </a:r>
            <a:endParaRPr lang="en-US" sz="1550">
              <a:latin typeface="Tahoma"/>
              <a:cs typeface="Tahoma"/>
            </a:endParaRPr>
          </a:p>
          <a:p>
            <a:pPr marL="469265" indent="-349250">
              <a:spcBef>
                <a:spcPts val="17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70">
                <a:latin typeface="Tahoma"/>
                <a:cs typeface="Tahoma"/>
              </a:rPr>
              <a:t>Prioritize price</a:t>
            </a:r>
            <a:endParaRPr lang="en-US" sz="1550">
              <a:latin typeface="Tahoma"/>
              <a:cs typeface="Tahoma"/>
            </a:endParaRPr>
          </a:p>
          <a:p>
            <a:pPr marL="469265" indent="-349250">
              <a:spcBef>
                <a:spcPts val="9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45">
                <a:latin typeface="Tahoma"/>
                <a:cs typeface="Tahoma"/>
              </a:rPr>
              <a:t>Prioritize sizing of microgrid</a:t>
            </a:r>
            <a:endParaRPr lang="en-US" sz="1550">
              <a:latin typeface="Tahoma"/>
              <a:cs typeface="Tahoma"/>
            </a:endParaRPr>
          </a:p>
          <a:p>
            <a:pPr marL="469265" indent="-349250">
              <a:spcBef>
                <a:spcPts val="9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-10">
                <a:latin typeface="Tahoma"/>
                <a:cs typeface="Tahoma"/>
              </a:rPr>
              <a:t>Ensure voltage control</a:t>
            </a:r>
          </a:p>
          <a:p>
            <a:pPr marL="469265" indent="-349250">
              <a:spcBef>
                <a:spcPts val="98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550" spc="-10">
                <a:latin typeface="Tahoma"/>
                <a:cs typeface="Tahoma"/>
              </a:rPr>
              <a:t>Perform</a:t>
            </a:r>
          </a:p>
          <a:p>
            <a:pPr marL="926465" lvl="1" indent="-349250">
              <a:spcBef>
                <a:spcPts val="985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lang="en-US" sz="1550" spc="-10">
                <a:solidFill>
                  <a:schemeClr val="tx1"/>
                </a:solidFill>
                <a:latin typeface="Tahoma"/>
                <a:cs typeface="Tahoma"/>
              </a:rPr>
              <a:t>Peak shaving</a:t>
            </a:r>
          </a:p>
          <a:p>
            <a:pPr marL="926465" lvl="1" indent="-349250">
              <a:spcBef>
                <a:spcPts val="985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lang="en-US" sz="1550" spc="-10">
                <a:solidFill>
                  <a:schemeClr val="tx1"/>
                </a:solidFill>
                <a:latin typeface="Tahoma"/>
                <a:cs typeface="Tahoma"/>
              </a:rPr>
              <a:t>Curtailment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237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>
                <a:solidFill>
                  <a:srgbClr val="FFFFFF"/>
                </a:solidFill>
              </a:rPr>
              <a:t>Load</a:t>
            </a:r>
            <a:r>
              <a:rPr sz="3600" spc="-220">
                <a:solidFill>
                  <a:srgbClr val="FFFFFF"/>
                </a:solidFill>
              </a:rPr>
              <a:t> </a:t>
            </a:r>
            <a:r>
              <a:rPr sz="3600" spc="-10">
                <a:solidFill>
                  <a:srgbClr val="FFFFFF"/>
                </a:solidFill>
              </a:rPr>
              <a:t>Data: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6</a:t>
            </a:fld>
            <a:endParaRPr spc="-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49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2600" spc="60"/>
              <a:t>Data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7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797975" y="1677747"/>
            <a:ext cx="1892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>
                <a:solidFill>
                  <a:schemeClr val="tx1"/>
                </a:solidFill>
                <a:latin typeface="Tahoma"/>
                <a:cs typeface="Tahoma"/>
              </a:rPr>
              <a:t>Load</a:t>
            </a:r>
            <a:r>
              <a:rPr sz="1600" spc="-19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600" spc="-10">
                <a:solidFill>
                  <a:schemeClr val="tx1"/>
                </a:solidFill>
                <a:latin typeface="Tahoma"/>
                <a:cs typeface="Tahoma"/>
              </a:rPr>
              <a:t>Characteristics:</a:t>
            </a:r>
            <a:endParaRPr sz="1600">
              <a:solidFill>
                <a:schemeClr val="tx1"/>
              </a:solidFill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5130"/>
              </p:ext>
            </p:extLst>
          </p:nvPr>
        </p:nvGraphicFramePr>
        <p:xfrm>
          <a:off x="947737" y="2371612"/>
          <a:ext cx="7239000" cy="1993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Load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Characteristic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>
                          <a:latin typeface="Arial MT"/>
                          <a:cs typeface="Arial MT"/>
                        </a:rPr>
                        <a:t>Energy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(KWh)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>
                          <a:latin typeface="Arial MT"/>
                          <a:cs typeface="Arial MT"/>
                        </a:rPr>
                        <a:t>Total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spc="-10">
                          <a:latin typeface="Arial MT"/>
                          <a:cs typeface="Arial MT"/>
                        </a:rPr>
                        <a:t>4326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>
                          <a:latin typeface="Arial MT"/>
                          <a:cs typeface="Arial MT"/>
                        </a:rPr>
                        <a:t>Average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spc="-25">
                          <a:latin typeface="Arial MT"/>
                          <a:cs typeface="Arial MT"/>
                        </a:rPr>
                        <a:t>180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>
                          <a:latin typeface="Arial MT"/>
                          <a:cs typeface="Arial MT"/>
                        </a:rPr>
                        <a:t>Maximum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spc="-25">
                          <a:latin typeface="Arial MT"/>
                          <a:cs typeface="Arial MT"/>
                        </a:rPr>
                        <a:t>206.4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>
                          <a:latin typeface="Arial MT"/>
                          <a:cs typeface="Arial MT"/>
                        </a:rPr>
                        <a:t>Minimum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spc="-25">
                          <a:latin typeface="Arial MT"/>
                          <a:cs typeface="Arial MT"/>
                        </a:rPr>
                        <a:t>153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8704" y="1064279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064279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974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2600" spc="100"/>
              <a:t>Load</a:t>
            </a:r>
            <a:r>
              <a:rPr sz="2600" spc="-155"/>
              <a:t> </a:t>
            </a:r>
            <a:r>
              <a:rPr sz="2600" spc="-10"/>
              <a:t>Profiles</a:t>
            </a:r>
            <a:endParaRPr sz="2600"/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35" y="1645308"/>
            <a:ext cx="4380929" cy="18528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ECE13-E296-42A0-A382-58E035D6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36" y="1600642"/>
            <a:ext cx="4380929" cy="194708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98A3DA9B-6291-416D-BEC1-8A748C55C5F3}"/>
              </a:ext>
            </a:extLst>
          </p:cNvPr>
          <p:cNvSpPr txBox="1"/>
          <p:nvPr/>
        </p:nvSpPr>
        <p:spPr>
          <a:xfrm>
            <a:off x="685800" y="1312402"/>
            <a:ext cx="13957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1300">
                <a:solidFill>
                  <a:srgbClr val="595959"/>
                </a:solidFill>
                <a:latin typeface="Tahoma"/>
                <a:cs typeface="Tahoma"/>
              </a:rPr>
              <a:t>Original sized load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8F1A40D-B013-4CF6-BA22-17214491B90A}"/>
              </a:ext>
            </a:extLst>
          </p:cNvPr>
          <p:cNvSpPr txBox="1"/>
          <p:nvPr/>
        </p:nvSpPr>
        <p:spPr>
          <a:xfrm>
            <a:off x="5181600" y="1312401"/>
            <a:ext cx="31242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1300">
                <a:solidFill>
                  <a:srgbClr val="595959"/>
                </a:solidFill>
                <a:latin typeface="Tahoma"/>
                <a:cs typeface="Tahoma"/>
              </a:rPr>
              <a:t>Increased load (additional constant load)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461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>
                <a:solidFill>
                  <a:srgbClr val="FFFFFF"/>
                </a:solidFill>
              </a:rPr>
              <a:t>System</a:t>
            </a:r>
            <a:r>
              <a:rPr sz="3600" spc="-225">
                <a:solidFill>
                  <a:srgbClr val="FFFFFF"/>
                </a:solidFill>
              </a:rPr>
              <a:t> </a:t>
            </a:r>
            <a:r>
              <a:rPr sz="3600" spc="50">
                <a:solidFill>
                  <a:srgbClr val="FFFFFF"/>
                </a:solidFill>
              </a:rPr>
              <a:t>components: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Content</vt:lpstr>
      <vt:lpstr>Initial situation:</vt:lpstr>
      <vt:lpstr>Situation</vt:lpstr>
      <vt:lpstr>Literature Review</vt:lpstr>
      <vt:lpstr>Load Data:</vt:lpstr>
      <vt:lpstr>Data</vt:lpstr>
      <vt:lpstr>Load Profiles</vt:lpstr>
      <vt:lpstr>System components:</vt:lpstr>
      <vt:lpstr>Solar Photovoltaic Panels (PV)</vt:lpstr>
      <vt:lpstr>Utility grid</vt:lpstr>
      <vt:lpstr>Battery Energy Storage System</vt:lpstr>
      <vt:lpstr>The Algorithm:</vt:lpstr>
      <vt:lpstr>High level Flow Diagram</vt:lpstr>
      <vt:lpstr>Fuzzy Logic </vt:lpstr>
      <vt:lpstr>Integration:</vt:lpstr>
      <vt:lpstr>Microgrid with FLC IEMS</vt:lpstr>
      <vt:lpstr>Results:</vt:lpstr>
      <vt:lpstr>Simulation – Observations</vt:lpstr>
      <vt:lpstr>Simulation – Standard sized conditions</vt:lpstr>
      <vt:lpstr>Simulation – Increased load</vt:lpstr>
      <vt:lpstr>Results - Total Load Demand</vt:lpstr>
      <vt:lpstr>Results - Total Cost of Energy</vt:lpstr>
      <vt:lpstr>Conclusion:</vt:lpstr>
      <vt:lpstr>+ Relevant since the power systems had more than 1 resource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675</dc:title>
  <cp:revision>1</cp:revision>
  <dcterms:created xsi:type="dcterms:W3CDTF">2025-05-26T16:13:27Z</dcterms:created>
  <dcterms:modified xsi:type="dcterms:W3CDTF">2025-05-28T07:19:30Z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2025-05-26T00:00:00Z</vt:filetime>
  </property>
</Properties>
</file>