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21" r:id="rId2"/>
    <p:sldId id="322" r:id="rId3"/>
    <p:sldId id="323" r:id="rId4"/>
    <p:sldId id="326" r:id="rId5"/>
    <p:sldId id="324" r:id="rId6"/>
    <p:sldId id="325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9" r:id="rId19"/>
    <p:sldId id="340" r:id="rId20"/>
    <p:sldId id="341" r:id="rId21"/>
    <p:sldId id="342" r:id="rId22"/>
    <p:sldId id="34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56" autoAdjust="0"/>
    <p:restoredTop sz="94660"/>
  </p:normalViewPr>
  <p:slideViewPr>
    <p:cSldViewPr snapToGrid="0">
      <p:cViewPr varScale="1">
        <p:scale>
          <a:sx n="73" d="100"/>
          <a:sy n="73" d="100"/>
        </p:scale>
        <p:origin x="9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2022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L Madamshetty Department of IS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5C566-70C2-4B3D-AB81-0810F4D8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94320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2022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L Madamshetty Department of 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0E21D-ACCC-4E9E-8D31-A3D4217FD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5826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2022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 Madamshetty Department of IS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60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2022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 Madamshetty Department of IS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01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 smtClean="0"/>
              <a:t>2022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 Madamshetty Department Of IS</a:t>
            </a: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D7A9-CDA1-4732-8CA0-2A470E8482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7811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 smtClean="0"/>
              <a:t>2022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 Madamshetty Department Of IS</a:t>
            </a: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D7A9-CDA1-4732-8CA0-2A470E8482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25543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 smtClean="0"/>
              <a:t>2022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 Madamshetty Department Of IS</a:t>
            </a: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D7A9-CDA1-4732-8CA0-2A470E8482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93813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435100" y="2484800"/>
            <a:ext cx="6616800" cy="188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404500" y="2889207"/>
            <a:ext cx="1888400" cy="107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00" y="0"/>
            <a:ext cx="4035902" cy="1341236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 smtClean="0"/>
              <a:t>2022</a:t>
            </a:r>
            <a:endParaRPr lang="en-ZA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 Madamshetty Department Of IS</a:t>
            </a:r>
            <a:endParaRPr lang="en-Z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D7A9-CDA1-4732-8CA0-2A470E848275}" type="slidenum">
              <a:rPr lang="en-ZA" smtClean="0"/>
              <a:t>‹#›</a:t>
            </a:fld>
            <a:endParaRPr lang="en-ZA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05750" y="64475"/>
            <a:ext cx="3826904" cy="198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62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0;p6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3576800" cy="3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▸"/>
              <a:defRPr sz="2400"/>
            </a:lvl1pPr>
            <a:lvl2pPr marL="1219170" lvl="1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2pPr>
            <a:lvl3pPr marL="1828754" lvl="2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3pPr>
            <a:lvl4pPr marL="2438339" lvl="3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4pPr>
            <a:lvl5pPr marL="3047924" lvl="4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5pPr>
            <a:lvl6pPr marL="3657509" lvl="5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6pPr>
            <a:lvl7pPr marL="4267093" lvl="6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7pPr>
            <a:lvl8pPr marL="4876678" lvl="7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8pPr>
            <a:lvl9pPr marL="5486263" lvl="8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4554104" y="2661000"/>
            <a:ext cx="3576800" cy="3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▸"/>
              <a:defRPr sz="2400"/>
            </a:lvl1pPr>
            <a:lvl2pPr marL="1219170" lvl="1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2pPr>
            <a:lvl3pPr marL="1828754" lvl="2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3pPr>
            <a:lvl4pPr marL="2438339" lvl="3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4pPr>
            <a:lvl5pPr marL="3047924" lvl="4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5pPr>
            <a:lvl6pPr marL="3657509" lvl="5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6pPr>
            <a:lvl7pPr marL="4267093" lvl="6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7pPr>
            <a:lvl8pPr marL="4876678" lvl="7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8pPr>
            <a:lvl9pPr marL="5486263" lvl="8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0800" y="-1"/>
            <a:ext cx="4010433" cy="207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970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 smtClean="0"/>
              <a:t>2022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 Madamshetty Department Of IS</a:t>
            </a: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D7A9-CDA1-4732-8CA0-2A470E8482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30019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 smtClean="0"/>
              <a:t>2022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 Madamshetty Department Of IS</a:t>
            </a: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D7A9-CDA1-4732-8CA0-2A470E8482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08519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 smtClean="0"/>
              <a:t>2022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 Madamshetty Department Of IS</a:t>
            </a:r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D7A9-CDA1-4732-8CA0-2A470E8482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00043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 smtClean="0"/>
              <a:t>2022</a:t>
            </a:r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 Madamshetty Department Of IS</a:t>
            </a:r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D7A9-CDA1-4732-8CA0-2A470E8482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83922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 smtClean="0"/>
              <a:t>2022</a:t>
            </a:r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 Madamshetty Department Of IS</a:t>
            </a:r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D7A9-CDA1-4732-8CA0-2A470E8482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81322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 smtClean="0"/>
              <a:t>2022</a:t>
            </a:r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 Madamshetty Department Of IS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D7A9-CDA1-4732-8CA0-2A470E8482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91549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 smtClean="0"/>
              <a:t>2022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 Madamshetty Department Of IS</a:t>
            </a:r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D7A9-CDA1-4732-8CA0-2A470E8482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6759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 smtClean="0"/>
              <a:t>2022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 Madamshetty Department Of IS</a:t>
            </a:r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D7A9-CDA1-4732-8CA0-2A470E8482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30075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Z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ZA" smtClean="0"/>
              <a:t>2022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 Madamshetty Department Of IS</a:t>
            </a:r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3D7A9-CDA1-4732-8CA0-2A470E848275}" type="slidenum">
              <a:rPr lang="en-ZA" smtClean="0"/>
              <a:t>‹#›</a:t>
            </a:fld>
            <a:endParaRPr lang="en-ZA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153400" y="0"/>
            <a:ext cx="3828620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961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994490" y="2197806"/>
            <a:ext cx="8524820" cy="3314719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lvl="0" algn="ctr"/>
            <a:r>
              <a:rPr lang="en-US" sz="5400" dirty="0" smtClean="0">
                <a:latin typeface="+mn-lt"/>
              </a:rPr>
              <a:t>INFORMATION SYSTEMS 3A</a:t>
            </a:r>
            <a:br>
              <a:rPr lang="en-US" sz="5400" dirty="0" smtClean="0">
                <a:latin typeface="+mn-lt"/>
              </a:rPr>
            </a:br>
            <a:r>
              <a:rPr lang="en-US" sz="5400">
                <a:latin typeface="+mn-lt"/>
              </a:rPr>
              <a:t/>
            </a:r>
            <a:br>
              <a:rPr lang="en-US" sz="5400">
                <a:latin typeface="+mn-lt"/>
              </a:rPr>
            </a:br>
            <a:r>
              <a:rPr lang="en-US" sz="5400" smtClean="0">
                <a:latin typeface="+mn-lt"/>
              </a:rPr>
              <a:t>SOFTWARE PROCESSES</a:t>
            </a:r>
            <a:endParaRPr sz="5400" dirty="0">
              <a:latin typeface="+mn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 smtClean="0"/>
              <a:t>2022</a:t>
            </a:r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 Madamshetty Department Of IS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D7A9-CDA1-4732-8CA0-2A470E848275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595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Integration and configuration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 smtClean="0"/>
              <a:t>2022</a:t>
            </a:r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 Madamshetty Department Of IS</a:t>
            </a:r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D7A9-CDA1-4732-8CA0-2A470E848275}" type="slidenum">
              <a:rPr lang="en-ZA" smtClean="0"/>
              <a:t>10</a:t>
            </a:fld>
            <a:endParaRPr lang="en-Z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32" y="1690688"/>
            <a:ext cx="8791194" cy="365182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33399" y="3916178"/>
            <a:ext cx="710837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Based on software reuse where systems are integrated from existing components or application systems (sometimes called COTS -Commercial-off-the-shelf) systems).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770" y="2061285"/>
            <a:ext cx="2048434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490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 smtClean="0"/>
              <a:t>2022</a:t>
            </a:r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 Madamshetty Department Of IS</a:t>
            </a:r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D7A9-CDA1-4732-8CA0-2A470E848275}" type="slidenum">
              <a:rPr lang="en-ZA" smtClean="0"/>
              <a:t>11</a:t>
            </a:fld>
            <a:endParaRPr lang="en-ZA"/>
          </a:p>
        </p:txBody>
      </p:sp>
      <p:sp>
        <p:nvSpPr>
          <p:cNvPr id="7" name="TextBox 6"/>
          <p:cNvSpPr txBox="1"/>
          <p:nvPr/>
        </p:nvSpPr>
        <p:spPr>
          <a:xfrm>
            <a:off x="838200" y="1972491"/>
            <a:ext cx="805978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Reduced costs and risks as less software is developed from scratch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Faster delivery and deployment of system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But requirements compromises are inevitable so system may not meet real needs of users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Loss of control over evolution of reused system elements</a:t>
            </a:r>
          </a:p>
        </p:txBody>
      </p:sp>
    </p:spTree>
    <p:extLst>
      <p:ext uri="{BB962C8B-B14F-4D97-AF65-F5344CB8AC3E}">
        <p14:creationId xmlns:p14="http://schemas.microsoft.com/office/powerpoint/2010/main" val="1781717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Process activities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 smtClean="0"/>
              <a:t>2022</a:t>
            </a:r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 Madamshetty Department Of IS</a:t>
            </a:r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D7A9-CDA1-4732-8CA0-2A470E848275}" type="slidenum">
              <a:rPr lang="en-ZA" smtClean="0"/>
              <a:t>12</a:t>
            </a:fld>
            <a:endParaRPr lang="en-ZA"/>
          </a:p>
        </p:txBody>
      </p:sp>
      <p:sp>
        <p:nvSpPr>
          <p:cNvPr id="6" name="TextBox 5"/>
          <p:cNvSpPr txBox="1"/>
          <p:nvPr/>
        </p:nvSpPr>
        <p:spPr>
          <a:xfrm>
            <a:off x="838200" y="1828799"/>
            <a:ext cx="73152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</a:t>
            </a:r>
            <a:r>
              <a:rPr lang="en-US" sz="3200" dirty="0"/>
              <a:t>activities needed to develop </a:t>
            </a:r>
            <a:r>
              <a:rPr lang="en-US" sz="3200" dirty="0" smtClean="0"/>
              <a:t>software</a:t>
            </a:r>
          </a:p>
          <a:p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Specification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Development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Validation </a:t>
            </a:r>
            <a:r>
              <a:rPr lang="en-US" sz="3200" dirty="0"/>
              <a:t>and </a:t>
            </a:r>
            <a:endParaRPr lang="en-US" sz="32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Evolution</a:t>
            </a:r>
          </a:p>
          <a:p>
            <a:endParaRPr lang="en-US" sz="2800" dirty="0"/>
          </a:p>
          <a:p>
            <a:r>
              <a:rPr lang="en-US" sz="2800" b="1" dirty="0" smtClean="0"/>
              <a:t>The </a:t>
            </a:r>
            <a:r>
              <a:rPr lang="en-US" sz="2800" b="1" dirty="0"/>
              <a:t>process model organizes these activities</a:t>
            </a:r>
          </a:p>
        </p:txBody>
      </p:sp>
    </p:spTree>
    <p:extLst>
      <p:ext uri="{BB962C8B-B14F-4D97-AF65-F5344CB8AC3E}">
        <p14:creationId xmlns:p14="http://schemas.microsoft.com/office/powerpoint/2010/main" val="1089170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Software specification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 smtClean="0"/>
              <a:t>2022</a:t>
            </a:r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 Madamshetty Department Of IS</a:t>
            </a:r>
            <a:endParaRPr lang="en-ZA"/>
          </a:p>
        </p:txBody>
      </p:sp>
      <p:sp>
        <p:nvSpPr>
          <p:cNvPr id="6" name="TextBox 5"/>
          <p:cNvSpPr txBox="1"/>
          <p:nvPr/>
        </p:nvSpPr>
        <p:spPr>
          <a:xfrm>
            <a:off x="2329819" y="5918976"/>
            <a:ext cx="428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requirements engineering  process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46" y="1455337"/>
            <a:ext cx="6340390" cy="43955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520" y="3653135"/>
            <a:ext cx="2048434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849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Design and implementation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 smtClean="0"/>
              <a:t>2022</a:t>
            </a:r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 Madamshetty Department Of IS</a:t>
            </a:r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D7A9-CDA1-4732-8CA0-2A470E848275}" type="slidenum">
              <a:rPr lang="en-ZA" smtClean="0"/>
              <a:t>14</a:t>
            </a:fld>
            <a:endParaRPr lang="en-Z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68" y="1579534"/>
            <a:ext cx="6212362" cy="463945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644110" y="3400842"/>
            <a:ext cx="1964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Sommerville</a:t>
            </a:r>
            <a:r>
              <a:rPr lang="en-US" b="1" dirty="0">
                <a:solidFill>
                  <a:srgbClr val="FF0000"/>
                </a:solidFill>
              </a:rPr>
              <a:t>, 2016</a:t>
            </a:r>
          </a:p>
        </p:txBody>
      </p:sp>
    </p:spTree>
    <p:extLst>
      <p:ext uri="{BB962C8B-B14F-4D97-AF65-F5344CB8AC3E}">
        <p14:creationId xmlns:p14="http://schemas.microsoft.com/office/powerpoint/2010/main" val="239840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Validation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 smtClean="0"/>
              <a:t>2022</a:t>
            </a:r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 Madamshetty Department Of IS</a:t>
            </a:r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D7A9-CDA1-4732-8CA0-2A470E848275}" type="slidenum">
              <a:rPr lang="en-ZA" smtClean="0"/>
              <a:t>15</a:t>
            </a:fld>
            <a:endParaRPr lang="en-Z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6" y="1293946"/>
            <a:ext cx="6279424" cy="17070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329" y="1293946"/>
            <a:ext cx="2048434" cy="4999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790" y="2443685"/>
            <a:ext cx="5490870" cy="380949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984863" y="4163765"/>
            <a:ext cx="1361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Peters, 2014</a:t>
            </a:r>
          </a:p>
        </p:txBody>
      </p:sp>
    </p:spTree>
    <p:extLst>
      <p:ext uri="{BB962C8B-B14F-4D97-AF65-F5344CB8AC3E}">
        <p14:creationId xmlns:p14="http://schemas.microsoft.com/office/powerpoint/2010/main" val="1011407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Software evolution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 smtClean="0"/>
              <a:t>2022</a:t>
            </a:r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 Madamshetty Department Of IS</a:t>
            </a:r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D7A9-CDA1-4732-8CA0-2A470E848275}" type="slidenum">
              <a:rPr lang="en-ZA" smtClean="0"/>
              <a:t>16</a:t>
            </a:fld>
            <a:endParaRPr lang="en-Z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7363"/>
            <a:ext cx="7571888" cy="232887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753805" y="2787134"/>
            <a:ext cx="1964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Sommerville, 2016</a:t>
            </a:r>
          </a:p>
        </p:txBody>
      </p:sp>
      <p:sp>
        <p:nvSpPr>
          <p:cNvPr id="8" name="Rectangle 7"/>
          <p:cNvSpPr/>
          <p:nvPr/>
        </p:nvSpPr>
        <p:spPr>
          <a:xfrm>
            <a:off x="533400" y="4521815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/>
              <a:t>Evolutionary </a:t>
            </a:r>
            <a:r>
              <a:rPr lang="en-US" sz="2800" dirty="0"/>
              <a:t>process model types: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Prototyping</a:t>
            </a: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Incremental </a:t>
            </a:r>
            <a:r>
              <a:rPr lang="en-US" sz="2800" dirty="0"/>
              <a:t>delivery</a:t>
            </a:r>
          </a:p>
        </p:txBody>
      </p:sp>
    </p:spTree>
    <p:extLst>
      <p:ext uri="{BB962C8B-B14F-4D97-AF65-F5344CB8AC3E}">
        <p14:creationId xmlns:p14="http://schemas.microsoft.com/office/powerpoint/2010/main" val="3395688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Prototyping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 smtClean="0"/>
              <a:t>2022</a:t>
            </a:r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 Madamshetty Department Of IS</a:t>
            </a:r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D7A9-CDA1-4732-8CA0-2A470E848275}" type="slidenum">
              <a:rPr lang="en-ZA" smtClean="0"/>
              <a:t>17</a:t>
            </a:fld>
            <a:endParaRPr lang="en-Z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53" y="1859251"/>
            <a:ext cx="7626757" cy="21642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2694475"/>
            <a:ext cx="2048434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802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Benefits of prototyping</a:t>
            </a:r>
            <a:endParaRPr lang="en-US"/>
          </a:p>
        </p:txBody>
      </p:sp>
      <p:sp>
        <p:nvSpPr>
          <p:cNvPr id="1182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Improved system usability.</a:t>
            </a:r>
          </a:p>
          <a:p>
            <a:r>
              <a:rPr lang="en-US" smtClean="0"/>
              <a:t>A closer match to users’ real needs.</a:t>
            </a:r>
          </a:p>
          <a:p>
            <a:r>
              <a:rPr lang="en-US" smtClean="0"/>
              <a:t>Improved design quality.</a:t>
            </a:r>
          </a:p>
          <a:p>
            <a:r>
              <a:rPr lang="en-US" smtClean="0"/>
              <a:t>Improved maintainability.</a:t>
            </a:r>
          </a:p>
          <a:p>
            <a:r>
              <a:rPr lang="en-US" smtClean="0"/>
              <a:t>Reduced development effort.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3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Incremental delivery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929" y="2081805"/>
            <a:ext cx="8175445" cy="276782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 smtClean="0"/>
              <a:t>2022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 Madamshetty Department Of IS</a:t>
            </a: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D7A9-CDA1-4732-8CA0-2A470E848275}" type="slidenum">
              <a:rPr lang="en-ZA" smtClean="0"/>
              <a:t>19</a:t>
            </a:fld>
            <a:endParaRPr lang="en-Z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7983" y="2829393"/>
            <a:ext cx="2048434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224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8392953" cy="14436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lvl="0"/>
            <a:r>
              <a:rPr lang="en-US" sz="5333" dirty="0"/>
              <a:t>Topics to be covered </a:t>
            </a:r>
            <a:endParaRPr sz="5333" dirty="0"/>
          </a:p>
        </p:txBody>
      </p:sp>
      <p:sp>
        <p:nvSpPr>
          <p:cNvPr id="344" name="Google Shape;344;p13"/>
          <p:cNvSpPr txBox="1">
            <a:spLocks noGrp="1"/>
          </p:cNvSpPr>
          <p:nvPr>
            <p:ph type="body" idx="2"/>
          </p:nvPr>
        </p:nvSpPr>
        <p:spPr>
          <a:xfrm>
            <a:off x="277092" y="1673599"/>
            <a:ext cx="7821880" cy="4907311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457200" indent="-45720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800" b="1" dirty="0"/>
              <a:t>Software process models</a:t>
            </a:r>
          </a:p>
          <a:p>
            <a:pPr marL="457200" indent="-45720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800" b="1" dirty="0"/>
              <a:t>Process activities</a:t>
            </a:r>
          </a:p>
          <a:p>
            <a:pPr marL="457200" indent="-45720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800" b="1" dirty="0"/>
              <a:t>Coping with change</a:t>
            </a:r>
          </a:p>
          <a:p>
            <a:pPr marL="457200" indent="-45720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800" b="1" dirty="0"/>
              <a:t>Process improvement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1600" b="1"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1402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43" y="338999"/>
            <a:ext cx="8070668" cy="1325563"/>
          </a:xfrm>
        </p:spPr>
        <p:txBody>
          <a:bodyPr/>
          <a:lstStyle/>
          <a:p>
            <a:r>
              <a:rPr lang="en-US" b="1" dirty="0" smtClean="0"/>
              <a:t>Incremental development and delivery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372" y="16645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Incremental development</a:t>
            </a:r>
          </a:p>
          <a:p>
            <a:pPr lvl="1"/>
            <a:r>
              <a:rPr lang="en-US" dirty="0" smtClean="0"/>
              <a:t>Develop the system in increments and evaluate each increment before proceeding to the development of the next increment;</a:t>
            </a:r>
          </a:p>
          <a:p>
            <a:pPr lvl="1"/>
            <a:r>
              <a:rPr lang="en-US" dirty="0" smtClean="0"/>
              <a:t>Normal approach used in agile methods;</a:t>
            </a:r>
          </a:p>
          <a:p>
            <a:pPr lvl="1"/>
            <a:r>
              <a:rPr lang="en-US" dirty="0" smtClean="0"/>
              <a:t>Evaluation done by user/customer proxy.</a:t>
            </a:r>
          </a:p>
          <a:p>
            <a:pPr marL="0" indent="0">
              <a:buNone/>
            </a:pPr>
            <a:r>
              <a:rPr lang="en-US" b="1" dirty="0" smtClean="0"/>
              <a:t>Incremental delivery</a:t>
            </a:r>
          </a:p>
          <a:p>
            <a:pPr lvl="1"/>
            <a:r>
              <a:rPr lang="en-US" dirty="0" smtClean="0"/>
              <a:t>Deploy an increment for use by end-users;</a:t>
            </a:r>
          </a:p>
          <a:p>
            <a:pPr lvl="1"/>
            <a:r>
              <a:rPr lang="en-US" dirty="0" smtClean="0"/>
              <a:t>More realistic evaluation about practical use of software;</a:t>
            </a:r>
          </a:p>
          <a:p>
            <a:pPr lvl="1"/>
            <a:r>
              <a:rPr lang="en-US" dirty="0" smtClean="0"/>
              <a:t>Difficult to implement for replacement systems as increments have less functionality than the system being replaced.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85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Process improvement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52" y="1311865"/>
            <a:ext cx="4877223" cy="410906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 smtClean="0"/>
              <a:t>2022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 Madamshetty Department Of IS</a:t>
            </a: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D7A9-CDA1-4732-8CA0-2A470E848275}" type="slidenum">
              <a:rPr lang="en-ZA" smtClean="0"/>
              <a:t>21</a:t>
            </a:fld>
            <a:endParaRPr lang="en-ZA"/>
          </a:p>
        </p:txBody>
      </p:sp>
      <p:sp>
        <p:nvSpPr>
          <p:cNvPr id="10" name="Rectangle 9"/>
          <p:cNvSpPr/>
          <p:nvPr/>
        </p:nvSpPr>
        <p:spPr>
          <a:xfrm>
            <a:off x="4936675" y="1770710"/>
            <a:ext cx="2495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Process metrics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36675" y="2387765"/>
            <a:ext cx="700298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Time taken for process activities to be </a:t>
            </a:r>
            <a:br>
              <a:rPr lang="en-US" sz="2400" dirty="0"/>
            </a:br>
            <a:r>
              <a:rPr lang="en-US" sz="2400" dirty="0"/>
              <a:t>completed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E.g. Calendar time or effort to complete an activity or process.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Resources required for processes or activities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E.g. Total effort in person-days.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Number of occurrences of a particular event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E.g. Number of defects discovered.</a:t>
            </a:r>
          </a:p>
        </p:txBody>
      </p:sp>
    </p:spTree>
    <p:extLst>
      <p:ext uri="{BB962C8B-B14F-4D97-AF65-F5344CB8AC3E}">
        <p14:creationId xmlns:p14="http://schemas.microsoft.com/office/powerpoint/2010/main" val="3533710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Capability maturity levels</a:t>
            </a:r>
            <a:endParaRPr lang="en-US" dirty="0"/>
          </a:p>
        </p:txBody>
      </p:sp>
      <p:pic>
        <p:nvPicPr>
          <p:cNvPr id="4" name="Content Placeholder 3" descr="26.10 StagesCMMI.eps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2585" b="-4028"/>
          <a:stretch/>
        </p:blipFill>
        <p:spPr>
          <a:xfrm>
            <a:off x="411827" y="1241001"/>
            <a:ext cx="6681304" cy="5008625"/>
          </a:xfrm>
        </p:spPr>
      </p:pic>
    </p:spTree>
    <p:extLst>
      <p:ext uri="{BB962C8B-B14F-4D97-AF65-F5344CB8AC3E}">
        <p14:creationId xmlns:p14="http://schemas.microsoft.com/office/powerpoint/2010/main" val="246217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Software process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 smtClean="0"/>
              <a:t>2022</a:t>
            </a:r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 Madamshetty Department Of IS</a:t>
            </a:r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D7A9-CDA1-4732-8CA0-2A470E848275}" type="slidenum">
              <a:rPr lang="en-ZA" smtClean="0"/>
              <a:t>3</a:t>
            </a:fld>
            <a:endParaRPr lang="en-ZA"/>
          </a:p>
        </p:txBody>
      </p:sp>
      <p:sp>
        <p:nvSpPr>
          <p:cNvPr id="6" name="TextBox 5"/>
          <p:cNvSpPr txBox="1"/>
          <p:nvPr/>
        </p:nvSpPr>
        <p:spPr>
          <a:xfrm>
            <a:off x="838200" y="1410789"/>
            <a:ext cx="759169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Specification</a:t>
            </a:r>
          </a:p>
          <a:p>
            <a:r>
              <a:rPr lang="en-US" sz="2800" dirty="0"/>
              <a:t>•defining what the system should do;</a:t>
            </a:r>
          </a:p>
          <a:p>
            <a:r>
              <a:rPr lang="en-US" sz="2800" b="1" dirty="0" smtClean="0"/>
              <a:t>Design </a:t>
            </a:r>
            <a:r>
              <a:rPr lang="en-US" sz="2800" b="1" dirty="0"/>
              <a:t>and implementation</a:t>
            </a:r>
          </a:p>
          <a:p>
            <a:r>
              <a:rPr lang="en-US" sz="2800" dirty="0"/>
              <a:t>•defining the organization of the system and implementing the system;</a:t>
            </a:r>
          </a:p>
          <a:p>
            <a:r>
              <a:rPr lang="en-US" sz="2800" b="1" dirty="0" smtClean="0"/>
              <a:t>Validation</a:t>
            </a:r>
            <a:endParaRPr lang="en-US" sz="2800" b="1" dirty="0"/>
          </a:p>
          <a:p>
            <a:r>
              <a:rPr lang="en-US" sz="2800" dirty="0"/>
              <a:t>•checking that it does what the customer wants;</a:t>
            </a:r>
          </a:p>
          <a:p>
            <a:r>
              <a:rPr lang="en-US" sz="2800" b="1" dirty="0" smtClean="0"/>
              <a:t>Evolution</a:t>
            </a:r>
            <a:endParaRPr lang="en-US" sz="2800" b="1" dirty="0"/>
          </a:p>
          <a:p>
            <a:r>
              <a:rPr lang="en-US" sz="2800" dirty="0"/>
              <a:t>•changing the system in response to changing customer needs.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2063932"/>
            <a:ext cx="3642359" cy="361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866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Software process descriptions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 smtClean="0"/>
              <a:t>2022</a:t>
            </a:r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 Madamshetty Department Of IS</a:t>
            </a:r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D7A9-CDA1-4732-8CA0-2A470E848275}" type="slidenum">
              <a:rPr lang="en-ZA" smtClean="0"/>
              <a:t>4</a:t>
            </a:fld>
            <a:endParaRPr lang="en-ZA"/>
          </a:p>
        </p:txBody>
      </p:sp>
      <p:sp>
        <p:nvSpPr>
          <p:cNvPr id="6" name="TextBox 5"/>
          <p:cNvSpPr txBox="1"/>
          <p:nvPr/>
        </p:nvSpPr>
        <p:spPr>
          <a:xfrm>
            <a:off x="838199" y="1580606"/>
            <a:ext cx="935082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Products</a:t>
            </a:r>
            <a:r>
              <a:rPr lang="en-US" sz="2800" dirty="0" smtClean="0"/>
              <a:t>: </a:t>
            </a:r>
            <a:r>
              <a:rPr lang="en-US" sz="2800" dirty="0"/>
              <a:t>which are the outcomes of a process </a:t>
            </a:r>
            <a:endParaRPr lang="en-US" sz="2800" dirty="0" smtClean="0"/>
          </a:p>
          <a:p>
            <a:r>
              <a:rPr lang="en-US" sz="2800" dirty="0" smtClean="0"/>
              <a:t>activity</a:t>
            </a:r>
            <a:r>
              <a:rPr lang="en-US" sz="2800" dirty="0"/>
              <a:t>; </a:t>
            </a:r>
          </a:p>
          <a:p>
            <a:r>
              <a:rPr lang="en-US" sz="2800" b="1" dirty="0" smtClean="0"/>
              <a:t>Roles:</a:t>
            </a:r>
            <a:r>
              <a:rPr lang="en-US" sz="2800" dirty="0" smtClean="0"/>
              <a:t> </a:t>
            </a:r>
            <a:r>
              <a:rPr lang="en-US" sz="2800" dirty="0"/>
              <a:t>which reflect the responsibilities of the people involved in the process;</a:t>
            </a:r>
          </a:p>
          <a:p>
            <a:r>
              <a:rPr lang="en-US" sz="2800" b="1" dirty="0"/>
              <a:t>Pre- and </a:t>
            </a:r>
            <a:r>
              <a:rPr lang="en-US" sz="2800" b="1" dirty="0" smtClean="0"/>
              <a:t>post-conditions:</a:t>
            </a:r>
            <a:r>
              <a:rPr lang="en-US" sz="2800" dirty="0" smtClean="0"/>
              <a:t> </a:t>
            </a:r>
            <a:r>
              <a:rPr lang="en-US" sz="2800" dirty="0"/>
              <a:t>which are statements that are true before and after a process activity has been enacted or a product produced. </a:t>
            </a:r>
          </a:p>
        </p:txBody>
      </p:sp>
    </p:spTree>
    <p:extLst>
      <p:ext uri="{BB962C8B-B14F-4D97-AF65-F5344CB8AC3E}">
        <p14:creationId xmlns:p14="http://schemas.microsoft.com/office/powerpoint/2010/main" val="723049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Plan-driven and agile processes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 smtClean="0"/>
              <a:t>2022</a:t>
            </a:r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 Madamshetty Department Of IS</a:t>
            </a:r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D7A9-CDA1-4732-8CA0-2A470E848275}" type="slidenum">
              <a:rPr lang="en-ZA" smtClean="0"/>
              <a:t>5</a:t>
            </a:fld>
            <a:endParaRPr lang="en-ZA"/>
          </a:p>
        </p:txBody>
      </p:sp>
      <p:sp>
        <p:nvSpPr>
          <p:cNvPr id="6" name="TextBox 5"/>
          <p:cNvSpPr txBox="1"/>
          <p:nvPr/>
        </p:nvSpPr>
        <p:spPr>
          <a:xfrm>
            <a:off x="759823" y="1776749"/>
            <a:ext cx="922237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Plan-driven processes </a:t>
            </a:r>
            <a:r>
              <a:rPr lang="en-US" sz="2800" b="1" dirty="0" smtClean="0"/>
              <a:t>:</a:t>
            </a:r>
            <a:r>
              <a:rPr lang="en-US" sz="2800" dirty="0" smtClean="0"/>
              <a:t>processes </a:t>
            </a:r>
            <a:r>
              <a:rPr lang="en-US" sz="2800" dirty="0"/>
              <a:t>where all of the process activities are planned in advance and progress is measured against this plan. </a:t>
            </a:r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b="1" dirty="0" smtClean="0"/>
              <a:t>Agile processes: </a:t>
            </a:r>
            <a:r>
              <a:rPr lang="en-US" sz="2800" dirty="0"/>
              <a:t>planning is incremental and it is easier to change the process to reflect changing customer requirements</a:t>
            </a:r>
          </a:p>
        </p:txBody>
      </p:sp>
    </p:spTree>
    <p:extLst>
      <p:ext uri="{BB962C8B-B14F-4D97-AF65-F5344CB8AC3E}">
        <p14:creationId xmlns:p14="http://schemas.microsoft.com/office/powerpoint/2010/main" val="3462790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Process Models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 smtClean="0"/>
              <a:t>2022</a:t>
            </a:r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 Madamshetty Department Of IS</a:t>
            </a:r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D7A9-CDA1-4732-8CA0-2A470E848275}" type="slidenum">
              <a:rPr lang="en-ZA" smtClean="0"/>
              <a:t>6</a:t>
            </a:fld>
            <a:endParaRPr lang="en-ZA"/>
          </a:p>
        </p:txBody>
      </p:sp>
      <p:sp>
        <p:nvSpPr>
          <p:cNvPr id="6" name="TextBox 5"/>
          <p:cNvSpPr txBox="1"/>
          <p:nvPr/>
        </p:nvSpPr>
        <p:spPr>
          <a:xfrm>
            <a:off x="571500" y="1959428"/>
            <a:ext cx="6934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4000" dirty="0" smtClean="0"/>
              <a:t> Waterfall</a:t>
            </a:r>
            <a:endParaRPr lang="en-US" sz="4000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 smtClean="0"/>
              <a:t>Incremental</a:t>
            </a:r>
            <a:endParaRPr lang="en-US" sz="4000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 smtClean="0"/>
              <a:t>Integration </a:t>
            </a:r>
            <a:r>
              <a:rPr lang="en-US" sz="4000" dirty="0"/>
              <a:t>and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190166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Waterfall Model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 smtClean="0"/>
              <a:t>2022</a:t>
            </a:r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 Madamshetty Department Of IS</a:t>
            </a:r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D7A9-CDA1-4732-8CA0-2A470E848275}" type="slidenum">
              <a:rPr lang="en-ZA" smtClean="0"/>
              <a:t>7</a:t>
            </a:fld>
            <a:endParaRPr lang="en-ZA"/>
          </a:p>
        </p:txBody>
      </p:sp>
      <p:sp>
        <p:nvSpPr>
          <p:cNvPr id="6" name="TextBox 5"/>
          <p:cNvSpPr txBox="1"/>
          <p:nvPr/>
        </p:nvSpPr>
        <p:spPr>
          <a:xfrm>
            <a:off x="953589" y="1907177"/>
            <a:ext cx="6805748" cy="3709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24929"/>
            <a:ext cx="6840039" cy="19538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559" y="3384394"/>
            <a:ext cx="7187807" cy="26022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6914" y="3648438"/>
            <a:ext cx="2048434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458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754" y="391251"/>
            <a:ext cx="10515600" cy="1325563"/>
          </a:xfrm>
        </p:spPr>
        <p:txBody>
          <a:bodyPr/>
          <a:lstStyle/>
          <a:p>
            <a:r>
              <a:rPr lang="en-US" b="1" dirty="0"/>
              <a:t>Incremental development </a:t>
            </a:r>
            <a:r>
              <a:rPr lang="en-US" b="1" dirty="0" smtClean="0"/>
              <a:t>Model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 smtClean="0"/>
              <a:t>2022</a:t>
            </a:r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 Madamshetty Department Of IS</a:t>
            </a:r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D7A9-CDA1-4732-8CA0-2A470E848275}" type="slidenum">
              <a:rPr lang="en-ZA" smtClean="0"/>
              <a:t>8</a:t>
            </a:fld>
            <a:endParaRPr lang="en-Z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70" y="1243682"/>
            <a:ext cx="6450873" cy="50046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747" y="1863149"/>
            <a:ext cx="4851435" cy="40541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4920" y="5856435"/>
            <a:ext cx="2048434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623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Characteristics of incremental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 smtClean="0"/>
              <a:t>2022</a:t>
            </a:r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 Madamshetty Department Of IS</a:t>
            </a:r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D7A9-CDA1-4732-8CA0-2A470E848275}" type="slidenum">
              <a:rPr lang="en-ZA" smtClean="0"/>
              <a:t>9</a:t>
            </a:fld>
            <a:endParaRPr lang="en-ZA"/>
          </a:p>
        </p:txBody>
      </p:sp>
      <p:sp>
        <p:nvSpPr>
          <p:cNvPr id="6" name="TextBox 5"/>
          <p:cNvSpPr txBox="1"/>
          <p:nvPr/>
        </p:nvSpPr>
        <p:spPr>
          <a:xfrm>
            <a:off x="838200" y="1933303"/>
            <a:ext cx="70517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Most </a:t>
            </a:r>
            <a:r>
              <a:rPr lang="en-US" sz="2800" dirty="0"/>
              <a:t>common approach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Used </a:t>
            </a:r>
            <a:r>
              <a:rPr lang="en-US" sz="2800" dirty="0"/>
              <a:t>in agile, plan-driven or hybrid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Allows </a:t>
            </a:r>
            <a:r>
              <a:rPr lang="en-US" sz="2800" dirty="0"/>
              <a:t>for discovery of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678821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22335</TotalTime>
  <Words>569</Words>
  <Application>Microsoft Office PowerPoint</Application>
  <PresentationFormat>Widescreen</PresentationFormat>
  <Paragraphs>146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 Theme</vt:lpstr>
      <vt:lpstr>INFORMATION SYSTEMS 3A  SOFTWARE PROCESSES</vt:lpstr>
      <vt:lpstr>Topics to be covered </vt:lpstr>
      <vt:lpstr>Software process</vt:lpstr>
      <vt:lpstr>Software process descriptions</vt:lpstr>
      <vt:lpstr>Plan-driven and agile processes</vt:lpstr>
      <vt:lpstr>Types of Process Models</vt:lpstr>
      <vt:lpstr>Waterfall Model</vt:lpstr>
      <vt:lpstr>Incremental development Model </vt:lpstr>
      <vt:lpstr>Characteristics of incremental</vt:lpstr>
      <vt:lpstr>Integration and configuration</vt:lpstr>
      <vt:lpstr>Advantages and disadvantages</vt:lpstr>
      <vt:lpstr>Process activities</vt:lpstr>
      <vt:lpstr>Software specification</vt:lpstr>
      <vt:lpstr>Design and implementation</vt:lpstr>
      <vt:lpstr>Validation</vt:lpstr>
      <vt:lpstr>Software evolution</vt:lpstr>
      <vt:lpstr>Prototyping</vt:lpstr>
      <vt:lpstr>Benefits of prototyping</vt:lpstr>
      <vt:lpstr>Incremental delivery</vt:lpstr>
      <vt:lpstr>Incremental development and delivery</vt:lpstr>
      <vt:lpstr>Process improvement</vt:lpstr>
      <vt:lpstr>Capability maturity levels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APPLICATIONS IN BUSINESS AND FINANCE</dc:title>
  <dc:creator>roaming3</dc:creator>
  <cp:lastModifiedBy>Lavanya</cp:lastModifiedBy>
  <cp:revision>74</cp:revision>
  <dcterms:created xsi:type="dcterms:W3CDTF">2020-02-06T08:28:23Z</dcterms:created>
  <dcterms:modified xsi:type="dcterms:W3CDTF">2022-03-09T20:53:05Z</dcterms:modified>
</cp:coreProperties>
</file>