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702" r:id="rId2"/>
  </p:sldMasterIdLst>
  <p:notesMasterIdLst>
    <p:notesMasterId r:id="rId32"/>
  </p:notesMasterIdLst>
  <p:handoutMasterIdLst>
    <p:handoutMasterId r:id="rId33"/>
  </p:handoutMasterIdLst>
  <p:sldIdLst>
    <p:sldId id="258" r:id="rId3"/>
    <p:sldId id="279" r:id="rId4"/>
    <p:sldId id="34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1" r:id="rId14"/>
    <p:sldId id="346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277" r:id="rId30"/>
    <p:sldId id="278" r:id="rId31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 45 Light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 45 Light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 45 Light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 45 Ligh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UZEAU Blandine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C57"/>
    <a:srgbClr val="CC9900"/>
    <a:srgbClr val="606367"/>
    <a:srgbClr val="5F5F5F"/>
    <a:srgbClr val="B2B2B2"/>
    <a:srgbClr val="003399"/>
    <a:srgbClr val="6666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97985" autoAdjust="0"/>
  </p:normalViewPr>
  <p:slideViewPr>
    <p:cSldViewPr>
      <p:cViewPr>
        <p:scale>
          <a:sx n="304" d="100"/>
          <a:sy n="304" d="100"/>
        </p:scale>
        <p:origin x="4020" y="4086"/>
      </p:cViewPr>
      <p:guideLst>
        <p:guide orient="horz" pos="2251"/>
        <p:guide orient="horz" pos="927"/>
        <p:guide orient="horz" pos="3566"/>
        <p:guide orient="horz" pos="2128"/>
        <p:guide orient="horz" pos="4247"/>
        <p:guide orient="horz" pos="2931"/>
        <p:guide orient="horz" pos="2478"/>
        <p:guide orient="horz" pos="3838"/>
        <p:guide pos="5375"/>
        <p:guide pos="3696"/>
        <p:guide pos="22"/>
        <p:guide pos="249"/>
        <p:guide pos="3878"/>
        <p:guide pos="2154"/>
        <p:guide pos="2245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04"/>
    </p:cViewPr>
  </p:sorterViewPr>
  <p:notesViewPr>
    <p:cSldViewPr>
      <p:cViewPr>
        <p:scale>
          <a:sx n="100" d="100"/>
          <a:sy n="100" d="100"/>
        </p:scale>
        <p:origin x="-2046" y="-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70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70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A103D4A-38CE-4493-B299-23473E6ECFA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01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5" tIns="45392" rIns="90785" bIns="45392" numCol="1" anchor="t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5" tIns="45392" rIns="90785" bIns="45392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5" tIns="45392" rIns="90785" bIns="45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5" tIns="45392" rIns="90785" bIns="45392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5" tIns="45392" rIns="90785" bIns="45392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fld id="{84CAAE1A-F962-4199-A512-8BCAD07B75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13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4608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0C734-A1C1-47F1-AE53-14E6847BBB33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aya\Desktop\ppt\image fond\9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113" y="4343400"/>
            <a:ext cx="915511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2" descr="almerys+triskèl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2349500"/>
            <a:ext cx="2571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9792" y="3293616"/>
            <a:ext cx="6192688" cy="857250"/>
          </a:xfrm>
        </p:spPr>
        <p:txBody>
          <a:bodyPr/>
          <a:lstStyle>
            <a:lvl1pPr>
              <a:defRPr lang="fr-FR" sz="3200" kern="0" dirty="0">
                <a:solidFill>
                  <a:srgbClr val="606367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4EE5AAD2-1E1C-45CC-9A34-358B8031097C}" type="slidenum">
              <a:rPr lang="fr-FR" sz="800">
                <a:latin typeface="Arial" charset="0"/>
              </a:rPr>
              <a:pPr algn="ctr">
                <a:defRPr/>
              </a:pPr>
              <a:t>‹N°›</a:t>
            </a:fld>
            <a:endParaRPr lang="fr-FR" sz="800">
              <a:latin typeface="Arial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285728"/>
            <a:ext cx="8429684" cy="5953147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seul Ss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8043C95C-39AA-48DD-BD52-0EEC5C199E6B}" type="slidenum">
              <a:rPr lang="fr-FR" sz="800">
                <a:latin typeface="Arial" charset="0"/>
              </a:rPr>
              <a:pPr algn="ctr">
                <a:defRPr/>
              </a:pPr>
              <a:t>‹N°›</a:t>
            </a:fld>
            <a:endParaRPr lang="fr-FR" sz="800">
              <a:latin typeface="Arial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285728"/>
            <a:ext cx="8429684" cy="5953147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0A4B0B2A-8FEA-41AA-96DB-5EEEE00401D8}" type="slidenum">
              <a:rPr lang="fr-FR" sz="800">
                <a:latin typeface="Arial" charset="0"/>
              </a:rPr>
              <a:pPr algn="ctr">
                <a:defRPr/>
              </a:pPr>
              <a:t>‹N°›</a:t>
            </a:fld>
            <a:endParaRPr lang="fr-FR" sz="800">
              <a:latin typeface="Arial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7158" y="332656"/>
            <a:ext cx="4071966" cy="5933195"/>
          </a:xfrm>
        </p:spPr>
        <p:txBody>
          <a:bodyPr/>
          <a:lstStyle>
            <a:lvl1pPr algn="l" rtl="0" fontAlgn="base">
              <a:spcBef>
                <a:spcPct val="10000"/>
              </a:spcBef>
              <a:spcAft>
                <a:spcPct val="10000"/>
              </a:spcAft>
              <a:defRPr lang="fr-FR" sz="2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fontAlgn="base">
              <a:spcBef>
                <a:spcPct val="10000"/>
              </a:spcBef>
              <a:spcAft>
                <a:spcPct val="10000"/>
              </a:spcAft>
              <a:defRPr lang="fr-FR" sz="20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fontAlgn="base">
              <a:spcBef>
                <a:spcPct val="10000"/>
              </a:spcBef>
              <a:spcAft>
                <a:spcPct val="10000"/>
              </a:spcAft>
              <a:defRPr lang="fr-FR" sz="18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fontAlgn="base">
              <a:spcBef>
                <a:spcPct val="10000"/>
              </a:spcBef>
              <a:spcAft>
                <a:spcPct val="10000"/>
              </a:spcAft>
              <a:defRPr lang="fr-FR" sz="16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fontAlgn="base">
              <a:spcBef>
                <a:spcPct val="10000"/>
              </a:spcBef>
              <a:spcAft>
                <a:spcPct val="10000"/>
              </a:spcAft>
              <a:defRPr lang="fr-FR" sz="1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1"/>
          </p:nvPr>
        </p:nvSpPr>
        <p:spPr>
          <a:xfrm>
            <a:off x="4643438" y="332656"/>
            <a:ext cx="4143404" cy="5933195"/>
          </a:xfrm>
        </p:spPr>
        <p:txBody>
          <a:bodyPr/>
          <a:lstStyle>
            <a:lvl1pPr algn="l" rtl="0" fontAlgn="base">
              <a:spcBef>
                <a:spcPct val="10000"/>
              </a:spcBef>
              <a:spcAft>
                <a:spcPct val="10000"/>
              </a:spcAft>
              <a:defRPr lang="fr-FR" sz="2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fontAlgn="base">
              <a:spcBef>
                <a:spcPct val="10000"/>
              </a:spcBef>
              <a:spcAft>
                <a:spcPct val="10000"/>
              </a:spcAft>
              <a:defRPr lang="fr-FR" sz="20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fontAlgn="base">
              <a:spcBef>
                <a:spcPct val="10000"/>
              </a:spcBef>
              <a:spcAft>
                <a:spcPct val="10000"/>
              </a:spcAft>
              <a:defRPr lang="fr-FR" sz="18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fontAlgn="base">
              <a:spcBef>
                <a:spcPct val="10000"/>
              </a:spcBef>
              <a:spcAft>
                <a:spcPct val="10000"/>
              </a:spcAft>
              <a:defRPr lang="fr-FR" sz="16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fontAlgn="base">
              <a:spcBef>
                <a:spcPct val="10000"/>
              </a:spcBef>
              <a:spcAft>
                <a:spcPct val="10000"/>
              </a:spcAft>
              <a:defRPr lang="fr-FR" sz="1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Ss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5CFB34B-6E02-40A2-B7EF-90CD92E55683}" type="slidenum">
              <a:rPr lang="fr-FR" sz="800">
                <a:latin typeface="Arial" charset="0"/>
              </a:rPr>
              <a:pPr algn="ctr">
                <a:defRPr/>
              </a:pPr>
              <a:t>‹N°›</a:t>
            </a:fld>
            <a:endParaRPr lang="fr-FR" sz="800">
              <a:latin typeface="Arial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7158" y="332656"/>
            <a:ext cx="4071966" cy="5933195"/>
          </a:xfrm>
        </p:spPr>
        <p:txBody>
          <a:bodyPr/>
          <a:lstStyle>
            <a:lvl1pPr algn="l" rtl="0" fontAlgn="base">
              <a:spcBef>
                <a:spcPct val="10000"/>
              </a:spcBef>
              <a:spcAft>
                <a:spcPct val="10000"/>
              </a:spcAft>
              <a:defRPr lang="fr-FR" sz="2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fontAlgn="base">
              <a:spcBef>
                <a:spcPct val="10000"/>
              </a:spcBef>
              <a:spcAft>
                <a:spcPct val="10000"/>
              </a:spcAft>
              <a:defRPr lang="fr-FR" sz="20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fontAlgn="base">
              <a:spcBef>
                <a:spcPct val="10000"/>
              </a:spcBef>
              <a:spcAft>
                <a:spcPct val="10000"/>
              </a:spcAft>
              <a:defRPr lang="fr-FR" sz="18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fontAlgn="base">
              <a:spcBef>
                <a:spcPct val="10000"/>
              </a:spcBef>
              <a:spcAft>
                <a:spcPct val="10000"/>
              </a:spcAft>
              <a:defRPr lang="fr-FR" sz="16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fontAlgn="base">
              <a:spcBef>
                <a:spcPct val="10000"/>
              </a:spcBef>
              <a:spcAft>
                <a:spcPct val="10000"/>
              </a:spcAft>
              <a:defRPr lang="fr-FR" sz="1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1"/>
          </p:nvPr>
        </p:nvSpPr>
        <p:spPr>
          <a:xfrm>
            <a:off x="4643438" y="332656"/>
            <a:ext cx="4143404" cy="5933195"/>
          </a:xfrm>
        </p:spPr>
        <p:txBody>
          <a:bodyPr/>
          <a:lstStyle>
            <a:lvl1pPr algn="l" rtl="0" fontAlgn="base">
              <a:spcBef>
                <a:spcPct val="10000"/>
              </a:spcBef>
              <a:spcAft>
                <a:spcPct val="10000"/>
              </a:spcAft>
              <a:defRPr lang="fr-FR" sz="2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fontAlgn="base">
              <a:spcBef>
                <a:spcPct val="10000"/>
              </a:spcBef>
              <a:spcAft>
                <a:spcPct val="10000"/>
              </a:spcAft>
              <a:defRPr lang="fr-FR" sz="20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fontAlgn="base">
              <a:spcBef>
                <a:spcPct val="10000"/>
              </a:spcBef>
              <a:spcAft>
                <a:spcPct val="10000"/>
              </a:spcAft>
              <a:defRPr lang="fr-FR" sz="18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fontAlgn="base">
              <a:spcBef>
                <a:spcPct val="10000"/>
              </a:spcBef>
              <a:spcAft>
                <a:spcPct val="10000"/>
              </a:spcAft>
              <a:defRPr lang="fr-FR" sz="16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fontAlgn="base">
              <a:spcBef>
                <a:spcPct val="10000"/>
              </a:spcBef>
              <a:spcAft>
                <a:spcPct val="10000"/>
              </a:spcAft>
              <a:defRPr lang="fr-FR" sz="1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almerys+phras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DP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2" descr="DPN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88913"/>
            <a:ext cx="51911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06367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95301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DPN Ss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DP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8913"/>
            <a:ext cx="51911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06367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953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D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2" descr="DSS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88913"/>
            <a:ext cx="6048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953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DSS Ss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DS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8913"/>
            <a:ext cx="6048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953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 descr="almerys+phras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420938"/>
            <a:ext cx="22336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5"/>
          <p:cNvSpPr txBox="1"/>
          <p:nvPr userDrawn="1"/>
        </p:nvSpPr>
        <p:spPr>
          <a:xfrm>
            <a:off x="2555875" y="4533900"/>
            <a:ext cx="26638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Date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3293616"/>
            <a:ext cx="6192688" cy="857250"/>
          </a:xfrm>
        </p:spPr>
        <p:txBody>
          <a:bodyPr/>
          <a:lstStyle>
            <a:lvl1pPr>
              <a:defRPr lang="fr-FR" sz="3200" kern="0" dirty="0">
                <a:solidFill>
                  <a:srgbClr val="606367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DSC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2" descr="DSCAN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88913"/>
            <a:ext cx="61118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953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DSCAN Ss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2" descr="DSCAN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88913"/>
            <a:ext cx="61118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953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DRS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A:\00 - Pilotage\40 - Logos\iconeCubeVertGrue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88913"/>
            <a:ext cx="5175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953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DRSIP Ss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00 - Pilotage\40 - Logos\iconeCubeVertGrue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8913"/>
            <a:ext cx="5175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953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DROIT, DIDBI, DA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6" descr="Triskèl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88913"/>
            <a:ext cx="528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953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itre et Contenu DROIT, DIDBI, DASI Ss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Triskèl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8913"/>
            <a:ext cx="528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953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BA998A9C-C186-4781-93D9-2BB4AAEE3C85}" type="slidenum">
              <a:rPr lang="fr-FR" sz="800">
                <a:latin typeface="Arial" charset="0"/>
              </a:rPr>
              <a:pPr algn="ctr">
                <a:defRPr/>
              </a:pPr>
              <a:t>‹N°›</a:t>
            </a:fld>
            <a:endParaRPr lang="fr-FR" sz="800">
              <a:latin typeface="Arial" charset="0"/>
            </a:endParaRPr>
          </a:p>
        </p:txBody>
      </p:sp>
      <p:pic>
        <p:nvPicPr>
          <p:cNvPr id="5" name="Image 5" descr="almerys+phras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952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Ss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90C1191B-3417-4246-87E5-E174D92697E4}" type="slidenum">
              <a:rPr lang="fr-FR" sz="800">
                <a:latin typeface="Arial" charset="0"/>
              </a:rPr>
              <a:pPr algn="ctr">
                <a:defRPr/>
              </a:pPr>
              <a:t>‹N°›</a:t>
            </a:fld>
            <a:endParaRPr lang="fr-FR" sz="800">
              <a:latin typeface="Arial" charset="0"/>
            </a:endParaRPr>
          </a:p>
        </p:txBody>
      </p:sp>
      <p:pic>
        <p:nvPicPr>
          <p:cNvPr id="4" name="Image 5" descr="almerys+phras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2800" b="1" cap="all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116013" y="6381750"/>
            <a:ext cx="2447925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defRPr/>
            </a:pPr>
            <a:fld id="{A849BDA5-8E44-4200-B3A9-CE111827BF85}" type="slidenum">
              <a:rPr lang="fr-FR" sz="800">
                <a:latin typeface="Arial" pitchFamily="34" charset="0"/>
              </a:rPr>
              <a:pPr algn="ctr">
                <a:defRPr/>
              </a:pPr>
              <a:t>‹N°›</a:t>
            </a:fld>
            <a:endParaRPr lang="fr-FR" sz="800">
              <a:latin typeface="Arial" pitchFamily="34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4100" y="6407150"/>
            <a:ext cx="5018088" cy="236538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 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aya\Desktop\ppt\image fond\9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113" y="4343400"/>
            <a:ext cx="915511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9792" y="3293616"/>
            <a:ext cx="6192688" cy="857250"/>
          </a:xfrm>
        </p:spPr>
        <p:txBody>
          <a:bodyPr/>
          <a:lstStyle>
            <a:lvl1pPr>
              <a:defRPr lang="fr-FR" sz="3200" kern="0" dirty="0">
                <a:solidFill>
                  <a:srgbClr val="606367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defRPr/>
            </a:pPr>
            <a:fld id="{75586971-1592-4521-B943-0A3A19DF84B5}" type="slidenum">
              <a:rPr lang="fr-FR" sz="800">
                <a:latin typeface="Arial" pitchFamily="34" charset="0"/>
              </a:rPr>
              <a:pPr algn="ctr">
                <a:defRPr/>
              </a:pPr>
              <a:t>‹N°›</a:t>
            </a:fld>
            <a:endParaRPr lang="fr-FR" sz="800">
              <a:latin typeface="Arial" pitchFamily="34" charset="0"/>
            </a:endParaRPr>
          </a:p>
        </p:txBody>
      </p:sp>
      <p:pic>
        <p:nvPicPr>
          <p:cNvPr id="4" name="Image 7" descr="DP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8913"/>
            <a:ext cx="51911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054100" y="6407150"/>
            <a:ext cx="5018088" cy="236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defRPr/>
            </a:pPr>
            <a:fld id="{AE90C678-4221-4ED0-BAFD-B5A8D207ABB3}" type="slidenum">
              <a:rPr lang="fr-FR" sz="800">
                <a:latin typeface="Arial" pitchFamily="34" charset="0"/>
              </a:rPr>
              <a:pPr algn="ctr">
                <a:defRPr/>
              </a:pPr>
              <a:t>‹N°›</a:t>
            </a:fld>
            <a:endParaRPr lang="fr-FR" sz="800">
              <a:latin typeface="Arial" pitchFamily="34" charset="0"/>
            </a:endParaRPr>
          </a:p>
        </p:txBody>
      </p:sp>
      <p:pic>
        <p:nvPicPr>
          <p:cNvPr id="4" name="Image 7" descr="DP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8913"/>
            <a:ext cx="51911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defRPr/>
            </a:pPr>
            <a:fld id="{1BAF32D6-AF8C-429F-B75D-999D03840232}" type="slidenum">
              <a:rPr lang="fr-FR" sz="800">
                <a:latin typeface="Arial" pitchFamily="34" charset="0"/>
              </a:rPr>
              <a:pPr algn="ctr">
                <a:defRPr/>
              </a:pPr>
              <a:t>‹N°›</a:t>
            </a:fld>
            <a:endParaRPr lang="fr-FR" sz="800">
              <a:latin typeface="Arial" pitchFamily="34" charset="0"/>
            </a:endParaRPr>
          </a:p>
        </p:txBody>
      </p:sp>
      <p:pic>
        <p:nvPicPr>
          <p:cNvPr id="4" name="Image 5" descr="DP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8913"/>
            <a:ext cx="51911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defRPr/>
            </a:pPr>
            <a:fld id="{7BE7A412-8D16-4239-969C-93356DBCC4F8}" type="slidenum">
              <a:rPr lang="fr-FR" sz="800">
                <a:latin typeface="Arial" pitchFamily="34" charset="0"/>
              </a:rPr>
              <a:pPr algn="ctr">
                <a:defRPr/>
              </a:pPr>
              <a:t>‹N°›</a:t>
            </a:fld>
            <a:endParaRPr lang="fr-FR" sz="800">
              <a:latin typeface="Arial" pitchFamily="34" charset="0"/>
            </a:endParaRPr>
          </a:p>
        </p:txBody>
      </p:sp>
      <p:sp>
        <p:nvSpPr>
          <p:cNvPr id="3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defRPr/>
            </a:pPr>
            <a:fld id="{A17E41AB-762B-4580-BCD9-DEF8704FD0CC}" type="slidenum">
              <a:rPr lang="fr-FR" sz="800">
                <a:latin typeface="Arial" pitchFamily="34" charset="0"/>
              </a:rPr>
              <a:pPr algn="ctr">
                <a:defRPr/>
              </a:pPr>
              <a:t>‹N°›</a:t>
            </a:fld>
            <a:endParaRPr lang="fr-FR" sz="800">
              <a:latin typeface="Arial" pitchFamily="34" charset="0"/>
            </a:endParaRPr>
          </a:p>
        </p:txBody>
      </p:sp>
      <p:pic>
        <p:nvPicPr>
          <p:cNvPr id="4" name="Image 8" descr="DP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8913"/>
            <a:ext cx="51911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defRPr/>
            </a:pPr>
            <a:fld id="{2B6E126D-8DA1-48DF-95AC-D9CEE9055FA0}" type="slidenum">
              <a:rPr lang="fr-FR" sz="800">
                <a:latin typeface="Arial" pitchFamily="34" charset="0"/>
              </a:rPr>
              <a:pPr algn="ctr">
                <a:defRPr/>
              </a:pPr>
              <a:t>‹N°›</a:t>
            </a:fld>
            <a:endParaRPr lang="fr-FR" sz="800">
              <a:latin typeface="Arial" pitchFamily="34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defRPr/>
            </a:pPr>
            <a:fld id="{EB66CA59-198F-4551-BB67-A5D43CEB6FC8}" type="slidenum">
              <a:rPr lang="fr-FR" sz="800">
                <a:latin typeface="Arial" pitchFamily="34" charset="0"/>
              </a:rPr>
              <a:pPr algn="ctr">
                <a:defRPr/>
              </a:pPr>
              <a:t>‹N°›</a:t>
            </a:fld>
            <a:endParaRPr lang="fr-FR" sz="800">
              <a:latin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28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defRPr/>
            </a:pPr>
            <a:fld id="{30304003-12E4-4B5E-8C2E-A7FE52A7A1F6}" type="slidenum">
              <a:rPr lang="fr-FR" sz="800">
                <a:latin typeface="Arial" pitchFamily="34" charset="0"/>
              </a:rPr>
              <a:pPr algn="ctr">
                <a:defRPr/>
              </a:pPr>
              <a:t>‹N°›</a:t>
            </a:fld>
            <a:endParaRPr lang="fr-FR" sz="800">
              <a:latin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3638" y="760413"/>
            <a:ext cx="7096125" cy="9842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Rectangle 74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aya\Desktop\ppt\image fond\9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113" y="4343400"/>
            <a:ext cx="915511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2" descr="almerys+phras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88125" y="260350"/>
            <a:ext cx="22336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27784" y="2924944"/>
            <a:ext cx="6192000" cy="857250"/>
          </a:xfrm>
        </p:spPr>
        <p:txBody>
          <a:bodyPr/>
          <a:lstStyle>
            <a:lvl1pPr>
              <a:defRPr lang="fr-FR" sz="3200" kern="0" dirty="0" smtClean="0">
                <a:solidFill>
                  <a:srgbClr val="606367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aya\Desktop\ppt\image fond\9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113" y="4343400"/>
            <a:ext cx="915511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 userDrawn="1"/>
        </p:nvSpPr>
        <p:spPr bwMode="auto">
          <a:xfrm>
            <a:off x="2700338" y="260350"/>
            <a:ext cx="61928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fr-FR" sz="3200" kern="0" dirty="0">
                <a:solidFill>
                  <a:srgbClr val="606367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CC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CC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CC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CC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smtClean="0">
                <a:solidFill>
                  <a:srgbClr val="A08C57"/>
                </a:solidFill>
              </a:rPr>
              <a:t>Sommaire</a:t>
            </a:r>
            <a:endParaRPr>
              <a:solidFill>
                <a:srgbClr val="A08C57"/>
              </a:solidFill>
            </a:endParaRPr>
          </a:p>
        </p:txBody>
      </p:sp>
      <p:pic>
        <p:nvPicPr>
          <p:cNvPr id="5" name="Image 5" descr="almerys+phras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952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9792" y="1268760"/>
            <a:ext cx="6192688" cy="5256584"/>
          </a:xfrm>
        </p:spPr>
        <p:txBody>
          <a:bodyPr/>
          <a:lstStyle>
            <a:lvl1pPr marL="0" indent="0">
              <a:buClr>
                <a:srgbClr val="A08C57"/>
              </a:buClr>
              <a:buFontTx/>
              <a:buNone/>
              <a:defRPr lang="fr-FR" sz="2400" kern="0" dirty="0">
                <a:solidFill>
                  <a:srgbClr val="606367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2" descr="almerys+phras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952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95301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Ss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almerys+phras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95301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8AFAC87F-2DBF-46C4-9F2A-E01889789A53}" type="slidenum">
              <a:rPr lang="fr-FR" sz="800">
                <a:latin typeface="Arial" charset="0"/>
              </a:rPr>
              <a:pPr algn="ctr">
                <a:defRPr/>
              </a:pPr>
              <a:t>‹N°›</a:t>
            </a:fld>
            <a:endParaRPr lang="fr-FR" sz="800">
              <a:latin typeface="Arial" charset="0"/>
            </a:endParaRPr>
          </a:p>
        </p:txBody>
      </p:sp>
      <p:pic>
        <p:nvPicPr>
          <p:cNvPr id="8" name="Image 7" descr="almerys+phras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952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06367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7158" y="1357298"/>
            <a:ext cx="4071966" cy="4908553"/>
          </a:xfrm>
        </p:spPr>
        <p:txBody>
          <a:bodyPr/>
          <a:lstStyle>
            <a:lvl1pPr algn="l" rtl="0" fontAlgn="base">
              <a:spcBef>
                <a:spcPct val="10000"/>
              </a:spcBef>
              <a:spcAft>
                <a:spcPct val="10000"/>
              </a:spcAft>
              <a:defRPr lang="fr-FR" sz="2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fontAlgn="base">
              <a:spcBef>
                <a:spcPct val="10000"/>
              </a:spcBef>
              <a:spcAft>
                <a:spcPct val="10000"/>
              </a:spcAft>
              <a:defRPr lang="fr-FR" sz="20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fontAlgn="base">
              <a:spcBef>
                <a:spcPct val="10000"/>
              </a:spcBef>
              <a:spcAft>
                <a:spcPct val="10000"/>
              </a:spcAft>
              <a:defRPr lang="fr-FR" sz="18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fontAlgn="base">
              <a:spcBef>
                <a:spcPct val="10000"/>
              </a:spcBef>
              <a:spcAft>
                <a:spcPct val="10000"/>
              </a:spcAft>
              <a:defRPr lang="fr-FR" sz="16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fontAlgn="base">
              <a:spcBef>
                <a:spcPct val="10000"/>
              </a:spcBef>
              <a:spcAft>
                <a:spcPct val="10000"/>
              </a:spcAft>
              <a:defRPr lang="fr-FR" sz="1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1"/>
          </p:nvPr>
        </p:nvSpPr>
        <p:spPr>
          <a:xfrm>
            <a:off x="4643438" y="1357298"/>
            <a:ext cx="4143404" cy="4908553"/>
          </a:xfrm>
        </p:spPr>
        <p:txBody>
          <a:bodyPr/>
          <a:lstStyle>
            <a:lvl1pPr algn="l" rtl="0" fontAlgn="base">
              <a:spcBef>
                <a:spcPct val="10000"/>
              </a:spcBef>
              <a:spcAft>
                <a:spcPct val="10000"/>
              </a:spcAft>
              <a:defRPr lang="fr-FR" sz="2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fontAlgn="base">
              <a:spcBef>
                <a:spcPct val="10000"/>
              </a:spcBef>
              <a:spcAft>
                <a:spcPct val="10000"/>
              </a:spcAft>
              <a:defRPr lang="fr-FR" sz="20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fontAlgn="base">
              <a:spcBef>
                <a:spcPct val="10000"/>
              </a:spcBef>
              <a:spcAft>
                <a:spcPct val="10000"/>
              </a:spcAft>
              <a:defRPr lang="fr-FR" sz="18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fontAlgn="base">
              <a:spcBef>
                <a:spcPct val="10000"/>
              </a:spcBef>
              <a:spcAft>
                <a:spcPct val="10000"/>
              </a:spcAft>
              <a:defRPr lang="fr-FR" sz="16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fontAlgn="base">
              <a:spcBef>
                <a:spcPct val="10000"/>
              </a:spcBef>
              <a:spcAft>
                <a:spcPct val="10000"/>
              </a:spcAft>
              <a:defRPr lang="fr-FR" sz="1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Deux contenus Ss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82C9B336-42FE-412F-B264-55A22C8B3438}" type="slidenum">
              <a:rPr lang="fr-FR" sz="800">
                <a:latin typeface="Arial" charset="0"/>
              </a:rPr>
              <a:pPr algn="ctr">
                <a:defRPr/>
              </a:pPr>
              <a:t>‹N°›</a:t>
            </a:fld>
            <a:endParaRPr lang="fr-FR" sz="800">
              <a:latin typeface="Arial" charset="0"/>
            </a:endParaRPr>
          </a:p>
        </p:txBody>
      </p:sp>
      <p:pic>
        <p:nvPicPr>
          <p:cNvPr id="6" name="Image 7" descr="almerys+phras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06367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7158" y="1357298"/>
            <a:ext cx="4071966" cy="4908553"/>
          </a:xfrm>
        </p:spPr>
        <p:txBody>
          <a:bodyPr/>
          <a:lstStyle>
            <a:lvl1pPr algn="l" rtl="0" fontAlgn="base">
              <a:spcBef>
                <a:spcPct val="10000"/>
              </a:spcBef>
              <a:spcAft>
                <a:spcPct val="10000"/>
              </a:spcAft>
              <a:defRPr lang="fr-FR" sz="2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fontAlgn="base">
              <a:spcBef>
                <a:spcPct val="10000"/>
              </a:spcBef>
              <a:spcAft>
                <a:spcPct val="10000"/>
              </a:spcAft>
              <a:defRPr lang="fr-FR" sz="20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fontAlgn="base">
              <a:spcBef>
                <a:spcPct val="10000"/>
              </a:spcBef>
              <a:spcAft>
                <a:spcPct val="10000"/>
              </a:spcAft>
              <a:defRPr lang="fr-FR" sz="18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fontAlgn="base">
              <a:spcBef>
                <a:spcPct val="10000"/>
              </a:spcBef>
              <a:spcAft>
                <a:spcPct val="10000"/>
              </a:spcAft>
              <a:defRPr lang="fr-FR" sz="16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fontAlgn="base">
              <a:spcBef>
                <a:spcPct val="10000"/>
              </a:spcBef>
              <a:spcAft>
                <a:spcPct val="10000"/>
              </a:spcAft>
              <a:defRPr lang="fr-FR" sz="1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1"/>
          </p:nvPr>
        </p:nvSpPr>
        <p:spPr>
          <a:xfrm>
            <a:off x="4643438" y="1357298"/>
            <a:ext cx="4143404" cy="4908553"/>
          </a:xfrm>
        </p:spPr>
        <p:txBody>
          <a:bodyPr/>
          <a:lstStyle>
            <a:lvl1pPr algn="l" rtl="0" fontAlgn="base">
              <a:spcBef>
                <a:spcPct val="10000"/>
              </a:spcBef>
              <a:spcAft>
                <a:spcPct val="10000"/>
              </a:spcAft>
              <a:defRPr lang="fr-FR" sz="2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fontAlgn="base">
              <a:spcBef>
                <a:spcPct val="10000"/>
              </a:spcBef>
              <a:spcAft>
                <a:spcPct val="10000"/>
              </a:spcAft>
              <a:defRPr lang="fr-FR" sz="20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fontAlgn="base">
              <a:spcBef>
                <a:spcPct val="10000"/>
              </a:spcBef>
              <a:spcAft>
                <a:spcPct val="10000"/>
              </a:spcAft>
              <a:defRPr lang="fr-FR" sz="18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fontAlgn="base">
              <a:spcBef>
                <a:spcPct val="10000"/>
              </a:spcBef>
              <a:spcAft>
                <a:spcPct val="10000"/>
              </a:spcAft>
              <a:defRPr lang="fr-FR" sz="16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fontAlgn="base">
              <a:spcBef>
                <a:spcPct val="10000"/>
              </a:spcBef>
              <a:spcAft>
                <a:spcPct val="10000"/>
              </a:spcAft>
              <a:defRPr lang="fr-FR" sz="1400" dirty="0" smtClean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2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C:\Users\maya\Desktop\ppt\image fond\9.png"/>
          <p:cNvPicPr>
            <a:picLocks noChangeAspect="1" noChangeArrowheads="1"/>
          </p:cNvPicPr>
          <p:nvPr userDrawn="1"/>
        </p:nvPicPr>
        <p:blipFill>
          <a:blip r:embed="rId33"/>
          <a:srcRect/>
          <a:stretch>
            <a:fillRect/>
          </a:stretch>
        </p:blipFill>
        <p:spPr bwMode="auto">
          <a:xfrm>
            <a:off x="11113" y="4343400"/>
            <a:ext cx="915511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285875"/>
            <a:ext cx="84296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285750"/>
            <a:ext cx="8143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43623172-2A1B-4CE0-BDBA-F7D47D92B441}" type="slidenum">
              <a:rPr lang="fr-FR" sz="800">
                <a:latin typeface="Arial" charset="0"/>
              </a:rPr>
              <a:pPr algn="ctr">
                <a:defRPr/>
              </a:pPr>
              <a:t>‹N°›</a:t>
            </a:fld>
            <a:endParaRPr lang="fr-FR" sz="800" dirty="0">
              <a:latin typeface="Arial" charset="0"/>
            </a:endParaRPr>
          </a:p>
        </p:txBody>
      </p:sp>
      <p:sp>
        <p:nvSpPr>
          <p:cNvPr id="9" name="Espace réservé du pied de page 2"/>
          <p:cNvSpPr txBox="1">
            <a:spLocks/>
          </p:cNvSpPr>
          <p:nvPr userDrawn="1"/>
        </p:nvSpPr>
        <p:spPr bwMode="auto">
          <a:xfrm rot="16200000">
            <a:off x="6500813" y="3340100"/>
            <a:ext cx="5018088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dirty="0" smtClean="0">
                <a:solidFill>
                  <a:srgbClr val="333333">
                    <a:lumMod val="40000"/>
                    <a:lumOff val="60000"/>
                  </a:srgbClr>
                </a:solidFill>
              </a:rPr>
              <a:t>Propriété  d’</a:t>
            </a:r>
            <a:r>
              <a:rPr lang="fr-FR" dirty="0" err="1" smtClean="0">
                <a:solidFill>
                  <a:srgbClr val="333333">
                    <a:lumMod val="40000"/>
                    <a:lumOff val="60000"/>
                  </a:srgbClr>
                </a:solidFill>
              </a:rPr>
              <a:t>almerys</a:t>
            </a:r>
            <a:r>
              <a:rPr lang="fr-FR" dirty="0" smtClean="0">
                <a:solidFill>
                  <a:srgbClr val="333333">
                    <a:lumMod val="40000"/>
                    <a:lumOff val="60000"/>
                  </a:srgbClr>
                </a:solidFill>
              </a:rPr>
              <a:t>  – 1309– document à diffusion INTERNE</a:t>
            </a:r>
            <a:endParaRPr lang="fr-FR" dirty="0">
              <a:solidFill>
                <a:srgbClr val="333333">
                  <a:lumMod val="40000"/>
                  <a:lumOff val="60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41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  <p:sldLayoutId id="2147483768" r:id="rId28"/>
    <p:sldLayoutId id="2147483769" r:id="rId29"/>
    <p:sldLayoutId id="2147483771" r:id="rId30"/>
  </p:sldLayoutIdLst>
  <p:transition spd="slow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606367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606367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606367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606367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606367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263525" indent="-263525" algn="l" rtl="0" fontAlgn="base">
        <a:spcBef>
          <a:spcPct val="10000"/>
        </a:spcBef>
        <a:spcAft>
          <a:spcPct val="10000"/>
        </a:spcAft>
        <a:buClr>
          <a:srgbClr val="A08C57"/>
        </a:buClr>
        <a:buSzPct val="80000"/>
        <a:buFont typeface="Wingdings" pitchFamily="2" charset="2"/>
        <a:buChar char="q"/>
        <a:defRPr lang="fr-FR" sz="2400" kern="1200" dirty="0">
          <a:solidFill>
            <a:srgbClr val="606367"/>
          </a:solidFill>
          <a:latin typeface="Calibri" pitchFamily="34" charset="0"/>
          <a:ea typeface="+mn-ea"/>
          <a:cs typeface="Calibri" pitchFamily="34" charset="0"/>
        </a:defRPr>
      </a:lvl1pPr>
      <a:lvl2pPr marL="768350" indent="-285750" algn="l" rtl="0" fontAlgn="base">
        <a:spcBef>
          <a:spcPct val="10000"/>
        </a:spcBef>
        <a:spcAft>
          <a:spcPct val="10000"/>
        </a:spcAft>
        <a:buClr>
          <a:srgbClr val="A08C57"/>
        </a:buClr>
        <a:buFont typeface="Wingdings" pitchFamily="2" charset="2"/>
        <a:buChar char="ü"/>
        <a:defRPr sz="2000">
          <a:solidFill>
            <a:srgbClr val="606367"/>
          </a:solidFill>
          <a:latin typeface="Calibri" pitchFamily="34" charset="0"/>
          <a:cs typeface="Calibri" pitchFamily="34" charset="0"/>
        </a:defRPr>
      </a:lvl2pPr>
      <a:lvl3pPr marL="1187450" indent="-228600" algn="l" rtl="0" fontAlgn="base">
        <a:spcBef>
          <a:spcPct val="10000"/>
        </a:spcBef>
        <a:spcAft>
          <a:spcPct val="10000"/>
        </a:spcAft>
        <a:buClr>
          <a:srgbClr val="A08C57"/>
        </a:buClr>
        <a:buFont typeface="Calibri" pitchFamily="34" charset="0"/>
        <a:buChar char="-"/>
        <a:defRPr>
          <a:solidFill>
            <a:srgbClr val="606367"/>
          </a:solidFill>
          <a:latin typeface="Calibri" pitchFamily="34" charset="0"/>
          <a:cs typeface="Calibri" pitchFamily="34" charset="0"/>
        </a:defRPr>
      </a:lvl3pPr>
      <a:lvl4pPr marL="1606550" indent="-228600" algn="l" rtl="0" fontAlgn="base">
        <a:spcBef>
          <a:spcPct val="10000"/>
        </a:spcBef>
        <a:spcAft>
          <a:spcPct val="10000"/>
        </a:spcAft>
        <a:buClr>
          <a:srgbClr val="A08C57"/>
        </a:buClr>
        <a:buFont typeface="Arial" charset="0"/>
        <a:buChar char="•"/>
        <a:defRPr sz="1600">
          <a:solidFill>
            <a:srgbClr val="606367"/>
          </a:solidFill>
          <a:latin typeface="Calibri" pitchFamily="34" charset="0"/>
          <a:cs typeface="Calibri" pitchFamily="34" charset="0"/>
        </a:defRPr>
      </a:lvl4pPr>
      <a:lvl5pPr marL="2057400" indent="-228600" algn="l" rtl="0" fontAlgn="base">
        <a:spcBef>
          <a:spcPct val="10000"/>
        </a:spcBef>
        <a:spcAft>
          <a:spcPct val="10000"/>
        </a:spcAft>
        <a:defRPr sz="1400">
          <a:solidFill>
            <a:srgbClr val="606367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10000"/>
        </a:spcBef>
        <a:spcAft>
          <a:spcPct val="10000"/>
        </a:spcAft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10000"/>
        </a:spcBef>
        <a:spcAft>
          <a:spcPct val="10000"/>
        </a:spcAft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10000"/>
        </a:spcBef>
        <a:spcAft>
          <a:spcPct val="10000"/>
        </a:spcAft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10000"/>
        </a:spcBef>
        <a:spcAft>
          <a:spcPct val="10000"/>
        </a:spcAft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285750"/>
            <a:ext cx="8143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407150"/>
            <a:ext cx="5018088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5"/>
          <p:cNvSpPr>
            <a:spLocks noChangeArrowheads="1"/>
          </p:cNvSpPr>
          <p:nvPr userDrawn="1"/>
        </p:nvSpPr>
        <p:spPr bwMode="auto">
          <a:xfrm>
            <a:off x="25400" y="6423025"/>
            <a:ext cx="736600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defRPr/>
            </a:pPr>
            <a:fld id="{AE45784B-D353-4A64-9780-8427657F0EEC}" type="slidenum">
              <a:rPr lang="fr-FR" sz="800">
                <a:latin typeface="Arial" pitchFamily="34" charset="0"/>
              </a:rPr>
              <a:pPr algn="ctr">
                <a:defRPr/>
              </a:pPr>
              <a:t>‹N°›</a:t>
            </a:fld>
            <a:endParaRPr lang="fr-FR" sz="800">
              <a:latin typeface="Arial" pitchFamily="34" charset="0"/>
            </a:endParaRPr>
          </a:p>
        </p:txBody>
      </p:sp>
      <p:sp>
        <p:nvSpPr>
          <p:cNvPr id="5" name="Espace réservé du pied de page 2"/>
          <p:cNvSpPr txBox="1">
            <a:spLocks/>
          </p:cNvSpPr>
          <p:nvPr userDrawn="1"/>
        </p:nvSpPr>
        <p:spPr bwMode="auto">
          <a:xfrm rot="16200000">
            <a:off x="6500813" y="3340100"/>
            <a:ext cx="5018088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 45 Ligh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dirty="0" smtClean="0">
                <a:solidFill>
                  <a:srgbClr val="333333">
                    <a:lumMod val="40000"/>
                    <a:lumOff val="60000"/>
                  </a:srgbClr>
                </a:solidFill>
              </a:rPr>
              <a:t>Propriété  d’</a:t>
            </a:r>
            <a:r>
              <a:rPr lang="fr-FR" dirty="0" err="1" smtClean="0">
                <a:solidFill>
                  <a:srgbClr val="333333">
                    <a:lumMod val="40000"/>
                    <a:lumOff val="60000"/>
                  </a:srgbClr>
                </a:solidFill>
              </a:rPr>
              <a:t>almerys</a:t>
            </a:r>
            <a:r>
              <a:rPr lang="fr-FR" dirty="0" smtClean="0">
                <a:solidFill>
                  <a:srgbClr val="333333">
                    <a:lumMod val="40000"/>
                    <a:lumOff val="60000"/>
                  </a:srgbClr>
                </a:solidFill>
              </a:rPr>
              <a:t>  – 1303– document à diffusion INTERNE</a:t>
            </a:r>
            <a:endParaRPr lang="fr-FR" dirty="0">
              <a:solidFill>
                <a:srgbClr val="333333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34822" name="Picture 3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2825750" y="5005388"/>
            <a:ext cx="598963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399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399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399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399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399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263525" indent="-263525" algn="l" rtl="0" eaLnBrk="0" fontAlgn="base" hangingPunct="0">
        <a:spcBef>
          <a:spcPct val="10000"/>
        </a:spcBef>
        <a:spcAft>
          <a:spcPct val="10000"/>
        </a:spcAft>
        <a:buClr>
          <a:srgbClr val="0066CC"/>
        </a:buClr>
        <a:buSzPct val="80000"/>
        <a:buBlip>
          <a:blip r:embed="rId10"/>
        </a:buBlip>
        <a:defRPr lang="fr-FR" sz="2400" kern="1200" dirty="0">
          <a:solidFill>
            <a:srgbClr val="5F5F5F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68350" indent="-285750" algn="l" rtl="0" eaLnBrk="0" fontAlgn="base" hangingPunct="0">
        <a:spcBef>
          <a:spcPct val="10000"/>
        </a:spcBef>
        <a:spcAft>
          <a:spcPct val="10000"/>
        </a:spcAft>
        <a:buClr>
          <a:srgbClr val="003399"/>
        </a:buClr>
        <a:buFont typeface="Wingdings" pitchFamily="2" charset="2"/>
        <a:buChar char="ü"/>
        <a:defRPr sz="2000">
          <a:solidFill>
            <a:srgbClr val="5F5F5F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87450" indent="-228600" algn="l" rtl="0" eaLnBrk="0" fontAlgn="base" hangingPunct="0">
        <a:spcBef>
          <a:spcPct val="10000"/>
        </a:spcBef>
        <a:spcAft>
          <a:spcPct val="10000"/>
        </a:spcAft>
        <a:buClr>
          <a:srgbClr val="003399"/>
        </a:buClr>
        <a:buFont typeface="Courier New" pitchFamily="49" charset="0"/>
        <a:buChar char="o"/>
        <a:defRPr sz="2400">
          <a:solidFill>
            <a:srgbClr val="5F5F5F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06550" indent="-228600" algn="l" rtl="0" eaLnBrk="0" fontAlgn="base" hangingPunct="0">
        <a:spcBef>
          <a:spcPct val="10000"/>
        </a:spcBef>
        <a:spcAft>
          <a:spcPct val="10000"/>
        </a:spcAft>
        <a:buClr>
          <a:srgbClr val="003399"/>
        </a:buClr>
        <a:buFont typeface="Arial" charset="0"/>
        <a:buChar char="•"/>
        <a:defRPr sz="1600">
          <a:solidFill>
            <a:srgbClr val="5F5F5F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10000"/>
        </a:spcBef>
        <a:spcAft>
          <a:spcPct val="10000"/>
        </a:spcAft>
        <a:buChar char="»"/>
        <a:defRPr sz="1400">
          <a:solidFill>
            <a:srgbClr val="5F5F5F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10000"/>
        </a:spcBef>
        <a:spcAft>
          <a:spcPct val="10000"/>
        </a:spcAft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10000"/>
        </a:spcBef>
        <a:spcAft>
          <a:spcPct val="10000"/>
        </a:spcAft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10000"/>
        </a:spcBef>
        <a:spcAft>
          <a:spcPct val="10000"/>
        </a:spcAft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10000"/>
        </a:spcBef>
        <a:spcAft>
          <a:spcPct val="10000"/>
        </a:spcAft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 txBox="1">
            <a:spLocks noChangeArrowheads="1"/>
          </p:cNvSpPr>
          <p:nvPr/>
        </p:nvSpPr>
        <p:spPr bwMode="auto">
          <a:xfrm>
            <a:off x="1619672" y="3225800"/>
            <a:ext cx="6480720" cy="113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3200" dirty="0" smtClean="0">
                <a:solidFill>
                  <a:srgbClr val="5F5F5F"/>
                </a:solidFill>
                <a:latin typeface="Calibri" pitchFamily="34" charset="0"/>
              </a:rPr>
              <a:t>Mode opératoire : Résiliation des 		contrats au 30/09</a:t>
            </a:r>
            <a:endParaRPr lang="fr-FR" sz="3200" dirty="0">
              <a:solidFill>
                <a:srgbClr val="A08C57"/>
              </a:solidFill>
              <a:latin typeface="Calibri" pitchFamily="34" charset="0"/>
            </a:endParaRPr>
          </a:p>
        </p:txBody>
      </p:sp>
      <p:sp>
        <p:nvSpPr>
          <p:cNvPr id="45058" name="Rectangle 12"/>
          <p:cNvSpPr>
            <a:spLocks noChangeArrowheads="1"/>
          </p:cNvSpPr>
          <p:nvPr/>
        </p:nvSpPr>
        <p:spPr bwMode="auto">
          <a:xfrm>
            <a:off x="3131840" y="5535613"/>
            <a:ext cx="44657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fr-FR" b="1" dirty="0">
              <a:solidFill>
                <a:srgbClr val="5F5F5F"/>
              </a:solidFill>
            </a:endParaRPr>
          </a:p>
          <a:p>
            <a:r>
              <a:rPr lang="fr-FR" b="1" dirty="0" smtClean="0">
                <a:solidFill>
                  <a:srgbClr val="5F5F5F"/>
                </a:solidFill>
              </a:rPr>
              <a:t>Célia MEYNIER – Août 2016</a:t>
            </a:r>
            <a:endParaRPr lang="fr-FR" b="1" dirty="0">
              <a:solidFill>
                <a:srgbClr val="5F5F5F"/>
              </a:solidFill>
            </a:endParaRPr>
          </a:p>
        </p:txBody>
      </p:sp>
      <p:pic>
        <p:nvPicPr>
          <p:cNvPr id="45059" name="Image 9" descr="almerys+phra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952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Imag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576" y="1793531"/>
            <a:ext cx="309562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730" y="1644650"/>
            <a:ext cx="12573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Résultat d’images pour intéria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59" y="1801376"/>
            <a:ext cx="1981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98" y="116632"/>
            <a:ext cx="8143875" cy="504056"/>
          </a:xfrm>
        </p:spPr>
        <p:txBody>
          <a:bodyPr/>
          <a:lstStyle/>
          <a:p>
            <a:pPr lvl="1"/>
            <a:r>
              <a:rPr lang="fr-FR" b="1" dirty="0"/>
              <a:t>Accès aux corbeilles et aux tâches</a:t>
            </a:r>
            <a:br>
              <a:rPr lang="fr-FR" b="1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572100" y="548680"/>
            <a:ext cx="748883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Cas n°2 : Affichage des tâches d’une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corbeille</a:t>
            </a:r>
          </a:p>
          <a:p>
            <a:pPr lvl="1"/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Affichage de la tâche (suite)</a:t>
            </a:r>
          </a:p>
          <a:p>
            <a:endParaRPr lang="fr-FR" sz="1600" b="1" dirty="0" smtClean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Commentaires :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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  Plan de classement. Regroupe les courriers de l’adhérent dans un dossier qui correspond à un pli. L’ensemble des plis de l’adhérent sont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regroupés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dans le dossier au nom et numéro de l’adhérent. 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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Numéro du pli. Contient également le nom, le numéro de l’adhérent et son NNI.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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Information concernant le pli : numéro du pli, service, activité et sens du courrier (entrant = envoyé par l’adhérent, sortant = envoyé par la LMDE)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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Information et action sur la tâche :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	: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Permet de libérer une tâche assignée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Permet le transfert de la tâche vers une autre corbeille (voir le workflow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	des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transferts des tâches en annexe)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		: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Permet de réassigner la tâche à un autre opérateur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Permet de terminer et de clôturer la tâche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790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7" y="5229200"/>
            <a:ext cx="904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52" y="5877272"/>
            <a:ext cx="904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52" y="6380956"/>
            <a:ext cx="952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3188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98" y="116632"/>
            <a:ext cx="8143875" cy="504056"/>
          </a:xfrm>
        </p:spPr>
        <p:txBody>
          <a:bodyPr/>
          <a:lstStyle/>
          <a:p>
            <a:pPr lvl="1"/>
            <a:r>
              <a:rPr lang="fr-FR" b="1" dirty="0"/>
              <a:t>Accès aux corbeilles et aux tâches</a:t>
            </a:r>
            <a:br>
              <a:rPr lang="fr-FR" b="1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572100" y="548680"/>
            <a:ext cx="74888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Cas n°2 : Affichage des tâches d’une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corbeille</a:t>
            </a:r>
          </a:p>
          <a:p>
            <a:pPr lvl="1"/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Affichage de la tâche (suite)</a:t>
            </a:r>
          </a:p>
          <a:p>
            <a:endParaRPr lang="fr-FR" sz="1600" b="1" dirty="0" smtClean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Commentaires :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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Historique de la tâche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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</a:t>
            </a:r>
            <a:r>
              <a:rPr lang="fr-FR" sz="1600" b="1" dirty="0" err="1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Visualisateur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du contenu du pli/ Permet d’afficher à l’écran les documents. La liste déroulante permet de naviguer d’un document à l’autre dans le même pli. 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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Informations sur le document et le bénéficiaire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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Menu d’action sur la tâche</a:t>
            </a:r>
          </a:p>
          <a:p>
            <a:pPr lvl="0"/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Cliquer sur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      pour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retourner à l’écran d’accueil</a:t>
            </a:r>
          </a:p>
          <a:p>
            <a:pPr lvl="0"/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Cliquer sur 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     pour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revenir à l’écran précédent</a:t>
            </a:r>
          </a:p>
          <a:p>
            <a:pPr lvl="0"/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Cliquer sur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      pour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enregistrer les actions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effectuées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sur la tâche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	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Menu de navigation entre les tâches :</a:t>
            </a:r>
          </a:p>
          <a:p>
            <a:pPr lvl="0"/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	Cliquer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sur 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      pour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passer à la tâche suivante.</a:t>
            </a:r>
          </a:p>
          <a:p>
            <a:pPr lvl="0"/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	Cliquer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sur 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      pour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revenir à la tâche précédente.</a:t>
            </a: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7" y="4498053"/>
            <a:ext cx="371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97" y="4764753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5420200"/>
            <a:ext cx="276225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733256"/>
            <a:ext cx="2762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507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98" y="116632"/>
            <a:ext cx="8143875" cy="504056"/>
          </a:xfrm>
        </p:spPr>
        <p:txBody>
          <a:bodyPr/>
          <a:lstStyle/>
          <a:p>
            <a:pPr lvl="1"/>
            <a:r>
              <a:rPr lang="fr-FR" b="1" dirty="0"/>
              <a:t>Accès aux corbeilles et aux tâches</a:t>
            </a:r>
            <a:br>
              <a:rPr lang="fr-FR" b="1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572100" y="548680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Cas n°2 : Affichage des tâches d’une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corbeille</a:t>
            </a:r>
          </a:p>
          <a:p>
            <a:pPr lvl="1"/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Affichage de la tâche</a:t>
            </a:r>
          </a:p>
          <a:p>
            <a:endParaRPr lang="fr-FR" sz="1600" b="1" dirty="0" smtClean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327011" cy="298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644998" y="4680792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Pour agrandir le document il convient de double cliquer  sur « </a:t>
            </a:r>
            <a:r>
              <a:rPr lang="fr-FR" sz="1600" b="1" dirty="0" err="1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Visualisateur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»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8104" y="191683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0347" y="5019346"/>
            <a:ext cx="657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Vous ne devez prendre en compte que les demandes de résiliations à l’échéance soit le 30/09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47664" y="5799325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Si vous avez les documents suivants :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Attestation mutuelle obligatoire/CMU/Information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de départ à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l’étranger. 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Il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conviendra de ne pas les traiter ; de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mettre en commentaire « Radiation autre » et de libérer la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tâche.</a:t>
            </a:r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" y="5888356"/>
            <a:ext cx="758141" cy="79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383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err="1" smtClean="0"/>
              <a:t>Wynsure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23850" y="692151"/>
            <a:ext cx="8429625" cy="410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Saisie de la radiation dans </a:t>
            </a:r>
            <a:r>
              <a:rPr lang="fr-FR" sz="1600" b="1" dirty="0" err="1" smtClean="0"/>
              <a:t>Wynsure</a:t>
            </a:r>
            <a:endParaRPr lang="fr-FR" sz="1600" dirty="0"/>
          </a:p>
          <a:p>
            <a:pPr marL="482600" lvl="1" indent="0" algn="just">
              <a:buNone/>
              <a:defRPr/>
            </a:pPr>
            <a:r>
              <a:rPr lang="fr-FR" sz="1600" b="1" u="sng" dirty="0">
                <a:solidFill>
                  <a:srgbClr val="FF0000"/>
                </a:solidFill>
              </a:rPr>
              <a:t>ATTENTION</a:t>
            </a:r>
            <a:r>
              <a:rPr lang="fr-FR" sz="1600" u="sng" dirty="0"/>
              <a:t>, avant de procéder à la résiliation : </a:t>
            </a:r>
            <a:endParaRPr lang="fr-FR" sz="1600" u="sng" dirty="0" smtClean="0"/>
          </a:p>
          <a:p>
            <a:pPr marL="482600" lvl="1" indent="0" algn="just">
              <a:buNone/>
              <a:defRPr/>
            </a:pPr>
            <a:r>
              <a:rPr lang="fr-FR" sz="1600" dirty="0" smtClean="0"/>
              <a:t>Il faut s’assurer du règlement total de la cotisation,</a:t>
            </a:r>
          </a:p>
          <a:p>
            <a:pPr marL="482600" lvl="1" indent="0" algn="just">
              <a:buNone/>
              <a:defRPr/>
            </a:pPr>
            <a:r>
              <a:rPr lang="fr-FR" sz="1600" dirty="0" smtClean="0"/>
              <a:t>En cas d’impayé (slide 17-18) , vous effectuerez la radiation et la tâche devra être transférée dans la corbeille « Recouvrement » (Slide 26-27)</a:t>
            </a:r>
          </a:p>
          <a:p>
            <a:pPr marL="482600" lvl="1" indent="0" algn="just">
              <a:buNone/>
              <a:defRPr/>
            </a:pPr>
            <a:endParaRPr lang="fr-FR" sz="1600" dirty="0"/>
          </a:p>
          <a:p>
            <a:pPr lvl="1" algn="just">
              <a:defRPr/>
            </a:pPr>
            <a:r>
              <a:rPr lang="fr-FR" sz="1600" b="1" dirty="0" smtClean="0"/>
              <a:t>Connexion </a:t>
            </a:r>
            <a:r>
              <a:rPr lang="fr-FR" sz="1600" b="1" dirty="0" err="1" smtClean="0"/>
              <a:t>Wynsure</a:t>
            </a:r>
            <a:endParaRPr lang="fr-FR" sz="1600" b="1" dirty="0" smtClean="0"/>
          </a:p>
          <a:p>
            <a:pPr marL="482600" lvl="1" indent="0" algn="just">
              <a:buNone/>
              <a:defRPr/>
            </a:pPr>
            <a:endParaRPr lang="fr-FR" sz="1600" dirty="0"/>
          </a:p>
          <a:p>
            <a:pPr marL="482600" lvl="1" indent="0" algn="just">
              <a:buNone/>
              <a:defRPr/>
            </a:pPr>
            <a:endParaRPr lang="fr-FR" sz="1600" dirty="0" smtClean="0"/>
          </a:p>
          <a:p>
            <a:pPr marL="482600" lvl="1" indent="0" algn="just">
              <a:buNone/>
              <a:defRPr/>
            </a:pPr>
            <a:endParaRPr dirty="0" smtClean="0"/>
          </a:p>
          <a:p>
            <a:pPr marL="0" indent="0" algn="just">
              <a:buFontTx/>
              <a:buNone/>
              <a:defRPr/>
            </a:pPr>
            <a:endParaRPr sz="1400" dirty="0" smtClean="0"/>
          </a:p>
          <a:p>
            <a:pPr marL="0" indent="0" algn="just">
              <a:buFontTx/>
              <a:buNone/>
              <a:defRPr/>
            </a:pPr>
            <a:endParaRPr sz="1400" dirty="0" smtClean="0"/>
          </a:p>
          <a:p>
            <a:pPr marL="0" indent="0" algn="just">
              <a:buFontTx/>
              <a:buNone/>
              <a:defRPr/>
            </a:pPr>
            <a:endParaRPr dirty="0" smtClean="0"/>
          </a:p>
          <a:p>
            <a:pPr algn="just">
              <a:buFontTx/>
              <a:buNone/>
              <a:defRPr/>
            </a:pPr>
            <a:endParaRPr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28144"/>
            <a:ext cx="6552728" cy="35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483768" y="6264972"/>
            <a:ext cx="5929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Renseigner votre identifiant et mot de passe</a:t>
            </a:r>
          </a:p>
        </p:txBody>
      </p:sp>
    </p:spTree>
    <p:extLst>
      <p:ext uri="{BB962C8B-B14F-4D97-AF65-F5344CB8AC3E}">
        <p14:creationId xmlns:p14="http://schemas.microsoft.com/office/powerpoint/2010/main" val="42907029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err="1" smtClean="0"/>
              <a:t>Wynsure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26818" y="1124744"/>
            <a:ext cx="8429625" cy="410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Saisie de la radiation dans </a:t>
            </a:r>
            <a:r>
              <a:rPr lang="fr-FR" sz="1600" b="1" dirty="0" err="1" smtClean="0"/>
              <a:t>Wynsure</a:t>
            </a:r>
            <a:endParaRPr lang="fr-FR" sz="1600" dirty="0"/>
          </a:p>
          <a:p>
            <a:pPr marL="482600" lvl="1" indent="0" algn="just">
              <a:buNone/>
              <a:defRPr/>
            </a:pPr>
            <a:r>
              <a:rPr lang="fr-FR" sz="1600" dirty="0" smtClean="0"/>
              <a:t>Cliquer sur </a:t>
            </a:r>
            <a:r>
              <a:rPr lang="fr-FR" sz="1600" u="sng" dirty="0" smtClean="0"/>
              <a:t>Personne</a:t>
            </a:r>
            <a:r>
              <a:rPr lang="fr-FR" sz="1600" dirty="0" smtClean="0"/>
              <a:t> puis cliquer sur </a:t>
            </a:r>
            <a:r>
              <a:rPr lang="fr-FR" sz="1600" u="sng" dirty="0" smtClean="0"/>
              <a:t>Chercher une personne</a:t>
            </a:r>
          </a:p>
          <a:p>
            <a:pPr marL="482600" lvl="1" indent="0" algn="just">
              <a:buNone/>
              <a:defRPr/>
            </a:pPr>
            <a:endParaRPr lang="fr-FR" sz="1600" dirty="0"/>
          </a:p>
          <a:p>
            <a:pPr marL="482600" lvl="1" indent="0" algn="just">
              <a:buNone/>
              <a:defRPr/>
            </a:pPr>
            <a:endParaRPr lang="fr-FR" sz="1600" dirty="0" smtClean="0"/>
          </a:p>
          <a:p>
            <a:pPr marL="482600" lvl="1" indent="0" algn="just">
              <a:buNone/>
              <a:defRPr/>
            </a:pPr>
            <a:endParaRPr dirty="0" smtClean="0"/>
          </a:p>
          <a:p>
            <a:pPr marL="0" indent="0" algn="just">
              <a:buFontTx/>
              <a:buNone/>
              <a:defRPr/>
            </a:pPr>
            <a:endParaRPr sz="1400" dirty="0" smtClean="0"/>
          </a:p>
          <a:p>
            <a:pPr marL="0" indent="0" algn="just">
              <a:buFontTx/>
              <a:buNone/>
              <a:defRPr/>
            </a:pPr>
            <a:endParaRPr sz="1400" dirty="0" smtClean="0"/>
          </a:p>
          <a:p>
            <a:pPr marL="0" indent="0" algn="just">
              <a:buFontTx/>
              <a:buNone/>
              <a:defRPr/>
            </a:pPr>
            <a:endParaRPr dirty="0" smtClean="0"/>
          </a:p>
          <a:p>
            <a:pPr algn="just">
              <a:buFontTx/>
              <a:buNone/>
              <a:defRPr/>
            </a:pPr>
            <a:endParaRPr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1556792"/>
            <a:ext cx="237172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5709406" cy="316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H="1">
            <a:off x="1492416" y="1685266"/>
            <a:ext cx="576064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16216" y="1988840"/>
            <a:ext cx="20162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5148064" y="1628800"/>
            <a:ext cx="1368152" cy="540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6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err="1" smtClean="0"/>
              <a:t>Wynsure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21867" y="692151"/>
            <a:ext cx="8429625" cy="410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Saisie de la radiation dans </a:t>
            </a:r>
            <a:r>
              <a:rPr lang="fr-FR" sz="1600" b="1" dirty="0" err="1" smtClean="0"/>
              <a:t>Wynsure</a:t>
            </a:r>
            <a:endParaRPr lang="fr-FR" sz="1600" b="1" dirty="0" smtClean="0"/>
          </a:p>
          <a:p>
            <a:pPr marL="0" indent="0">
              <a:buNone/>
            </a:pPr>
            <a:endParaRPr lang="fr-FR" sz="1600" b="1" dirty="0" smtClean="0"/>
          </a:p>
          <a:p>
            <a:pPr marL="0" indent="0">
              <a:buNone/>
            </a:pPr>
            <a:r>
              <a:rPr lang="fr-FR" sz="1600" b="1" dirty="0" smtClean="0"/>
              <a:t>La fenêtre suivante apparait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16" y="1700808"/>
            <a:ext cx="8466534" cy="377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835696" y="5589240"/>
            <a:ext cx="730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Saisir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le numéro d’adhérent ou le nom et prénom de la personne  puis faire </a:t>
            </a:r>
            <a:endParaRPr lang="fr-FR" sz="1600" b="1" dirty="0" smtClean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« chercher »</a:t>
            </a:r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16416" y="2744652"/>
            <a:ext cx="592634" cy="25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166151" y="2352582"/>
            <a:ext cx="2621873" cy="140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243526" y="2654422"/>
            <a:ext cx="1120562" cy="216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051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err="1" smtClean="0"/>
              <a:t>Wynsure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21866" y="548680"/>
            <a:ext cx="8429625" cy="33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Saisie de la radiation dans </a:t>
            </a:r>
            <a:r>
              <a:rPr lang="fr-FR" sz="1600" b="1" dirty="0" err="1" smtClean="0"/>
              <a:t>Wynsure</a:t>
            </a:r>
            <a:endParaRPr lang="fr-FR" sz="1600" b="1" dirty="0" smtClean="0"/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2" name="ZoneTexte 1"/>
          <p:cNvSpPr txBox="1"/>
          <p:nvPr/>
        </p:nvSpPr>
        <p:spPr>
          <a:xfrm>
            <a:off x="449778" y="3352579"/>
            <a:ext cx="730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Cliquer deux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fois sur l’adhérent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9" y="1196752"/>
            <a:ext cx="7946206" cy="215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00" y="4318801"/>
            <a:ext cx="7021615" cy="13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259632" y="400506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Sélectionner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l’affiliation, puis sur « avenant »</a:t>
            </a:r>
          </a:p>
        </p:txBody>
      </p:sp>
      <p:sp>
        <p:nvSpPr>
          <p:cNvPr id="7" name="Rectangle 6"/>
          <p:cNvSpPr/>
          <p:nvPr/>
        </p:nvSpPr>
        <p:spPr>
          <a:xfrm>
            <a:off x="7758082" y="4941168"/>
            <a:ext cx="65073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195736" y="4318801"/>
            <a:ext cx="216024" cy="334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5076056" y="4221088"/>
            <a:ext cx="2682026" cy="828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763688" y="6092825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Si présence d’un ayant droit, il conviendra de procéder également à la résiliation du contrat.</a:t>
            </a:r>
          </a:p>
        </p:txBody>
      </p:sp>
    </p:spTree>
    <p:extLst>
      <p:ext uri="{BB962C8B-B14F-4D97-AF65-F5344CB8AC3E}">
        <p14:creationId xmlns:p14="http://schemas.microsoft.com/office/powerpoint/2010/main" val="28760427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err="1" smtClean="0"/>
              <a:t>Wynsure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21866" y="548681"/>
            <a:ext cx="842962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Saisie de la radiation dans </a:t>
            </a:r>
            <a:r>
              <a:rPr lang="fr-FR" sz="1600" b="1" dirty="0" err="1" smtClean="0"/>
              <a:t>Wynsure</a:t>
            </a:r>
            <a:endParaRPr lang="fr-FR" sz="1600" b="1" dirty="0" smtClean="0"/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611560" y="908721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fr-F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ttention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: positionner la date identique à celle de la garantie initiale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2" y="1426398"/>
            <a:ext cx="8248078" cy="192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71600" y="1988840"/>
            <a:ext cx="57606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851920" y="2132856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83568" y="3183191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Focus </a:t>
            </a:r>
            <a:r>
              <a:rPr lang="fr-FR" sz="1600" b="1" u="sng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: Pour </a:t>
            </a:r>
            <a:r>
              <a:rPr lang="fr-FR" sz="1600" b="1" u="sng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visualiser les impayés :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	Aller dans l’onglet « Comptabilité client 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»; sélectionner  la ligne de facturation  et faire « consulter »</a:t>
            </a:r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1" y="4005064"/>
            <a:ext cx="8280920" cy="147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99592" y="400506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563888" y="3933056"/>
            <a:ext cx="38164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43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err="1" smtClean="0"/>
              <a:t>Wynsure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21866" y="548681"/>
            <a:ext cx="842962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Saisie de la radiation dans </a:t>
            </a:r>
            <a:r>
              <a:rPr lang="fr-FR" sz="1600" b="1" dirty="0" err="1" smtClean="0"/>
              <a:t>Wynsure</a:t>
            </a:r>
            <a:endParaRPr lang="fr-FR" sz="1600" b="1" dirty="0" smtClean="0"/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2" name="ZoneTexte 1"/>
          <p:cNvSpPr txBox="1"/>
          <p:nvPr/>
        </p:nvSpPr>
        <p:spPr>
          <a:xfrm>
            <a:off x="683568" y="961625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La fenêtre « compte de facture » apparait avec l’information de l’impayé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81" y="1556792"/>
            <a:ext cx="7373303" cy="42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1720" y="5301208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1720" y="5733256"/>
            <a:ext cx="432048" cy="122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08881" y="1556792"/>
            <a:ext cx="133087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051720" y="1196752"/>
            <a:ext cx="43204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325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err="1" smtClean="0"/>
              <a:t>Wynsure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21866" y="548681"/>
            <a:ext cx="842962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Saisie de la radiation dans </a:t>
            </a:r>
            <a:r>
              <a:rPr lang="fr-FR" sz="1600" b="1" dirty="0" err="1" smtClean="0"/>
              <a:t>Wynsure</a:t>
            </a:r>
            <a:endParaRPr lang="fr-FR" sz="1600" b="1" dirty="0" smtClean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1" name="Imag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132856"/>
            <a:ext cx="5760720" cy="344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187624" y="980728"/>
            <a:ext cx="6696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Une fois que vous avez cliqué sur avenant  , bien positionner la date identique à celle de la garantie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initiale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et sélectionner  « Avenant de changement de couverture du contrat »</a:t>
            </a: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195736" y="3068960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234200" y="3376967"/>
            <a:ext cx="15457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4293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70008" y="44624"/>
            <a:ext cx="8143875" cy="857250"/>
          </a:xfrm>
        </p:spPr>
        <p:txBody>
          <a:bodyPr/>
          <a:lstStyle/>
          <a:p>
            <a:r>
              <a:rPr lang="fr-FR" sz="3200" dirty="0" smtClean="0"/>
              <a:t>Connexion</a:t>
            </a:r>
            <a:r>
              <a:rPr lang="fr-FR" dirty="0" smtClean="0"/>
              <a:t> à la GED</a:t>
            </a:r>
            <a:endParaRPr lang="fr-FR" sz="1800" i="1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275353" y="620689"/>
            <a:ext cx="842962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fr-FR" b="1" dirty="0" smtClean="0"/>
              <a:t>Connexion </a:t>
            </a:r>
            <a:r>
              <a:rPr lang="fr-FR" b="1" dirty="0"/>
              <a:t>sur IRIS </a:t>
            </a:r>
            <a:r>
              <a:rPr lang="fr-FR" b="1" dirty="0" err="1"/>
              <a:t>Next</a:t>
            </a:r>
            <a:endParaRPr lang="fr-FR" b="1" dirty="0"/>
          </a:p>
          <a:p>
            <a:pPr marL="0" indent="0" algn="just">
              <a:buNone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fr-F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defRPr/>
            </a:pPr>
            <a:endParaRPr lang="fr-FR" sz="1600" dirty="0"/>
          </a:p>
          <a:p>
            <a:pPr marL="482600" lvl="1" indent="0" algn="just">
              <a:buNone/>
              <a:defRPr/>
            </a:pPr>
            <a:endParaRPr lang="fr-FR" sz="1600" dirty="0" smtClean="0"/>
          </a:p>
          <a:p>
            <a:pPr marL="482600" lvl="1" indent="0" algn="just">
              <a:buNone/>
              <a:defRPr/>
            </a:pPr>
            <a:endParaRPr dirty="0" smtClean="0"/>
          </a:p>
          <a:p>
            <a:pPr marL="0" indent="0" algn="just">
              <a:buFontTx/>
              <a:buNone/>
              <a:defRPr/>
            </a:pPr>
            <a:endParaRPr sz="1400" dirty="0" smtClean="0"/>
          </a:p>
          <a:p>
            <a:pPr marL="0" indent="0" algn="just">
              <a:buFontTx/>
              <a:buNone/>
              <a:defRPr/>
            </a:pPr>
            <a:endParaRPr sz="1400" dirty="0" smtClean="0"/>
          </a:p>
          <a:p>
            <a:pPr marL="0" indent="0" algn="just">
              <a:buFontTx/>
              <a:buNone/>
              <a:defRPr/>
            </a:pPr>
            <a:endParaRPr dirty="0" smtClean="0"/>
          </a:p>
          <a:p>
            <a:pPr algn="just">
              <a:buFontTx/>
              <a:buNone/>
              <a:defRPr/>
            </a:pPr>
            <a:endParaRPr dirty="0" smtClean="0"/>
          </a:p>
        </p:txBody>
      </p:sp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97" y="1187744"/>
            <a:ext cx="2709863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3" y="1085350"/>
            <a:ext cx="2979737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Imag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24" y="2904961"/>
            <a:ext cx="4980579" cy="210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580112" y="1728788"/>
            <a:ext cx="1808163" cy="469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236014" y="4508899"/>
            <a:ext cx="153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ym typeface="Wingdings"/>
              </a:rPr>
              <a:t></a:t>
            </a:r>
            <a:endParaRPr lang="fr-FR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172797" y="1963738"/>
            <a:ext cx="449263" cy="3397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38537" y="2103408"/>
            <a:ext cx="23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ym typeface="Wingdings"/>
              </a:rPr>
              <a:t>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292080" y="2217171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Wingdings"/>
              </a:rPr>
              <a:t>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638315" y="5242847"/>
            <a:ext cx="77214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Commentaires :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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 Cliquer sur « Démarrer 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»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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Renseigner votre Utilisateur et votre Mot de passe. 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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Arriver sur la page d’accueil (qui diffère selon le profil de l’utilisateur)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err="1" smtClean="0"/>
              <a:t>Wynsure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21866" y="548681"/>
            <a:ext cx="842962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Saisie de la radiation dans </a:t>
            </a:r>
            <a:r>
              <a:rPr lang="fr-FR" sz="1600" b="1" dirty="0" err="1" smtClean="0"/>
              <a:t>Wynsure</a:t>
            </a:r>
            <a:endParaRPr lang="fr-FR" sz="1600" b="1" dirty="0" smtClean="0"/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1186627" y="960253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/>
            </a:lvl1pPr>
          </a:lstStyle>
          <a:p>
            <a:r>
              <a:rPr lang="fr-FR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Cliquer  sur suivant jusqu’à </a:t>
            </a:r>
            <a:r>
              <a:rPr lang="fr-FR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arriver sur l’écran « Garantie souscrite »</a:t>
            </a:r>
          </a:p>
          <a:p>
            <a:endParaRPr lang="fr-FR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/>
          </a:p>
        </p:txBody>
      </p:sp>
      <p:pic>
        <p:nvPicPr>
          <p:cNvPr id="12" name="Imag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375751"/>
            <a:ext cx="576072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1"/>
          <p:cNvSpPr txBox="1"/>
          <p:nvPr/>
        </p:nvSpPr>
        <p:spPr>
          <a:xfrm>
            <a:off x="1691680" y="5373216"/>
            <a:ext cx="57606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Sélectionner la garantie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principale </a:t>
            </a:r>
            <a:r>
              <a:rPr lang="fr-F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Santé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Dans l’exemple la « TOU » et cliquer sur « modifier »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03648" y="2492896"/>
            <a:ext cx="403244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872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err="1" smtClean="0"/>
              <a:t>Wynsure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21866" y="548681"/>
            <a:ext cx="842962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Saisie de la radiation dans </a:t>
            </a:r>
            <a:r>
              <a:rPr lang="fr-FR" sz="1600" b="1" dirty="0" err="1" smtClean="0"/>
              <a:t>Wynsure</a:t>
            </a:r>
            <a:endParaRPr lang="fr-FR" sz="1600" b="1" dirty="0" smtClean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908721"/>
            <a:ext cx="5760720" cy="299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1"/>
          <p:cNvSpPr txBox="1"/>
          <p:nvPr/>
        </p:nvSpPr>
        <p:spPr>
          <a:xfrm>
            <a:off x="1631949" y="3861048"/>
            <a:ext cx="67717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Dans le pavé classification : Double cliquer sur  « Renouvellement tacite 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»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Le pavé suivant apparait</a:t>
            </a: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654639" y="3356992"/>
            <a:ext cx="154920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9243" y="4430434"/>
            <a:ext cx="4735045" cy="223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4644008" y="4969440"/>
            <a:ext cx="37597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Sélectionner «  Ne pas renouveler »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Puis « Valider » et faire suivant  jusqu’au bout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474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err="1" smtClean="0"/>
              <a:t>Wynsure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21866" y="548681"/>
            <a:ext cx="842962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Editique (Courrier certificat de radiation)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1052736"/>
            <a:ext cx="76328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Rechercher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votre adhérent.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Dans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la synthèse personne, sélectionner l’onglet « contrat  », sélectionner la ligne de l’affiliation concernée  (si plusieurs), puis cliquer sur le bouton « 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imprimer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» </a:t>
            </a:r>
          </a:p>
          <a:p>
            <a:endParaRPr lang="fr-FR" dirty="0"/>
          </a:p>
        </p:txBody>
      </p:sp>
      <p:pic>
        <p:nvPicPr>
          <p:cNvPr id="1026" name="Imag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056784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71600" y="3284984"/>
            <a:ext cx="360040" cy="242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76004" y="4599134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7546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err="1" smtClean="0"/>
              <a:t>Wynsure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21866" y="548681"/>
            <a:ext cx="842962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Editique (Courrier certificat de radiation)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1052736"/>
            <a:ext cx="76328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Pour le courrier certificat de radiation</a:t>
            </a: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Sélectionner  « Courrier certificat de radiation » puis « Valider »</a:t>
            </a:r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59458" y="2780928"/>
            <a:ext cx="1308485" cy="242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51496"/>
            <a:ext cx="30861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59458" y="2609187"/>
            <a:ext cx="1152128" cy="121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59749" y="3188017"/>
            <a:ext cx="69847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La fenêtre destinataire du courrier s’ouvre, vérifier la sélection de l’adhérent puis « cliquer » sur « suivant » :</a:t>
            </a:r>
          </a:p>
          <a:p>
            <a:endParaRPr lang="fr-FR" dirty="0"/>
          </a:p>
        </p:txBody>
      </p:sp>
      <p:pic>
        <p:nvPicPr>
          <p:cNvPr id="2051" name="Imag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365" y="4012060"/>
            <a:ext cx="5631979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74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err="1" smtClean="0"/>
              <a:t>Wynsure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21866" y="548681"/>
            <a:ext cx="842962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Editique (Courrier certificat de radiation)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720254" y="1052736"/>
            <a:ext cx="76328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Pour le courrier certificat de radiation (suite)</a:t>
            </a: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err="1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Bdoc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s’ouvre et propose le mode d’envoi/impression, « cliquer » sur « valider » :</a:t>
            </a:r>
          </a:p>
          <a:p>
            <a:endParaRPr lang="fr-FR" dirty="0"/>
          </a:p>
        </p:txBody>
      </p:sp>
      <p:pic>
        <p:nvPicPr>
          <p:cNvPr id="3074" name="Image 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57030"/>
            <a:ext cx="6572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513527" y="4797152"/>
            <a:ext cx="7226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Le courrier s’affiche, avec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l’icône          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vous pouvez afficher  le courrier en plein écran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Vous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pouvez revenir à l’écran précédent par l’icône 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Si le courrier est correct, il convient de le valider par l’icône 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66124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20402"/>
            <a:ext cx="247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27" y="4825819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20254" y="2492896"/>
            <a:ext cx="32335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9452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smtClean="0"/>
              <a:t>GED (Iris </a:t>
            </a:r>
            <a:r>
              <a:rPr lang="fr-FR" dirty="0" err="1" smtClean="0"/>
              <a:t>Next</a:t>
            </a:r>
            <a:r>
              <a:rPr lang="fr-FR" dirty="0" smtClean="0"/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55399" y="692696"/>
            <a:ext cx="842962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</a:t>
            </a:r>
            <a:r>
              <a:rPr lang="fr-FR" sz="1800" b="1" dirty="0" smtClean="0"/>
              <a:t>Fin de tâche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720254" y="105273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Une fois que le certificat de radiation est généré, il conviendra de retourner sur la GED afin de mettre comme  commentaire :  « Radiation traitée » .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Ne pas oublier d’enregistrer systématiquement le commentaire .</a:t>
            </a:r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0" y="2132856"/>
            <a:ext cx="3756021" cy="308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678" y="2555284"/>
            <a:ext cx="4544740" cy="134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20072" y="2564904"/>
            <a:ext cx="4320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89670" y="4786160"/>
            <a:ext cx="1307112" cy="42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788024" y="478616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Puis sélectionner « Terminer »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71800" y="220486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7271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smtClean="0"/>
              <a:t>GED (Iris </a:t>
            </a:r>
            <a:r>
              <a:rPr lang="fr-FR" dirty="0" err="1" smtClean="0"/>
              <a:t>Next</a:t>
            </a:r>
            <a:r>
              <a:rPr lang="fr-FR" dirty="0" smtClean="0"/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55399" y="692696"/>
            <a:ext cx="842962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</a:t>
            </a:r>
            <a:r>
              <a:rPr lang="fr-FR" sz="1800" b="1" dirty="0" smtClean="0"/>
              <a:t>Pour transférer la tâche 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720254" y="1052736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ym typeface="Wingdings"/>
              </a:rPr>
              <a:t></a:t>
            </a:r>
            <a:r>
              <a:rPr lang="fr-FR" sz="1600" dirty="0"/>
              <a:t> 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Pour accéder à la fonction transfert, cliquer sur le lien dans l’onglet « Tâches »</a:t>
            </a:r>
          </a:p>
          <a:p>
            <a:r>
              <a:rPr lang="fr-FR" sz="1600" b="1" dirty="0"/>
              <a:t> </a:t>
            </a:r>
            <a:endParaRPr lang="fr-F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4" y="1468666"/>
            <a:ext cx="7305055" cy="411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9236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8143875" cy="857250"/>
          </a:xfrm>
        </p:spPr>
        <p:txBody>
          <a:bodyPr/>
          <a:lstStyle/>
          <a:p>
            <a:r>
              <a:rPr lang="fr-FR" dirty="0" smtClean="0"/>
              <a:t>GED (Iris </a:t>
            </a:r>
            <a:r>
              <a:rPr lang="fr-FR" dirty="0" err="1" smtClean="0"/>
              <a:t>Next</a:t>
            </a:r>
            <a:r>
              <a:rPr lang="fr-FR" dirty="0" smtClean="0"/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355398" y="535839"/>
            <a:ext cx="842962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b="1" dirty="0" smtClean="0"/>
              <a:t> </a:t>
            </a:r>
            <a:r>
              <a:rPr lang="fr-FR" sz="1800" b="1" dirty="0" smtClean="0"/>
              <a:t>Pour transférer la tâche 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720254" y="88676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Ecran transfert</a:t>
            </a:r>
          </a:p>
          <a:p>
            <a:r>
              <a:rPr lang="fr-FR" sz="1600" b="1" dirty="0"/>
              <a:t> </a:t>
            </a:r>
            <a:endParaRPr lang="fr-FR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1" y="1179151"/>
            <a:ext cx="79057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699792" y="5085184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87624" y="4204436"/>
            <a:ext cx="82089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Commentaires :  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	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Sélectionner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la corbeille de redirection dans le menu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déroulant : 			- Recouvrement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	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(Facultatif)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Sélectionner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un opérateur dans le menu déroulant.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	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Cliquer sur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                       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pour valider et enregistrer le transfert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	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Cliquer sur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        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pour annuler le transfert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endParaRPr lang="fr-FR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53" y="5455214"/>
            <a:ext cx="1038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53" y="5966793"/>
            <a:ext cx="367250" cy="34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444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exte 2"/>
          <p:cNvSpPr>
            <a:spLocks noGrp="1"/>
          </p:cNvSpPr>
          <p:nvPr>
            <p:ph type="body" idx="1"/>
          </p:nvPr>
        </p:nvSpPr>
        <p:spPr>
          <a:xfrm>
            <a:off x="733425" y="1620838"/>
            <a:ext cx="7772400" cy="4129087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smtClean="0">
                <a:solidFill>
                  <a:srgbClr val="7F7F7F"/>
                </a:solidFill>
              </a:rPr>
              <a:t>Ce document est propriété d’almerys, il est mis à votre disposition à des fins informatives.</a:t>
            </a:r>
          </a:p>
          <a:p>
            <a:pPr algn="just">
              <a:buFont typeface="Arial" charset="0"/>
              <a:buNone/>
            </a:pPr>
            <a:endParaRPr smtClean="0">
              <a:solidFill>
                <a:srgbClr val="7F7F7F"/>
              </a:solidFill>
            </a:endParaRPr>
          </a:p>
          <a:p>
            <a:pPr algn="ctr">
              <a:buFont typeface="Arial" charset="0"/>
              <a:buNone/>
            </a:pPr>
            <a:r>
              <a:rPr smtClean="0">
                <a:solidFill>
                  <a:srgbClr val="7F7F7F"/>
                </a:solidFill>
              </a:rPr>
              <a:t>almerys - Copyright 2013</a:t>
            </a:r>
          </a:p>
          <a:p>
            <a:pPr algn="ctr">
              <a:buFont typeface="Arial" charset="0"/>
              <a:buNone/>
            </a:pPr>
            <a:r>
              <a:rPr smtClean="0">
                <a:solidFill>
                  <a:srgbClr val="7F7F7F"/>
                </a:solidFill>
              </a:rPr>
              <a:t>Tous droits réservés</a:t>
            </a:r>
          </a:p>
          <a:p>
            <a:pPr algn="just">
              <a:buFont typeface="Arial" charset="0"/>
              <a:buNone/>
            </a:pPr>
            <a:endParaRPr smtClean="0">
              <a:solidFill>
                <a:srgbClr val="7F7F7F"/>
              </a:solidFill>
            </a:endParaRPr>
          </a:p>
          <a:p>
            <a:pPr algn="just">
              <a:buFont typeface="Arial" charset="0"/>
              <a:buNone/>
            </a:pPr>
            <a:endParaRPr smtClean="0">
              <a:solidFill>
                <a:srgbClr val="7F7F7F"/>
              </a:solidFill>
            </a:endParaRPr>
          </a:p>
          <a:p>
            <a:pPr algn="just">
              <a:buFont typeface="Arial" charset="0"/>
              <a:buNone/>
            </a:pPr>
            <a:r>
              <a:rPr smtClean="0">
                <a:solidFill>
                  <a:srgbClr val="7F7F7F"/>
                </a:solidFill>
              </a:rPr>
              <a:t>Toute utilisation de présentations dont les contenus sont élaborés par almerys doit être soumise à demande auprès de</a:t>
            </a:r>
          </a:p>
          <a:p>
            <a:pPr algn="just">
              <a:buFont typeface="Arial" charset="0"/>
              <a:buNone/>
            </a:pPr>
            <a:endParaRPr smtClean="0">
              <a:solidFill>
                <a:srgbClr val="7F7F7F"/>
              </a:solidFill>
            </a:endParaRPr>
          </a:p>
          <a:p>
            <a:pPr algn="ctr">
              <a:buFont typeface="Arial" charset="0"/>
              <a:buNone/>
            </a:pPr>
            <a:r>
              <a:rPr b="1" smtClean="0">
                <a:solidFill>
                  <a:srgbClr val="7F7F7F"/>
                </a:solidFill>
              </a:rPr>
              <a:t>marketing@almerys.com</a:t>
            </a:r>
          </a:p>
          <a:p>
            <a:pPr algn="just">
              <a:buFont typeface="Arial" charset="0"/>
              <a:buNone/>
            </a:pPr>
            <a:endParaRPr smtClean="0">
              <a:solidFill>
                <a:srgbClr val="7F7F7F"/>
              </a:solidFill>
            </a:endParaRPr>
          </a:p>
          <a:p>
            <a:pPr algn="just">
              <a:buFont typeface="Arial" charset="0"/>
              <a:buNone/>
            </a:pPr>
            <a:endParaRPr lang="en-US" smtClean="0">
              <a:solidFill>
                <a:srgbClr val="7F7F7F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78213" y="3365500"/>
            <a:ext cx="2897187" cy="5143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fr-FR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merci</a:t>
            </a:r>
          </a:p>
        </p:txBody>
      </p:sp>
      <p:pic>
        <p:nvPicPr>
          <p:cNvPr id="73730" name="Picture 2" descr="C:\Users\maya\Desktop\ppt\image fond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4343400"/>
            <a:ext cx="91551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1"/>
          <p:cNvSpPr txBox="1"/>
          <p:nvPr/>
        </p:nvSpPr>
        <p:spPr>
          <a:xfrm>
            <a:off x="1806575" y="6354763"/>
            <a:ext cx="693420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Contact - marketing@almerys.com  -  commercial@almerys.com </a:t>
            </a:r>
          </a:p>
        </p:txBody>
      </p:sp>
      <p:pic>
        <p:nvPicPr>
          <p:cNvPr id="73732" name="Image 6" descr="almerys+phra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325" y="260350"/>
            <a:ext cx="2665413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Rectangle 7"/>
          <p:cNvSpPr>
            <a:spLocks noChangeArrowheads="1"/>
          </p:cNvSpPr>
          <p:nvPr/>
        </p:nvSpPr>
        <p:spPr bwMode="auto">
          <a:xfrm>
            <a:off x="2868613" y="6248400"/>
            <a:ext cx="4752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200">
                <a:solidFill>
                  <a:srgbClr val="606367"/>
                </a:solidFill>
                <a:latin typeface="Calibri" pitchFamily="34" charset="0"/>
              </a:rPr>
              <a:t>Document de formation réalisé par Béatrice TULOUP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98" y="116632"/>
            <a:ext cx="8143875" cy="857250"/>
          </a:xfrm>
        </p:spPr>
        <p:txBody>
          <a:bodyPr/>
          <a:lstStyle/>
          <a:p>
            <a:pPr lvl="0"/>
            <a:r>
              <a:rPr lang="fr-FR" b="1" dirty="0"/>
              <a:t>Accès aux corbeilles et aux tâches</a:t>
            </a:r>
            <a:br>
              <a:rPr lang="fr-FR" b="1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 bwMode="auto">
          <a:xfrm>
            <a:off x="291296" y="692150"/>
            <a:ext cx="8337549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63525" indent="-263525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SzPct val="80000"/>
              <a:buFont typeface="Wingdings" pitchFamily="2" charset="2"/>
              <a:buChar char="q"/>
              <a:defRPr lang="fr-FR" sz="2400" kern="1200" dirty="0">
                <a:solidFill>
                  <a:srgbClr val="6063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68350" indent="-28575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Wingdings" pitchFamily="2" charset="2"/>
              <a:buChar char="ü"/>
              <a:defRPr sz="20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2pPr>
            <a:lvl3pPr marL="11874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Calibri" pitchFamily="34" charset="0"/>
              <a:buChar char="-"/>
              <a:defRPr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3pPr>
            <a:lvl4pPr marL="160655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rgbClr val="A08C57"/>
              </a:buClr>
              <a:buFont typeface="Arial" charset="0"/>
              <a:buChar char="•"/>
              <a:defRPr sz="16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defRPr sz="1400">
                <a:solidFill>
                  <a:srgbClr val="606367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1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fr-FR" sz="1600" b="1" dirty="0" smtClean="0"/>
              <a:t>Cas n°1 : Accès aux corbeilles</a:t>
            </a:r>
          </a:p>
          <a:p>
            <a:pPr marL="482600" lvl="1" indent="0" algn="just">
              <a:buNone/>
              <a:defRPr/>
            </a:pPr>
            <a:endParaRPr lang="fr-FR" sz="1600" dirty="0" smtClean="0"/>
          </a:p>
          <a:p>
            <a:pPr marL="482600" lvl="1" indent="0" algn="just">
              <a:buNone/>
              <a:defRPr/>
            </a:pPr>
            <a:endParaRPr dirty="0" smtClean="0"/>
          </a:p>
          <a:p>
            <a:pPr marL="0" indent="0" algn="just">
              <a:buFontTx/>
              <a:buNone/>
              <a:defRPr/>
            </a:pPr>
            <a:endParaRPr sz="1400" dirty="0" smtClean="0"/>
          </a:p>
          <a:p>
            <a:pPr marL="0" indent="0" algn="just">
              <a:buFontTx/>
              <a:buNone/>
              <a:defRPr/>
            </a:pPr>
            <a:endParaRPr sz="1400" dirty="0" smtClean="0"/>
          </a:p>
          <a:p>
            <a:pPr marL="0" indent="0" algn="just">
              <a:buFontTx/>
              <a:buNone/>
              <a:defRPr/>
            </a:pPr>
            <a:endParaRPr dirty="0" smtClean="0"/>
          </a:p>
          <a:p>
            <a:pPr algn="just">
              <a:buFontTx/>
              <a:buNone/>
              <a:defRPr/>
            </a:pPr>
            <a:endParaRPr dirty="0" smtClean="0"/>
          </a:p>
        </p:txBody>
      </p:sp>
      <p:pic>
        <p:nvPicPr>
          <p:cNvPr id="3074" name="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80"/>
          <a:stretch>
            <a:fillRect/>
          </a:stretch>
        </p:blipFill>
        <p:spPr bwMode="auto">
          <a:xfrm>
            <a:off x="1476538" y="1030375"/>
            <a:ext cx="5976938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Imag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09"/>
          <a:stretch>
            <a:fillRect/>
          </a:stretch>
        </p:blipFill>
        <p:spPr bwMode="auto">
          <a:xfrm>
            <a:off x="1547664" y="2351087"/>
            <a:ext cx="5970588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Imag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11" y="4594225"/>
            <a:ext cx="5970588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807555" y="1628775"/>
            <a:ext cx="1046162" cy="17621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600607" y="1516826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Wingdings"/>
              </a:rPr>
              <a:t></a:t>
            </a:r>
            <a:endParaRPr lang="fr-FR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483768" y="2614760"/>
            <a:ext cx="5099050" cy="13636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420894" y="4077072"/>
            <a:ext cx="5165607" cy="391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915816" y="3113057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Wingdings"/>
              </a:rPr>
              <a:t>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915816" y="4153633"/>
            <a:ext cx="360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ym typeface="Wingdings"/>
              </a:rPr>
              <a:t></a:t>
            </a:r>
            <a:endParaRPr lang="fr-FR" dirty="0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2505483" y="2351087"/>
            <a:ext cx="338325" cy="1397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762658" y="2214650"/>
            <a:ext cx="360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ym typeface="Wingdings"/>
              </a:rPr>
              <a:t></a:t>
            </a:r>
            <a:endParaRPr lang="fr-FR" dirty="0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325811" y="4553743"/>
            <a:ext cx="6196012" cy="2155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8108588" y="4594225"/>
            <a:ext cx="255588" cy="26828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918574" y="4519610"/>
            <a:ext cx="3778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  <a:sym typeface="Wingdings" pitchFamily="2" charset="2"/>
              </a:rPr>
              <a:t>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305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98" y="116632"/>
            <a:ext cx="8143875" cy="857250"/>
          </a:xfrm>
        </p:spPr>
        <p:txBody>
          <a:bodyPr/>
          <a:lstStyle/>
          <a:p>
            <a:pPr lvl="0"/>
            <a:r>
              <a:rPr lang="fr-FR" b="1" dirty="0"/>
              <a:t>Accès aux corbeilles et aux tâches</a:t>
            </a:r>
            <a:br>
              <a:rPr lang="fr-FR" b="1" dirty="0"/>
            </a:br>
            <a:r>
              <a:rPr lang="fr-FR" sz="1600" b="1" kern="1200" dirty="0">
                <a:ea typeface="+mn-ea"/>
              </a:rPr>
              <a:t/>
            </a:r>
            <a:br>
              <a:rPr lang="fr-FR" sz="1600" b="1" kern="1200" dirty="0">
                <a:ea typeface="+mn-ea"/>
              </a:rPr>
            </a:br>
            <a:endParaRPr lang="fr-FR" sz="1600" b="1" kern="1200" dirty="0">
              <a:ea typeface="+mn-ea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827584" y="764704"/>
            <a:ext cx="783381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Commentaires :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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 Cliquer sur « Corbeilles à traiter » pour accéder aux corbeilles d’arrivées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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Liste des corbeilles sous forme de camembert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où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chaque portion correspond à une corbeille et dont la surface est proportionnelle aux nombres de plis contenus dans la corbeille. Ce camembert n’affiche que les corbeilles contenant des plis à traiter. Les corbeilles vides ne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s’affichent pas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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Liste de mes tâches à traiter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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Bouton de navigation : </a:t>
            </a:r>
          </a:p>
          <a:p>
            <a:pPr lvl="0"/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Cliquer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sur            pour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retourner à l’écran d’accueil</a:t>
            </a:r>
          </a:p>
          <a:p>
            <a:pPr lvl="0"/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Cliquer sur 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      pour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revenir à l’écran précédent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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Cliquer sur 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     pour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dérouler le détail des corbeilles. Dans cette liste s’affichent l’ensemble des corbeilles accessibles à votre profil, également celles qui ne contiennent aucune tâche.  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	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Masquer le détail des corbeilles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 </a:t>
            </a: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99040"/>
            <a:ext cx="3524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015" y="3765525"/>
            <a:ext cx="304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693" y="4221088"/>
            <a:ext cx="3429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7300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98" y="116632"/>
            <a:ext cx="8143875" cy="504056"/>
          </a:xfrm>
        </p:spPr>
        <p:txBody>
          <a:bodyPr/>
          <a:lstStyle/>
          <a:p>
            <a:pPr lvl="1"/>
            <a:r>
              <a:rPr lang="fr-FR" b="1" dirty="0"/>
              <a:t>Accès aux corbeilles et aux tâches</a:t>
            </a:r>
            <a:br>
              <a:rPr lang="fr-FR" b="1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572100" y="548680"/>
            <a:ext cx="74888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Cas n°2 : Affichage des tâches d’une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corbeille</a:t>
            </a:r>
          </a:p>
          <a:p>
            <a:pPr lvl="1"/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Il faut au préalable afficher l’ensemble des corbeilles (voir cas n°1).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u="sng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Accès au contenu de la </a:t>
            </a:r>
            <a:r>
              <a:rPr lang="fr-FR" sz="1600" b="1" u="sng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corbeille</a:t>
            </a:r>
          </a:p>
          <a:p>
            <a:endParaRPr lang="fr-FR" sz="1600" b="1" u="sng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endParaRPr lang="fr-FR" sz="1600" b="1" u="sng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dirty="0"/>
              <a:t> </a:t>
            </a:r>
          </a:p>
          <a:p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564" y="1916832"/>
            <a:ext cx="6587250" cy="39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876078" y="5722601"/>
            <a:ext cx="65376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Commentaires 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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 Cliquer sur la portion de camembert représentant la corbeille souhaitée 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ou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  <a:sym typeface="Wingdings"/>
              </a:rPr>
              <a:t>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 : Cliquer sur la ligne correspondante à la corbeille souhaitée</a:t>
            </a:r>
          </a:p>
        </p:txBody>
      </p:sp>
    </p:spTree>
    <p:extLst>
      <p:ext uri="{BB962C8B-B14F-4D97-AF65-F5344CB8AC3E}">
        <p14:creationId xmlns:p14="http://schemas.microsoft.com/office/powerpoint/2010/main" val="42895250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98" y="116632"/>
            <a:ext cx="8143875" cy="504056"/>
          </a:xfrm>
        </p:spPr>
        <p:txBody>
          <a:bodyPr/>
          <a:lstStyle/>
          <a:p>
            <a:pPr lvl="1"/>
            <a:r>
              <a:rPr lang="fr-FR" b="1" dirty="0"/>
              <a:t>Accès aux corbeilles et aux tâches</a:t>
            </a:r>
            <a:br>
              <a:rPr lang="fr-FR" b="1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572100" y="548680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Cas n°2 : Affichage des tâches d’une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corbeille</a:t>
            </a:r>
          </a:p>
          <a:p>
            <a:pPr lvl="1"/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Affichage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du contenu de la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corbeille: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Les radiations au 30/09 sont présentes dans la corbeille « Vie du contrat »</a:t>
            </a: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endParaRPr lang="fr-FR" sz="1600" b="1" u="sng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endParaRPr lang="fr-FR" sz="1600" b="1" u="sng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dirty="0"/>
              <a:t> </a:t>
            </a:r>
          </a:p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724228" cy="4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123728" y="6092825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Cliquer sur la ligne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« Vie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du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contrat »</a:t>
            </a:r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735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98" y="116632"/>
            <a:ext cx="8143875" cy="504056"/>
          </a:xfrm>
        </p:spPr>
        <p:txBody>
          <a:bodyPr/>
          <a:lstStyle/>
          <a:p>
            <a:pPr lvl="1"/>
            <a:r>
              <a:rPr lang="fr-FR" b="1" dirty="0"/>
              <a:t>Accès aux corbeilles et aux tâches</a:t>
            </a:r>
            <a:br>
              <a:rPr lang="fr-FR" b="1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572100" y="548680"/>
            <a:ext cx="74888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Cas n°2 : Affichage des tâches d’une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corbeille</a:t>
            </a:r>
          </a:p>
          <a:p>
            <a:pPr lvl="1"/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Affichage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du contenu de la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corbeille (suite):</a:t>
            </a: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Pour retrouver les radiations il faudra filtrer comme suit :</a:t>
            </a: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	Activité – égal à – Radiation AD (ayant droit)</a:t>
            </a:r>
          </a:p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Activité – égal à -  Radiation adhérent</a:t>
            </a: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endParaRPr lang="fr-FR" sz="1600" b="1" u="sng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dirty="0"/>
              <a:t> </a:t>
            </a:r>
          </a:p>
          <a:p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5" y="2348880"/>
            <a:ext cx="8225482" cy="208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89" y="4280522"/>
            <a:ext cx="2189529" cy="21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81589" y="5733256"/>
            <a:ext cx="125470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763688" y="494116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Cliquer sur « 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rechercher »</a:t>
            </a:r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4280522"/>
            <a:ext cx="936104" cy="228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1043608" y="4509120"/>
            <a:ext cx="216024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816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98" y="116632"/>
            <a:ext cx="8143875" cy="504056"/>
          </a:xfrm>
        </p:spPr>
        <p:txBody>
          <a:bodyPr/>
          <a:lstStyle/>
          <a:p>
            <a:pPr lvl="1"/>
            <a:r>
              <a:rPr lang="fr-FR" b="1" dirty="0"/>
              <a:t>Accès aux corbeilles et aux tâches</a:t>
            </a:r>
            <a:br>
              <a:rPr lang="fr-FR" b="1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572100" y="548680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Cas n°2 : Affichage des tâches d’une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corbeille</a:t>
            </a:r>
          </a:p>
          <a:p>
            <a:pPr lvl="1"/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Affichage </a:t>
            </a: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du contenu de la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corbeille (suite):</a:t>
            </a:r>
          </a:p>
          <a:p>
            <a:endParaRPr lang="fr-FR" sz="1600" b="1" dirty="0" smtClean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La fenêtre avec les résultats apparait</a:t>
            </a: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39" y="1844824"/>
            <a:ext cx="681945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044807" y="5842337"/>
            <a:ext cx="61926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Il conviendra d’ouvrir chaque tâche (en cliquant sur chaque ligne)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, de la traiter , de la terminer ou transférer  et de prendre la suivante.</a:t>
            </a:r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262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98" y="116632"/>
            <a:ext cx="8143875" cy="504056"/>
          </a:xfrm>
        </p:spPr>
        <p:txBody>
          <a:bodyPr/>
          <a:lstStyle/>
          <a:p>
            <a:pPr lvl="1"/>
            <a:r>
              <a:rPr lang="fr-FR" b="1" dirty="0"/>
              <a:t>Accès aux corbeilles et aux tâches</a:t>
            </a:r>
            <a:br>
              <a:rPr lang="fr-FR" b="1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0" y="6092825"/>
            <a:ext cx="495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544468" y="548680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Cas n°2 : Affichage des tâches d’une </a:t>
            </a:r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corbeille</a:t>
            </a:r>
          </a:p>
          <a:p>
            <a:pPr lvl="1"/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Affichage de la tâche</a:t>
            </a:r>
          </a:p>
          <a:p>
            <a:endParaRPr lang="fr-FR" sz="1600" b="1" dirty="0" smtClean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La fenêtre suivante apparait</a:t>
            </a:r>
          </a:p>
          <a:p>
            <a:endParaRPr lang="fr-FR" sz="1600" b="1" dirty="0">
              <a:solidFill>
                <a:srgbClr val="60636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sz="1600" b="1" dirty="0" smtClean="0">
                <a:solidFill>
                  <a:srgbClr val="606367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76011"/>
            <a:ext cx="6511826" cy="373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680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merys standard">
  <a:themeElements>
    <a:clrScheme name="business_services_V6_small 2">
      <a:dk1>
        <a:srgbClr val="000000"/>
      </a:dk1>
      <a:lt1>
        <a:srgbClr val="FFFFFF"/>
      </a:lt1>
      <a:dk2>
        <a:srgbClr val="FF6600"/>
      </a:dk2>
      <a:lt2>
        <a:srgbClr val="DDDDDD"/>
      </a:lt2>
      <a:accent1>
        <a:srgbClr val="000000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AAAA"/>
      </a:accent5>
      <a:accent6>
        <a:srgbClr val="E7E7E7"/>
      </a:accent6>
      <a:hlink>
        <a:srgbClr val="FF6600"/>
      </a:hlink>
      <a:folHlink>
        <a:srgbClr val="FF6600"/>
      </a:folHlink>
    </a:clrScheme>
    <a:fontScheme name="business_services_V6_sm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iness_services_V6_small 1">
        <a:dk1>
          <a:srgbClr val="333333"/>
        </a:dk1>
        <a:lt1>
          <a:srgbClr val="FFFFFF"/>
        </a:lt1>
        <a:dk2>
          <a:srgbClr val="000000"/>
        </a:dk2>
        <a:lt2>
          <a:srgbClr val="FF6600"/>
        </a:lt2>
        <a:accent1>
          <a:srgbClr val="000000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services_V6_small 2">
        <a:dk1>
          <a:srgbClr val="000000"/>
        </a:dk1>
        <a:lt1>
          <a:srgbClr val="FFFFFF"/>
        </a:lt1>
        <a:dk2>
          <a:srgbClr val="FF6600"/>
        </a:dk2>
        <a:lt2>
          <a:srgbClr val="DDDDDD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lmerys standard">
  <a:themeElements>
    <a:clrScheme name="business_services_V6_small 2">
      <a:dk1>
        <a:srgbClr val="000000"/>
      </a:dk1>
      <a:lt1>
        <a:srgbClr val="FFFFFF"/>
      </a:lt1>
      <a:dk2>
        <a:srgbClr val="FF6600"/>
      </a:dk2>
      <a:lt2>
        <a:srgbClr val="DDDDDD"/>
      </a:lt2>
      <a:accent1>
        <a:srgbClr val="000000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AAAA"/>
      </a:accent5>
      <a:accent6>
        <a:srgbClr val="E7E7E7"/>
      </a:accent6>
      <a:hlink>
        <a:srgbClr val="FF6600"/>
      </a:hlink>
      <a:folHlink>
        <a:srgbClr val="FF6600"/>
      </a:folHlink>
    </a:clrScheme>
    <a:fontScheme name="business_services_V6_sm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iness_services_V6_small 1">
        <a:dk1>
          <a:srgbClr val="333333"/>
        </a:dk1>
        <a:lt1>
          <a:srgbClr val="FFFFFF"/>
        </a:lt1>
        <a:dk2>
          <a:srgbClr val="000000"/>
        </a:dk2>
        <a:lt2>
          <a:srgbClr val="FF6600"/>
        </a:lt2>
        <a:accent1>
          <a:srgbClr val="000000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services_V6_small 2">
        <a:dk1>
          <a:srgbClr val="000000"/>
        </a:dk1>
        <a:lt1>
          <a:srgbClr val="FFFFFF"/>
        </a:lt1>
        <a:dk2>
          <a:srgbClr val="FF6600"/>
        </a:dk2>
        <a:lt2>
          <a:srgbClr val="DDDDDD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110720 Modèle Présentation</Template>
  <TotalTime>5030</TotalTime>
  <Words>677</Words>
  <Application>Microsoft Office PowerPoint</Application>
  <PresentationFormat>Affichage à l'écran (4:3)</PresentationFormat>
  <Paragraphs>264</Paragraphs>
  <Slides>29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1" baseType="lpstr">
      <vt:lpstr>almerys standard</vt:lpstr>
      <vt:lpstr>1_almerys standard</vt:lpstr>
      <vt:lpstr>Présentation PowerPoint</vt:lpstr>
      <vt:lpstr>Connexion à la GED</vt:lpstr>
      <vt:lpstr>Accès aux corbeilles et aux tâches  </vt:lpstr>
      <vt:lpstr>Accès aux corbeilles et aux tâches  </vt:lpstr>
      <vt:lpstr>Accès aux corbeilles et aux tâches  </vt:lpstr>
      <vt:lpstr>Accès aux corbeilles et aux tâches  </vt:lpstr>
      <vt:lpstr>Accès aux corbeilles et aux tâches  </vt:lpstr>
      <vt:lpstr>Accès aux corbeilles et aux tâches  </vt:lpstr>
      <vt:lpstr>Accès aux corbeilles et aux tâches  </vt:lpstr>
      <vt:lpstr>Accès aux corbeilles et aux tâches  </vt:lpstr>
      <vt:lpstr>Accès aux corbeilles et aux tâches  </vt:lpstr>
      <vt:lpstr>Accès aux corbeilles et aux tâches  </vt:lpstr>
      <vt:lpstr>Wynsure</vt:lpstr>
      <vt:lpstr>Wynsure</vt:lpstr>
      <vt:lpstr>Wynsure</vt:lpstr>
      <vt:lpstr>Wynsure</vt:lpstr>
      <vt:lpstr>Wynsure</vt:lpstr>
      <vt:lpstr>Wynsure</vt:lpstr>
      <vt:lpstr>Wynsure</vt:lpstr>
      <vt:lpstr>Wynsure</vt:lpstr>
      <vt:lpstr>Wynsure</vt:lpstr>
      <vt:lpstr>Wynsure</vt:lpstr>
      <vt:lpstr>Wynsure</vt:lpstr>
      <vt:lpstr>Wynsure</vt:lpstr>
      <vt:lpstr>GED (Iris Next)</vt:lpstr>
      <vt:lpstr>GED (Iris Next)</vt:lpstr>
      <vt:lpstr>GED (Iris Next)</vt:lpstr>
      <vt:lpstr>Présentation PowerPoint</vt:lpstr>
      <vt:lpstr>Présentation PowerPoint</vt:lpstr>
    </vt:vector>
  </TitlesOfParts>
  <Company>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marketing</dc:creator>
  <cp:lastModifiedBy>LALAHARIZAKA Mamy Seheno Basillah</cp:lastModifiedBy>
  <cp:revision>1658</cp:revision>
  <cp:lastPrinted>2014-01-28T13:34:17Z</cp:lastPrinted>
  <dcterms:created xsi:type="dcterms:W3CDTF">2007-07-17T17:23:19Z</dcterms:created>
  <dcterms:modified xsi:type="dcterms:W3CDTF">2016-08-16T14:45:17Z</dcterms:modified>
</cp:coreProperties>
</file>