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97" r:id="rId3"/>
    <p:sldId id="314" r:id="rId4"/>
    <p:sldId id="257" r:id="rId5"/>
    <p:sldId id="258" r:id="rId6"/>
    <p:sldId id="310" r:id="rId7"/>
    <p:sldId id="311" r:id="rId8"/>
    <p:sldId id="312" r:id="rId9"/>
    <p:sldId id="313" r:id="rId10"/>
    <p:sldId id="302" r:id="rId11"/>
    <p:sldId id="303" r:id="rId12"/>
  </p:sldIdLst>
  <p:sldSz cx="9144000" cy="6858000" type="screen4x3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CC0066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291" autoAdjust="0"/>
  </p:normalViewPr>
  <p:slideViewPr>
    <p:cSldViewPr>
      <p:cViewPr>
        <p:scale>
          <a:sx n="106" d="100"/>
          <a:sy n="106" d="100"/>
        </p:scale>
        <p:origin x="-114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73881-0A8C-4A31-B85B-10ED85A71D64}" type="datetimeFigureOut">
              <a:rPr lang="fr-FR" smtClean="0"/>
              <a:t>29/11/2016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29947D-D8A0-4CA3-9C32-98956B4FD6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8362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29947D-D8A0-4CA3-9C32-98956B4FD62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3342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2CB84-7113-4B5F-AFD6-B3879DEA172B}" type="datetime1">
              <a:rPr lang="fr-FR" smtClean="0"/>
              <a:t>29/11/2016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225C6-6889-435B-B951-DBF1E62B07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0734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79517-1AC9-4490-9722-AF8FA66D80C2}" type="datetime1">
              <a:rPr lang="fr-FR" smtClean="0"/>
              <a:t>29/11/2016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225C6-6889-435B-B951-DBF1E62B07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3575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BC21-C62E-4F5B-981D-3D7BC588FAB9}" type="datetime1">
              <a:rPr lang="fr-FR" smtClean="0"/>
              <a:t>29/11/2016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225C6-6889-435B-B951-DBF1E62B07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7966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63927-9220-4C84-A7A0-8622B6B383CD}" type="datetime1">
              <a:rPr lang="fr-FR" smtClean="0"/>
              <a:t>29/11/2016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225C6-6889-435B-B951-DBF1E62B07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1951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FD5B7-AF5F-44CA-87B3-470B37D5A09F}" type="datetime1">
              <a:rPr lang="fr-FR" smtClean="0"/>
              <a:t>29/11/2016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225C6-6889-435B-B951-DBF1E62B07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1708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360F-D9D4-439B-A9DC-ADC32D27AFF3}" type="datetime1">
              <a:rPr lang="fr-FR" smtClean="0"/>
              <a:t>29/11/2016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225C6-6889-435B-B951-DBF1E62B07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7006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01634-26DF-4DBA-83C4-1F3179D00397}" type="datetime1">
              <a:rPr lang="fr-FR" smtClean="0"/>
              <a:t>29/11/2016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225C6-6889-435B-B951-DBF1E62B07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1795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15EAD-AF62-4DD5-AC1C-83BDE6F098FE}" type="datetime1">
              <a:rPr lang="fr-FR" smtClean="0"/>
              <a:t>29/11/2016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225C6-6889-435B-B951-DBF1E62B07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8842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E6629-3A8D-413A-8962-7D35F7E3B237}" type="datetime1">
              <a:rPr lang="fr-FR" smtClean="0"/>
              <a:t>29/11/2016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225C6-6889-435B-B951-DBF1E62B07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7396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9A536-6EA7-4421-96E5-735BCF5816F2}" type="datetime1">
              <a:rPr lang="fr-FR" smtClean="0"/>
              <a:t>29/11/2016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225C6-6889-435B-B951-DBF1E62B07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8047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C8947-E2FF-4241-B690-FCF6DB3C8775}" type="datetime1">
              <a:rPr lang="fr-FR" smtClean="0"/>
              <a:t>29/11/2016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225C6-6889-435B-B951-DBF1E62B07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2470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DD213-24C6-4BF2-A0E0-0AD65BB3867A}" type="datetime1">
              <a:rPr lang="fr-FR" smtClean="0"/>
              <a:t>29/11/2016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225C6-6889-435B-B951-DBF1E62B07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2101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32656"/>
            <a:ext cx="3457575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51520" y="2927097"/>
            <a:ext cx="6120680" cy="150810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fr-FR" sz="2000" b="1" dirty="0" smtClean="0">
                <a:solidFill>
                  <a:srgbClr val="CC0066"/>
                </a:solidFill>
              </a:rPr>
              <a:t>ARCHIVAGE TERCIANE</a:t>
            </a:r>
          </a:p>
          <a:p>
            <a:endParaRPr lang="fr-FR" b="1" dirty="0">
              <a:solidFill>
                <a:srgbClr val="2D8AC3"/>
              </a:solidFill>
            </a:endParaRPr>
          </a:p>
          <a:p>
            <a:endParaRPr lang="fr-FR" b="1" dirty="0" smtClean="0">
              <a:solidFill>
                <a:srgbClr val="2D8AC3"/>
              </a:solidFill>
            </a:endParaRPr>
          </a:p>
          <a:p>
            <a:endParaRPr lang="fr-FR" b="1" dirty="0" smtClean="0">
              <a:solidFill>
                <a:srgbClr val="2D8AC3"/>
              </a:solidFill>
            </a:endParaRPr>
          </a:p>
          <a:p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377" y="1038672"/>
            <a:ext cx="3067050" cy="522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-16550" y="6073551"/>
            <a:ext cx="540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Séverine FORESTIER novembre 2016</a:t>
            </a:r>
            <a:endParaRPr lang="fr-FR" sz="1200" dirty="0"/>
          </a:p>
        </p:txBody>
      </p:sp>
      <p:sp>
        <p:nvSpPr>
          <p:cNvPr id="3" name="ZoneTexte 2"/>
          <p:cNvSpPr txBox="1"/>
          <p:nvPr/>
        </p:nvSpPr>
        <p:spPr>
          <a:xfrm>
            <a:off x="14076" y="6381328"/>
            <a:ext cx="3672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Version 1</a:t>
            </a:r>
            <a:endParaRPr lang="fr-FR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94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225C6-6889-435B-B951-DBF1E62B0740}" type="slidenum">
              <a:rPr lang="fr-FR" smtClean="0"/>
              <a:t>10</a:t>
            </a:fld>
            <a:endParaRPr lang="fr-FR"/>
          </a:p>
        </p:txBody>
      </p:sp>
      <p:sp>
        <p:nvSpPr>
          <p:cNvPr id="4" name="Espace réservé du texte 2"/>
          <p:cNvSpPr txBox="1">
            <a:spLocks/>
          </p:cNvSpPr>
          <p:nvPr/>
        </p:nvSpPr>
        <p:spPr bwMode="auto">
          <a:xfrm>
            <a:off x="685800" y="1626194"/>
            <a:ext cx="7772400" cy="412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2626"/>
              </a:buClr>
              <a:buFont typeface="Arial" charset="0"/>
              <a:buNone/>
              <a:defRPr sz="2000">
                <a:solidFill>
                  <a:srgbClr val="858585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None/>
              <a:defRPr sz="1800">
                <a:solidFill>
                  <a:srgbClr val="858585"/>
                </a:solidFill>
                <a:latin typeface="Calibri" pitchFamily="34" charset="0"/>
                <a:cs typeface="Calibri" pitchFamily="34" charset="0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2626"/>
              </a:buClr>
              <a:buSzPct val="80000"/>
              <a:buNone/>
              <a:defRPr sz="1600">
                <a:solidFill>
                  <a:srgbClr val="858585"/>
                </a:solidFill>
                <a:latin typeface="Calibri" pitchFamily="34" charset="0"/>
                <a:cs typeface="Calibri" pitchFamily="34" charset="0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Courier New" pitchFamily="49" charset="0"/>
              <a:buNone/>
              <a:defRPr sz="1400">
                <a:solidFill>
                  <a:srgbClr val="858585"/>
                </a:solidFill>
                <a:latin typeface="Calibri" pitchFamily="34" charset="0"/>
                <a:cs typeface="Calibri" pitchFamily="34" charset="0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Arial" pitchFamily="34" charset="0"/>
                <a:cs typeface="Calibri" pitchFamily="34" charset="0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62626"/>
              </a:buClr>
              <a:buSzTx/>
              <a:buFont typeface="Arial" charset="0"/>
              <a:buNone/>
              <a:tabLst/>
              <a:defRPr/>
            </a:pPr>
            <a:r>
              <a:rPr kumimoji="0" lang="fr-FR" sz="2000" b="0" i="0" u="none" strike="noStrike" kern="0" cap="none" spc="0" normalizeH="0" baseline="0" noProof="0" smtClean="0">
                <a:ln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 pitchFamily="34" charset="0"/>
                <a:ea typeface="+mn-ea"/>
              </a:rPr>
              <a:t>Ce document est propriété d’almerys, il est mis votre disposition à des fins informatives.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62626"/>
              </a:buClr>
              <a:buSzTx/>
              <a:buFont typeface="Arial" charset="0"/>
              <a:buNone/>
              <a:tabLst/>
              <a:defRPr/>
            </a:pPr>
            <a:endParaRPr kumimoji="0" lang="fr-FR" sz="2000" b="0" i="0" u="none" strike="noStrike" kern="0" cap="none" spc="0" normalizeH="0" baseline="0" noProof="0" smtClean="0">
              <a:ln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effectLst/>
              <a:uLnTx/>
              <a:uFillTx/>
              <a:latin typeface="Calibri" pitchFamily="34" charset="0"/>
              <a:ea typeface="+mn-ea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62626"/>
              </a:buClr>
              <a:buSzTx/>
              <a:buFont typeface="Arial" charset="0"/>
              <a:buNone/>
              <a:tabLst/>
              <a:defRPr/>
            </a:pPr>
            <a:r>
              <a:rPr kumimoji="0" lang="fr-FR" sz="2000" b="0" i="0" u="none" strike="noStrike" kern="0" cap="none" spc="0" normalizeH="0" baseline="0" noProof="0" smtClean="0">
                <a:ln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 pitchFamily="34" charset="0"/>
                <a:ea typeface="+mn-ea"/>
              </a:rPr>
              <a:t>almerys - Copyright 2012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62626"/>
              </a:buClr>
              <a:buSzTx/>
              <a:buFont typeface="Arial" charset="0"/>
              <a:buNone/>
              <a:tabLst/>
              <a:defRPr/>
            </a:pPr>
            <a:r>
              <a:rPr kumimoji="0" lang="fr-FR" sz="2000" b="0" i="0" u="none" strike="noStrike" kern="0" cap="none" spc="0" normalizeH="0" baseline="0" noProof="0" smtClean="0">
                <a:ln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 pitchFamily="34" charset="0"/>
                <a:ea typeface="+mn-ea"/>
              </a:rPr>
              <a:t>Tous droits réservés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62626"/>
              </a:buClr>
              <a:buSzTx/>
              <a:buFont typeface="Arial" charset="0"/>
              <a:buNone/>
              <a:tabLst/>
              <a:defRPr/>
            </a:pPr>
            <a:endParaRPr kumimoji="0" lang="fr-FR" sz="2000" b="0" i="0" u="none" strike="noStrike" kern="0" cap="none" spc="0" normalizeH="0" baseline="0" noProof="0" smtClean="0">
              <a:ln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effectLst/>
              <a:uLnTx/>
              <a:uFillTx/>
              <a:latin typeface="Calibri" pitchFamily="34" charset="0"/>
              <a:ea typeface="+mn-ea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62626"/>
              </a:buClr>
              <a:buSzTx/>
              <a:buFont typeface="Arial" charset="0"/>
              <a:buNone/>
              <a:tabLst/>
              <a:defRPr/>
            </a:pPr>
            <a:endParaRPr kumimoji="0" lang="fr-FR" sz="2000" b="0" i="0" u="none" strike="noStrike" kern="0" cap="none" spc="0" normalizeH="0" baseline="0" noProof="0" smtClean="0">
              <a:ln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effectLst/>
              <a:uLnTx/>
              <a:uFillTx/>
              <a:latin typeface="Calibri" pitchFamily="34" charset="0"/>
              <a:ea typeface="+mn-ea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62626"/>
              </a:buClr>
              <a:buSzTx/>
              <a:buFont typeface="Arial" charset="0"/>
              <a:buNone/>
              <a:tabLst/>
              <a:defRPr/>
            </a:pPr>
            <a:r>
              <a:rPr kumimoji="0" lang="fr-FR" sz="2000" b="0" i="0" u="none" strike="noStrike" kern="0" cap="none" spc="0" normalizeH="0" baseline="0" noProof="0" smtClean="0">
                <a:ln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 pitchFamily="34" charset="0"/>
                <a:ea typeface="+mn-ea"/>
              </a:rPr>
              <a:t>Toute utilisation de présentations dont les contenus sont élaborés par almerys doit être soumise à demande auprès de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62626"/>
              </a:buClr>
              <a:buSzTx/>
              <a:buFont typeface="Arial" charset="0"/>
              <a:buNone/>
              <a:tabLst/>
              <a:defRPr/>
            </a:pPr>
            <a:endParaRPr kumimoji="0" lang="fr-FR" sz="2000" b="0" i="0" u="none" strike="noStrike" kern="0" cap="none" spc="0" normalizeH="0" baseline="0" noProof="0" smtClean="0">
              <a:ln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effectLst/>
              <a:uLnTx/>
              <a:uFillTx/>
              <a:latin typeface="Calibri" pitchFamily="34" charset="0"/>
              <a:ea typeface="+mn-ea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62626"/>
              </a:buClr>
              <a:buSzTx/>
              <a:buFont typeface="Arial" charset="0"/>
              <a:buNone/>
              <a:tabLst/>
              <a:defRPr/>
            </a:pPr>
            <a:r>
              <a:rPr kumimoji="0" lang="fr-FR" sz="2000" b="0" i="0" u="none" strike="noStrike" kern="0" cap="none" spc="0" normalizeH="0" baseline="0" noProof="0" smtClean="0">
                <a:ln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 pitchFamily="34" charset="0"/>
                <a:ea typeface="+mn-ea"/>
              </a:rPr>
              <a:t>marketing@almerys.com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62626"/>
              </a:buClr>
              <a:buSzTx/>
              <a:buFont typeface="Arial" charset="0"/>
              <a:buNone/>
              <a:tabLst/>
              <a:defRPr/>
            </a:pPr>
            <a:endParaRPr kumimoji="0" lang="fr-FR" sz="2000" b="0" i="0" u="none" strike="noStrike" kern="0" cap="none" spc="0" normalizeH="0" baseline="0" noProof="0" smtClean="0">
              <a:ln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effectLst/>
              <a:uLnTx/>
              <a:uFillTx/>
              <a:latin typeface="Calibri" pitchFamily="34" charset="0"/>
              <a:ea typeface="+mn-ea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62626"/>
              </a:buClr>
              <a:buSzTx/>
              <a:buFont typeface="Arial" charset="0"/>
              <a:buNone/>
              <a:tabLst/>
              <a:defRPr/>
            </a:pPr>
            <a:endParaRPr kumimoji="0" lang="fr-FR" sz="2000" b="0" i="0" u="none" strike="noStrike" kern="0" cap="none" spc="0" normalizeH="0" baseline="0" noProof="0" dirty="0" smtClean="0">
              <a:ln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effectLst/>
              <a:uLnTx/>
              <a:uFillTx/>
              <a:latin typeface="Calibri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5414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225C6-6889-435B-B951-DBF1E62B0740}" type="slidenum">
              <a:rPr lang="fr-FR" smtClean="0"/>
              <a:t>11</a:t>
            </a:fld>
            <a:endParaRPr lang="fr-FR"/>
          </a:p>
        </p:txBody>
      </p:sp>
      <p:grpSp>
        <p:nvGrpSpPr>
          <p:cNvPr id="3" name="Groupe 2"/>
          <p:cNvGrpSpPr/>
          <p:nvPr/>
        </p:nvGrpSpPr>
        <p:grpSpPr>
          <a:xfrm>
            <a:off x="0" y="1847533"/>
            <a:ext cx="8427720" cy="3634332"/>
            <a:chOff x="0" y="1847533"/>
            <a:chExt cx="8427720" cy="3634332"/>
          </a:xfrm>
        </p:grpSpPr>
        <p:sp>
          <p:nvSpPr>
            <p:cNvPr id="4" name="Rectangle 2"/>
            <p:cNvSpPr txBox="1">
              <a:spLocks noChangeArrowheads="1"/>
            </p:cNvSpPr>
            <p:nvPr/>
          </p:nvSpPr>
          <p:spPr>
            <a:xfrm>
              <a:off x="6350000" y="4967515"/>
              <a:ext cx="2077720" cy="5143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defRPr/>
              </a:pPr>
              <a:r>
                <a:rPr lang="fr-FR" sz="3600" kern="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Calibri" pitchFamily="34" charset="0"/>
                  <a:ea typeface="+mj-ea"/>
                  <a:cs typeface="Calibri" pitchFamily="34" charset="0"/>
                </a:rPr>
                <a:t>merci</a:t>
              </a:r>
            </a:p>
          </p:txBody>
        </p:sp>
        <p:grpSp>
          <p:nvGrpSpPr>
            <p:cNvPr id="5" name="Groupe 4"/>
            <p:cNvGrpSpPr/>
            <p:nvPr/>
          </p:nvGrpSpPr>
          <p:grpSpPr>
            <a:xfrm>
              <a:off x="0" y="1847533"/>
              <a:ext cx="8229600" cy="2568182"/>
              <a:chOff x="0" y="1847533"/>
              <a:chExt cx="8229600" cy="2568182"/>
            </a:xfrm>
          </p:grpSpPr>
          <p:pic>
            <p:nvPicPr>
              <p:cNvPr id="6" name="Picture 6" descr="Q:\marketing &amp; communication\7_LOGO &amp; PICTOS almerys\1_LOGO ALMERYS\Logo almerys valide\Logo &amp; Slogan\logo dore fond transparent PNG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8728" y="1847533"/>
                <a:ext cx="2765425" cy="8905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" name="Picture 2" descr="P:\MARKETING\14_CREA\MarianneLEAU\ebee\191012_ebee\Visuels jpg png\puydedome-gdformat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3251110"/>
                <a:ext cx="8229600" cy="11646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76966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755576" y="842646"/>
            <a:ext cx="828092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i="1" dirty="0" smtClean="0">
                <a:solidFill>
                  <a:srgbClr val="7030A0"/>
                </a:solidFill>
              </a:rPr>
              <a:t>Sommaire :</a:t>
            </a:r>
          </a:p>
          <a:p>
            <a:endParaRPr lang="fr-FR" dirty="0" smtClean="0"/>
          </a:p>
          <a:p>
            <a:endParaRPr lang="fr-FR" dirty="0"/>
          </a:p>
          <a:p>
            <a:pPr marL="400050" indent="-400050">
              <a:buFont typeface="+mj-lt"/>
              <a:buAutoNum type="romanUcPeriod"/>
            </a:pPr>
            <a:r>
              <a:rPr lang="fr-FR" sz="1400" b="1" dirty="0">
                <a:solidFill>
                  <a:srgbClr val="CC0066"/>
                </a:solidFill>
              </a:rPr>
              <a:t>Fichier d’archivage à </a:t>
            </a:r>
            <a:r>
              <a:rPr lang="fr-FR" sz="1400" b="1" dirty="0" smtClean="0">
                <a:solidFill>
                  <a:srgbClr val="CC0066"/>
                </a:solidFill>
              </a:rPr>
              <a:t>compléter</a:t>
            </a:r>
            <a:r>
              <a:rPr lang="fr-FR" sz="1400" dirty="0" smtClean="0">
                <a:solidFill>
                  <a:srgbClr val="CC0066"/>
                </a:solidFill>
              </a:rPr>
              <a:t>						</a:t>
            </a:r>
            <a:r>
              <a:rPr lang="fr-FR" sz="1400" b="1" dirty="0" smtClean="0">
                <a:solidFill>
                  <a:srgbClr val="CC0066"/>
                </a:solidFill>
              </a:rPr>
              <a:t>p.3</a:t>
            </a:r>
          </a:p>
          <a:p>
            <a:endParaRPr lang="fr-FR" sz="1400" dirty="0" smtClean="0">
              <a:solidFill>
                <a:srgbClr val="CC0066"/>
              </a:solidFill>
            </a:endParaRPr>
          </a:p>
          <a:p>
            <a:r>
              <a:rPr lang="fr-FR" sz="1400" dirty="0" smtClean="0"/>
              <a:t>	</a:t>
            </a:r>
            <a:endParaRPr lang="fr-FR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400050" indent="-400050">
              <a:buFont typeface="+mj-lt"/>
              <a:buAutoNum type="romanUcPeriod" startAt="2"/>
            </a:pPr>
            <a:r>
              <a:rPr lang="fr-FR" sz="1400" b="1" dirty="0">
                <a:solidFill>
                  <a:srgbClr val="CC0066"/>
                </a:solidFill>
              </a:rPr>
              <a:t>Différents documents à </a:t>
            </a:r>
            <a:r>
              <a:rPr lang="fr-FR" sz="1400" b="1" dirty="0" smtClean="0">
                <a:solidFill>
                  <a:srgbClr val="CC0066"/>
                </a:solidFill>
              </a:rPr>
              <a:t>archiver et procédure pour chaque type de document		p.4</a:t>
            </a:r>
          </a:p>
          <a:p>
            <a:r>
              <a:rPr lang="fr-FR" sz="1400" dirty="0" smtClean="0">
                <a:solidFill>
                  <a:srgbClr val="CC0066"/>
                </a:solidFill>
              </a:rPr>
              <a:t>						</a:t>
            </a:r>
            <a:endParaRPr lang="fr-FR" sz="1400" dirty="0"/>
          </a:p>
          <a:p>
            <a:r>
              <a:rPr lang="fr-FR" sz="1400" dirty="0" smtClean="0"/>
              <a:t>	</a:t>
            </a: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1. </a:t>
            </a:r>
            <a:r>
              <a:rPr lang="fr-FR" sz="1400" dirty="0">
                <a:solidFill>
                  <a:schemeClr val="accent1"/>
                </a:solidFill>
              </a:rPr>
              <a:t>Fiche + RIB ou fiche + RIB + convention </a:t>
            </a: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		p.4</a:t>
            </a:r>
          </a:p>
          <a:p>
            <a:r>
              <a:rPr lang="fr-FR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2. </a:t>
            </a:r>
            <a:r>
              <a:rPr lang="fr-FR" sz="1400" dirty="0">
                <a:solidFill>
                  <a:schemeClr val="accent1"/>
                </a:solidFill>
              </a:rPr>
              <a:t>Fiche de renseignement seule</a:t>
            </a:r>
            <a:r>
              <a:rPr lang="fr-FR" sz="1400" dirty="0" smtClean="0">
                <a:solidFill>
                  <a:schemeClr val="accent1"/>
                </a:solidFill>
              </a:rPr>
              <a:t>:</a:t>
            </a:r>
            <a:r>
              <a:rPr lang="fr-FR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		p.6</a:t>
            </a:r>
          </a:p>
          <a:p>
            <a:r>
              <a:rPr lang="fr-FR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3. </a:t>
            </a:r>
            <a:r>
              <a:rPr lang="fr-FR" sz="1400" dirty="0">
                <a:solidFill>
                  <a:schemeClr val="accent1"/>
                </a:solidFill>
              </a:rPr>
              <a:t>RIB seul </a:t>
            </a: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					p.8</a:t>
            </a:r>
          </a:p>
          <a:p>
            <a:r>
              <a:rPr lang="fr-FR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</a:p>
          <a:p>
            <a:endParaRPr lang="fr-FR" sz="1400" dirty="0" smtClean="0">
              <a:solidFill>
                <a:srgbClr val="CC0066"/>
              </a:solidFill>
            </a:endParaRPr>
          </a:p>
          <a:p>
            <a:pPr marL="400050" indent="-400050">
              <a:buFont typeface="+mj-lt"/>
              <a:buAutoNum type="romanUcPeriod" startAt="3"/>
            </a:pPr>
            <a:endParaRPr lang="fr-FR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fr-FR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225C6-6889-435B-B951-DBF1E62B0740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58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225C6-6889-435B-B951-DBF1E62B0740}" type="slidenum">
              <a:rPr lang="fr-FR" smtClean="0"/>
              <a:t>3</a:t>
            </a:fld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755576" y="157589"/>
            <a:ext cx="75608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CC0066"/>
                </a:solidFill>
              </a:rPr>
              <a:t>	I</a:t>
            </a:r>
            <a:r>
              <a:rPr lang="fr-FR" b="1" dirty="0">
                <a:solidFill>
                  <a:srgbClr val="CC0066"/>
                </a:solidFill>
              </a:rPr>
              <a:t>. </a:t>
            </a:r>
            <a:r>
              <a:rPr lang="fr-FR" b="1" dirty="0" smtClean="0">
                <a:solidFill>
                  <a:srgbClr val="CC0066"/>
                </a:solidFill>
              </a:rPr>
              <a:t>Fichier d’archivage à compléter</a:t>
            </a:r>
          </a:p>
          <a:p>
            <a:endParaRPr lang="fr-FR" b="1" dirty="0">
              <a:solidFill>
                <a:srgbClr val="CC0066"/>
              </a:solidFill>
            </a:endParaRPr>
          </a:p>
          <a:p>
            <a:r>
              <a:rPr lang="fr-FR" dirty="0" smtClean="0"/>
              <a:t>Le fichier à compléter est composé de 6 colonnes: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ARCH </a:t>
            </a:r>
            <a:r>
              <a:rPr lang="fr-FR" dirty="0" smtClean="0">
                <a:sym typeface="Wingdings" panose="05000000000000000000" pitchFamily="2" charset="2"/>
              </a:rPr>
              <a:t> numéro attribué au document par le service courrier </a:t>
            </a:r>
            <a:r>
              <a:rPr lang="fr-FR" dirty="0" err="1" smtClean="0">
                <a:sym typeface="Wingdings" panose="05000000000000000000" pitchFamily="2" charset="2"/>
              </a:rPr>
              <a:t>almerys</a:t>
            </a:r>
            <a:r>
              <a:rPr lang="fr-FR" dirty="0" smtClean="0">
                <a:sym typeface="Wingdings" panose="05000000000000000000" pitchFamily="2" charset="2"/>
              </a:rPr>
              <a:t> lors de la numérisation (1</a:t>
            </a:r>
            <a:r>
              <a:rPr lang="fr-FR" baseline="30000" dirty="0" smtClean="0">
                <a:sym typeface="Wingdings" panose="05000000000000000000" pitchFamily="2" charset="2"/>
              </a:rPr>
              <a:t>er</a:t>
            </a:r>
            <a:r>
              <a:rPr lang="fr-FR" dirty="0" smtClean="0">
                <a:sym typeface="Wingdings" panose="05000000000000000000" pitchFamily="2" charset="2"/>
              </a:rPr>
              <a:t>  179313)</a:t>
            </a:r>
            <a:endParaRPr lang="fr-FR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fr-FR" dirty="0" smtClean="0">
                <a:sym typeface="Wingdings" panose="05000000000000000000" pitchFamily="2" charset="2"/>
              </a:rPr>
              <a:t>AM  numéro AM du PS (9 chiffres) indiqué sur le document 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sym typeface="Wingdings" panose="05000000000000000000" pitchFamily="2" charset="2"/>
              </a:rPr>
              <a:t>FINESS  uniquement si le numéro du PS indiqué sur le document est composé de 9 chiffres dont le 3</a:t>
            </a:r>
            <a:r>
              <a:rPr lang="fr-FR" baseline="30000" dirty="0" smtClean="0">
                <a:sym typeface="Wingdings" panose="05000000000000000000" pitchFamily="2" charset="2"/>
              </a:rPr>
              <a:t>ème</a:t>
            </a:r>
            <a:r>
              <a:rPr lang="fr-FR" dirty="0" smtClean="0">
                <a:sym typeface="Wingdings" panose="05000000000000000000" pitchFamily="2" charset="2"/>
              </a:rPr>
              <a:t> est un 0 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sym typeface="Wingdings" panose="05000000000000000000" pitchFamily="2" charset="2"/>
              </a:rPr>
              <a:t>CE  numéro interne </a:t>
            </a:r>
            <a:r>
              <a:rPr lang="fr-FR" dirty="0" err="1" smtClean="0">
                <a:sym typeface="Wingdings" panose="05000000000000000000" pitchFamily="2" charset="2"/>
              </a:rPr>
              <a:t>almerys</a:t>
            </a:r>
            <a:r>
              <a:rPr lang="fr-FR" dirty="0" smtClean="0">
                <a:sym typeface="Wingdings" panose="05000000000000000000" pitchFamily="2" charset="2"/>
              </a:rPr>
              <a:t> indiqué sur le document (Attention: sur certains documents le CE n’est pas renseigné, dans ce cas laisser vide)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sym typeface="Wingdings" panose="05000000000000000000" pitchFamily="2" charset="2"/>
              </a:rPr>
              <a:t>RIB  renseigner o (oui) si le RIB est présent ou laisser vide si le RIB n’est pas présent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sym typeface="Wingdings" panose="05000000000000000000" pitchFamily="2" charset="2"/>
              </a:rPr>
              <a:t>FICHE  </a:t>
            </a:r>
            <a:r>
              <a:rPr lang="fr-FR" dirty="0">
                <a:sym typeface="Wingdings" panose="05000000000000000000" pitchFamily="2" charset="2"/>
              </a:rPr>
              <a:t>renseigner o (oui) si </a:t>
            </a:r>
            <a:r>
              <a:rPr lang="fr-FR" dirty="0" smtClean="0">
                <a:sym typeface="Wingdings" panose="05000000000000000000" pitchFamily="2" charset="2"/>
              </a:rPr>
              <a:t>la fiche </a:t>
            </a:r>
            <a:r>
              <a:rPr lang="fr-FR" dirty="0">
                <a:sym typeface="Wingdings" panose="05000000000000000000" pitchFamily="2" charset="2"/>
              </a:rPr>
              <a:t>est </a:t>
            </a:r>
            <a:r>
              <a:rPr lang="fr-FR" dirty="0" smtClean="0">
                <a:sym typeface="Wingdings" panose="05000000000000000000" pitchFamily="2" charset="2"/>
              </a:rPr>
              <a:t>présente </a:t>
            </a:r>
            <a:r>
              <a:rPr lang="fr-FR" dirty="0">
                <a:sym typeface="Wingdings" panose="05000000000000000000" pitchFamily="2" charset="2"/>
              </a:rPr>
              <a:t>ou laisser vide si </a:t>
            </a:r>
            <a:r>
              <a:rPr lang="fr-FR" dirty="0" smtClean="0">
                <a:sym typeface="Wingdings" panose="05000000000000000000" pitchFamily="2" charset="2"/>
              </a:rPr>
              <a:t>la fiche </a:t>
            </a:r>
            <a:r>
              <a:rPr lang="fr-FR" dirty="0">
                <a:sym typeface="Wingdings" panose="05000000000000000000" pitchFamily="2" charset="2"/>
              </a:rPr>
              <a:t>n’est pas </a:t>
            </a:r>
            <a:r>
              <a:rPr lang="fr-FR" dirty="0" smtClean="0">
                <a:sym typeface="Wingdings" panose="05000000000000000000" pitchFamily="2" charset="2"/>
              </a:rPr>
              <a:t>présente</a:t>
            </a:r>
            <a:endParaRPr lang="fr-FR" dirty="0">
              <a:sym typeface="Wingdings" panose="05000000000000000000" pitchFamily="2" charset="2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109016"/>
            <a:ext cx="4752528" cy="259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381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755576" y="188640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CC0066"/>
                </a:solidFill>
              </a:rPr>
              <a:t>	II</a:t>
            </a:r>
            <a:r>
              <a:rPr lang="fr-FR" b="1" dirty="0">
                <a:solidFill>
                  <a:srgbClr val="CC0066"/>
                </a:solidFill>
              </a:rPr>
              <a:t>. Différents documents à archiver et procédure pour chaque type de document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225C6-6889-435B-B951-DBF1E62B0740}" type="slidenum">
              <a:rPr lang="fr-FR" smtClean="0"/>
              <a:t>4</a:t>
            </a:fld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481445" y="836712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/>
                </a:solidFill>
              </a:rPr>
              <a:t>1. Fiche + RIB ou fiche + RIB + convention:</a:t>
            </a:r>
            <a:endParaRPr lang="fr-FR" dirty="0">
              <a:solidFill>
                <a:schemeClr val="accent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97442"/>
            <a:ext cx="4212777" cy="45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770094"/>
            <a:ext cx="4013200" cy="28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Connecteur droit avec flèche 9"/>
          <p:cNvCxnSpPr/>
          <p:nvPr/>
        </p:nvCxnSpPr>
        <p:spPr>
          <a:xfrm flipH="1">
            <a:off x="2123728" y="1206044"/>
            <a:ext cx="216024" cy="782796"/>
          </a:xfrm>
          <a:prstGeom prst="straightConnector1">
            <a:avLst/>
          </a:prstGeom>
          <a:ln w="19050">
            <a:solidFill>
              <a:srgbClr val="CC0066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>
            <a:off x="3311860" y="1175175"/>
            <a:ext cx="2484276" cy="1461737"/>
          </a:xfrm>
          <a:prstGeom prst="straightConnector1">
            <a:avLst/>
          </a:prstGeom>
          <a:ln w="19050">
            <a:solidFill>
              <a:srgbClr val="CC0066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Ellipse 11"/>
          <p:cNvSpPr/>
          <p:nvPr/>
        </p:nvSpPr>
        <p:spPr>
          <a:xfrm>
            <a:off x="1691680" y="3762936"/>
            <a:ext cx="540060" cy="314136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4004502" y="2455958"/>
            <a:ext cx="540060" cy="314136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avec flèche 17"/>
          <p:cNvCxnSpPr/>
          <p:nvPr/>
        </p:nvCxnSpPr>
        <p:spPr>
          <a:xfrm>
            <a:off x="1943309" y="4077072"/>
            <a:ext cx="288431" cy="2232248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>
            <a:off x="4274532" y="2777734"/>
            <a:ext cx="1089556" cy="3459578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1691680" y="630932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Numéro AM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4968353" y="6309320"/>
            <a:ext cx="212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Numéro 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2927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225C6-6889-435B-B951-DBF1E62B0740}" type="slidenum">
              <a:rPr lang="fr-FR" smtClean="0"/>
              <a:t>5</a:t>
            </a:fld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683568" y="692696"/>
            <a:ext cx="7560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Rechercher le numéro AM ou FINESS sur les documents et le renseigner ainsi que le numéro CE dans le fichier d’archivage puis indiquer « o » (oui) dans la colonne RIB car le RIB est présent et « o » (oui) dans la colonne Fiche car la fiche est présente</a:t>
            </a:r>
            <a:endParaRPr lang="fr-FR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937" y="2132856"/>
            <a:ext cx="51435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llipse 4"/>
          <p:cNvSpPr/>
          <p:nvPr/>
        </p:nvSpPr>
        <p:spPr>
          <a:xfrm>
            <a:off x="1835696" y="2534525"/>
            <a:ext cx="5256584" cy="303221"/>
          </a:xfrm>
          <a:prstGeom prst="ellipse">
            <a:avLst/>
          </a:prstGeom>
          <a:noFill/>
          <a:ln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457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225C6-6889-435B-B951-DBF1E62B0740}" type="slidenum">
              <a:rPr lang="fr-FR" smtClean="0"/>
              <a:t>6</a:t>
            </a:fld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481445" y="836712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/>
                </a:solidFill>
              </a:rPr>
              <a:t>- Fiche de renseignement seule:</a:t>
            </a:r>
            <a:endParaRPr lang="fr-FR" dirty="0">
              <a:solidFill>
                <a:schemeClr val="accent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524" y="1340768"/>
            <a:ext cx="4212777" cy="45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Ellipse 11"/>
          <p:cNvSpPr/>
          <p:nvPr/>
        </p:nvSpPr>
        <p:spPr>
          <a:xfrm>
            <a:off x="2987824" y="3448800"/>
            <a:ext cx="540060" cy="314136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5364088" y="2204864"/>
            <a:ext cx="540060" cy="314136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avec flèche 17"/>
          <p:cNvCxnSpPr/>
          <p:nvPr/>
        </p:nvCxnSpPr>
        <p:spPr>
          <a:xfrm flipH="1">
            <a:off x="1475656" y="3762936"/>
            <a:ext cx="1763798" cy="1682288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>
            <a:off x="5634118" y="2519000"/>
            <a:ext cx="1151973" cy="2638192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575556" y="547143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Numéro AM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5878161" y="5260558"/>
            <a:ext cx="212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Numéro 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405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225C6-6889-435B-B951-DBF1E62B0740}" type="slidenum">
              <a:rPr lang="fr-FR" smtClean="0"/>
              <a:t>7</a:t>
            </a:fld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683568" y="692696"/>
            <a:ext cx="7560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Rechercher le numéro AM ou FINESS sur les documents et le renseigner ainsi que le numéro CE dans </a:t>
            </a:r>
            <a:r>
              <a:rPr lang="fr-FR" dirty="0" smtClean="0"/>
              <a:t>le fichier d’archivage puis laisser la cellule vide dans la colonne RIB car le RIB n’est pas présent et « o » (oui) dans la colonne Fiche car la fiche est présente.</a:t>
            </a: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638" y="2300288"/>
            <a:ext cx="503872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llipse 4"/>
          <p:cNvSpPr/>
          <p:nvPr/>
        </p:nvSpPr>
        <p:spPr>
          <a:xfrm>
            <a:off x="1834779" y="2636912"/>
            <a:ext cx="5256584" cy="303221"/>
          </a:xfrm>
          <a:prstGeom prst="ellipse">
            <a:avLst/>
          </a:prstGeom>
          <a:noFill/>
          <a:ln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190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529114"/>
            <a:ext cx="5772150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225C6-6889-435B-B951-DBF1E62B0740}" type="slidenum">
              <a:rPr lang="fr-FR" smtClean="0"/>
              <a:t>8</a:t>
            </a:fld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481445" y="836712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/>
                </a:solidFill>
              </a:rPr>
              <a:t>- RIB seul:</a:t>
            </a:r>
            <a:endParaRPr lang="fr-FR" dirty="0">
              <a:solidFill>
                <a:schemeClr val="accent1"/>
              </a:solidFill>
            </a:endParaRPr>
          </a:p>
        </p:txBody>
      </p:sp>
      <p:cxnSp>
        <p:nvCxnSpPr>
          <p:cNvPr id="18" name="Connecteur droit avec flèche 17"/>
          <p:cNvCxnSpPr>
            <a:stCxn id="23" idx="2"/>
          </p:cNvCxnSpPr>
          <p:nvPr/>
        </p:nvCxnSpPr>
        <p:spPr>
          <a:xfrm flipH="1">
            <a:off x="1187624" y="1929884"/>
            <a:ext cx="1296144" cy="3371324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>
            <a:off x="3275856" y="2204864"/>
            <a:ext cx="3510235" cy="3216431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395536" y="540101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Numéro AM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5904148" y="5421295"/>
            <a:ext cx="212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Numéro CE</a:t>
            </a:r>
            <a:endParaRPr lang="fr-FR" dirty="0"/>
          </a:p>
        </p:txBody>
      </p:sp>
      <p:sp>
        <p:nvSpPr>
          <p:cNvPr id="23" name="Ellipse 22"/>
          <p:cNvSpPr/>
          <p:nvPr/>
        </p:nvSpPr>
        <p:spPr>
          <a:xfrm>
            <a:off x="2483768" y="1772816"/>
            <a:ext cx="1008112" cy="314136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677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225C6-6889-435B-B951-DBF1E62B0740}" type="slidenum">
              <a:rPr lang="fr-FR" smtClean="0"/>
              <a:t>9</a:t>
            </a:fld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683568" y="692696"/>
            <a:ext cx="7560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Rechercher le numéro AM ou FINESS sur les documents et le renseigner ainsi que le numéro </a:t>
            </a:r>
            <a:r>
              <a:rPr lang="fr-FR" dirty="0" smtClean="0"/>
              <a:t>CE dans le fichier d’archivage puis indiquer o dans la colonne RIB car le RIB est présent et laisser la cellule vide dans la colonne Fiche car la fiche n’est pas présente.</a:t>
            </a:r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348880"/>
            <a:ext cx="5067300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llipse 2"/>
          <p:cNvSpPr/>
          <p:nvPr/>
        </p:nvSpPr>
        <p:spPr>
          <a:xfrm>
            <a:off x="1835696" y="2837746"/>
            <a:ext cx="5256584" cy="303221"/>
          </a:xfrm>
          <a:prstGeom prst="ellipse">
            <a:avLst/>
          </a:prstGeom>
          <a:noFill/>
          <a:ln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827584" y="5805264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3399"/>
                </a:solidFill>
              </a:rPr>
              <a:t>ATTENTION: Les </a:t>
            </a:r>
            <a:r>
              <a:rPr lang="fr-FR" dirty="0">
                <a:solidFill>
                  <a:srgbClr val="FF3399"/>
                </a:solidFill>
              </a:rPr>
              <a:t>documents qui ne peuvent </a:t>
            </a:r>
            <a:r>
              <a:rPr lang="fr-FR" dirty="0" smtClean="0">
                <a:solidFill>
                  <a:srgbClr val="FF3399"/>
                </a:solidFill>
              </a:rPr>
              <a:t>pas faire </a:t>
            </a:r>
            <a:r>
              <a:rPr lang="fr-FR" dirty="0">
                <a:solidFill>
                  <a:srgbClr val="FF3399"/>
                </a:solidFill>
              </a:rPr>
              <a:t>l’objet d’un traitement </a:t>
            </a:r>
            <a:r>
              <a:rPr lang="fr-FR" dirty="0" smtClean="0">
                <a:solidFill>
                  <a:srgbClr val="FF3399"/>
                </a:solidFill>
              </a:rPr>
              <a:t>devront être retournés à </a:t>
            </a:r>
            <a:r>
              <a:rPr lang="fr-FR" dirty="0" err="1" smtClean="0">
                <a:solidFill>
                  <a:srgbClr val="FF3399"/>
                </a:solidFill>
              </a:rPr>
              <a:t>almerys</a:t>
            </a:r>
            <a:r>
              <a:rPr lang="fr-FR" dirty="0" smtClean="0">
                <a:solidFill>
                  <a:srgbClr val="FF3399"/>
                </a:solidFill>
              </a:rPr>
              <a:t> </a:t>
            </a:r>
            <a:r>
              <a:rPr lang="fr-FR" dirty="0">
                <a:solidFill>
                  <a:srgbClr val="FF3399"/>
                </a:solidFill>
              </a:rPr>
              <a:t>pour traitement interne.</a:t>
            </a:r>
          </a:p>
        </p:txBody>
      </p:sp>
    </p:spTree>
    <p:extLst>
      <p:ext uri="{BB962C8B-B14F-4D97-AF65-F5344CB8AC3E}">
        <p14:creationId xmlns:p14="http://schemas.microsoft.com/office/powerpoint/2010/main" val="267927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1316</TotalTime>
  <Words>234</Words>
  <Application>Microsoft Office PowerPoint</Application>
  <PresentationFormat>Affichage à l'écran (4:3)</PresentationFormat>
  <Paragraphs>62</Paragraphs>
  <Slides>11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ALMERYS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Cindy MICHEL</dc:creator>
  <cp:lastModifiedBy>Séverine FORESTIER</cp:lastModifiedBy>
  <cp:revision>69</cp:revision>
  <cp:lastPrinted>2016-06-07T07:47:09Z</cp:lastPrinted>
  <dcterms:created xsi:type="dcterms:W3CDTF">2016-05-30T07:29:09Z</dcterms:created>
  <dcterms:modified xsi:type="dcterms:W3CDTF">2016-11-29T15:21:25Z</dcterms:modified>
</cp:coreProperties>
</file>