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6" r:id="rId3"/>
    <p:sldId id="258" r:id="rId4"/>
    <p:sldId id="284" r:id="rId5"/>
    <p:sldId id="285" r:id="rId6"/>
    <p:sldId id="286" r:id="rId7"/>
    <p:sldId id="257" r:id="rId8"/>
    <p:sldId id="277" r:id="rId9"/>
    <p:sldId id="278" r:id="rId10"/>
    <p:sldId id="279" r:id="rId11"/>
    <p:sldId id="281" r:id="rId12"/>
    <p:sldId id="280" r:id="rId13"/>
    <p:sldId id="282" r:id="rId14"/>
    <p:sldId id="283" r:id="rId15"/>
    <p:sldId id="261" r:id="rId16"/>
    <p:sldId id="262" r:id="rId17"/>
    <p:sldId id="263" r:id="rId18"/>
    <p:sldId id="259" r:id="rId19"/>
    <p:sldId id="260" r:id="rId20"/>
    <p:sldId id="264" r:id="rId21"/>
    <p:sldId id="288" r:id="rId22"/>
    <p:sldId id="287" r:id="rId23"/>
    <p:sldId id="289" r:id="rId24"/>
    <p:sldId id="292" r:id="rId25"/>
    <p:sldId id="290" r:id="rId26"/>
    <p:sldId id="291" r:id="rId27"/>
    <p:sldId id="293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6" autoAdjust="0"/>
  </p:normalViewPr>
  <p:slideViewPr>
    <p:cSldViewPr>
      <p:cViewPr varScale="1">
        <p:scale>
          <a:sx n="92" d="100"/>
          <a:sy n="92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8BA22-51E4-4635-B3B4-B70E68FEA17D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67EA1-401D-4CF4-B1BA-CF8298E96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4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E524-179E-41DB-9EF7-1EA6CFDE1070}" type="datetime1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1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68-648C-49E1-8F8D-67ABCBD8D7C5}" type="datetime1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83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7088-813E-4F0A-A231-040E872AD4DD}" type="datetime1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78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0E52-837E-46B0-B01C-31D6C6815287}" type="datetime1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49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ACC1-DC43-4E3A-9227-32E4F875571D}" type="datetime1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6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07CE-4355-4E75-88C8-3DDB5620A5F8}" type="datetime1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50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0B1-5180-4A49-8270-9FBBCA47B119}" type="datetime1">
              <a:rPr lang="fr-FR" smtClean="0"/>
              <a:t>08/12/2015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94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2BFF-FC61-4A3C-90D5-B4C0ACD77320}" type="datetime1">
              <a:rPr lang="fr-FR" smtClean="0"/>
              <a:t>08/12/2015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83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6CB-E1FE-45E5-8D04-96E8DCF1F2E9}" type="datetime1">
              <a:rPr lang="fr-FR" smtClean="0"/>
              <a:t>08/12/2015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09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95EB-DC22-434B-A2D0-B4E6288BC672}" type="datetime1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3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4C9-F482-4DC8-BD4F-B72FA8554919}" type="datetime1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22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DED99-1FEA-4325-9CEB-5CB215F3ABC4}" type="datetime1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5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404813"/>
            <a:ext cx="3457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23837" y="2647950"/>
            <a:ext cx="5553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 dirty="0">
                <a:solidFill>
                  <a:srgbClr val="2D8AC3"/>
                </a:solidFill>
              </a:rPr>
              <a:t>PROCEDURE </a:t>
            </a:r>
            <a:r>
              <a:rPr lang="fr-FR" b="1" dirty="0" smtClean="0">
                <a:solidFill>
                  <a:srgbClr val="2D8AC3"/>
                </a:solidFill>
              </a:rPr>
              <a:t>MISE A JOUR BASE AGAPS </a:t>
            </a:r>
          </a:p>
          <a:p>
            <a:pPr algn="ctr">
              <a:spcAft>
                <a:spcPts val="600"/>
              </a:spcAft>
            </a:pPr>
            <a:r>
              <a:rPr lang="fr-FR" b="1" dirty="0" smtClean="0">
                <a:solidFill>
                  <a:srgbClr val="2D8AC3"/>
                </a:solidFill>
              </a:rPr>
              <a:t>ET ENVOI DE CONVENTION </a:t>
            </a:r>
            <a:endParaRPr lang="fr-FR" dirty="0" smtClean="0">
              <a:solidFill>
                <a:srgbClr val="2D8AC3"/>
              </a:solidFill>
            </a:endParaRPr>
          </a:p>
          <a:p>
            <a:pPr algn="ctr"/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336040"/>
            <a:ext cx="3067050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23528" y="566124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Cindy Michel MAJ décembre 2015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8062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2209" y="101914"/>
            <a:ext cx="859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non conventionné :</a:t>
            </a:r>
          </a:p>
          <a:p>
            <a:endParaRPr lang="fr-FR" sz="1000" dirty="0" smtClean="0">
              <a:solidFill>
                <a:srgbClr val="0070C0"/>
              </a:solidFill>
            </a:endParaRPr>
          </a:p>
          <a:p>
            <a:r>
              <a:rPr lang="fr-FR" sz="1200" dirty="0" smtClean="0"/>
              <a:t>Il n’y a eu aucun contact avec le </a:t>
            </a:r>
            <a:r>
              <a:rPr lang="fr-FR" sz="1200" dirty="0" err="1" smtClean="0"/>
              <a:t>ps</a:t>
            </a:r>
            <a:r>
              <a:rPr lang="fr-FR" sz="1200" dirty="0" smtClean="0"/>
              <a:t> : aucun commentaire ni de pavé jaune n’apparait sur la fiche</a:t>
            </a:r>
            <a:endParaRPr lang="fr-FR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906781"/>
            <a:ext cx="7439024" cy="595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10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9088" y="93791"/>
            <a:ext cx="796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en FE (fin d’exercice) ou PS inconnu</a:t>
            </a:r>
            <a:endParaRPr lang="fr-FR" sz="1400" dirty="0"/>
          </a:p>
          <a:p>
            <a:endParaRPr lang="fr-FR" sz="1000" dirty="0" smtClean="0"/>
          </a:p>
          <a:p>
            <a:r>
              <a:rPr lang="fr-FR" sz="1400" dirty="0"/>
              <a:t>L</a:t>
            </a:r>
            <a:r>
              <a:rPr lang="fr-FR" sz="1400" dirty="0" smtClean="0"/>
              <a:t>orsque vous tapez son n° AM aucun résultat ne s’affiche</a:t>
            </a:r>
            <a:endParaRPr lang="fr-FR" sz="1400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2" y="928980"/>
            <a:ext cx="8108158" cy="555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" t="27686" r="18580" b="3822"/>
          <a:stretch/>
        </p:blipFill>
        <p:spPr bwMode="auto">
          <a:xfrm>
            <a:off x="126305" y="908720"/>
            <a:ext cx="8319320" cy="556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22209" y="113987"/>
            <a:ext cx="859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document concernant un établissement :</a:t>
            </a:r>
          </a:p>
          <a:p>
            <a:endParaRPr lang="fr-FR" sz="1000" dirty="0" smtClean="0">
              <a:solidFill>
                <a:srgbClr val="0070C0"/>
              </a:solidFill>
            </a:endParaRPr>
          </a:p>
          <a:p>
            <a:r>
              <a:rPr lang="fr-FR" sz="1200" dirty="0" smtClean="0"/>
              <a:t>Il y a un zéro en troisième position dans le numéro </a:t>
            </a:r>
            <a:r>
              <a:rPr lang="fr-FR" sz="1200" dirty="0" err="1" smtClean="0"/>
              <a:t>finess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1619672" y="692696"/>
            <a:ext cx="9361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42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960681"/>
            <a:ext cx="7505701" cy="54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19088" y="93791"/>
            <a:ext cx="796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en Tiers payant suspendu</a:t>
            </a:r>
          </a:p>
          <a:p>
            <a:endParaRPr lang="fr-FR" sz="1000" dirty="0" smtClean="0"/>
          </a:p>
          <a:p>
            <a:r>
              <a:rPr lang="fr-FR" sz="1400" dirty="0" smtClean="0"/>
              <a:t>Un bandeau jaune apparaît en haut de la fiche </a:t>
            </a:r>
            <a:endParaRPr lang="fr-FR" sz="14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1047750" y="770899"/>
            <a:ext cx="2466975" cy="1200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92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9088" y="93791"/>
            <a:ext cx="796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en Tiers sous surveillance</a:t>
            </a:r>
          </a:p>
          <a:p>
            <a:endParaRPr lang="fr-FR" sz="1000" dirty="0" smtClean="0"/>
          </a:p>
          <a:p>
            <a:r>
              <a:rPr lang="fr-FR" sz="1400" dirty="0" smtClean="0"/>
              <a:t>Un bandeau jaune apparaît en haut de la fiche </a:t>
            </a:r>
            <a:endParaRPr lang="fr-FR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22045"/>
            <a:ext cx="7658100" cy="550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1181100" y="692696"/>
            <a:ext cx="2428875" cy="145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7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71525" y="228600"/>
            <a:ext cx="727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66"/>
                </a:solidFill>
              </a:rPr>
              <a:t>C. Mise à jour d’informations</a:t>
            </a:r>
          </a:p>
          <a:p>
            <a:endParaRPr lang="fr-FR" sz="1000" b="1" dirty="0" smtClean="0">
              <a:solidFill>
                <a:srgbClr val="0070C0"/>
              </a:solidFill>
            </a:endParaRPr>
          </a:p>
          <a:p>
            <a:r>
              <a:rPr lang="fr-FR" sz="1000" dirty="0" smtClean="0"/>
              <a:t>Exemple lors de la mise à jour de l’adresse mail, il faut noter un commentaire.</a:t>
            </a:r>
          </a:p>
          <a:p>
            <a:r>
              <a:rPr lang="fr-FR" sz="1000" dirty="0" smtClean="0"/>
              <a:t>Pour cela, aller dans l’onglet </a:t>
            </a:r>
            <a:r>
              <a:rPr lang="fr-FR" sz="1000" b="1" dirty="0" smtClean="0"/>
              <a:t>fonction, </a:t>
            </a:r>
            <a:r>
              <a:rPr lang="fr-FR" sz="1000" dirty="0" smtClean="0"/>
              <a:t>puis cliquer sur </a:t>
            </a:r>
            <a:r>
              <a:rPr lang="fr-FR" sz="1000" b="1" dirty="0" smtClean="0"/>
              <a:t>historique commercial</a:t>
            </a:r>
            <a:r>
              <a:rPr lang="fr-FR" sz="1000" dirty="0" smtClean="0"/>
              <a:t>  </a:t>
            </a:r>
            <a:endParaRPr lang="fr-FR" sz="10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063705"/>
            <a:ext cx="7277100" cy="55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2714625" y="857250"/>
            <a:ext cx="4048125" cy="5610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4800600" y="857250"/>
            <a:ext cx="2733675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18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01155" y="195590"/>
            <a:ext cx="84380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La fenêtre cadre d’exercice – Historique commercial </a:t>
            </a:r>
            <a:r>
              <a:rPr lang="fr-FR" sz="1000" dirty="0" smtClean="0"/>
              <a:t>s’ouvre :</a:t>
            </a:r>
          </a:p>
          <a:p>
            <a:endParaRPr lang="fr-FR" sz="1000" dirty="0" smtClean="0"/>
          </a:p>
          <a:p>
            <a:r>
              <a:rPr lang="fr-FR" sz="1000" dirty="0" smtClean="0"/>
              <a:t>Renseigner le champ « type de </a:t>
            </a:r>
            <a:r>
              <a:rPr lang="fr-FR" sz="1000" dirty="0" err="1" smtClean="0"/>
              <a:t>conv</a:t>
            </a:r>
            <a:r>
              <a:rPr lang="fr-FR" sz="1000" dirty="0" smtClean="0"/>
              <a:t> » : 01; le champ « code commercial » : con </a:t>
            </a:r>
            <a:r>
              <a:rPr lang="fr-FR" sz="1000" dirty="0" err="1" smtClean="0"/>
              <a:t>ent</a:t>
            </a:r>
            <a:r>
              <a:rPr lang="fr-FR" sz="1000" dirty="0" smtClean="0"/>
              <a:t>; le champ « type action commerciale » : fax  (s’il s’agit d’un fax), puis cliquer sur le petit carré bleu dans la colonne note. </a:t>
            </a:r>
            <a:endParaRPr lang="fr-FR" sz="1000" dirty="0"/>
          </a:p>
          <a:p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42951" y="1567191"/>
            <a:ext cx="7886700" cy="5100309"/>
            <a:chOff x="742951" y="1567191"/>
            <a:chExt cx="7886700" cy="5100309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1" y="1567191"/>
              <a:ext cx="7886700" cy="5100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Connecteur droit avec flèche 13"/>
            <p:cNvCxnSpPr/>
            <p:nvPr/>
          </p:nvCxnSpPr>
          <p:spPr>
            <a:xfrm>
              <a:off x="742951" y="2381250"/>
              <a:ext cx="552449" cy="485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3114676" y="2324100"/>
              <a:ext cx="552449" cy="485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4714876" y="2333625"/>
              <a:ext cx="552449" cy="485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7505701" y="2381250"/>
              <a:ext cx="552449" cy="485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V="1">
              <a:off x="838200" y="5019675"/>
              <a:ext cx="390525" cy="457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V="1">
              <a:off x="3033712" y="5019675"/>
              <a:ext cx="390525" cy="457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4519613" y="5029200"/>
              <a:ext cx="390525" cy="457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V="1">
              <a:off x="7667625" y="5029200"/>
              <a:ext cx="390525" cy="457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4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44475" y="359715"/>
            <a:ext cx="78889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Une zone texte va apparaître, noter votre commentaire en indiquant le n° NUO correspondant à la mise à jour effectuée</a:t>
            </a:r>
            <a:endParaRPr lang="fr-FR" sz="10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7893913" cy="591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04850" y="5524500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Puis valider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1043608" y="5810250"/>
            <a:ext cx="51767" cy="7048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1838325" y="575221"/>
            <a:ext cx="1038225" cy="177745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65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7700" y="304800"/>
            <a:ext cx="70675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Attention :</a:t>
            </a:r>
          </a:p>
          <a:p>
            <a:endParaRPr lang="fr-FR" sz="1000" b="1" dirty="0">
              <a:solidFill>
                <a:srgbClr val="FF0000"/>
              </a:solidFill>
            </a:endParaRPr>
          </a:p>
          <a:p>
            <a:r>
              <a:rPr lang="fr-FR" sz="1000" b="1" dirty="0" smtClean="0"/>
              <a:t>La mise à jour du FLUX pour les pharmacies, doit être également renseigné sur la sphère CBTP</a:t>
            </a:r>
          </a:p>
          <a:p>
            <a:endParaRPr lang="fr-FR" sz="1000" b="1" dirty="0"/>
          </a:p>
          <a:p>
            <a:r>
              <a:rPr lang="fr-FR" sz="1000" b="1" dirty="0" smtClean="0"/>
              <a:t>Exemple d’une pharmacie :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1297722"/>
            <a:ext cx="7915275" cy="52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H="1">
            <a:off x="2809875" y="914400"/>
            <a:ext cx="2194173" cy="200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38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85800" y="276225"/>
            <a:ext cx="787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 flux enregistré apparaîtra sous la sphère almerys puis sous la sphère CBTP :</a:t>
            </a:r>
            <a:endParaRPr lang="fr-FR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304925"/>
            <a:ext cx="8162924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H="1">
            <a:off x="2038350" y="553224"/>
            <a:ext cx="1876425" cy="2170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H="1">
            <a:off x="2466977" y="553224"/>
            <a:ext cx="2753095" cy="2428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983780" y="6492875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88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1556792"/>
            <a:ext cx="79208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1400" dirty="0" smtClean="0">
                <a:solidFill>
                  <a:srgbClr val="0000CC"/>
                </a:solidFill>
              </a:rPr>
              <a:t>Mise à jour informations PS					p.3</a:t>
            </a:r>
          </a:p>
          <a:p>
            <a:r>
              <a:rPr lang="fr-FR" sz="1400" dirty="0" smtClean="0">
                <a:solidFill>
                  <a:srgbClr val="0000CC"/>
                </a:solidFill>
              </a:rPr>
              <a:t>	</a:t>
            </a:r>
          </a:p>
          <a:p>
            <a:r>
              <a:rPr lang="fr-FR" sz="1400" dirty="0" smtClean="0">
                <a:solidFill>
                  <a:srgbClr val="0000CC"/>
                </a:solidFill>
              </a:rPr>
              <a:t>	</a:t>
            </a:r>
            <a:r>
              <a:rPr lang="fr-FR" sz="1400" dirty="0" smtClean="0">
                <a:solidFill>
                  <a:srgbClr val="FF0066"/>
                </a:solidFill>
              </a:rPr>
              <a:t>a. Recherche du cadre d’exercice				p.4</a:t>
            </a:r>
          </a:p>
          <a:p>
            <a:r>
              <a:rPr lang="fr-FR" sz="1400" dirty="0">
                <a:solidFill>
                  <a:srgbClr val="FF0066"/>
                </a:solidFill>
              </a:rPr>
              <a:t>	</a:t>
            </a:r>
            <a:r>
              <a:rPr lang="fr-FR" sz="1400" dirty="0" smtClean="0">
                <a:solidFill>
                  <a:srgbClr val="FF0066"/>
                </a:solidFill>
              </a:rPr>
              <a:t>b. Motifs d’interruption 					p.7</a:t>
            </a:r>
          </a:p>
          <a:p>
            <a:r>
              <a:rPr lang="fr-FR" sz="1400" dirty="0">
                <a:solidFill>
                  <a:srgbClr val="FF0066"/>
                </a:solidFill>
              </a:rPr>
              <a:t>	</a:t>
            </a:r>
            <a:r>
              <a:rPr lang="fr-FR" sz="1400" dirty="0" smtClean="0">
                <a:solidFill>
                  <a:srgbClr val="FF0066"/>
                </a:solidFill>
              </a:rPr>
              <a:t>c. Mise à jour d’informations				p.15</a:t>
            </a:r>
          </a:p>
          <a:p>
            <a:endParaRPr lang="fr-FR" sz="1400" dirty="0">
              <a:solidFill>
                <a:srgbClr val="00CC99"/>
              </a:solidFill>
            </a:endParaRPr>
          </a:p>
          <a:p>
            <a:endParaRPr lang="fr-FR" sz="1400" dirty="0" smtClean="0">
              <a:solidFill>
                <a:srgbClr val="0000CC"/>
              </a:solidFill>
            </a:endParaRPr>
          </a:p>
          <a:p>
            <a:pPr marL="400050" indent="-400050">
              <a:buFont typeface="+mj-lt"/>
              <a:buAutoNum type="romanUcPeriod" startAt="2"/>
            </a:pPr>
            <a:r>
              <a:rPr lang="fr-FR" sz="1400" dirty="0" smtClean="0">
                <a:solidFill>
                  <a:srgbClr val="0000CC"/>
                </a:solidFill>
              </a:rPr>
              <a:t>Demande de conventionnement d’un PS				p.20</a:t>
            </a:r>
          </a:p>
          <a:p>
            <a:pPr marL="400050" indent="-400050">
              <a:buFont typeface="+mj-lt"/>
              <a:buAutoNum type="romanUcPeriod" startAt="2"/>
            </a:pPr>
            <a:endParaRPr lang="fr-FR" sz="1400" dirty="0">
              <a:solidFill>
                <a:srgbClr val="0000CC"/>
              </a:solidFill>
            </a:endParaRPr>
          </a:p>
          <a:p>
            <a:r>
              <a:rPr lang="fr-FR" sz="1600" dirty="0" smtClean="0"/>
              <a:t>	</a:t>
            </a:r>
            <a:r>
              <a:rPr lang="fr-FR" sz="1400" dirty="0" smtClean="0">
                <a:solidFill>
                  <a:srgbClr val="FF0066"/>
                </a:solidFill>
              </a:rPr>
              <a:t>a. Motifs d’interruption					p.21</a:t>
            </a:r>
          </a:p>
          <a:p>
            <a:r>
              <a:rPr lang="fr-FR" sz="1400" dirty="0">
                <a:solidFill>
                  <a:srgbClr val="FF0066"/>
                </a:solidFill>
              </a:rPr>
              <a:t>	</a:t>
            </a:r>
            <a:r>
              <a:rPr lang="fr-FR" sz="1400" dirty="0" smtClean="0">
                <a:solidFill>
                  <a:srgbClr val="FF0066"/>
                </a:solidFill>
              </a:rPr>
              <a:t>b. Envoi de la convention					p.28</a:t>
            </a:r>
            <a:endParaRPr lang="fr-FR" sz="1400" dirty="0">
              <a:solidFill>
                <a:srgbClr val="FF0066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48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28774" y="116632"/>
            <a:ext cx="614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000" b="1" u="sng" dirty="0">
                <a:solidFill>
                  <a:srgbClr val="0000CC"/>
                </a:solidFill>
              </a:rPr>
              <a:t>Demande de conventionnement d’un  PS</a:t>
            </a:r>
            <a:r>
              <a:rPr lang="fr-FR" sz="2000" b="1" dirty="0">
                <a:solidFill>
                  <a:srgbClr val="0000CC"/>
                </a:solidFill>
              </a:rPr>
              <a:t> :</a:t>
            </a:r>
            <a:endParaRPr lang="fr-FR" sz="2000" dirty="0">
              <a:solidFill>
                <a:srgbClr val="0000CC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05008" y="534735"/>
            <a:ext cx="8382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Demande de conventionnement d’un  PS :</a:t>
            </a:r>
          </a:p>
          <a:p>
            <a:endParaRPr lang="fr-FR" sz="1000" dirty="0"/>
          </a:p>
          <a:p>
            <a:r>
              <a:rPr lang="fr-FR" sz="1100" dirty="0"/>
              <a:t>Si le numéro AM du PS figure sur le document, vous pouvez traiter la demande.</a:t>
            </a:r>
          </a:p>
          <a:p>
            <a:r>
              <a:rPr lang="fr-FR" sz="1100" dirty="0" smtClean="0"/>
              <a:t>Vérifier </a:t>
            </a:r>
            <a:r>
              <a:rPr lang="fr-FR" sz="1100" dirty="0"/>
              <a:t>que le numéro dans </a:t>
            </a:r>
            <a:r>
              <a:rPr lang="fr-FR" sz="1100" dirty="0" err="1"/>
              <a:t>Agaps</a:t>
            </a:r>
            <a:r>
              <a:rPr lang="fr-FR" sz="1100" dirty="0"/>
              <a:t> correspond au PS.</a:t>
            </a:r>
          </a:p>
          <a:p>
            <a:r>
              <a:rPr lang="fr-FR" sz="1100" dirty="0" smtClean="0"/>
              <a:t>Si </a:t>
            </a:r>
            <a:r>
              <a:rPr lang="fr-FR" sz="1100" dirty="0"/>
              <a:t>il y a déjà un </a:t>
            </a:r>
            <a:r>
              <a:rPr lang="fr-FR" sz="1100" dirty="0" smtClean="0"/>
              <a:t>pavé </a:t>
            </a:r>
            <a:r>
              <a:rPr lang="fr-FR" sz="1100" dirty="0"/>
              <a:t>avec un numéro de convention </a:t>
            </a:r>
            <a:r>
              <a:rPr lang="fr-FR" sz="1100" dirty="0" err="1"/>
              <a:t>almerys</a:t>
            </a:r>
            <a:r>
              <a:rPr lang="fr-FR" sz="1100" dirty="0"/>
              <a:t> ne pas envoyer de convention. (</a:t>
            </a:r>
            <a:r>
              <a:rPr lang="fr-FR" sz="1100" b="1" dirty="0"/>
              <a:t>Déjà conventionné</a:t>
            </a:r>
            <a:r>
              <a:rPr lang="fr-FR" sz="1100" dirty="0"/>
              <a:t>). Mais apporter les modifications si nécessaire. </a:t>
            </a:r>
          </a:p>
          <a:p>
            <a:endParaRPr lang="fr-FR" sz="1400" dirty="0" smtClean="0">
              <a:solidFill>
                <a:srgbClr val="FF0066"/>
              </a:solidFill>
            </a:endParaRP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sz="1100" b="1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876256" y="6433166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20</a:t>
            </a:fld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755576" y="1700808"/>
            <a:ext cx="7357425" cy="4924193"/>
            <a:chOff x="857246" y="1239200"/>
            <a:chExt cx="7491408" cy="525684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46" y="1239200"/>
              <a:ext cx="7491408" cy="52568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Ellipse 8"/>
            <p:cNvSpPr/>
            <p:nvPr/>
          </p:nvSpPr>
          <p:spPr>
            <a:xfrm>
              <a:off x="4136224" y="5038726"/>
              <a:ext cx="864401" cy="3833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 flipV="1">
              <a:off x="4602949" y="5422106"/>
              <a:ext cx="0" cy="4333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 de texte 7"/>
            <p:cNvSpPr txBox="1"/>
            <p:nvPr/>
          </p:nvSpPr>
          <p:spPr>
            <a:xfrm>
              <a:off x="3888574" y="5900730"/>
              <a:ext cx="1428751" cy="3905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 dirty="0">
                  <a:effectLst/>
                  <a:ea typeface="Calibri"/>
                  <a:cs typeface="Times New Roman"/>
                </a:rPr>
                <a:t>Déjà conventionné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93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05008" y="188640"/>
            <a:ext cx="8382000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66"/>
                </a:solidFill>
              </a:rPr>
              <a:t>a. Motifs d’interruption :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sz="1100" b="1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39"/>
          <a:stretch/>
        </p:blipFill>
        <p:spPr bwMode="auto">
          <a:xfrm>
            <a:off x="1475656" y="1053464"/>
            <a:ext cx="6277098" cy="439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21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22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04799" y="466725"/>
            <a:ext cx="82962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C00000"/>
                </a:solidFill>
              </a:rPr>
              <a:t>ATTENTION</a:t>
            </a:r>
            <a:r>
              <a:rPr lang="fr-FR" sz="2000" dirty="0" smtClean="0">
                <a:solidFill>
                  <a:srgbClr val="C00000"/>
                </a:solidFill>
              </a:rPr>
              <a:t> :  Motifs d’interruption</a:t>
            </a:r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endParaRPr lang="fr-FR" sz="1400" b="1" dirty="0"/>
          </a:p>
          <a:p>
            <a:r>
              <a:rPr lang="fr-FR" sz="1400" dirty="0" smtClean="0"/>
              <a:t>Si le PS est en FE </a:t>
            </a:r>
            <a:r>
              <a:rPr lang="fr-FR" sz="1400" dirty="0"/>
              <a:t>dans la base AGAPS</a:t>
            </a:r>
            <a:r>
              <a:rPr lang="fr-FR" sz="1400" dirty="0" smtClean="0"/>
              <a:t> ou le PS est inconnu : </a:t>
            </a:r>
            <a:r>
              <a:rPr lang="fr-FR" sz="1400" b="1" dirty="0"/>
              <a:t>Pas </a:t>
            </a:r>
            <a:r>
              <a:rPr lang="fr-FR" sz="1400" b="1" dirty="0" smtClean="0"/>
              <a:t>d’envoi de la convention,</a:t>
            </a:r>
            <a:r>
              <a:rPr lang="fr-FR" sz="1400" dirty="0" smtClean="0"/>
              <a:t> (p.23)   </a:t>
            </a:r>
            <a:r>
              <a:rPr lang="fr-FR" sz="1400" dirty="0" smtClean="0">
                <a:sym typeface="Wingdings" panose="05000000000000000000" pitchFamily="2" charset="2"/>
              </a:rPr>
              <a:t>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PS inconnu AGAPS</a:t>
            </a:r>
            <a:endParaRPr lang="fr-FR" sz="1400" b="1" dirty="0">
              <a:solidFill>
                <a:srgbClr val="C00000"/>
              </a:solidFill>
            </a:endParaRPr>
          </a:p>
          <a:p>
            <a:endParaRPr lang="fr-FR" sz="1400" dirty="0" smtClean="0"/>
          </a:p>
          <a:p>
            <a:r>
              <a:rPr lang="fr-FR" sz="1400" dirty="0" smtClean="0"/>
              <a:t>Si le PS n’a </a:t>
            </a:r>
            <a:r>
              <a:rPr lang="fr-FR" sz="1400" dirty="0"/>
              <a:t>pas communiqué son n° identifiant </a:t>
            </a:r>
            <a:r>
              <a:rPr lang="fr-FR" sz="1400" dirty="0" smtClean="0"/>
              <a:t>: </a:t>
            </a:r>
            <a:r>
              <a:rPr lang="fr-FR" sz="1400" b="1" dirty="0" smtClean="0"/>
              <a:t>Pas d’envoi de la convention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 Incohérence Document Tâche</a:t>
            </a:r>
            <a:endParaRPr lang="fr-FR" sz="1400" b="1" dirty="0" smtClean="0">
              <a:solidFill>
                <a:srgbClr val="C00000"/>
              </a:solidFill>
            </a:endParaRPr>
          </a:p>
          <a:p>
            <a:endParaRPr lang="fr-FR" sz="1400" dirty="0"/>
          </a:p>
          <a:p>
            <a:r>
              <a:rPr lang="fr-FR" sz="1400" dirty="0" smtClean="0"/>
              <a:t>Pour les établissements (numéro </a:t>
            </a:r>
            <a:r>
              <a:rPr lang="fr-FR" sz="1400" dirty="0" err="1" smtClean="0"/>
              <a:t>finess</a:t>
            </a:r>
            <a:r>
              <a:rPr lang="fr-FR" sz="1400" dirty="0" smtClean="0"/>
              <a:t> avec un zéro en 3éme position), </a:t>
            </a:r>
            <a:r>
              <a:rPr lang="fr-FR" sz="1400" b="1" dirty="0" smtClean="0"/>
              <a:t>aucun envoi à faire</a:t>
            </a:r>
            <a:r>
              <a:rPr lang="fr-FR" sz="1400" dirty="0" smtClean="0"/>
              <a:t>, (voir p.24) </a:t>
            </a:r>
            <a:r>
              <a:rPr lang="fr-FR" sz="1400" dirty="0" smtClean="0">
                <a:sym typeface="Wingdings" panose="05000000000000000000" pitchFamily="2" charset="2"/>
              </a:rPr>
              <a:t>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Mise à jour Etablissement</a:t>
            </a:r>
            <a:endParaRPr lang="fr-FR" sz="1400" b="1" dirty="0" smtClean="0">
              <a:solidFill>
                <a:srgbClr val="C00000"/>
              </a:solidFill>
            </a:endParaRPr>
          </a:p>
          <a:p>
            <a:endParaRPr lang="fr-F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1400" dirty="0" smtClean="0">
                <a:sym typeface="Wingdings" panose="05000000000000000000" pitchFamily="2" charset="2"/>
              </a:rPr>
              <a:t>Si un des documents n’est pas lisible 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document totalement illisible </a:t>
            </a:r>
          </a:p>
          <a:p>
            <a:endParaRPr lang="fr-F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1400" dirty="0" smtClean="0">
                <a:sym typeface="Wingdings" panose="05000000000000000000" pitchFamily="2" charset="2"/>
              </a:rPr>
              <a:t>Si le PS est suspendu ou en tiers sous surveillance dans AGAPS 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PS suspendu dans AGAPS (p.25 et 26)</a:t>
            </a:r>
          </a:p>
          <a:p>
            <a:endParaRPr lang="fr-FR" sz="14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fr-FR" sz="1400" dirty="0" smtClean="0">
                <a:sym typeface="Wingdings" panose="05000000000000000000" pitchFamily="2" charset="2"/>
              </a:rPr>
              <a:t>Si la convention </a:t>
            </a:r>
            <a:r>
              <a:rPr lang="fr-FR" sz="1400" dirty="0" smtClean="0">
                <a:sym typeface="Wingdings" panose="05000000000000000000" pitchFamily="2" charset="2"/>
              </a:rPr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déjà était envoyée dans le mois 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 convention déjà envoyée dans le mois (p.27)</a:t>
            </a:r>
          </a:p>
          <a:p>
            <a:endParaRPr lang="fr-FR" sz="16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fr-FR" sz="16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fr-FR" sz="1600" dirty="0" smtClean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9517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19088" y="93791"/>
            <a:ext cx="796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en FE (fin d’exercice) ou PS inconnu</a:t>
            </a:r>
            <a:endParaRPr lang="fr-FR" sz="1400" dirty="0"/>
          </a:p>
          <a:p>
            <a:endParaRPr lang="fr-FR" sz="1000" dirty="0" smtClean="0"/>
          </a:p>
          <a:p>
            <a:r>
              <a:rPr lang="fr-FR" sz="1400" dirty="0"/>
              <a:t>L</a:t>
            </a:r>
            <a:r>
              <a:rPr lang="fr-FR" sz="1400" dirty="0" smtClean="0"/>
              <a:t>orsque vous tapez son n° AM aucun résultat ne s’affiche</a:t>
            </a:r>
            <a:endParaRPr lang="fr-FR" sz="14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2" y="928980"/>
            <a:ext cx="8108158" cy="555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622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35390" y="6347888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8" t="8063" r="19989" b="27209"/>
          <a:stretch/>
        </p:blipFill>
        <p:spPr bwMode="auto">
          <a:xfrm>
            <a:off x="1187624" y="764704"/>
            <a:ext cx="6714566" cy="558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22209" y="113987"/>
            <a:ext cx="859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document concernant un établissement :</a:t>
            </a:r>
          </a:p>
          <a:p>
            <a:endParaRPr lang="fr-FR" sz="1000" dirty="0" smtClean="0">
              <a:solidFill>
                <a:srgbClr val="0070C0"/>
              </a:solidFill>
            </a:endParaRPr>
          </a:p>
          <a:p>
            <a:r>
              <a:rPr lang="fr-FR" sz="1200" dirty="0" smtClean="0"/>
              <a:t>Il y a un zéro en troisième position dans le numéro </a:t>
            </a:r>
            <a:r>
              <a:rPr lang="fr-FR" sz="1200" dirty="0" err="1" smtClean="0"/>
              <a:t>finess</a:t>
            </a:r>
            <a:endParaRPr lang="fr-FR" sz="12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203848" y="760318"/>
            <a:ext cx="1224136" cy="1444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44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25</a:t>
            </a:fld>
            <a:endParaRPr lang="fr-F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960681"/>
            <a:ext cx="7505701" cy="54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19088" y="93791"/>
            <a:ext cx="796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en Tiers payant suspendu</a:t>
            </a:r>
          </a:p>
          <a:p>
            <a:endParaRPr lang="fr-FR" sz="1000" dirty="0" smtClean="0"/>
          </a:p>
          <a:p>
            <a:r>
              <a:rPr lang="fr-FR" sz="1400" dirty="0" smtClean="0"/>
              <a:t>Un bandeau jaune apparaît en haut de la fiche </a:t>
            </a:r>
            <a:endParaRPr lang="fr-FR" sz="14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115616" y="770899"/>
            <a:ext cx="2160240" cy="1145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9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26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19088" y="93791"/>
            <a:ext cx="796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en Tiers sous surveillance</a:t>
            </a:r>
          </a:p>
          <a:p>
            <a:endParaRPr lang="fr-FR" sz="1000" dirty="0" smtClean="0"/>
          </a:p>
          <a:p>
            <a:r>
              <a:rPr lang="fr-FR" sz="1400" dirty="0" smtClean="0"/>
              <a:t>Un bandeau jaune apparaît en haut de la fiche </a:t>
            </a:r>
            <a:endParaRPr lang="fr-FR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22045"/>
            <a:ext cx="7658100" cy="550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1043608" y="692696"/>
            <a:ext cx="266429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64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983780" y="6430877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27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9554"/>
            <a:ext cx="7560840" cy="581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03548" y="62615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convention déjà envoyée dans le mois : </a:t>
            </a:r>
          </a:p>
          <a:p>
            <a:endParaRPr lang="fr-FR" sz="1200" dirty="0" smtClean="0">
              <a:solidFill>
                <a:srgbClr val="0070C0"/>
              </a:solidFill>
            </a:endParaRPr>
          </a:p>
          <a:p>
            <a:r>
              <a:rPr lang="fr-FR" sz="1400" dirty="0" smtClean="0"/>
              <a:t>Une ligne dans la zone derniers contacts commerciaux apparaît avec le nom, le jour et l’action effectuée </a:t>
            </a:r>
            <a:endParaRPr lang="fr-FR" sz="14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1691680" y="692696"/>
            <a:ext cx="288032" cy="4464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5004048" y="692696"/>
            <a:ext cx="2304256" cy="4464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6372200" y="692696"/>
            <a:ext cx="936104" cy="4464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3923928" y="5229200"/>
            <a:ext cx="1008112" cy="288032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131840" y="5749293"/>
            <a:ext cx="295232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 pavé jaune indique que le </a:t>
            </a:r>
            <a:r>
              <a:rPr lang="fr-FR" sz="1000" dirty="0" err="1" smtClean="0"/>
              <a:t>ps</a:t>
            </a:r>
            <a:r>
              <a:rPr lang="fr-FR" sz="1000" dirty="0" smtClean="0"/>
              <a:t> n’est pas conventionné, et que nous sommes dans l’attente d’un retour de convention</a:t>
            </a:r>
            <a:endParaRPr lang="fr-FR" sz="1000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463988" y="55172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52513"/>
            <a:ext cx="7762874" cy="540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20074" y="69473"/>
            <a:ext cx="62103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66"/>
                </a:solidFill>
              </a:rPr>
              <a:t>b. Envoi </a:t>
            </a:r>
            <a:r>
              <a:rPr lang="fr-FR" sz="1400" dirty="0">
                <a:solidFill>
                  <a:srgbClr val="FF0066"/>
                </a:solidFill>
              </a:rPr>
              <a:t>de la </a:t>
            </a:r>
            <a:r>
              <a:rPr lang="fr-FR" sz="1400" dirty="0" smtClean="0">
                <a:solidFill>
                  <a:srgbClr val="FF0066"/>
                </a:solidFill>
              </a:rPr>
              <a:t>convention</a:t>
            </a:r>
          </a:p>
          <a:p>
            <a:endParaRPr lang="fr-FR" sz="1000" b="1" dirty="0">
              <a:solidFill>
                <a:srgbClr val="0070C0"/>
              </a:solidFill>
            </a:endParaRPr>
          </a:p>
          <a:p>
            <a:endParaRPr lang="fr-FR" sz="1000" dirty="0" smtClean="0"/>
          </a:p>
          <a:p>
            <a:r>
              <a:rPr lang="fr-FR" sz="1000" dirty="0" smtClean="0"/>
              <a:t>Fonction </a:t>
            </a:r>
            <a:r>
              <a:rPr lang="fr-FR" sz="1000" dirty="0">
                <a:sym typeface="Wingdings"/>
              </a:rPr>
              <a:t></a:t>
            </a:r>
            <a:r>
              <a:rPr lang="fr-FR" sz="1000" dirty="0"/>
              <a:t> Edition</a:t>
            </a:r>
          </a:p>
          <a:p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899592" y="764704"/>
            <a:ext cx="5977458" cy="535034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1619672" y="764704"/>
            <a:ext cx="5895553" cy="349297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8049" y="6453186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2433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0099" y="409575"/>
            <a:ext cx="782002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ATTENTION</a:t>
            </a:r>
            <a:r>
              <a:rPr lang="fr-FR" sz="1600" dirty="0"/>
              <a:t> : documents généraux : </a:t>
            </a:r>
            <a:r>
              <a:rPr lang="fr-FR" sz="1600" b="1" dirty="0"/>
              <a:t>fiches adhésion convention</a:t>
            </a:r>
            <a:r>
              <a:rPr lang="fr-FR" sz="1600" dirty="0"/>
              <a:t> : différentes pour les opticiens, audioprothésistes et dentistes</a:t>
            </a:r>
            <a:r>
              <a:rPr lang="fr-FR" sz="1600" dirty="0" smtClean="0"/>
              <a:t>.</a:t>
            </a:r>
          </a:p>
          <a:p>
            <a:endParaRPr lang="fr-FR" sz="1600" dirty="0"/>
          </a:p>
          <a:p>
            <a:r>
              <a:rPr lang="fr-FR" sz="1600" dirty="0"/>
              <a:t>Pour les autres spécialités : </a:t>
            </a:r>
            <a:r>
              <a:rPr lang="fr-FR" sz="1600" b="1" dirty="0"/>
              <a:t>Fiche CE adhésion convention</a:t>
            </a:r>
            <a:endParaRPr lang="fr-FR" sz="1600" dirty="0"/>
          </a:p>
          <a:p>
            <a:r>
              <a:rPr lang="fr-FR" sz="1600" dirty="0"/>
              <a:t>Onglet : Documents à envoyer : </a:t>
            </a:r>
            <a:endParaRPr lang="fr-FR" sz="1600" dirty="0" smtClean="0"/>
          </a:p>
          <a:p>
            <a:endParaRPr lang="fr-FR" dirty="0"/>
          </a:p>
          <a:p>
            <a:r>
              <a:rPr lang="fr-FR" sz="1600" b="1" dirty="0"/>
              <a:t>Documents généraux </a:t>
            </a:r>
            <a:r>
              <a:rPr lang="fr-FR" sz="1600" b="1" dirty="0" smtClean="0"/>
              <a:t>:</a:t>
            </a:r>
          </a:p>
          <a:p>
            <a:endParaRPr lang="fr-FR" dirty="0"/>
          </a:p>
          <a:p>
            <a:r>
              <a:rPr lang="fr-FR" sz="1600" dirty="0"/>
              <a:t>Sélectionner la fiche CE correspondant à la spécialité + Courrier mailing </a:t>
            </a:r>
            <a:r>
              <a:rPr lang="fr-FR" sz="1600" dirty="0" smtClean="0"/>
              <a:t>standard</a:t>
            </a:r>
          </a:p>
          <a:p>
            <a:endParaRPr lang="fr-FR" sz="1600" dirty="0"/>
          </a:p>
          <a:p>
            <a:r>
              <a:rPr lang="fr-FR" sz="1600" b="1" dirty="0" smtClean="0"/>
              <a:t>Options</a:t>
            </a:r>
          </a:p>
          <a:p>
            <a:endParaRPr lang="fr-FR" dirty="0"/>
          </a:p>
          <a:p>
            <a:r>
              <a:rPr lang="fr-FR" sz="1600" dirty="0"/>
              <a:t>Date de relance : non</a:t>
            </a:r>
          </a:p>
          <a:p>
            <a:r>
              <a:rPr lang="fr-FR" sz="1600" dirty="0"/>
              <a:t> </a:t>
            </a:r>
          </a:p>
          <a:p>
            <a:r>
              <a:rPr lang="fr-FR" sz="1600" b="1" dirty="0"/>
              <a:t>Conventions</a:t>
            </a:r>
            <a:r>
              <a:rPr lang="fr-FR" sz="1600" dirty="0"/>
              <a:t> :</a:t>
            </a:r>
          </a:p>
          <a:p>
            <a:r>
              <a:rPr lang="fr-FR" dirty="0"/>
              <a:t> </a:t>
            </a:r>
          </a:p>
          <a:p>
            <a:r>
              <a:rPr lang="fr-FR" sz="1600" dirty="0"/>
              <a:t>Sélectionner la convention almerys  correspondant à la spécialité et mettre le nombre d’exemplaire à zéro.</a:t>
            </a:r>
          </a:p>
          <a:p>
            <a:r>
              <a:rPr lang="fr-FR" sz="1600" dirty="0"/>
              <a:t> </a:t>
            </a:r>
          </a:p>
          <a:p>
            <a:r>
              <a:rPr lang="fr-FR" sz="1600" dirty="0"/>
              <a:t>Protocoles techniques :</a:t>
            </a:r>
          </a:p>
          <a:p>
            <a:r>
              <a:rPr lang="fr-FR" sz="1600" dirty="0"/>
              <a:t>Sélectionner le protocole unique almerys  et mettre le nombre d’exemplaire à zéro.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3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8625" y="952500"/>
            <a:ext cx="8439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professionnels de santé nous adressent des demandes de </a:t>
            </a:r>
            <a:r>
              <a:rPr lang="fr-FR" dirty="0" smtClean="0"/>
              <a:t>mise à jour</a:t>
            </a:r>
            <a:r>
              <a:rPr lang="fr-FR" dirty="0"/>
              <a:t> :</a:t>
            </a:r>
          </a:p>
          <a:p>
            <a:endParaRPr lang="fr-FR" dirty="0"/>
          </a:p>
          <a:p>
            <a:r>
              <a:rPr lang="fr-FR" dirty="0"/>
              <a:t>- adresse</a:t>
            </a:r>
          </a:p>
          <a:p>
            <a:r>
              <a:rPr lang="fr-FR" dirty="0"/>
              <a:t>- téléphone</a:t>
            </a:r>
          </a:p>
          <a:p>
            <a:r>
              <a:rPr lang="fr-FR" dirty="0"/>
              <a:t>- fax</a:t>
            </a:r>
          </a:p>
          <a:p>
            <a:r>
              <a:rPr lang="fr-FR" dirty="0"/>
              <a:t>- mail</a:t>
            </a:r>
          </a:p>
          <a:p>
            <a:r>
              <a:rPr lang="fr-FR" dirty="0"/>
              <a:t>- logiciel</a:t>
            </a:r>
          </a:p>
          <a:p>
            <a:r>
              <a:rPr lang="fr-FR" dirty="0"/>
              <a:t>- flux </a:t>
            </a:r>
            <a:r>
              <a:rPr lang="fr-FR" dirty="0" smtClean="0"/>
              <a:t>: pour les laboratoires et les pharmacies</a:t>
            </a:r>
            <a:endParaRPr lang="fr-FR" dirty="0"/>
          </a:p>
          <a:p>
            <a:r>
              <a:rPr lang="fr-FR" dirty="0"/>
              <a:t>- raison sociale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Rajouter un commentaire dans l’historique commercial, indiquant la ou les mises à jour </a:t>
            </a:r>
            <a:r>
              <a:rPr lang="fr-FR" dirty="0" smtClean="0"/>
              <a:t>effectuées et le N° NUO </a:t>
            </a:r>
            <a:r>
              <a:rPr lang="fr-FR" dirty="0" smtClean="0">
                <a:solidFill>
                  <a:srgbClr val="FF0000"/>
                </a:solidFill>
              </a:rPr>
              <a:t>(afin de retrouver le document dans le GTO)</a:t>
            </a:r>
            <a:r>
              <a:rPr lang="fr-FR" dirty="0" smtClean="0"/>
              <a:t>. (voir p.17)</a:t>
            </a:r>
            <a:endParaRPr lang="fr-FR" dirty="0"/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ATTENTION</a:t>
            </a:r>
            <a:r>
              <a:rPr lang="fr-FR" dirty="0"/>
              <a:t> : modification de la raison sociale :</a:t>
            </a:r>
          </a:p>
          <a:p>
            <a:r>
              <a:rPr lang="fr-FR" dirty="0"/>
              <a:t>En raison sociale nous devons avoir un nom et un prénom (sauf pour les pharmacies, laboratoires, opticiens, audioprothésistes, sociétés et parfois les taxis et ambulances).</a:t>
            </a: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18938" y="116632"/>
            <a:ext cx="621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000" b="1" u="sng" dirty="0" smtClean="0">
                <a:solidFill>
                  <a:srgbClr val="0000CC"/>
                </a:solidFill>
              </a:rPr>
              <a:t>Mise à jour informations </a:t>
            </a:r>
            <a:r>
              <a:rPr lang="fr-FR" sz="2000" b="1" u="sng" dirty="0">
                <a:solidFill>
                  <a:srgbClr val="0000CC"/>
                </a:solidFill>
              </a:rPr>
              <a:t>PS</a:t>
            </a:r>
            <a:r>
              <a:rPr lang="fr-FR" sz="2000" dirty="0">
                <a:solidFill>
                  <a:srgbClr val="0000CC"/>
                </a:solidFill>
              </a:rPr>
              <a:t> :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880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85836" y="1143000"/>
            <a:ext cx="7034214" cy="4457700"/>
            <a:chOff x="985836" y="1143000"/>
            <a:chExt cx="7034214" cy="4457700"/>
          </a:xfrm>
        </p:grpSpPr>
        <p:pic>
          <p:nvPicPr>
            <p:cNvPr id="4" name="Image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23975" y="1143000"/>
              <a:ext cx="6410325" cy="4457700"/>
            </a:xfrm>
            <a:prstGeom prst="rect">
              <a:avLst/>
            </a:prstGeom>
          </p:spPr>
        </p:pic>
        <p:cxnSp>
          <p:nvCxnSpPr>
            <p:cNvPr id="5" name="Connecteur droit avec flèche 4"/>
            <p:cNvCxnSpPr/>
            <p:nvPr/>
          </p:nvCxnSpPr>
          <p:spPr>
            <a:xfrm>
              <a:off x="1023937" y="1404938"/>
              <a:ext cx="790575" cy="8286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985836" y="2381250"/>
              <a:ext cx="561975" cy="361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985836" y="2757488"/>
              <a:ext cx="561975" cy="66675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>
              <a:off x="6877050" y="1962150"/>
              <a:ext cx="9525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1123949" y="3643313"/>
              <a:ext cx="590550" cy="4762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7258050" y="3640455"/>
              <a:ext cx="75247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1123949" y="4376738"/>
              <a:ext cx="523875" cy="285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H="1" flipV="1">
              <a:off x="7200900" y="4405313"/>
              <a:ext cx="819150" cy="762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752475" y="266700"/>
            <a:ext cx="7581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70C0"/>
                </a:solidFill>
              </a:rPr>
              <a:t>Envoi de la convention</a:t>
            </a:r>
          </a:p>
          <a:p>
            <a:r>
              <a:rPr lang="fr-FR" sz="10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fr-FR" sz="1000" dirty="0" smtClean="0"/>
              <a:t>Exemple pour un infirmier (valable pour toutes les spécialités hors dentiste, audioprothésiste et opticien)</a:t>
            </a:r>
            <a:endParaRPr lang="fr-FR" sz="1000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794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43001" y="1409700"/>
            <a:ext cx="6915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ATTENTION</a:t>
            </a:r>
            <a:r>
              <a:rPr lang="fr-FR" dirty="0"/>
              <a:t> : documents généraux : fiches adhésion convention  différentes pour les opticiens, </a:t>
            </a:r>
            <a:r>
              <a:rPr lang="fr-FR" dirty="0" smtClean="0"/>
              <a:t>audioprothésistes, </a:t>
            </a:r>
            <a:r>
              <a:rPr lang="fr-FR" dirty="0"/>
              <a:t>dentistes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Choisir convention « spécialité du </a:t>
            </a:r>
            <a:r>
              <a:rPr lang="fr-FR" dirty="0" err="1"/>
              <a:t>ps</a:t>
            </a:r>
            <a:r>
              <a:rPr lang="fr-FR" dirty="0"/>
              <a:t> » et non convention centres mutualistes. (Et mettre nombre d’exemplaire à zéro)</a:t>
            </a:r>
          </a:p>
          <a:p>
            <a:r>
              <a:rPr lang="fr-FR" dirty="0"/>
              <a:t>Exemple pour un dentiste :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4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581025" y="960349"/>
            <a:ext cx="7886700" cy="5278526"/>
            <a:chOff x="581025" y="960349"/>
            <a:chExt cx="7886700" cy="5278526"/>
          </a:xfrm>
        </p:grpSpPr>
        <p:pic>
          <p:nvPicPr>
            <p:cNvPr id="3" name="Imag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49" y="960349"/>
              <a:ext cx="7229475" cy="527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dre 3"/>
            <p:cNvSpPr/>
            <p:nvPr/>
          </p:nvSpPr>
          <p:spPr>
            <a:xfrm>
              <a:off x="2519356" y="3157540"/>
              <a:ext cx="900115" cy="147638"/>
            </a:xfrm>
            <a:prstGeom prst="frame">
              <a:avLst/>
            </a:prstGeom>
            <a:solidFill>
              <a:srgbClr val="C00000"/>
            </a:solidFill>
            <a:ln w="63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" name="Cadre 4"/>
            <p:cNvSpPr/>
            <p:nvPr/>
          </p:nvSpPr>
          <p:spPr>
            <a:xfrm>
              <a:off x="3428989" y="3714750"/>
              <a:ext cx="428633" cy="152400"/>
            </a:xfrm>
            <a:prstGeom prst="frame">
              <a:avLst/>
            </a:prstGeom>
            <a:solidFill>
              <a:srgbClr val="C0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FF0000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 flipV="1">
              <a:off x="847725" y="2824164"/>
              <a:ext cx="533400" cy="28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581025" y="3248027"/>
              <a:ext cx="800100" cy="1143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>
              <a:off x="7800975" y="3724275"/>
              <a:ext cx="666750" cy="76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H="1">
              <a:off x="7800975" y="4781550"/>
              <a:ext cx="666750" cy="76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7467600" y="2628900"/>
              <a:ext cx="666750" cy="76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1019174" y="3795714"/>
              <a:ext cx="533400" cy="28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V="1">
              <a:off x="904874" y="4862514"/>
              <a:ext cx="533400" cy="28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438147" y="228600"/>
            <a:ext cx="34194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70C0"/>
                </a:solidFill>
              </a:rPr>
              <a:t>Envoi de la convention</a:t>
            </a:r>
          </a:p>
          <a:p>
            <a:r>
              <a:rPr lang="fr-FR" sz="10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fr-FR" sz="1000" dirty="0" smtClean="0"/>
              <a:t>Exemple </a:t>
            </a:r>
            <a:r>
              <a:rPr lang="fr-FR" sz="1000" dirty="0"/>
              <a:t>pour un dentiste :</a:t>
            </a:r>
          </a:p>
          <a:p>
            <a:endParaRPr lang="fr-FR" sz="1600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51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561975" y="1113412"/>
            <a:ext cx="7715249" cy="5411211"/>
            <a:chOff x="561975" y="1113412"/>
            <a:chExt cx="7715249" cy="5411211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099" y="1113412"/>
              <a:ext cx="7477125" cy="541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Connecteur droit avec flèche 3"/>
            <p:cNvCxnSpPr/>
            <p:nvPr/>
          </p:nvCxnSpPr>
          <p:spPr>
            <a:xfrm>
              <a:off x="561975" y="2647950"/>
              <a:ext cx="476250" cy="152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/>
            <p:nvPr/>
          </p:nvCxnSpPr>
          <p:spPr>
            <a:xfrm>
              <a:off x="561975" y="2943225"/>
              <a:ext cx="476250" cy="152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714375" y="3981450"/>
              <a:ext cx="476250" cy="152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657225" y="4953000"/>
              <a:ext cx="476250" cy="152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>
              <a:off x="7400926" y="2800350"/>
              <a:ext cx="466724" cy="714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H="1">
              <a:off x="7648576" y="4062413"/>
              <a:ext cx="466724" cy="714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7653339" y="5029200"/>
              <a:ext cx="466724" cy="714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/>
          <p:cNvSpPr txBox="1"/>
          <p:nvPr/>
        </p:nvSpPr>
        <p:spPr>
          <a:xfrm>
            <a:off x="438147" y="228600"/>
            <a:ext cx="34194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70C0"/>
                </a:solidFill>
              </a:rPr>
              <a:t>Envoi de la convention</a:t>
            </a:r>
          </a:p>
          <a:p>
            <a:r>
              <a:rPr lang="fr-FR" sz="10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fr-FR" sz="1000" dirty="0" smtClean="0"/>
              <a:t>Exemple </a:t>
            </a:r>
            <a:r>
              <a:rPr lang="fr-FR" sz="1000" dirty="0"/>
              <a:t>pour un </a:t>
            </a:r>
            <a:r>
              <a:rPr lang="fr-FR" sz="1000" dirty="0" smtClean="0"/>
              <a:t>opticien</a:t>
            </a:r>
            <a:r>
              <a:rPr lang="fr-FR" sz="1000" dirty="0"/>
              <a:t> :</a:t>
            </a:r>
          </a:p>
          <a:p>
            <a:endParaRPr lang="fr-FR" sz="160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17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14325" y="942975"/>
            <a:ext cx="8334374" cy="5667376"/>
            <a:chOff x="314325" y="942975"/>
            <a:chExt cx="8334374" cy="56673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992" y="942975"/>
              <a:ext cx="7991707" cy="5667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Connecteur droit avec flèche 3"/>
            <p:cNvCxnSpPr/>
            <p:nvPr/>
          </p:nvCxnSpPr>
          <p:spPr>
            <a:xfrm>
              <a:off x="314325" y="2486025"/>
              <a:ext cx="619125" cy="95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/>
            <p:nvPr/>
          </p:nvCxnSpPr>
          <p:spPr>
            <a:xfrm>
              <a:off x="347429" y="2752725"/>
              <a:ext cx="619125" cy="95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585554" y="3990975"/>
              <a:ext cx="619125" cy="95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438147" y="5095875"/>
              <a:ext cx="619125" cy="95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>
              <a:off x="7677150" y="2724149"/>
              <a:ext cx="666750" cy="857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H="1">
              <a:off x="8039099" y="3957637"/>
              <a:ext cx="466726" cy="428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8034337" y="5062537"/>
              <a:ext cx="466726" cy="428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/>
          <p:cNvSpPr txBox="1"/>
          <p:nvPr/>
        </p:nvSpPr>
        <p:spPr>
          <a:xfrm>
            <a:off x="438147" y="228600"/>
            <a:ext cx="34194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70C0"/>
                </a:solidFill>
              </a:rPr>
              <a:t>Envoi de la convention</a:t>
            </a:r>
          </a:p>
          <a:p>
            <a:r>
              <a:rPr lang="fr-FR" sz="10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fr-FR" sz="1000" dirty="0" smtClean="0"/>
              <a:t>Exemple </a:t>
            </a:r>
            <a:r>
              <a:rPr lang="fr-FR" sz="1000" dirty="0"/>
              <a:t>pour un </a:t>
            </a:r>
            <a:r>
              <a:rPr lang="fr-FR" sz="1000" dirty="0" smtClean="0"/>
              <a:t>audioprothésiste</a:t>
            </a:r>
            <a:r>
              <a:rPr lang="fr-FR" sz="1000" dirty="0"/>
              <a:t> :</a:t>
            </a:r>
          </a:p>
          <a:p>
            <a:endParaRPr lang="fr-FR" sz="160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127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300037" y="152460"/>
            <a:ext cx="7929563" cy="6553141"/>
            <a:chOff x="300037" y="152460"/>
            <a:chExt cx="7929563" cy="6553141"/>
          </a:xfrm>
        </p:grpSpPr>
        <p:pic>
          <p:nvPicPr>
            <p:cNvPr id="4" name="Image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28725" y="1828801"/>
              <a:ext cx="7000875" cy="4876800"/>
            </a:xfrm>
            <a:prstGeom prst="rect">
              <a:avLst/>
            </a:prstGeom>
          </p:spPr>
        </p:pic>
        <p:cxnSp>
          <p:nvCxnSpPr>
            <p:cNvPr id="5" name="Connecteur droit avec flèche 4"/>
            <p:cNvCxnSpPr/>
            <p:nvPr/>
          </p:nvCxnSpPr>
          <p:spPr>
            <a:xfrm flipH="1">
              <a:off x="1571628" y="361950"/>
              <a:ext cx="316703" cy="20288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2490786" y="4410075"/>
              <a:ext cx="390525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2490786" y="4695825"/>
              <a:ext cx="390525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V="1">
              <a:off x="2495546" y="4819650"/>
              <a:ext cx="390525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H="1">
              <a:off x="1669258" y="5705474"/>
              <a:ext cx="219073" cy="75247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300037" y="152460"/>
              <a:ext cx="655320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Allez ensuite dans l’onglet </a:t>
              </a:r>
              <a:r>
                <a:rPr lang="fr-FR" sz="1000" b="1" dirty="0"/>
                <a:t>configuration</a:t>
              </a:r>
              <a:r>
                <a:rPr lang="fr-FR" sz="1000" dirty="0"/>
                <a:t> :</a:t>
              </a:r>
            </a:p>
            <a:p>
              <a:endParaRPr lang="fr-FR" sz="1000" dirty="0"/>
            </a:p>
            <a:p>
              <a:r>
                <a:rPr lang="fr-FR" sz="1000" dirty="0" smtClean="0"/>
                <a:t>                                                     Dans </a:t>
              </a:r>
              <a:r>
                <a:rPr lang="fr-FR" sz="1000" dirty="0"/>
                <a:t>la zone commentaire noter : envoi </a:t>
              </a:r>
              <a:r>
                <a:rPr lang="fr-FR" sz="1000" dirty="0" smtClean="0"/>
                <a:t>convention</a:t>
              </a:r>
            </a:p>
            <a:p>
              <a:endParaRPr lang="fr-FR" sz="1000" dirty="0"/>
            </a:p>
            <a:p>
              <a:r>
                <a:rPr lang="fr-FR" sz="1000" dirty="0" smtClean="0"/>
                <a:t>                                                     Si </a:t>
              </a:r>
              <a:r>
                <a:rPr lang="fr-FR" sz="1000" dirty="0"/>
                <a:t>le </a:t>
              </a:r>
              <a:r>
                <a:rPr lang="fr-FR" sz="1000" dirty="0" smtClean="0"/>
                <a:t>PS </a:t>
              </a:r>
              <a:r>
                <a:rPr lang="fr-FR" sz="1000" dirty="0"/>
                <a:t>à joint un </a:t>
              </a:r>
              <a:r>
                <a:rPr lang="fr-FR" sz="1000" dirty="0" smtClean="0"/>
                <a:t>RIB, </a:t>
              </a:r>
              <a:r>
                <a:rPr lang="fr-FR" sz="1000" dirty="0"/>
                <a:t>noter dans la zone commentaire : reçu </a:t>
              </a:r>
              <a:r>
                <a:rPr lang="fr-FR" sz="1000" dirty="0" err="1"/>
                <a:t>rib</a:t>
              </a:r>
              <a:r>
                <a:rPr lang="fr-FR" sz="1000" dirty="0"/>
                <a:t> envoi </a:t>
              </a:r>
              <a:r>
                <a:rPr lang="fr-FR" sz="1000" dirty="0" err="1"/>
                <a:t>conv</a:t>
              </a:r>
              <a:r>
                <a:rPr lang="fr-FR" sz="1000" dirty="0"/>
                <a:t> </a:t>
              </a:r>
            </a:p>
            <a:p>
              <a:r>
                <a:rPr lang="fr-FR" sz="1000" dirty="0"/>
                <a:t> </a:t>
              </a:r>
            </a:p>
            <a:p>
              <a:r>
                <a:rPr lang="fr-FR" sz="1000" dirty="0"/>
                <a:t>Puis dans le type d’envoi : choisir le mode d’envoi (</a:t>
              </a:r>
              <a:r>
                <a:rPr lang="fr-FR" sz="1000" b="1" dirty="0"/>
                <a:t>impression réseau</a:t>
              </a:r>
              <a:r>
                <a:rPr lang="fr-FR" sz="1000" dirty="0"/>
                <a:t> ou </a:t>
              </a:r>
              <a:r>
                <a:rPr lang="fr-FR" sz="1000" b="1" dirty="0"/>
                <a:t>fax</a:t>
              </a:r>
              <a:r>
                <a:rPr lang="fr-FR" sz="1000" dirty="0"/>
                <a:t> ou </a:t>
              </a:r>
              <a:r>
                <a:rPr lang="fr-FR" sz="1000" b="1" dirty="0"/>
                <a:t>mail</a:t>
              </a:r>
              <a:r>
                <a:rPr lang="fr-FR" sz="1000" dirty="0"/>
                <a:t> ; ne surtout pas choisir impression locale</a:t>
              </a:r>
              <a:r>
                <a:rPr lang="fr-FR" sz="1000" dirty="0" smtClean="0"/>
                <a:t>)</a:t>
              </a:r>
            </a:p>
            <a:p>
              <a:endParaRPr lang="fr-FR" sz="1000" dirty="0"/>
            </a:p>
            <a:p>
              <a:r>
                <a:rPr lang="fr-FR" sz="1000" dirty="0"/>
                <a:t>Si envoi convention par fax ou par mail dans </a:t>
              </a:r>
              <a:r>
                <a:rPr lang="fr-FR" sz="1000" b="1" dirty="0"/>
                <a:t>objet</a:t>
              </a:r>
              <a:r>
                <a:rPr lang="fr-FR" sz="1000" dirty="0"/>
                <a:t>, noter : Convention almerys – n° </a:t>
              </a:r>
              <a:r>
                <a:rPr lang="fr-FR" sz="1000" dirty="0" smtClean="0"/>
                <a:t>AM</a:t>
              </a:r>
            </a:p>
            <a:p>
              <a:endParaRPr lang="fr-FR" sz="1000" dirty="0"/>
            </a:p>
            <a:p>
              <a:endParaRPr lang="fr-FR" sz="10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64442" y="5382309"/>
              <a:ext cx="1881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Puis valider</a:t>
              </a:r>
            </a:p>
            <a:p>
              <a:endParaRPr lang="fr-FR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2643186" y="647698"/>
              <a:ext cx="85724" cy="28860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177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/>
          <p:cNvSpPr txBox="1">
            <a:spLocks/>
          </p:cNvSpPr>
          <p:nvPr/>
        </p:nvSpPr>
        <p:spPr>
          <a:xfrm>
            <a:off x="611560" y="1196752"/>
            <a:ext cx="7772400" cy="41290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 document est une propriété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almerys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il est mis à votre disposition à des fins informatives.</a:t>
            </a:r>
          </a:p>
          <a:p>
            <a:pPr algn="just">
              <a:defRPr/>
            </a:pPr>
            <a:endParaRPr lang="fr-F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  <a:defRPr/>
            </a:pP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almerys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 Copyright 2015</a:t>
            </a:r>
          </a:p>
          <a:p>
            <a:pPr marL="0" indent="0" algn="ctr">
              <a:buNone/>
              <a:defRPr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Tous droits réservés</a:t>
            </a:r>
          </a:p>
          <a:p>
            <a:pPr algn="just">
              <a:defRPr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defRPr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buNone/>
              <a:defRPr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Toute utilisation de présentations dont les contenus sont élaborés par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almerys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doit être soumise à une demande auprès de</a:t>
            </a:r>
          </a:p>
          <a:p>
            <a:pPr marL="0" indent="0" algn="just">
              <a:buNone/>
              <a:defRPr/>
            </a:pPr>
            <a:endParaRPr lang="fr-F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buNone/>
              <a:defRPr/>
            </a:pP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buNone/>
              <a:defRPr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marketing@almerys.com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buNone/>
              <a:defRPr/>
            </a:pPr>
            <a:endParaRPr lang="fr-F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defRPr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defRPr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574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Q:\marketing &amp; communication\7_LOGO &amp; PICTOS almerys\1_LOGO ALMERYS\Logo almerys valide\Logo &amp; Slogan\logo dore fond transparent 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28" y="1847533"/>
            <a:ext cx="276542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P:\MARKETING\14_CREA\MarianneLEAU\ebee\191012_ebee\Visuels jpg png\puydedome-gdform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1110"/>
            <a:ext cx="8229600" cy="11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702571" y="5949280"/>
            <a:ext cx="2077720" cy="51435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fr-FR" sz="36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itchFamily="34" charset="0"/>
                <a:ea typeface="+mj-ea"/>
                <a:cs typeface="Calibri" pitchFamily="34" charset="0"/>
              </a:rPr>
              <a:t>merci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8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15" y="1556792"/>
            <a:ext cx="7166944" cy="522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4644" y="188640"/>
            <a:ext cx="7096125" cy="225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endParaRPr lang="fr-FR" sz="14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fr-FR" sz="1400" dirty="0" smtClean="0">
                <a:solidFill>
                  <a:srgbClr val="FF0066"/>
                </a:solidFill>
              </a:rPr>
              <a:t>a. Recherche du cadre d’exercice</a:t>
            </a:r>
            <a:endParaRPr lang="fr-FR" sz="1400" u="sng" dirty="0" smtClean="0">
              <a:solidFill>
                <a:srgbClr val="FF0066"/>
              </a:solidFill>
            </a:endParaRPr>
          </a:p>
          <a:p>
            <a:r>
              <a:rPr lang="fr-FR" sz="1400" dirty="0"/>
              <a:t> </a:t>
            </a:r>
          </a:p>
          <a:p>
            <a:r>
              <a:rPr lang="fr-FR" sz="1400" dirty="0" smtClean="0"/>
              <a:t>Cadre </a:t>
            </a:r>
            <a:r>
              <a:rPr lang="fr-FR" sz="1400" dirty="0"/>
              <a:t>d’exercice </a:t>
            </a:r>
          </a:p>
          <a:p>
            <a:r>
              <a:rPr lang="fr-FR" sz="1400" dirty="0" smtClean="0"/>
              <a:t>Gestion</a:t>
            </a:r>
          </a:p>
          <a:p>
            <a:endParaRPr lang="fr-FR" dirty="0"/>
          </a:p>
          <a:p>
            <a:pPr lvl="0"/>
            <a:r>
              <a:rPr lang="fr-FR" dirty="0"/>
              <a:t>  </a:t>
            </a:r>
          </a:p>
          <a:p>
            <a:endParaRPr lang="fr-FR" dirty="0"/>
          </a:p>
          <a:p>
            <a:pPr eaLnBrk="1" hangingPunct="1">
              <a:defRPr/>
            </a:pP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979712" y="1052736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403648" y="1316641"/>
            <a:ext cx="900100" cy="744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31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56" y="1076444"/>
            <a:ext cx="8048625" cy="500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550980" y="4013539"/>
            <a:ext cx="2100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Bien laisser le choix a OUI pour n’avoir que les CE en activité</a:t>
            </a:r>
            <a:endParaRPr lang="fr-FR" sz="1600" dirty="0"/>
          </a:p>
        </p:txBody>
      </p:sp>
      <p:cxnSp>
        <p:nvCxnSpPr>
          <p:cNvPr id="4" name="Connecteur droit avec flèche 3"/>
          <p:cNvCxnSpPr>
            <a:stCxn id="3" idx="0"/>
          </p:cNvCxnSpPr>
          <p:nvPr/>
        </p:nvCxnSpPr>
        <p:spPr>
          <a:xfrm flipV="1">
            <a:off x="7601376" y="2927689"/>
            <a:ext cx="175790" cy="10858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2000" y="276225"/>
            <a:ext cx="744855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Saisir le N°</a:t>
            </a:r>
            <a:r>
              <a:rPr lang="fr-FR" sz="1400" dirty="0">
                <a:solidFill>
                  <a:srgbClr val="FF0000"/>
                </a:solidFill>
              </a:rPr>
              <a:t> AM  </a:t>
            </a:r>
            <a:endParaRPr lang="fr-FR" sz="1400" dirty="0"/>
          </a:p>
          <a:p>
            <a:r>
              <a:rPr lang="fr-FR" sz="1400" dirty="0"/>
              <a:t>Puis cliquer sur rechercher </a:t>
            </a:r>
          </a:p>
          <a:p>
            <a:pPr eaLnBrk="1" hangingPunct="1">
              <a:defRPr/>
            </a:pP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907704" y="476672"/>
            <a:ext cx="7200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771800" y="676334"/>
            <a:ext cx="4608512" cy="1600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6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2" y="1895475"/>
            <a:ext cx="7972759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371475"/>
            <a:ext cx="766762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La fiche AGAPS du Cadre d’exercice apparaît à </a:t>
            </a:r>
            <a:r>
              <a:rPr lang="fr-FR" sz="1600" dirty="0" smtClean="0"/>
              <a:t>l’écran</a:t>
            </a:r>
          </a:p>
          <a:p>
            <a:r>
              <a:rPr lang="fr-FR" sz="1600" dirty="0" smtClean="0"/>
              <a:t>Vérifier que cette fiche correspond bien au RIB à mettre à jour :</a:t>
            </a:r>
          </a:p>
          <a:p>
            <a:r>
              <a:rPr lang="fr-FR" sz="1600" dirty="0"/>
              <a:t>	</a:t>
            </a:r>
            <a:r>
              <a:rPr lang="fr-FR" sz="1600" dirty="0" smtClean="0">
                <a:sym typeface="Wingdings" panose="05000000000000000000" pitchFamily="2" charset="2"/>
              </a:rPr>
              <a:t></a:t>
            </a:r>
            <a:r>
              <a:rPr lang="fr-FR" sz="1600" dirty="0" smtClean="0"/>
              <a:t>Raison sociale</a:t>
            </a:r>
          </a:p>
          <a:p>
            <a:endParaRPr lang="fr-FR" sz="1600" dirty="0" smtClean="0"/>
          </a:p>
          <a:p>
            <a:r>
              <a:rPr lang="fr-FR" sz="1600" dirty="0"/>
              <a:t>	</a:t>
            </a:r>
            <a:r>
              <a:rPr lang="fr-FR" sz="1600" dirty="0" smtClean="0"/>
              <a:t>En cas de doute faire un retour à almerys</a:t>
            </a:r>
          </a:p>
          <a:p>
            <a:endParaRPr lang="fr-FR" dirty="0"/>
          </a:p>
          <a:p>
            <a:pPr eaLnBrk="1" hangingPunct="1">
              <a:defRPr/>
            </a:pP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876256" y="6427787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87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91147" y="607866"/>
            <a:ext cx="832485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66"/>
                </a:solidFill>
              </a:rPr>
              <a:t>b. Motifs d’interruption : </a:t>
            </a: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r>
              <a:rPr lang="fr-FR" sz="1600" b="1" dirty="0" smtClean="0">
                <a:solidFill>
                  <a:srgbClr val="FF0000"/>
                </a:solidFill>
              </a:rPr>
              <a:t>	</a:t>
            </a: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8"/>
          <a:stretch/>
        </p:blipFill>
        <p:spPr bwMode="auto">
          <a:xfrm>
            <a:off x="1631172" y="1484784"/>
            <a:ext cx="5389563" cy="369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75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4799" y="466725"/>
            <a:ext cx="82962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C00000"/>
                </a:solidFill>
              </a:rPr>
              <a:t>ATTENTION</a:t>
            </a:r>
            <a:r>
              <a:rPr lang="fr-FR" sz="2000" dirty="0" smtClean="0">
                <a:solidFill>
                  <a:srgbClr val="C00000"/>
                </a:solidFill>
              </a:rPr>
              <a:t> :  Motifs d’interruption</a:t>
            </a:r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1400" dirty="0" smtClean="0"/>
              <a:t>Si </a:t>
            </a:r>
            <a:r>
              <a:rPr lang="fr-FR" sz="1400" dirty="0"/>
              <a:t>le PS </a:t>
            </a:r>
            <a:r>
              <a:rPr lang="fr-FR" sz="1400" dirty="0" smtClean="0"/>
              <a:t>n’est pas conventionné : </a:t>
            </a:r>
            <a:r>
              <a:rPr lang="fr-FR" sz="1400" b="1" dirty="0"/>
              <a:t>Pas </a:t>
            </a:r>
            <a:r>
              <a:rPr lang="fr-FR" sz="1400" b="1" dirty="0" smtClean="0"/>
              <a:t>de mise à jour de la base, </a:t>
            </a:r>
            <a:r>
              <a:rPr lang="fr-FR" sz="1400" dirty="0" smtClean="0"/>
              <a:t>(voir p. 9 et 10)  </a:t>
            </a:r>
            <a:r>
              <a:rPr lang="fr-FR" sz="1400" dirty="0" smtClean="0">
                <a:sym typeface="Wingdings" panose="05000000000000000000" pitchFamily="2" charset="2"/>
              </a:rPr>
              <a:t>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d’interruption: Incohérence Document -Tâche</a:t>
            </a:r>
            <a:endParaRPr lang="fr-FR" sz="1400" b="1" dirty="0" smtClean="0">
              <a:solidFill>
                <a:srgbClr val="C00000"/>
              </a:solidFill>
            </a:endParaRPr>
          </a:p>
          <a:p>
            <a:endParaRPr lang="fr-FR" sz="1400" b="1" dirty="0"/>
          </a:p>
          <a:p>
            <a:r>
              <a:rPr lang="fr-FR" sz="1400" dirty="0" smtClean="0"/>
              <a:t>Si le PS est en FE </a:t>
            </a:r>
            <a:r>
              <a:rPr lang="fr-FR" sz="1400" dirty="0"/>
              <a:t>dans la base AGAPS</a:t>
            </a:r>
            <a:r>
              <a:rPr lang="fr-FR" sz="1400" dirty="0" smtClean="0"/>
              <a:t> ou le PS est inconnu : </a:t>
            </a:r>
            <a:r>
              <a:rPr lang="fr-FR" sz="1400" b="1" dirty="0"/>
              <a:t>Pas </a:t>
            </a:r>
            <a:r>
              <a:rPr lang="fr-FR" sz="1400" b="1" dirty="0" smtClean="0"/>
              <a:t>de mise à jour de la base,</a:t>
            </a:r>
            <a:r>
              <a:rPr lang="fr-FR" sz="1400" dirty="0" smtClean="0"/>
              <a:t> (voir p.11)   </a:t>
            </a:r>
            <a:r>
              <a:rPr lang="fr-FR" sz="1400" dirty="0" smtClean="0">
                <a:sym typeface="Wingdings" panose="05000000000000000000" pitchFamily="2" charset="2"/>
              </a:rPr>
              <a:t>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PS inconnu AGAPS</a:t>
            </a:r>
            <a:endParaRPr lang="fr-FR" sz="1400" b="1" dirty="0">
              <a:solidFill>
                <a:srgbClr val="C00000"/>
              </a:solidFill>
            </a:endParaRPr>
          </a:p>
          <a:p>
            <a:endParaRPr lang="fr-FR" sz="1400" dirty="0" smtClean="0"/>
          </a:p>
          <a:p>
            <a:r>
              <a:rPr lang="fr-FR" sz="1400" dirty="0" smtClean="0"/>
              <a:t>Si le PS n’a </a:t>
            </a:r>
            <a:r>
              <a:rPr lang="fr-FR" sz="1400" dirty="0"/>
              <a:t>pas communiqué son n° identifiant </a:t>
            </a:r>
            <a:r>
              <a:rPr lang="fr-FR" sz="1400" dirty="0" smtClean="0"/>
              <a:t>: </a:t>
            </a:r>
            <a:r>
              <a:rPr lang="fr-FR" sz="1400" b="1" dirty="0" smtClean="0"/>
              <a:t>Pas de mise à jour de la base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 Incohérence Document Tâche</a:t>
            </a:r>
            <a:endParaRPr lang="fr-FR" sz="1400" b="1" dirty="0" smtClean="0">
              <a:solidFill>
                <a:srgbClr val="C00000"/>
              </a:solidFill>
            </a:endParaRPr>
          </a:p>
          <a:p>
            <a:endParaRPr lang="fr-FR" sz="1400" dirty="0"/>
          </a:p>
          <a:p>
            <a:r>
              <a:rPr lang="fr-FR" sz="1400" dirty="0" smtClean="0"/>
              <a:t>Pour les établissements (numéro </a:t>
            </a:r>
            <a:r>
              <a:rPr lang="fr-FR" sz="1400" dirty="0" err="1" smtClean="0"/>
              <a:t>finess</a:t>
            </a:r>
            <a:r>
              <a:rPr lang="fr-FR" sz="1400" dirty="0" smtClean="0"/>
              <a:t> avec un zéro en 3éme position), </a:t>
            </a:r>
            <a:r>
              <a:rPr lang="fr-FR" sz="1400" b="1" dirty="0" smtClean="0"/>
              <a:t>aucune saisie à faire</a:t>
            </a:r>
            <a:r>
              <a:rPr lang="fr-FR" sz="1400" dirty="0" smtClean="0"/>
              <a:t>, (voir p.12) </a:t>
            </a:r>
            <a:r>
              <a:rPr lang="fr-FR" sz="1400" dirty="0" smtClean="0">
                <a:sym typeface="Wingdings" panose="05000000000000000000" pitchFamily="2" charset="2"/>
              </a:rPr>
              <a:t>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Mise à jour Etablissement</a:t>
            </a:r>
            <a:endParaRPr lang="fr-FR" sz="1400" b="1" dirty="0" smtClean="0">
              <a:solidFill>
                <a:srgbClr val="C00000"/>
              </a:solidFill>
            </a:endParaRPr>
          </a:p>
          <a:p>
            <a:endParaRPr lang="fr-FR" sz="1400" dirty="0"/>
          </a:p>
          <a:p>
            <a:endParaRPr lang="fr-F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1400" dirty="0" smtClean="0">
                <a:sym typeface="Wingdings" panose="05000000000000000000" pitchFamily="2" charset="2"/>
              </a:rPr>
              <a:t>Si un des documents n’est pas lisible 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document totalement illisible </a:t>
            </a:r>
          </a:p>
          <a:p>
            <a:endParaRPr lang="fr-F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1400" dirty="0" smtClean="0">
                <a:sym typeface="Wingdings" panose="05000000000000000000" pitchFamily="2" charset="2"/>
              </a:rPr>
              <a:t>Si le PS est suspendu ou en tiers sous surveillance dans AGAPS 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PS suspendu dans AGAPS </a:t>
            </a:r>
            <a:r>
              <a:rPr lang="fr-FR" sz="1400" dirty="0" smtClean="0">
                <a:sym typeface="Wingdings" panose="05000000000000000000" pitchFamily="2" charset="2"/>
              </a:rPr>
              <a:t>(voir p.13 et 14)</a:t>
            </a:r>
          </a:p>
          <a:p>
            <a:endParaRPr lang="fr-FR" sz="14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fr-FR" sz="1400" dirty="0" smtClean="0">
                <a:sym typeface="Wingdings" panose="05000000000000000000" pitchFamily="2" charset="2"/>
              </a:rPr>
              <a:t>Si la ou les mise(s) à jour sont déjà effectuées 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 mise à jour déjà effectuée dans AGAPS</a:t>
            </a:r>
          </a:p>
          <a:p>
            <a:endParaRPr lang="fr-FR" sz="16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fr-FR" sz="1400" dirty="0" smtClean="0">
                <a:sym typeface="Wingdings" panose="05000000000000000000" pitchFamily="2" charset="2"/>
              </a:rPr>
              <a:t>Si le logiciel est inconnu dans AGAPS 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</a:t>
            </a:r>
            <a:r>
              <a:rPr lang="fr-FR" sz="1400" b="1" dirty="0" smtClean="0">
                <a:solidFill>
                  <a:srgbClr val="C00000"/>
                </a:solidFill>
              </a:rPr>
              <a:t>Logiciel inconnu dans AGAPS</a:t>
            </a:r>
          </a:p>
          <a:p>
            <a:endParaRPr lang="fr-FR" sz="16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fr-FR" sz="1600" dirty="0" smtClean="0"/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10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2209" y="101914"/>
            <a:ext cx="859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non conventionné :</a:t>
            </a:r>
          </a:p>
          <a:p>
            <a:endParaRPr lang="fr-FR" sz="1000" dirty="0" smtClean="0">
              <a:solidFill>
                <a:srgbClr val="0070C0"/>
              </a:solidFill>
            </a:endParaRPr>
          </a:p>
          <a:p>
            <a:r>
              <a:rPr lang="fr-FR" sz="1200" dirty="0" smtClean="0"/>
              <a:t>Il n’y a pas de numéro de convention il est indiqué dans le pavé jaune </a:t>
            </a:r>
            <a:r>
              <a:rPr lang="fr-FR" sz="1200" dirty="0" err="1" smtClean="0"/>
              <a:t>almerys</a:t>
            </a:r>
            <a:r>
              <a:rPr lang="fr-FR" sz="1200" dirty="0" smtClean="0"/>
              <a:t> en bas : </a:t>
            </a:r>
            <a:r>
              <a:rPr lang="fr-FR" sz="1200" dirty="0" err="1" smtClean="0"/>
              <a:t>Almerys</a:t>
            </a:r>
            <a:r>
              <a:rPr lang="fr-FR" sz="1200" dirty="0" smtClean="0"/>
              <a:t> – Non retournée</a:t>
            </a:r>
            <a:endParaRPr lang="fr-FR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866090"/>
            <a:ext cx="8162924" cy="58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4391025" y="662520"/>
            <a:ext cx="80961" cy="449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4376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977</Words>
  <Application>Microsoft Office PowerPoint</Application>
  <PresentationFormat>Affichage à l'écran (4:3)</PresentationFormat>
  <Paragraphs>289</Paragraphs>
  <Slides>37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ALMERYS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Cindy MICHEL</dc:creator>
  <cp:lastModifiedBy>Cyril BRUNET</cp:lastModifiedBy>
  <cp:revision>15</cp:revision>
  <dcterms:created xsi:type="dcterms:W3CDTF">2015-12-07T13:34:13Z</dcterms:created>
  <dcterms:modified xsi:type="dcterms:W3CDTF">2015-12-08T07:44:55Z</dcterms:modified>
</cp:coreProperties>
</file>