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76" r:id="rId3"/>
    <p:sldId id="258" r:id="rId4"/>
    <p:sldId id="284" r:id="rId5"/>
    <p:sldId id="285" r:id="rId6"/>
    <p:sldId id="286" r:id="rId7"/>
    <p:sldId id="257" r:id="rId8"/>
    <p:sldId id="277" r:id="rId9"/>
    <p:sldId id="278" r:id="rId10"/>
    <p:sldId id="279" r:id="rId11"/>
    <p:sldId id="281" r:id="rId12"/>
    <p:sldId id="280" r:id="rId13"/>
    <p:sldId id="282" r:id="rId14"/>
    <p:sldId id="283" r:id="rId15"/>
    <p:sldId id="261" r:id="rId16"/>
    <p:sldId id="262" r:id="rId17"/>
    <p:sldId id="263" r:id="rId18"/>
    <p:sldId id="259" r:id="rId19"/>
    <p:sldId id="260" r:id="rId20"/>
    <p:sldId id="264" r:id="rId21"/>
    <p:sldId id="288" r:id="rId22"/>
    <p:sldId id="287" r:id="rId23"/>
    <p:sldId id="289" r:id="rId24"/>
    <p:sldId id="292" r:id="rId25"/>
    <p:sldId id="290" r:id="rId26"/>
    <p:sldId id="291" r:id="rId27"/>
    <p:sldId id="293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94" r:id="rId37"/>
    <p:sldId id="297" r:id="rId38"/>
    <p:sldId id="299" r:id="rId39"/>
    <p:sldId id="300" r:id="rId40"/>
    <p:sldId id="274" r:id="rId41"/>
    <p:sldId id="275" r:id="rId42"/>
  </p:sldIdLst>
  <p:sldSz cx="9144000" cy="6858000" type="screen4x3"/>
  <p:notesSz cx="6797675" cy="985678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CC"/>
    <a:srgbClr val="3333FF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406" autoAdjust="0"/>
  </p:normalViewPr>
  <p:slideViewPr>
    <p:cSldViewPr>
      <p:cViewPr>
        <p:scale>
          <a:sx n="107" d="100"/>
          <a:sy n="107" d="100"/>
        </p:scale>
        <p:origin x="-810" y="6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8BA22-51E4-4635-B3B4-B70E68FEA17D}" type="datetimeFigureOut">
              <a:rPr lang="fr-FR" smtClean="0"/>
              <a:t>10/08/2016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67EA1-401D-4CF4-B1BA-CF8298E96F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46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E524-179E-41DB-9EF7-1EA6CFDE1070}" type="datetime1">
              <a:rPr lang="fr-FR" smtClean="0"/>
              <a:t>10/08/2016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1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7268-648C-49E1-8F8D-67ABCBD8D7C5}" type="datetime1">
              <a:rPr lang="fr-FR" smtClean="0"/>
              <a:t>10/08/2016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83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7088-813E-4F0A-A231-040E872AD4DD}" type="datetime1">
              <a:rPr lang="fr-FR" smtClean="0"/>
              <a:t>10/08/2016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78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0E52-837E-46B0-B01C-31D6C6815287}" type="datetime1">
              <a:rPr lang="fr-FR" smtClean="0"/>
              <a:t>10/08/2016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49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ACC1-DC43-4E3A-9227-32E4F875571D}" type="datetime1">
              <a:rPr lang="fr-FR" smtClean="0"/>
              <a:t>10/08/2016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6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07CE-4355-4E75-88C8-3DDB5620A5F8}" type="datetime1">
              <a:rPr lang="fr-FR" smtClean="0"/>
              <a:t>10/08/2016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50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E0B1-5180-4A49-8270-9FBBCA47B119}" type="datetime1">
              <a:rPr lang="fr-FR" smtClean="0"/>
              <a:t>10/08/2016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94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2BFF-FC61-4A3C-90D5-B4C0ACD77320}" type="datetime1">
              <a:rPr lang="fr-FR" smtClean="0"/>
              <a:t>10/08/2016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83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D6CB-E1FE-45E5-8D04-96E8DCF1F2E9}" type="datetime1">
              <a:rPr lang="fr-FR" smtClean="0"/>
              <a:t>10/08/2016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09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95EB-DC22-434B-A2D0-B4E6288BC672}" type="datetime1">
              <a:rPr lang="fr-FR" smtClean="0"/>
              <a:t>10/08/2016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31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D4C9-F482-4DC8-BD4F-B72FA8554919}" type="datetime1">
              <a:rPr lang="fr-FR" smtClean="0"/>
              <a:t>10/08/2016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1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22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DED99-1FEA-4325-9CEB-5CB215F3ABC4}" type="datetime1">
              <a:rPr lang="fr-FR" smtClean="0"/>
              <a:t>10/08/2016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DD758-66EF-491E-A5E5-7EBB8EBC2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54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" y="404813"/>
            <a:ext cx="34575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23837" y="2647950"/>
            <a:ext cx="5553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b="1" dirty="0">
                <a:solidFill>
                  <a:srgbClr val="2D8AC3"/>
                </a:solidFill>
              </a:rPr>
              <a:t>PROCEDURE </a:t>
            </a:r>
            <a:r>
              <a:rPr lang="fr-FR" b="1" dirty="0" smtClean="0">
                <a:solidFill>
                  <a:srgbClr val="2D8AC3"/>
                </a:solidFill>
              </a:rPr>
              <a:t>MISE A JOUR BASE AGAPS </a:t>
            </a:r>
          </a:p>
          <a:p>
            <a:pPr algn="ctr">
              <a:spcAft>
                <a:spcPts val="600"/>
              </a:spcAft>
            </a:pPr>
            <a:r>
              <a:rPr lang="fr-FR" b="1" dirty="0" smtClean="0">
                <a:solidFill>
                  <a:srgbClr val="2D8AC3"/>
                </a:solidFill>
              </a:rPr>
              <a:t>ET ENVOI DE CONVENTION </a:t>
            </a:r>
            <a:endParaRPr lang="fr-FR" dirty="0" smtClean="0">
              <a:solidFill>
                <a:srgbClr val="2D8AC3"/>
              </a:solidFill>
            </a:endParaRPr>
          </a:p>
          <a:p>
            <a:pPr algn="ctr"/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1336040"/>
            <a:ext cx="3067050" cy="522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6804248" y="6492875"/>
            <a:ext cx="2133600" cy="365125"/>
          </a:xfrm>
        </p:spPr>
        <p:txBody>
          <a:bodyPr/>
          <a:lstStyle/>
          <a:p>
            <a:fld id="{4F3DD758-66EF-491E-A5E5-7EBB8EBC2FC7}" type="slidenum">
              <a:rPr lang="fr-FR" smtClean="0"/>
              <a:t>1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23528" y="5661248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Cindy Michel MAJ décembre 2015</a:t>
            </a:r>
          </a:p>
          <a:p>
            <a:r>
              <a:rPr lang="fr-FR" sz="1200" dirty="0"/>
              <a:t> </a:t>
            </a:r>
            <a:r>
              <a:rPr lang="fr-FR" sz="1200" dirty="0" smtClean="0"/>
              <a:t>                       MAJ mars 2016</a:t>
            </a:r>
            <a:r>
              <a:rPr lang="fr-FR" sz="1200" dirty="0"/>
              <a:t>	</a:t>
            </a:r>
            <a:r>
              <a:rPr lang="fr-FR" sz="1200" dirty="0" smtClean="0"/>
              <a:t>	 </a:t>
            </a:r>
            <a:endParaRPr lang="fr-FR" sz="1200" dirty="0"/>
          </a:p>
        </p:txBody>
      </p:sp>
      <p:sp>
        <p:nvSpPr>
          <p:cNvPr id="2" name="ZoneTexte 1"/>
          <p:cNvSpPr txBox="1"/>
          <p:nvPr/>
        </p:nvSpPr>
        <p:spPr>
          <a:xfrm>
            <a:off x="223837" y="6453336"/>
            <a:ext cx="1395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Version 1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62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22209" y="101914"/>
            <a:ext cx="8597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70C0"/>
                </a:solidFill>
              </a:rPr>
              <a:t>Exemple de PS non conventionné :</a:t>
            </a:r>
          </a:p>
          <a:p>
            <a:endParaRPr lang="fr-FR" sz="1000" dirty="0" smtClean="0">
              <a:solidFill>
                <a:srgbClr val="0070C0"/>
              </a:solidFill>
            </a:endParaRPr>
          </a:p>
          <a:p>
            <a:r>
              <a:rPr lang="fr-FR" sz="1200" dirty="0" smtClean="0"/>
              <a:t>Il n’y a eu aucun contact avec le </a:t>
            </a:r>
            <a:r>
              <a:rPr lang="fr-FR" sz="1200" dirty="0" err="1" smtClean="0"/>
              <a:t>ps</a:t>
            </a:r>
            <a:r>
              <a:rPr lang="fr-FR" sz="1200" dirty="0" smtClean="0"/>
              <a:t> : aucun commentaire ni de pavé jaune n’apparait sur la fiche</a:t>
            </a:r>
            <a:endParaRPr lang="fr-FR" sz="1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906781"/>
            <a:ext cx="7439024" cy="595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1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9088" y="93791"/>
            <a:ext cx="79629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70C0"/>
                </a:solidFill>
              </a:rPr>
              <a:t>Exemple de PS en FE (fin d’exercice) ou PS inconnu</a:t>
            </a:r>
            <a:endParaRPr lang="fr-FR" sz="1400" dirty="0"/>
          </a:p>
          <a:p>
            <a:endParaRPr lang="fr-FR" sz="1000" dirty="0" smtClean="0"/>
          </a:p>
          <a:p>
            <a:r>
              <a:rPr lang="fr-FR" sz="1400" dirty="0"/>
              <a:t>L</a:t>
            </a:r>
            <a:r>
              <a:rPr lang="fr-FR" sz="1400" dirty="0" smtClean="0"/>
              <a:t>orsque vous tapez son n° AM aucun résultat ne s’affiche</a:t>
            </a:r>
            <a:endParaRPr lang="fr-FR" sz="1400" dirty="0"/>
          </a:p>
        </p:txBody>
      </p:sp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2" y="928980"/>
            <a:ext cx="8108158" cy="555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5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" t="27686" r="18580" b="3822"/>
          <a:stretch/>
        </p:blipFill>
        <p:spPr bwMode="auto">
          <a:xfrm>
            <a:off x="126305" y="908720"/>
            <a:ext cx="8319320" cy="5566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22209" y="113987"/>
            <a:ext cx="8597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70C0"/>
                </a:solidFill>
              </a:rPr>
              <a:t>Exemple de document concernant un établissement :</a:t>
            </a:r>
          </a:p>
          <a:p>
            <a:endParaRPr lang="fr-FR" sz="1000" dirty="0" smtClean="0">
              <a:solidFill>
                <a:srgbClr val="0070C0"/>
              </a:solidFill>
            </a:endParaRPr>
          </a:p>
          <a:p>
            <a:r>
              <a:rPr lang="fr-FR" sz="1200" dirty="0" smtClean="0"/>
              <a:t>Il y a un zéro en troisième position dans le numéro </a:t>
            </a:r>
            <a:r>
              <a:rPr lang="fr-FR" sz="1200" dirty="0" err="1" smtClean="0"/>
              <a:t>finess</a:t>
            </a:r>
            <a:endParaRPr lang="fr-FR" sz="1200" dirty="0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1619672" y="692696"/>
            <a:ext cx="936104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42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49" y="960681"/>
            <a:ext cx="7505701" cy="545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19088" y="93791"/>
            <a:ext cx="79629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70C0"/>
                </a:solidFill>
              </a:rPr>
              <a:t>Exemple de PS en Tiers payant suspendu</a:t>
            </a:r>
          </a:p>
          <a:p>
            <a:endParaRPr lang="fr-FR" sz="1000" dirty="0" smtClean="0"/>
          </a:p>
          <a:p>
            <a:r>
              <a:rPr lang="fr-FR" sz="1400" dirty="0" smtClean="0"/>
              <a:t>Un bandeau jaune apparaît en haut de la fiche </a:t>
            </a:r>
            <a:endParaRPr lang="fr-FR" sz="1400" dirty="0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1047750" y="770899"/>
            <a:ext cx="2466975" cy="1200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92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9088" y="93791"/>
            <a:ext cx="79629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70C0"/>
                </a:solidFill>
              </a:rPr>
              <a:t>Exemple de PS en Tiers sous surveillance</a:t>
            </a:r>
          </a:p>
          <a:p>
            <a:endParaRPr lang="fr-FR" sz="1000" dirty="0" smtClean="0"/>
          </a:p>
          <a:p>
            <a:r>
              <a:rPr lang="fr-FR" sz="1400" dirty="0" smtClean="0"/>
              <a:t>Un bandeau jaune apparaît en haut de la fiche </a:t>
            </a:r>
            <a:endParaRPr lang="fr-FR" sz="1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122045"/>
            <a:ext cx="7658100" cy="5507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cteur droit avec flèche 3"/>
          <p:cNvCxnSpPr/>
          <p:nvPr/>
        </p:nvCxnSpPr>
        <p:spPr>
          <a:xfrm>
            <a:off x="1181100" y="692696"/>
            <a:ext cx="2428875" cy="1450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17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76448" y="16088"/>
            <a:ext cx="7277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0066"/>
                </a:solidFill>
              </a:rPr>
              <a:t>3 - Mise à jour d’informations</a:t>
            </a:r>
          </a:p>
          <a:p>
            <a:endParaRPr lang="fr-FR" sz="1000" b="1" dirty="0" smtClean="0">
              <a:solidFill>
                <a:srgbClr val="0070C0"/>
              </a:solidFill>
            </a:endParaRPr>
          </a:p>
          <a:p>
            <a:endParaRPr lang="fr-FR" sz="1000" b="1" dirty="0" smtClean="0">
              <a:solidFill>
                <a:srgbClr val="0070C0"/>
              </a:solidFill>
            </a:endParaRPr>
          </a:p>
          <a:p>
            <a:r>
              <a:rPr lang="fr-FR" sz="1000" dirty="0" smtClean="0"/>
              <a:t>Exemple lors de la mise à jour de l’adresse mail, il faut noter un commentaire.</a:t>
            </a:r>
          </a:p>
          <a:p>
            <a:r>
              <a:rPr lang="fr-FR" sz="1000" dirty="0" smtClean="0"/>
              <a:t>Pour cela, aller dans l’onglet </a:t>
            </a:r>
            <a:r>
              <a:rPr lang="fr-FR" sz="1000" b="1" dirty="0" smtClean="0"/>
              <a:t>fonction, </a:t>
            </a:r>
            <a:r>
              <a:rPr lang="fr-FR" sz="1000" dirty="0" smtClean="0"/>
              <a:t>puis cliquer sur </a:t>
            </a:r>
            <a:r>
              <a:rPr lang="fr-FR" sz="1000" b="1" dirty="0" smtClean="0"/>
              <a:t>historique commercial</a:t>
            </a:r>
            <a:r>
              <a:rPr lang="fr-FR" sz="1000" dirty="0" smtClean="0"/>
              <a:t>  </a:t>
            </a:r>
            <a:endParaRPr lang="fr-FR" sz="100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063705"/>
            <a:ext cx="7277100" cy="559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cteur droit avec flèche 3"/>
          <p:cNvCxnSpPr/>
          <p:nvPr/>
        </p:nvCxnSpPr>
        <p:spPr>
          <a:xfrm>
            <a:off x="2714625" y="857250"/>
            <a:ext cx="4048125" cy="5610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>
            <a:off x="4800600" y="857250"/>
            <a:ext cx="2733675" cy="2171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18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01155" y="195590"/>
            <a:ext cx="843804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La fenêtre cadre d’exercice – Historique commercial </a:t>
            </a:r>
            <a:r>
              <a:rPr lang="fr-FR" sz="1000" dirty="0" smtClean="0"/>
              <a:t>s’ouvre :</a:t>
            </a:r>
          </a:p>
          <a:p>
            <a:endParaRPr lang="fr-FR" sz="1000" dirty="0" smtClean="0"/>
          </a:p>
          <a:p>
            <a:r>
              <a:rPr lang="fr-FR" sz="1000" dirty="0" smtClean="0"/>
              <a:t>Renseigner le champ « type de </a:t>
            </a:r>
            <a:r>
              <a:rPr lang="fr-FR" sz="1000" dirty="0" err="1" smtClean="0"/>
              <a:t>conv</a:t>
            </a:r>
            <a:r>
              <a:rPr lang="fr-FR" sz="1000" dirty="0" smtClean="0"/>
              <a:t> » : 01; le champ « code commercial » : con </a:t>
            </a:r>
            <a:r>
              <a:rPr lang="fr-FR" sz="1000" dirty="0" err="1" smtClean="0"/>
              <a:t>ent</a:t>
            </a:r>
            <a:r>
              <a:rPr lang="fr-FR" sz="1000" dirty="0" smtClean="0"/>
              <a:t>; le champ « type action commerciale » : fax  (s’il s’agit d’un fax), puis cliquer sur le petit carré bleu dans la colonne note. </a:t>
            </a:r>
            <a:endParaRPr lang="fr-FR" sz="1000" dirty="0"/>
          </a:p>
          <a:p>
            <a:endParaRPr lang="fr-FR" dirty="0"/>
          </a:p>
        </p:txBody>
      </p:sp>
      <p:grpSp>
        <p:nvGrpSpPr>
          <p:cNvPr id="12" name="Groupe 11"/>
          <p:cNvGrpSpPr/>
          <p:nvPr/>
        </p:nvGrpSpPr>
        <p:grpSpPr>
          <a:xfrm>
            <a:off x="742951" y="1567191"/>
            <a:ext cx="7886700" cy="5100309"/>
            <a:chOff x="742951" y="1567191"/>
            <a:chExt cx="7886700" cy="5100309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51" y="1567191"/>
              <a:ext cx="7886700" cy="5100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" name="Connecteur droit avec flèche 13"/>
            <p:cNvCxnSpPr/>
            <p:nvPr/>
          </p:nvCxnSpPr>
          <p:spPr>
            <a:xfrm>
              <a:off x="742951" y="2381250"/>
              <a:ext cx="552449" cy="4857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>
              <a:off x="3114676" y="2324100"/>
              <a:ext cx="552449" cy="4857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/>
          </p:nvCxnSpPr>
          <p:spPr>
            <a:xfrm>
              <a:off x="4714876" y="2333625"/>
              <a:ext cx="552449" cy="4857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7505701" y="2381250"/>
              <a:ext cx="552449" cy="4857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 flipV="1">
              <a:off x="838200" y="5019675"/>
              <a:ext cx="390525" cy="4572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/>
            <p:nvPr/>
          </p:nvCxnSpPr>
          <p:spPr>
            <a:xfrm flipV="1">
              <a:off x="3033712" y="5019675"/>
              <a:ext cx="390525" cy="4572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V="1">
              <a:off x="4519613" y="5029200"/>
              <a:ext cx="390525" cy="4572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 flipV="1">
              <a:off x="7667625" y="5029200"/>
              <a:ext cx="390525" cy="4572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94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544475" y="359715"/>
            <a:ext cx="78889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Une zone texte va apparaître, noter votre commentaire en indiquant le n° NUO correspondant à la mise à jour effectuée</a:t>
            </a:r>
            <a:endParaRPr lang="fr-FR" sz="105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7893913" cy="5916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704850" y="5524500"/>
            <a:ext cx="296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Puis valider</a:t>
            </a:r>
            <a:endParaRPr lang="fr-FR" dirty="0"/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1043608" y="5810250"/>
            <a:ext cx="51767" cy="70485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1838325" y="575221"/>
            <a:ext cx="1038225" cy="177745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65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7700" y="304800"/>
            <a:ext cx="70675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Attention :</a:t>
            </a:r>
          </a:p>
          <a:p>
            <a:endParaRPr lang="fr-FR" sz="1000" b="1" dirty="0">
              <a:solidFill>
                <a:srgbClr val="FF0000"/>
              </a:solidFill>
            </a:endParaRPr>
          </a:p>
          <a:p>
            <a:r>
              <a:rPr lang="fr-FR" sz="1000" b="1" dirty="0" smtClean="0"/>
              <a:t>La mise à jour du FLUX pour les </a:t>
            </a:r>
            <a:r>
              <a:rPr lang="fr-FR" sz="1000" b="1" dirty="0" smtClean="0">
                <a:solidFill>
                  <a:srgbClr val="FF0000"/>
                </a:solidFill>
              </a:rPr>
              <a:t>pharmacies</a:t>
            </a:r>
            <a:r>
              <a:rPr lang="fr-FR" sz="1000" b="1" dirty="0" smtClean="0"/>
              <a:t>, doit être également renseigné sur </a:t>
            </a:r>
            <a:r>
              <a:rPr lang="fr-FR" sz="1000" b="1" dirty="0" smtClean="0">
                <a:solidFill>
                  <a:srgbClr val="FF0000"/>
                </a:solidFill>
              </a:rPr>
              <a:t>la sphère CBTP</a:t>
            </a:r>
          </a:p>
          <a:p>
            <a:endParaRPr lang="fr-FR" sz="1000" b="1" dirty="0"/>
          </a:p>
          <a:p>
            <a:r>
              <a:rPr lang="fr-FR" sz="1000" b="1" dirty="0" smtClean="0"/>
              <a:t>Exemple d’une pharmacie :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" y="1297722"/>
            <a:ext cx="7915275" cy="525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cteur droit avec flèche 3"/>
          <p:cNvCxnSpPr/>
          <p:nvPr/>
        </p:nvCxnSpPr>
        <p:spPr>
          <a:xfrm flipH="1">
            <a:off x="2809875" y="914400"/>
            <a:ext cx="2194173" cy="2000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3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85800" y="276225"/>
            <a:ext cx="7877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Le flux enregistré apparaîtra sous la sphère almerys puis sous la sphère CBTP :</a:t>
            </a:r>
            <a:endParaRPr lang="fr-FR" sz="1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304925"/>
            <a:ext cx="8162924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cteur droit avec flèche 3"/>
          <p:cNvCxnSpPr/>
          <p:nvPr/>
        </p:nvCxnSpPr>
        <p:spPr>
          <a:xfrm flipH="1">
            <a:off x="2038350" y="553224"/>
            <a:ext cx="1876425" cy="2170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 flipH="1">
            <a:off x="2466977" y="553224"/>
            <a:ext cx="2753095" cy="2428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983780" y="6492875"/>
            <a:ext cx="2133600" cy="365125"/>
          </a:xfrm>
        </p:spPr>
        <p:txBody>
          <a:bodyPr/>
          <a:lstStyle/>
          <a:p>
            <a:fld id="{4F3DD758-66EF-491E-A5E5-7EBB8EBC2FC7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88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27584" y="548680"/>
            <a:ext cx="792088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1400" dirty="0" smtClean="0">
                <a:solidFill>
                  <a:srgbClr val="0000CC"/>
                </a:solidFill>
              </a:rPr>
              <a:t>Mise à jour informations PS						p.3</a:t>
            </a:r>
          </a:p>
          <a:p>
            <a:r>
              <a:rPr lang="fr-FR" sz="1400" dirty="0" smtClean="0">
                <a:solidFill>
                  <a:srgbClr val="0000CC"/>
                </a:solidFill>
              </a:rPr>
              <a:t>	</a:t>
            </a:r>
          </a:p>
          <a:p>
            <a:r>
              <a:rPr lang="fr-FR" sz="1400" dirty="0" smtClean="0">
                <a:solidFill>
                  <a:srgbClr val="0000CC"/>
                </a:solidFill>
              </a:rPr>
              <a:t>	</a:t>
            </a:r>
            <a:r>
              <a:rPr lang="fr-FR" sz="1400" dirty="0" smtClean="0">
                <a:solidFill>
                  <a:srgbClr val="FF0066"/>
                </a:solidFill>
              </a:rPr>
              <a:t>1 - Recherche du cadre d’exercice					p.4</a:t>
            </a:r>
          </a:p>
          <a:p>
            <a:pPr>
              <a:spcAft>
                <a:spcPts val="1200"/>
              </a:spcAft>
            </a:pPr>
            <a:r>
              <a:rPr lang="fr-FR" sz="1400" dirty="0">
                <a:solidFill>
                  <a:srgbClr val="FF0066"/>
                </a:solidFill>
              </a:rPr>
              <a:t>	</a:t>
            </a:r>
            <a:r>
              <a:rPr lang="fr-FR" sz="1400" dirty="0" smtClean="0">
                <a:solidFill>
                  <a:srgbClr val="FF0066"/>
                </a:solidFill>
              </a:rPr>
              <a:t>2 - Natures de tâches et motifs d’interruption 				p.7</a:t>
            </a:r>
          </a:p>
          <a:p>
            <a:pPr>
              <a:spcAft>
                <a:spcPts val="1200"/>
              </a:spcAft>
            </a:pPr>
            <a:r>
              <a:rPr lang="fr-FR" sz="1400" dirty="0" smtClean="0">
                <a:solidFill>
                  <a:srgbClr val="FF0066"/>
                </a:solidFill>
              </a:rPr>
              <a:t>		</a:t>
            </a: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a. Natures de tâches					p.7		b. Motifs d’interruption					p.7</a:t>
            </a:r>
            <a:endParaRPr lang="fr-FR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fr-FR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fr-FR" sz="1400" dirty="0">
                <a:solidFill>
                  <a:srgbClr val="FF0066"/>
                </a:solidFill>
              </a:rPr>
              <a:t>	</a:t>
            </a:r>
            <a:r>
              <a:rPr lang="fr-FR" sz="1400" dirty="0" smtClean="0">
                <a:solidFill>
                  <a:srgbClr val="FF0066"/>
                </a:solidFill>
              </a:rPr>
              <a:t>3 - Mise à jour d’informations					p.15</a:t>
            </a:r>
          </a:p>
          <a:p>
            <a:endParaRPr lang="fr-FR" sz="1400" dirty="0">
              <a:solidFill>
                <a:srgbClr val="00CC99"/>
              </a:solidFill>
            </a:endParaRPr>
          </a:p>
          <a:p>
            <a:endParaRPr lang="fr-FR" sz="1400" dirty="0" smtClean="0">
              <a:solidFill>
                <a:srgbClr val="0000CC"/>
              </a:solidFill>
            </a:endParaRPr>
          </a:p>
          <a:p>
            <a:pPr marL="400050" indent="-400050">
              <a:buFont typeface="+mj-lt"/>
              <a:buAutoNum type="romanUcPeriod" startAt="2"/>
            </a:pPr>
            <a:r>
              <a:rPr lang="fr-FR" sz="1400" dirty="0" smtClean="0">
                <a:solidFill>
                  <a:srgbClr val="0000CC"/>
                </a:solidFill>
              </a:rPr>
              <a:t>Demande de conventionnement d’un PS					p.20</a:t>
            </a:r>
          </a:p>
          <a:p>
            <a:pPr marL="400050" indent="-400050">
              <a:buFont typeface="+mj-lt"/>
              <a:buAutoNum type="romanUcPeriod" startAt="2"/>
            </a:pPr>
            <a:endParaRPr lang="fr-FR" sz="1400" dirty="0">
              <a:solidFill>
                <a:srgbClr val="0000CC"/>
              </a:solidFill>
            </a:endParaRPr>
          </a:p>
          <a:p>
            <a:pPr>
              <a:spcAft>
                <a:spcPts val="1200"/>
              </a:spcAft>
            </a:pPr>
            <a:r>
              <a:rPr lang="fr-FR" sz="1600" dirty="0" smtClean="0"/>
              <a:t>	</a:t>
            </a:r>
            <a:r>
              <a:rPr lang="fr-FR" sz="1400" dirty="0" smtClean="0">
                <a:solidFill>
                  <a:srgbClr val="FF0066"/>
                </a:solidFill>
              </a:rPr>
              <a:t>1 - Natures </a:t>
            </a:r>
            <a:r>
              <a:rPr lang="fr-FR" sz="1400" dirty="0">
                <a:solidFill>
                  <a:srgbClr val="FF0066"/>
                </a:solidFill>
              </a:rPr>
              <a:t>de tâches et motifs d’interruption 				</a:t>
            </a:r>
            <a:r>
              <a:rPr lang="fr-FR" sz="1400" dirty="0" smtClean="0">
                <a:solidFill>
                  <a:srgbClr val="FF0066"/>
                </a:solidFill>
              </a:rPr>
              <a:t>p.21</a:t>
            </a:r>
            <a:endParaRPr lang="fr-FR" sz="1400" dirty="0">
              <a:solidFill>
                <a:srgbClr val="FF0066"/>
              </a:solidFill>
            </a:endParaRPr>
          </a:p>
          <a:p>
            <a:pPr>
              <a:spcAft>
                <a:spcPts val="1200"/>
              </a:spcAft>
            </a:pPr>
            <a:r>
              <a:rPr lang="fr-FR" sz="1400" dirty="0">
                <a:solidFill>
                  <a:srgbClr val="FF0066"/>
                </a:solidFill>
              </a:rPr>
              <a:t>		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a. Natures de tâches					</a:t>
            </a: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p.21</a:t>
            </a: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b. Motifs d’interruption					</a:t>
            </a: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p.21</a:t>
            </a:r>
            <a:endParaRPr lang="fr-FR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fr-FR" sz="1400" dirty="0" smtClean="0">
                <a:solidFill>
                  <a:srgbClr val="FF0066"/>
                </a:solidFill>
              </a:rPr>
              <a:t>						</a:t>
            </a:r>
          </a:p>
          <a:p>
            <a:r>
              <a:rPr lang="fr-FR" sz="1400" dirty="0">
                <a:solidFill>
                  <a:srgbClr val="FF0066"/>
                </a:solidFill>
              </a:rPr>
              <a:t>	</a:t>
            </a:r>
            <a:r>
              <a:rPr lang="fr-FR" sz="1400" dirty="0" smtClean="0">
                <a:solidFill>
                  <a:srgbClr val="FF0066"/>
                </a:solidFill>
              </a:rPr>
              <a:t>2 - Envoi de la convention					p.28</a:t>
            </a:r>
          </a:p>
          <a:p>
            <a:endParaRPr lang="fr-FR" sz="1400" dirty="0">
              <a:solidFill>
                <a:srgbClr val="FF0066"/>
              </a:solidFill>
            </a:endParaRPr>
          </a:p>
          <a:p>
            <a:pPr marL="400050" indent="-400050">
              <a:buFont typeface="+mj-lt"/>
              <a:buAutoNum type="romanUcPeriod" startAt="3"/>
            </a:pPr>
            <a:r>
              <a:rPr lang="fr-FR" sz="1400" dirty="0" smtClean="0">
                <a:solidFill>
                  <a:srgbClr val="0000CC"/>
                </a:solidFill>
              </a:rPr>
              <a:t>Tableau de </a:t>
            </a:r>
            <a:r>
              <a:rPr lang="fr-FR" sz="1400" dirty="0" err="1" smtClean="0">
                <a:solidFill>
                  <a:srgbClr val="0000CC"/>
                </a:solidFill>
              </a:rPr>
              <a:t>reporting</a:t>
            </a:r>
            <a:r>
              <a:rPr lang="fr-FR" sz="1400" dirty="0" smtClean="0">
                <a:solidFill>
                  <a:srgbClr val="0000CC"/>
                </a:solidFill>
              </a:rPr>
              <a:t>						p.37</a:t>
            </a:r>
          </a:p>
          <a:p>
            <a:pPr marL="400050" indent="-400050">
              <a:buFont typeface="+mj-lt"/>
              <a:buAutoNum type="romanUcPeriod" startAt="3"/>
            </a:pPr>
            <a:endParaRPr lang="fr-FR" sz="1400" dirty="0">
              <a:solidFill>
                <a:srgbClr val="0000CC"/>
              </a:solidFill>
            </a:endParaRPr>
          </a:p>
          <a:p>
            <a:pPr lvl="1"/>
            <a:r>
              <a:rPr lang="fr-FR" sz="1400" dirty="0" smtClean="0">
                <a:solidFill>
                  <a:srgbClr val="0000CC"/>
                </a:solidFill>
              </a:rPr>
              <a:t> 	</a:t>
            </a:r>
            <a:r>
              <a:rPr lang="fr-FR" sz="1400" dirty="0" smtClean="0">
                <a:solidFill>
                  <a:srgbClr val="FF0066"/>
                </a:solidFill>
              </a:rPr>
              <a:t>Tableau : Saisies des conventions et mises à jour de la base AAMMJJ		P.38</a:t>
            </a:r>
          </a:p>
          <a:p>
            <a:pPr lvl="1"/>
            <a:r>
              <a:rPr lang="fr-FR" sz="1400" dirty="0">
                <a:solidFill>
                  <a:srgbClr val="FF0066"/>
                </a:solidFill>
              </a:rPr>
              <a:t>	</a:t>
            </a:r>
            <a:endParaRPr lang="fr-FR" sz="1400" dirty="0" smtClean="0">
              <a:solidFill>
                <a:srgbClr val="FF0066"/>
              </a:solidFill>
            </a:endParaRPr>
          </a:p>
          <a:p>
            <a:pPr marL="400050" indent="-400050">
              <a:buFont typeface="+mj-lt"/>
              <a:buAutoNum type="romanUcPeriod" startAt="3"/>
            </a:pPr>
            <a:endParaRPr lang="fr-FR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48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628774" y="116632"/>
            <a:ext cx="614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 startAt="2"/>
            </a:pPr>
            <a:r>
              <a:rPr lang="fr-FR" sz="2000" b="1" u="sng" dirty="0">
                <a:solidFill>
                  <a:srgbClr val="0000CC"/>
                </a:solidFill>
              </a:rPr>
              <a:t>Demande de conventionnement d’un  PS</a:t>
            </a:r>
            <a:r>
              <a:rPr lang="fr-FR" sz="2000" b="1" dirty="0">
                <a:solidFill>
                  <a:srgbClr val="0000CC"/>
                </a:solidFill>
              </a:rPr>
              <a:t> :</a:t>
            </a:r>
            <a:endParaRPr lang="fr-FR" sz="2000" dirty="0">
              <a:solidFill>
                <a:srgbClr val="0000CC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05008" y="534735"/>
            <a:ext cx="838200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Demande de conventionnement d’un  PS :</a:t>
            </a:r>
          </a:p>
          <a:p>
            <a:endParaRPr lang="fr-FR" sz="1000" dirty="0"/>
          </a:p>
          <a:p>
            <a:r>
              <a:rPr lang="fr-FR" sz="1100" dirty="0"/>
              <a:t>Si le numéro AM du PS figure sur le document, vous pouvez traiter la demande.</a:t>
            </a:r>
          </a:p>
          <a:p>
            <a:r>
              <a:rPr lang="fr-FR" sz="1100" dirty="0" smtClean="0"/>
              <a:t>Vérifier </a:t>
            </a:r>
            <a:r>
              <a:rPr lang="fr-FR" sz="1100" dirty="0"/>
              <a:t>que le numéro dans </a:t>
            </a:r>
            <a:r>
              <a:rPr lang="fr-FR" sz="1100" dirty="0" err="1"/>
              <a:t>Agaps</a:t>
            </a:r>
            <a:r>
              <a:rPr lang="fr-FR" sz="1100" dirty="0"/>
              <a:t> correspond au PS.</a:t>
            </a:r>
          </a:p>
          <a:p>
            <a:r>
              <a:rPr lang="fr-FR" sz="1100" dirty="0" smtClean="0"/>
              <a:t>Si </a:t>
            </a:r>
            <a:r>
              <a:rPr lang="fr-FR" sz="1100" dirty="0"/>
              <a:t>il y a déjà un </a:t>
            </a:r>
            <a:r>
              <a:rPr lang="fr-FR" sz="1100" dirty="0" smtClean="0"/>
              <a:t>pavé </a:t>
            </a:r>
            <a:r>
              <a:rPr lang="fr-FR" sz="1100" dirty="0"/>
              <a:t>avec un numéro de convention </a:t>
            </a:r>
            <a:r>
              <a:rPr lang="fr-FR" sz="1100" dirty="0" err="1"/>
              <a:t>almerys</a:t>
            </a:r>
            <a:r>
              <a:rPr lang="fr-FR" sz="1100" dirty="0"/>
              <a:t> ne pas envoyer de convention. (</a:t>
            </a:r>
            <a:r>
              <a:rPr lang="fr-FR" sz="1100" b="1" dirty="0"/>
              <a:t>Déjà conventionné</a:t>
            </a:r>
            <a:r>
              <a:rPr lang="fr-FR" sz="1100" dirty="0"/>
              <a:t>). Mais apporter les modifications si nécessaire. </a:t>
            </a:r>
          </a:p>
          <a:p>
            <a:endParaRPr lang="fr-FR" sz="1400" dirty="0" smtClean="0">
              <a:solidFill>
                <a:srgbClr val="FF0066"/>
              </a:solidFill>
            </a:endParaRPr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fr-FR" sz="1100" b="1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876256" y="6433166"/>
            <a:ext cx="2133600" cy="365125"/>
          </a:xfrm>
        </p:spPr>
        <p:txBody>
          <a:bodyPr/>
          <a:lstStyle/>
          <a:p>
            <a:fld id="{4F3DD758-66EF-491E-A5E5-7EBB8EBC2FC7}" type="slidenum">
              <a:rPr lang="fr-FR" smtClean="0"/>
              <a:t>20</a:t>
            </a:fld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755576" y="1700808"/>
            <a:ext cx="7357425" cy="4924193"/>
            <a:chOff x="857246" y="1239200"/>
            <a:chExt cx="7491408" cy="5256849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246" y="1239200"/>
              <a:ext cx="7491408" cy="52568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" name="Ellipse 8"/>
            <p:cNvSpPr/>
            <p:nvPr/>
          </p:nvSpPr>
          <p:spPr>
            <a:xfrm>
              <a:off x="4136224" y="5038726"/>
              <a:ext cx="864401" cy="3833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" name="Connecteur droit avec flèche 9"/>
            <p:cNvCxnSpPr/>
            <p:nvPr/>
          </p:nvCxnSpPr>
          <p:spPr>
            <a:xfrm flipV="1">
              <a:off x="4602949" y="5422106"/>
              <a:ext cx="0" cy="43338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 de texte 7"/>
            <p:cNvSpPr txBox="1"/>
            <p:nvPr/>
          </p:nvSpPr>
          <p:spPr>
            <a:xfrm>
              <a:off x="3888574" y="5900730"/>
              <a:ext cx="1428751" cy="3905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fr-FR" sz="1100" dirty="0">
                  <a:effectLst/>
                  <a:ea typeface="Calibri"/>
                  <a:cs typeface="Times New Roman"/>
                </a:rPr>
                <a:t>Déjà conventionné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193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21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72457" y="188639"/>
            <a:ext cx="83820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0066"/>
                </a:solidFill>
              </a:rPr>
              <a:t>1 - Motifs d’interruption :</a:t>
            </a:r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b="1" dirty="0" smtClean="0"/>
          </a:p>
          <a:p>
            <a:endParaRPr lang="fr-FR" sz="1100" b="1" dirty="0" smtClean="0"/>
          </a:p>
          <a:p>
            <a:endParaRPr lang="fr-FR" dirty="0" smtClean="0"/>
          </a:p>
          <a:p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086358"/>
              </p:ext>
            </p:extLst>
          </p:nvPr>
        </p:nvGraphicFramePr>
        <p:xfrm>
          <a:off x="372457" y="2708920"/>
          <a:ext cx="7494825" cy="337662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841247"/>
                <a:gridCol w="4653578"/>
              </a:tblGrid>
              <a:tr h="3996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 smtClean="0"/>
                        <a:t>Interruption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dirty="0" smtClean="0"/>
                        <a:t>Manque détail</a:t>
                      </a:r>
                      <a:endParaRPr lang="fr-FR" sz="1600" b="0" dirty="0"/>
                    </a:p>
                  </a:txBody>
                  <a:tcPr/>
                </a:tc>
              </a:tr>
              <a:tr h="3996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 smtClean="0"/>
                        <a:t>Interruption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Convention établissement</a:t>
                      </a:r>
                      <a:endParaRPr lang="fr-FR" sz="1600" dirty="0"/>
                    </a:p>
                  </a:txBody>
                  <a:tcPr/>
                </a:tc>
              </a:tr>
              <a:tr h="3996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 smtClean="0"/>
                        <a:t>Interruption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PS en fin d’activité</a:t>
                      </a:r>
                      <a:endParaRPr lang="fr-FR" sz="1600" dirty="0"/>
                    </a:p>
                  </a:txBody>
                  <a:tcPr/>
                </a:tc>
              </a:tr>
              <a:tr h="3996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 smtClean="0"/>
                        <a:t>Interruption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PS inconnu dans AGAPS</a:t>
                      </a:r>
                      <a:endParaRPr lang="fr-FR" sz="1600" dirty="0"/>
                    </a:p>
                  </a:txBody>
                  <a:tcPr/>
                </a:tc>
              </a:tr>
              <a:tr h="3996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 smtClean="0"/>
                        <a:t>Interruption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PS suspendu</a:t>
                      </a:r>
                      <a:r>
                        <a:rPr lang="fr-FR" sz="1600" baseline="0" dirty="0" smtClean="0"/>
                        <a:t> ou en tiers sous surveillance dans AGAPS</a:t>
                      </a:r>
                      <a:endParaRPr lang="fr-FR" sz="1600" dirty="0"/>
                    </a:p>
                  </a:txBody>
                  <a:tcPr/>
                </a:tc>
              </a:tr>
              <a:tr h="3996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 smtClean="0"/>
                        <a:t>Interruption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Déjà conventionné</a:t>
                      </a:r>
                      <a:endParaRPr lang="fr-FR" sz="1600" dirty="0"/>
                    </a:p>
                  </a:txBody>
                  <a:tcPr/>
                </a:tc>
              </a:tr>
              <a:tr h="3996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 smtClean="0"/>
                        <a:t>Interruption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Convention déjà envoyée dans le mois </a:t>
                      </a:r>
                      <a:r>
                        <a:rPr lang="fr-FR" sz="16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(à rajouter dans le GTO)</a:t>
                      </a:r>
                      <a:endParaRPr lang="fr-FR" sz="16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996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 smtClean="0"/>
                        <a:t>Interruption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Manque consignes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494190"/>
              </p:ext>
            </p:extLst>
          </p:nvPr>
        </p:nvGraphicFramePr>
        <p:xfrm>
          <a:off x="530269" y="1124744"/>
          <a:ext cx="6048376" cy="7416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4837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b="0" dirty="0" smtClean="0"/>
                        <a:t>Analyse</a:t>
                      </a:r>
                      <a:r>
                        <a:rPr lang="fr-FR" sz="1200" b="0" baseline="0" dirty="0" smtClean="0"/>
                        <a:t> Manque Consigne « envoyer une convention au PS »-ALMERYS</a:t>
                      </a:r>
                      <a:endParaRPr lang="fr-FR" sz="1200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Traiter</a:t>
                      </a:r>
                      <a:r>
                        <a:rPr lang="fr-FR" sz="1200" baseline="0" dirty="0" smtClean="0"/>
                        <a:t> retour « Envoyer une convention au PS »-ALMERYS </a:t>
                      </a:r>
                      <a:endParaRPr lang="fr-FR" sz="1200" b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539552" y="520892"/>
            <a:ext cx="2752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0070C0"/>
                </a:solidFill>
              </a:rPr>
              <a:t>a</a:t>
            </a:r>
            <a:r>
              <a:rPr lang="fr-FR" sz="1400" dirty="0" smtClean="0">
                <a:solidFill>
                  <a:srgbClr val="0070C0"/>
                </a:solidFill>
              </a:rPr>
              <a:t>. Natures de tâches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83568" y="2077934"/>
            <a:ext cx="2752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0070C0"/>
                </a:solidFill>
              </a:rPr>
              <a:t>b</a:t>
            </a:r>
            <a:r>
              <a:rPr lang="fr-FR" sz="1400" dirty="0" smtClean="0">
                <a:solidFill>
                  <a:srgbClr val="0070C0"/>
                </a:solidFill>
              </a:rPr>
              <a:t>. Motifs d’interruption</a:t>
            </a:r>
            <a:endParaRPr lang="fr-FR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21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22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04799" y="466725"/>
            <a:ext cx="829627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C00000"/>
                </a:solidFill>
              </a:rPr>
              <a:t>ATTENTION</a:t>
            </a:r>
            <a:r>
              <a:rPr lang="fr-FR" sz="2000" dirty="0" smtClean="0">
                <a:solidFill>
                  <a:srgbClr val="C00000"/>
                </a:solidFill>
              </a:rPr>
              <a:t> :  Motifs d’interruption</a:t>
            </a:r>
          </a:p>
          <a:p>
            <a:endParaRPr lang="fr-FR" sz="2000" dirty="0" smtClean="0">
              <a:solidFill>
                <a:srgbClr val="FF0000"/>
              </a:solidFill>
            </a:endParaRPr>
          </a:p>
          <a:p>
            <a:endParaRPr lang="fr-FR" sz="1400" b="1" dirty="0"/>
          </a:p>
          <a:p>
            <a:r>
              <a:rPr lang="fr-FR" sz="1400" dirty="0" smtClean="0"/>
              <a:t>Si le PS est en FE </a:t>
            </a:r>
            <a:r>
              <a:rPr lang="fr-FR" sz="1400" dirty="0"/>
              <a:t>dans la base AGAPS</a:t>
            </a:r>
            <a:r>
              <a:rPr lang="fr-FR" sz="1400" dirty="0" smtClean="0"/>
              <a:t> ou le PS est inconnu : </a:t>
            </a:r>
            <a:r>
              <a:rPr lang="fr-FR" sz="1400" b="1" dirty="0"/>
              <a:t>Pas </a:t>
            </a:r>
            <a:r>
              <a:rPr lang="fr-FR" sz="1400" b="1" dirty="0" smtClean="0"/>
              <a:t>d’envoi de la convention,</a:t>
            </a:r>
            <a:r>
              <a:rPr lang="fr-FR" sz="1400" dirty="0" smtClean="0"/>
              <a:t> (p.23)   </a:t>
            </a:r>
            <a:r>
              <a:rPr lang="fr-FR" sz="1400" dirty="0" smtClean="0">
                <a:sym typeface="Wingdings" panose="05000000000000000000" pitchFamily="2" charset="2"/>
              </a:rPr>
              <a:t> </a:t>
            </a:r>
            <a:r>
              <a:rPr lang="fr-FR" sz="1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Motif d’interruption : PS inconnu AGAPS</a:t>
            </a:r>
            <a:endParaRPr lang="fr-FR" sz="1400" b="1" dirty="0">
              <a:solidFill>
                <a:srgbClr val="C00000"/>
              </a:solidFill>
            </a:endParaRPr>
          </a:p>
          <a:p>
            <a:endParaRPr lang="fr-FR" sz="1400" dirty="0" smtClean="0"/>
          </a:p>
          <a:p>
            <a:r>
              <a:rPr lang="fr-FR" sz="1400" dirty="0" smtClean="0"/>
              <a:t>Si le PS n’a </a:t>
            </a:r>
            <a:r>
              <a:rPr lang="fr-FR" sz="1400" dirty="0"/>
              <a:t>pas communiqué son n° identifiant </a:t>
            </a:r>
            <a:r>
              <a:rPr lang="fr-FR" sz="1400" dirty="0" smtClean="0"/>
              <a:t>: </a:t>
            </a:r>
            <a:r>
              <a:rPr lang="fr-FR" sz="1400" b="1" dirty="0" smtClean="0"/>
              <a:t>Pas d’envoi de la convention</a:t>
            </a:r>
            <a:r>
              <a:rPr lang="fr-FR" sz="1400" dirty="0" smtClean="0"/>
              <a:t> </a:t>
            </a:r>
            <a:r>
              <a:rPr lang="fr-FR" sz="1400" dirty="0" smtClean="0">
                <a:sym typeface="Wingdings" panose="05000000000000000000" pitchFamily="2" charset="2"/>
              </a:rPr>
              <a:t> </a:t>
            </a:r>
            <a:r>
              <a:rPr lang="fr-FR" sz="1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Motif d’interruption :  manque détail </a:t>
            </a:r>
            <a:r>
              <a:rPr lang="fr-FR" sz="1400" b="1" dirty="0">
                <a:sym typeface="Wingdings" panose="05000000000000000000" pitchFamily="2" charset="2"/>
              </a:rPr>
              <a:t>+ mettre un commentaire dans le tableau de </a:t>
            </a:r>
            <a:r>
              <a:rPr lang="fr-FR" sz="1400" b="1" dirty="0" err="1">
                <a:sym typeface="Wingdings" panose="05000000000000000000" pitchFamily="2" charset="2"/>
              </a:rPr>
              <a:t>reporting</a:t>
            </a:r>
            <a:r>
              <a:rPr lang="fr-FR" sz="1400" b="1" dirty="0">
                <a:sym typeface="Wingdings" panose="05000000000000000000" pitchFamily="2" charset="2"/>
              </a:rPr>
              <a:t> : Pas de numéro </a:t>
            </a:r>
            <a:r>
              <a:rPr lang="fr-FR" sz="1400" b="1" dirty="0" err="1">
                <a:sym typeface="Wingdings" panose="05000000000000000000" pitchFamily="2" charset="2"/>
              </a:rPr>
              <a:t>ps</a:t>
            </a:r>
            <a:endParaRPr lang="fr-FR" sz="1400" b="1" dirty="0"/>
          </a:p>
          <a:p>
            <a:endParaRPr lang="fr-FR" sz="1400" dirty="0"/>
          </a:p>
          <a:p>
            <a:r>
              <a:rPr lang="fr-FR" sz="1400" dirty="0" smtClean="0"/>
              <a:t>Pour les établissements (numéro </a:t>
            </a:r>
            <a:r>
              <a:rPr lang="fr-FR" sz="1400" dirty="0" err="1" smtClean="0"/>
              <a:t>finess</a:t>
            </a:r>
            <a:r>
              <a:rPr lang="fr-FR" sz="1400" dirty="0" smtClean="0"/>
              <a:t> avec un zéro en 3éme position), </a:t>
            </a:r>
            <a:r>
              <a:rPr lang="fr-FR" sz="1400" b="1" dirty="0" smtClean="0"/>
              <a:t>aucun envoi à faire</a:t>
            </a:r>
            <a:r>
              <a:rPr lang="fr-FR" sz="1400" dirty="0" smtClean="0"/>
              <a:t>, (voir p.24) </a:t>
            </a:r>
            <a:r>
              <a:rPr lang="fr-FR" sz="1400" dirty="0" smtClean="0">
                <a:sym typeface="Wingdings" panose="05000000000000000000" pitchFamily="2" charset="2"/>
              </a:rPr>
              <a:t></a:t>
            </a:r>
            <a:r>
              <a:rPr lang="fr-FR" sz="1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Motif d’interruption : Mise à jour Etablissement</a:t>
            </a:r>
            <a:endParaRPr lang="fr-FR" sz="1400" b="1" dirty="0" smtClean="0">
              <a:solidFill>
                <a:srgbClr val="C00000"/>
              </a:solidFill>
            </a:endParaRPr>
          </a:p>
          <a:p>
            <a:endParaRPr lang="fr-FR" sz="14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fr-FR" sz="1400" dirty="0" smtClean="0">
                <a:sym typeface="Wingdings" panose="05000000000000000000" pitchFamily="2" charset="2"/>
              </a:rPr>
              <a:t>Si le PS est suspendu ou en tiers sous surveillance dans AGAPS  </a:t>
            </a:r>
            <a:r>
              <a:rPr lang="fr-FR" sz="1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Motif d’interruption : PS suspendu dans AGAPS (p.25 et 26)</a:t>
            </a:r>
          </a:p>
          <a:p>
            <a:endParaRPr lang="fr-FR" sz="1400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fr-FR" sz="1400" dirty="0" smtClean="0">
                <a:sym typeface="Wingdings" panose="05000000000000000000" pitchFamily="2" charset="2"/>
              </a:rPr>
              <a:t>Si la convention a déjà était envoyée dans le mois  </a:t>
            </a:r>
            <a:r>
              <a:rPr lang="fr-FR" sz="1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Motif d’interruption :  convention déjà envoyée dans le mois (p.27) </a:t>
            </a:r>
            <a:r>
              <a:rPr lang="fr-FR" sz="1400" b="1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(à rajouter dans le GTO)</a:t>
            </a:r>
          </a:p>
          <a:p>
            <a:endParaRPr lang="fr-FR" sz="14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fr-FR" sz="1400" dirty="0" smtClean="0">
                <a:sym typeface="Wingdings" panose="05000000000000000000" pitchFamily="2" charset="2"/>
              </a:rPr>
              <a:t>Si le PS est déjà conventionné </a:t>
            </a:r>
            <a:r>
              <a:rPr lang="fr-FR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 Motif d’interruption : </a:t>
            </a:r>
            <a:r>
              <a:rPr lang="fr-FR" sz="1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Déjà conventionné</a:t>
            </a:r>
            <a:endParaRPr lang="fr-FR" sz="1400" dirty="0" smtClean="0">
              <a:sym typeface="Wingdings" panose="05000000000000000000" pitchFamily="2" charset="2"/>
            </a:endParaRPr>
          </a:p>
          <a:p>
            <a:endParaRPr lang="fr-FR" sz="1600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fr-FR" sz="1400" dirty="0">
                <a:sym typeface="Wingdings" panose="05000000000000000000" pitchFamily="2" charset="2"/>
              </a:rPr>
              <a:t>Si un des documents n’est pas lisible  </a:t>
            </a:r>
            <a:r>
              <a:rPr lang="fr-FR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Motif d’interruption : document totalement illisible </a:t>
            </a:r>
            <a:endParaRPr lang="fr-FR" sz="1400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fr-FR" sz="14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fr-FR" sz="1400" dirty="0">
                <a:cs typeface="Arial" panose="020B0604020202020204" pitchFamily="34" charset="0"/>
              </a:rPr>
              <a:t>Le document présenté n’est pas un dossier de conventionnement (exemple : facture, documents </a:t>
            </a:r>
            <a:r>
              <a:rPr lang="fr-FR" sz="1400" dirty="0" err="1">
                <a:cs typeface="Arial" panose="020B0604020202020204" pitchFamily="34" charset="0"/>
              </a:rPr>
              <a:t>terciane</a:t>
            </a:r>
            <a:r>
              <a:rPr lang="fr-FR" sz="1400" dirty="0">
                <a:cs typeface="Arial" panose="020B0604020202020204" pitchFamily="34" charset="0"/>
              </a:rPr>
              <a:t>…) : </a:t>
            </a:r>
            <a:r>
              <a:rPr lang="fr-FR" sz="1400" b="1" dirty="0"/>
              <a:t>Pas d’enregistrement de la convention </a:t>
            </a:r>
            <a:r>
              <a:rPr lang="fr-FR" sz="1400" b="1" dirty="0">
                <a:sym typeface="Wingdings" panose="05000000000000000000" pitchFamily="2" charset="2"/>
              </a:rPr>
              <a:t> </a:t>
            </a:r>
            <a:r>
              <a:rPr lang="fr-FR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Incohérence Document –Tâche </a:t>
            </a:r>
            <a:r>
              <a:rPr lang="fr-FR" sz="1400" dirty="0">
                <a:sym typeface="Wingdings" panose="05000000000000000000" pitchFamily="2" charset="2"/>
              </a:rPr>
              <a:t>+ commentaire dans </a:t>
            </a:r>
            <a:r>
              <a:rPr lang="fr-FR" sz="1400" dirty="0" err="1">
                <a:sym typeface="Wingdings" panose="05000000000000000000" pitchFamily="2" charset="2"/>
              </a:rPr>
              <a:t>reporting</a:t>
            </a:r>
            <a:endParaRPr lang="fr-FR" sz="1400" dirty="0">
              <a:sym typeface="Wingdings" panose="05000000000000000000" pitchFamily="2" charset="2"/>
            </a:endParaRPr>
          </a:p>
          <a:p>
            <a:endParaRPr lang="fr-FR" sz="14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9517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804248" y="6381328"/>
            <a:ext cx="2133600" cy="365125"/>
          </a:xfrm>
        </p:spPr>
        <p:txBody>
          <a:bodyPr/>
          <a:lstStyle/>
          <a:p>
            <a:fld id="{4F3DD758-66EF-491E-A5E5-7EBB8EBC2FC7}" type="slidenum">
              <a:rPr lang="fr-FR" smtClean="0"/>
              <a:t>23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19088" y="93791"/>
            <a:ext cx="79629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70C0"/>
                </a:solidFill>
              </a:rPr>
              <a:t>Exemple de PS en FE (fin d’exercice) ou PS inconnu</a:t>
            </a:r>
            <a:endParaRPr lang="fr-FR" sz="1400" dirty="0"/>
          </a:p>
          <a:p>
            <a:endParaRPr lang="fr-FR" sz="1000" dirty="0" smtClean="0"/>
          </a:p>
          <a:p>
            <a:r>
              <a:rPr lang="fr-FR" sz="1400" dirty="0"/>
              <a:t>L</a:t>
            </a:r>
            <a:r>
              <a:rPr lang="fr-FR" sz="1400" dirty="0" smtClean="0"/>
              <a:t>orsque vous tapez son n° AM aucun résultat ne s’affiche</a:t>
            </a:r>
            <a:endParaRPr lang="fr-FR" sz="1400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2" y="928980"/>
            <a:ext cx="8108158" cy="555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62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835390" y="6347888"/>
            <a:ext cx="2133600" cy="365125"/>
          </a:xfrm>
        </p:spPr>
        <p:txBody>
          <a:bodyPr/>
          <a:lstStyle/>
          <a:p>
            <a:fld id="{4F3DD758-66EF-491E-A5E5-7EBB8EBC2FC7}" type="slidenum">
              <a:rPr lang="fr-FR" smtClean="0"/>
              <a:t>24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8" t="8063" r="19989" b="27209"/>
          <a:stretch/>
        </p:blipFill>
        <p:spPr bwMode="auto">
          <a:xfrm>
            <a:off x="1187624" y="764704"/>
            <a:ext cx="6714566" cy="558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22209" y="113987"/>
            <a:ext cx="8597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70C0"/>
                </a:solidFill>
              </a:rPr>
              <a:t>Exemple de document concernant un établissement :</a:t>
            </a:r>
          </a:p>
          <a:p>
            <a:endParaRPr lang="fr-FR" sz="1000" dirty="0" smtClean="0">
              <a:solidFill>
                <a:srgbClr val="0070C0"/>
              </a:solidFill>
            </a:endParaRPr>
          </a:p>
          <a:p>
            <a:r>
              <a:rPr lang="fr-FR" sz="1200" dirty="0" smtClean="0"/>
              <a:t>Il y a un zéro en troisième position dans le numéro </a:t>
            </a:r>
            <a:r>
              <a:rPr lang="fr-FR" sz="1200" dirty="0" err="1" smtClean="0"/>
              <a:t>finess</a:t>
            </a:r>
            <a:endParaRPr lang="fr-FR" sz="1200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3203848" y="760318"/>
            <a:ext cx="1224136" cy="1444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44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804248" y="6381328"/>
            <a:ext cx="2133600" cy="365125"/>
          </a:xfrm>
        </p:spPr>
        <p:txBody>
          <a:bodyPr/>
          <a:lstStyle/>
          <a:p>
            <a:fld id="{4F3DD758-66EF-491E-A5E5-7EBB8EBC2FC7}" type="slidenum">
              <a:rPr lang="fr-FR" smtClean="0"/>
              <a:t>25</a:t>
            </a:fld>
            <a:endParaRPr lang="fr-F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49" y="960681"/>
            <a:ext cx="7505701" cy="545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19088" y="93791"/>
            <a:ext cx="79629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70C0"/>
                </a:solidFill>
              </a:rPr>
              <a:t>Exemple de PS en Tiers payant suspendu</a:t>
            </a:r>
          </a:p>
          <a:p>
            <a:endParaRPr lang="fr-FR" sz="1000" dirty="0" smtClean="0"/>
          </a:p>
          <a:p>
            <a:r>
              <a:rPr lang="fr-FR" sz="1400" dirty="0" smtClean="0"/>
              <a:t>Un bandeau jaune apparaît en haut de la fiche </a:t>
            </a:r>
            <a:endParaRPr lang="fr-FR" sz="1400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1115616" y="770899"/>
            <a:ext cx="2160240" cy="1145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49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804248" y="6381328"/>
            <a:ext cx="2133600" cy="365125"/>
          </a:xfrm>
        </p:spPr>
        <p:txBody>
          <a:bodyPr/>
          <a:lstStyle/>
          <a:p>
            <a:fld id="{4F3DD758-66EF-491E-A5E5-7EBB8EBC2FC7}" type="slidenum">
              <a:rPr lang="fr-FR" smtClean="0"/>
              <a:t>26</a:t>
            </a:fld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19088" y="93791"/>
            <a:ext cx="79629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70C0"/>
                </a:solidFill>
              </a:rPr>
              <a:t>Exemple de PS en Tiers sous surveillance</a:t>
            </a:r>
          </a:p>
          <a:p>
            <a:endParaRPr lang="fr-FR" sz="1000" dirty="0" smtClean="0"/>
          </a:p>
          <a:p>
            <a:r>
              <a:rPr lang="fr-FR" sz="1400" dirty="0" smtClean="0"/>
              <a:t>Un bandeau jaune apparaît en haut de la fiche </a:t>
            </a:r>
            <a:endParaRPr lang="fr-FR" sz="1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122045"/>
            <a:ext cx="7658100" cy="5507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>
            <a:off x="1043608" y="692696"/>
            <a:ext cx="2664296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36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983780" y="6430877"/>
            <a:ext cx="2133600" cy="365125"/>
          </a:xfrm>
        </p:spPr>
        <p:txBody>
          <a:bodyPr/>
          <a:lstStyle/>
          <a:p>
            <a:fld id="{4F3DD758-66EF-491E-A5E5-7EBB8EBC2FC7}" type="slidenum">
              <a:rPr lang="fr-FR" smtClean="0"/>
              <a:t>27</a:t>
            </a:fld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39554"/>
            <a:ext cx="7560840" cy="581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503548" y="62615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70C0"/>
                </a:solidFill>
              </a:rPr>
              <a:t>Exemple de convention déjà envoyée dans le mois : </a:t>
            </a:r>
          </a:p>
          <a:p>
            <a:endParaRPr lang="fr-FR" sz="1200" dirty="0" smtClean="0">
              <a:solidFill>
                <a:srgbClr val="0070C0"/>
              </a:solidFill>
            </a:endParaRPr>
          </a:p>
          <a:p>
            <a:r>
              <a:rPr lang="fr-FR" sz="1400" dirty="0" smtClean="0"/>
              <a:t>Une ligne dans la zone derniers contacts commerciaux apparaît avec le nom, le jour et l’action effectuée </a:t>
            </a:r>
            <a:endParaRPr lang="fr-FR" sz="1400" dirty="0"/>
          </a:p>
        </p:txBody>
      </p:sp>
      <p:cxnSp>
        <p:nvCxnSpPr>
          <p:cNvPr id="5" name="Connecteur droit avec flèche 4"/>
          <p:cNvCxnSpPr/>
          <p:nvPr/>
        </p:nvCxnSpPr>
        <p:spPr>
          <a:xfrm flipH="1">
            <a:off x="1691680" y="692696"/>
            <a:ext cx="288032" cy="4464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H="1">
            <a:off x="5004048" y="692696"/>
            <a:ext cx="2304256" cy="4464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>
            <a:off x="6372200" y="692696"/>
            <a:ext cx="936104" cy="4464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3923928" y="5229200"/>
            <a:ext cx="1008112" cy="288032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3131840" y="5749293"/>
            <a:ext cx="2952328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Le pavé jaune indique que le </a:t>
            </a:r>
            <a:r>
              <a:rPr lang="fr-FR" sz="1000" dirty="0" err="1" smtClean="0"/>
              <a:t>ps</a:t>
            </a:r>
            <a:r>
              <a:rPr lang="fr-FR" sz="1000" dirty="0" smtClean="0"/>
              <a:t> n’est pas conventionné, et que nous sommes dans l’attente d’un retour de convention</a:t>
            </a:r>
            <a:endParaRPr lang="fr-FR" sz="1000" dirty="0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4463988" y="551723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00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052513"/>
            <a:ext cx="7762874" cy="5400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620074" y="69473"/>
            <a:ext cx="6210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0066"/>
                </a:solidFill>
              </a:rPr>
              <a:t>2 - Envoi </a:t>
            </a:r>
            <a:r>
              <a:rPr lang="fr-FR" sz="1600" dirty="0">
                <a:solidFill>
                  <a:srgbClr val="FF0066"/>
                </a:solidFill>
              </a:rPr>
              <a:t>de la </a:t>
            </a:r>
            <a:r>
              <a:rPr lang="fr-FR" sz="1600" dirty="0" smtClean="0">
                <a:solidFill>
                  <a:srgbClr val="FF0066"/>
                </a:solidFill>
              </a:rPr>
              <a:t>convention</a:t>
            </a:r>
          </a:p>
          <a:p>
            <a:endParaRPr lang="fr-FR" sz="1000" b="1" dirty="0">
              <a:solidFill>
                <a:srgbClr val="0070C0"/>
              </a:solidFill>
            </a:endParaRPr>
          </a:p>
          <a:p>
            <a:endParaRPr lang="fr-FR" sz="1000" dirty="0" smtClean="0"/>
          </a:p>
          <a:p>
            <a:r>
              <a:rPr lang="fr-FR" sz="1000" dirty="0" smtClean="0"/>
              <a:t>Fonction </a:t>
            </a:r>
            <a:r>
              <a:rPr lang="fr-FR" sz="1000" dirty="0">
                <a:sym typeface="Wingdings"/>
              </a:rPr>
              <a:t></a:t>
            </a:r>
            <a:r>
              <a:rPr lang="fr-FR" sz="1000" dirty="0"/>
              <a:t> Edition</a:t>
            </a:r>
          </a:p>
          <a:p>
            <a:endParaRPr lang="fr-FR" dirty="0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971600" y="836712"/>
            <a:ext cx="5977458" cy="535034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/>
          <p:nvPr/>
        </p:nvCxnSpPr>
        <p:spPr>
          <a:xfrm>
            <a:off x="1619672" y="836712"/>
            <a:ext cx="5895553" cy="342096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78049" y="6453186"/>
            <a:ext cx="2133600" cy="365125"/>
          </a:xfrm>
        </p:spPr>
        <p:txBody>
          <a:bodyPr/>
          <a:lstStyle/>
          <a:p>
            <a:fld id="{4F3DD758-66EF-491E-A5E5-7EBB8EBC2FC7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243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00099" y="409575"/>
            <a:ext cx="782002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ATTENTION</a:t>
            </a:r>
            <a:r>
              <a:rPr lang="fr-FR" sz="1600" dirty="0"/>
              <a:t> : documents généraux : </a:t>
            </a:r>
            <a:r>
              <a:rPr lang="fr-FR" sz="1600" b="1" dirty="0"/>
              <a:t>fiches adhésion convention</a:t>
            </a:r>
            <a:r>
              <a:rPr lang="fr-FR" sz="1600" dirty="0"/>
              <a:t> : différentes pour les opticiens, audioprothésistes et dentistes</a:t>
            </a:r>
            <a:r>
              <a:rPr lang="fr-FR" sz="1600" dirty="0" smtClean="0"/>
              <a:t>.</a:t>
            </a:r>
          </a:p>
          <a:p>
            <a:endParaRPr lang="fr-FR" sz="1600" dirty="0"/>
          </a:p>
          <a:p>
            <a:r>
              <a:rPr lang="fr-FR" sz="1600" dirty="0"/>
              <a:t>Pour les autres spécialités : </a:t>
            </a:r>
            <a:r>
              <a:rPr lang="fr-FR" sz="1600" b="1" dirty="0"/>
              <a:t>Fiche CE adhésion convention</a:t>
            </a:r>
            <a:endParaRPr lang="fr-FR" sz="1600" dirty="0"/>
          </a:p>
          <a:p>
            <a:r>
              <a:rPr lang="fr-FR" sz="1600" dirty="0"/>
              <a:t>Onglet : Documents à envoyer : </a:t>
            </a:r>
            <a:endParaRPr lang="fr-FR" sz="1600" dirty="0" smtClean="0"/>
          </a:p>
          <a:p>
            <a:endParaRPr lang="fr-FR" dirty="0"/>
          </a:p>
          <a:p>
            <a:r>
              <a:rPr lang="fr-FR" sz="1600" b="1" dirty="0"/>
              <a:t>Documents généraux </a:t>
            </a:r>
            <a:r>
              <a:rPr lang="fr-FR" sz="1600" b="1" dirty="0" smtClean="0"/>
              <a:t>:</a:t>
            </a:r>
          </a:p>
          <a:p>
            <a:endParaRPr lang="fr-FR" dirty="0"/>
          </a:p>
          <a:p>
            <a:r>
              <a:rPr lang="fr-FR" sz="1600" dirty="0"/>
              <a:t>Sélectionner la fiche CE correspondant à la spécialité + Courrier mailing </a:t>
            </a:r>
            <a:r>
              <a:rPr lang="fr-FR" sz="1600" dirty="0" smtClean="0"/>
              <a:t>standard</a:t>
            </a:r>
          </a:p>
          <a:p>
            <a:endParaRPr lang="fr-FR" sz="1600" dirty="0"/>
          </a:p>
          <a:p>
            <a:r>
              <a:rPr lang="fr-FR" sz="1600" b="1" dirty="0" smtClean="0"/>
              <a:t>Options</a:t>
            </a:r>
          </a:p>
          <a:p>
            <a:endParaRPr lang="fr-FR" dirty="0"/>
          </a:p>
          <a:p>
            <a:r>
              <a:rPr lang="fr-FR" sz="1600" dirty="0"/>
              <a:t>Date de relance : non</a:t>
            </a:r>
          </a:p>
          <a:p>
            <a:r>
              <a:rPr lang="fr-FR" sz="1600" dirty="0"/>
              <a:t> </a:t>
            </a:r>
          </a:p>
          <a:p>
            <a:r>
              <a:rPr lang="fr-FR" sz="1600" b="1" dirty="0"/>
              <a:t>Conventions</a:t>
            </a:r>
            <a:r>
              <a:rPr lang="fr-FR" sz="1600" dirty="0"/>
              <a:t> :</a:t>
            </a:r>
          </a:p>
          <a:p>
            <a:r>
              <a:rPr lang="fr-FR" dirty="0"/>
              <a:t> </a:t>
            </a:r>
          </a:p>
          <a:p>
            <a:r>
              <a:rPr lang="fr-FR" sz="1600" dirty="0"/>
              <a:t>Sélectionner la convention almerys  correspondant à la spécialité et mettre le nombre d’exemplaire à </a:t>
            </a:r>
            <a:r>
              <a:rPr lang="fr-FR" sz="1600" dirty="0" smtClean="0"/>
              <a:t>Zéro.</a:t>
            </a:r>
            <a:endParaRPr lang="fr-FR" sz="1600" dirty="0"/>
          </a:p>
          <a:p>
            <a:r>
              <a:rPr lang="fr-FR" sz="1600" dirty="0"/>
              <a:t> </a:t>
            </a:r>
          </a:p>
          <a:p>
            <a:r>
              <a:rPr lang="fr-FR" sz="1600" dirty="0"/>
              <a:t>Protocoles techniques :</a:t>
            </a:r>
          </a:p>
          <a:p>
            <a:r>
              <a:rPr lang="fr-FR" sz="1600" dirty="0"/>
              <a:t>Sélectionner le protocole unique almerys  et mettre le nombre d’exemplaire à zéro.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28625" y="952500"/>
            <a:ext cx="84391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professionnels de santé nous adressent des demandes de </a:t>
            </a:r>
            <a:r>
              <a:rPr lang="fr-FR" dirty="0" smtClean="0"/>
              <a:t>mise à jour</a:t>
            </a:r>
            <a:r>
              <a:rPr lang="fr-FR" dirty="0"/>
              <a:t> :</a:t>
            </a:r>
          </a:p>
          <a:p>
            <a:endParaRPr lang="fr-FR" dirty="0"/>
          </a:p>
          <a:p>
            <a:r>
              <a:rPr lang="fr-FR" dirty="0"/>
              <a:t>- adresse</a:t>
            </a:r>
          </a:p>
          <a:p>
            <a:r>
              <a:rPr lang="fr-FR" dirty="0"/>
              <a:t>- téléphone</a:t>
            </a:r>
          </a:p>
          <a:p>
            <a:r>
              <a:rPr lang="fr-FR" dirty="0"/>
              <a:t>- fax</a:t>
            </a:r>
          </a:p>
          <a:p>
            <a:r>
              <a:rPr lang="fr-FR" dirty="0"/>
              <a:t>- mail</a:t>
            </a:r>
          </a:p>
          <a:p>
            <a:r>
              <a:rPr lang="fr-FR" dirty="0"/>
              <a:t>- logiciel</a:t>
            </a:r>
          </a:p>
          <a:p>
            <a:r>
              <a:rPr lang="fr-FR" dirty="0"/>
              <a:t>- flux </a:t>
            </a:r>
            <a:r>
              <a:rPr lang="fr-FR" dirty="0" smtClean="0"/>
              <a:t>: pour les laboratoires et les pharmacies</a:t>
            </a:r>
            <a:endParaRPr lang="fr-FR" dirty="0"/>
          </a:p>
          <a:p>
            <a:r>
              <a:rPr lang="fr-FR" dirty="0"/>
              <a:t>- raison sociale</a:t>
            </a:r>
          </a:p>
          <a:p>
            <a:r>
              <a:rPr lang="fr-FR" dirty="0"/>
              <a:t> </a:t>
            </a:r>
          </a:p>
          <a:p>
            <a:r>
              <a:rPr lang="fr-FR" dirty="0"/>
              <a:t>Rajouter un commentaire dans l’historique commercial, indiquant la ou les mises à jour </a:t>
            </a:r>
            <a:r>
              <a:rPr lang="fr-FR" dirty="0" smtClean="0"/>
              <a:t>effectuées et le N° NUO </a:t>
            </a:r>
            <a:r>
              <a:rPr lang="fr-FR" dirty="0" smtClean="0">
                <a:solidFill>
                  <a:srgbClr val="FF0000"/>
                </a:solidFill>
              </a:rPr>
              <a:t>(afin de retrouver le document dans le GTO)</a:t>
            </a:r>
            <a:r>
              <a:rPr lang="fr-FR" dirty="0" smtClean="0"/>
              <a:t>. (voir p.17)</a:t>
            </a:r>
            <a:endParaRPr lang="fr-FR" dirty="0"/>
          </a:p>
          <a:p>
            <a:endParaRPr lang="fr-FR" dirty="0"/>
          </a:p>
          <a:p>
            <a:r>
              <a:rPr lang="fr-FR" b="1" dirty="0">
                <a:solidFill>
                  <a:srgbClr val="FF0000"/>
                </a:solidFill>
              </a:rPr>
              <a:t>ATTENTION</a:t>
            </a:r>
            <a:r>
              <a:rPr lang="fr-FR" dirty="0"/>
              <a:t> : modification de la raison sociale :</a:t>
            </a:r>
          </a:p>
          <a:p>
            <a:r>
              <a:rPr lang="fr-FR" dirty="0"/>
              <a:t>En raison sociale nous devons avoir un nom et un prénom (sauf pour les pharmacies, laboratoires, opticiens, audioprothésistes, sociétés et parfois les taxis et ambulances).</a:t>
            </a:r>
          </a:p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018938" y="116632"/>
            <a:ext cx="621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+mj-lt"/>
              <a:buAutoNum type="romanUcPeriod"/>
            </a:pPr>
            <a:r>
              <a:rPr lang="fr-FR" sz="2000" b="1" u="sng" dirty="0" smtClean="0">
                <a:solidFill>
                  <a:srgbClr val="0000CC"/>
                </a:solidFill>
              </a:rPr>
              <a:t>Mise à jour informations </a:t>
            </a:r>
            <a:r>
              <a:rPr lang="fr-FR" sz="2000" b="1" u="sng" dirty="0">
                <a:solidFill>
                  <a:srgbClr val="0000CC"/>
                </a:solidFill>
              </a:rPr>
              <a:t>PS</a:t>
            </a:r>
            <a:r>
              <a:rPr lang="fr-FR" sz="2000" dirty="0">
                <a:solidFill>
                  <a:srgbClr val="0000CC"/>
                </a:solidFill>
              </a:rPr>
              <a:t> :</a:t>
            </a:r>
          </a:p>
          <a:p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88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985836" y="1143000"/>
            <a:ext cx="7034214" cy="4457700"/>
            <a:chOff x="985836" y="1143000"/>
            <a:chExt cx="7034214" cy="4457700"/>
          </a:xfrm>
        </p:grpSpPr>
        <p:pic>
          <p:nvPicPr>
            <p:cNvPr id="4" name="Image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23975" y="1143000"/>
              <a:ext cx="6410325" cy="4457700"/>
            </a:xfrm>
            <a:prstGeom prst="rect">
              <a:avLst/>
            </a:prstGeom>
          </p:spPr>
        </p:pic>
        <p:cxnSp>
          <p:nvCxnSpPr>
            <p:cNvPr id="5" name="Connecteur droit avec flèche 4"/>
            <p:cNvCxnSpPr/>
            <p:nvPr/>
          </p:nvCxnSpPr>
          <p:spPr>
            <a:xfrm>
              <a:off x="1023937" y="1404938"/>
              <a:ext cx="790575" cy="8286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/>
            <p:cNvCxnSpPr/>
            <p:nvPr/>
          </p:nvCxnSpPr>
          <p:spPr>
            <a:xfrm flipV="1">
              <a:off x="985836" y="2381250"/>
              <a:ext cx="561975" cy="36195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985836" y="2757488"/>
              <a:ext cx="561975" cy="66675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 flipH="1">
              <a:off x="6877050" y="1962150"/>
              <a:ext cx="952500" cy="609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 flipV="1">
              <a:off x="1123949" y="3643313"/>
              <a:ext cx="590550" cy="4762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H="1">
              <a:off x="7258050" y="3640455"/>
              <a:ext cx="752475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>
              <a:off x="1123949" y="4376738"/>
              <a:ext cx="523875" cy="2857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 flipH="1" flipV="1">
              <a:off x="7200900" y="4405313"/>
              <a:ext cx="819150" cy="762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ZoneTexte 12"/>
          <p:cNvSpPr txBox="1"/>
          <p:nvPr/>
        </p:nvSpPr>
        <p:spPr>
          <a:xfrm>
            <a:off x="752475" y="266700"/>
            <a:ext cx="7581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0070C0"/>
                </a:solidFill>
              </a:rPr>
              <a:t>Envoi de la convention</a:t>
            </a:r>
          </a:p>
          <a:p>
            <a:r>
              <a:rPr lang="fr-FR" sz="1000" b="1" dirty="0" smtClean="0">
                <a:solidFill>
                  <a:srgbClr val="0070C0"/>
                </a:solidFill>
              </a:rPr>
              <a:t> </a:t>
            </a:r>
          </a:p>
          <a:p>
            <a:r>
              <a:rPr lang="fr-FR" sz="1000" dirty="0" smtClean="0"/>
              <a:t>Exemple pour un infirmier (valable pour toutes les spécialités hors dentiste, audioprothésiste et opticien)</a:t>
            </a:r>
            <a:endParaRPr lang="fr-FR" sz="1000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30</a:t>
            </a:fld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7829550" y="1772816"/>
            <a:ext cx="990922" cy="507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/>
              <a:t>Choisir </a:t>
            </a:r>
            <a:r>
              <a:rPr lang="fr-FR" sz="900" b="1" dirty="0" smtClean="0"/>
              <a:t>NON</a:t>
            </a:r>
            <a:r>
              <a:rPr lang="fr-FR" sz="900" dirty="0" smtClean="0"/>
              <a:t> dans la date de relance</a:t>
            </a:r>
            <a:endParaRPr lang="fr-FR" sz="900" dirty="0"/>
          </a:p>
        </p:txBody>
      </p:sp>
      <p:sp>
        <p:nvSpPr>
          <p:cNvPr id="16" name="ZoneTexte 15"/>
          <p:cNvSpPr txBox="1"/>
          <p:nvPr/>
        </p:nvSpPr>
        <p:spPr>
          <a:xfrm>
            <a:off x="0" y="2235368"/>
            <a:ext cx="1001140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Sélectionner le courrier mailing standard et la fiche CE d’adhésion</a:t>
            </a:r>
            <a:endParaRPr lang="fr-FR" sz="1000" dirty="0"/>
          </a:p>
        </p:txBody>
      </p:sp>
      <p:sp>
        <p:nvSpPr>
          <p:cNvPr id="17" name="ZoneTexte 16"/>
          <p:cNvSpPr txBox="1"/>
          <p:nvPr/>
        </p:nvSpPr>
        <p:spPr>
          <a:xfrm>
            <a:off x="0" y="3371850"/>
            <a:ext cx="1123949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Sélectionner la convention </a:t>
            </a:r>
            <a:r>
              <a:rPr lang="fr-FR" sz="1000" dirty="0" err="1" smtClean="0"/>
              <a:t>almerys</a:t>
            </a:r>
            <a:endParaRPr lang="fr-FR" sz="1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8020050" y="3371850"/>
            <a:ext cx="1123950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Toujours mettre </a:t>
            </a:r>
            <a:r>
              <a:rPr lang="fr-FR" sz="1000" b="1" dirty="0" smtClean="0"/>
              <a:t>0</a:t>
            </a:r>
            <a:r>
              <a:rPr lang="fr-FR" sz="1000" dirty="0" smtClean="0"/>
              <a:t> dans le nb exemplaires de la convention</a:t>
            </a:r>
            <a:endParaRPr lang="fr-FR" sz="1000" dirty="0"/>
          </a:p>
        </p:txBody>
      </p:sp>
      <p:sp>
        <p:nvSpPr>
          <p:cNvPr id="19" name="ZoneTexte 18"/>
          <p:cNvSpPr txBox="1"/>
          <p:nvPr/>
        </p:nvSpPr>
        <p:spPr>
          <a:xfrm>
            <a:off x="8020050" y="4232136"/>
            <a:ext cx="1123950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Toujours mettre </a:t>
            </a:r>
            <a:r>
              <a:rPr lang="fr-FR" sz="1000" b="1" dirty="0" smtClean="0"/>
              <a:t>0</a:t>
            </a:r>
            <a:r>
              <a:rPr lang="fr-FR" sz="1000" dirty="0" smtClean="0"/>
              <a:t> dans le nb exemplaires du protocole technique</a:t>
            </a:r>
            <a:endParaRPr lang="fr-FR" sz="1000" dirty="0"/>
          </a:p>
        </p:txBody>
      </p:sp>
      <p:sp>
        <p:nvSpPr>
          <p:cNvPr id="20" name="ZoneTexte 19"/>
          <p:cNvSpPr txBox="1"/>
          <p:nvPr/>
        </p:nvSpPr>
        <p:spPr>
          <a:xfrm>
            <a:off x="0" y="4190970"/>
            <a:ext cx="1123949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Sélectionner le protocole technique </a:t>
            </a:r>
            <a:r>
              <a:rPr lang="fr-FR" sz="1000" dirty="0" err="1" smtClean="0"/>
              <a:t>almerys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7517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11560" y="1409700"/>
            <a:ext cx="835292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ATTENTION</a:t>
            </a:r>
            <a:r>
              <a:rPr lang="fr-FR" sz="2000" dirty="0"/>
              <a:t> : documents généraux : </a:t>
            </a:r>
            <a:r>
              <a:rPr lang="fr-FR" sz="2000" dirty="0" smtClean="0"/>
              <a:t>courrier mailing et fiches </a:t>
            </a:r>
            <a:r>
              <a:rPr lang="fr-FR" sz="2000" dirty="0"/>
              <a:t>adhésion convention  différentes pour les opticiens, </a:t>
            </a:r>
            <a:r>
              <a:rPr lang="fr-FR" sz="2000" dirty="0" smtClean="0"/>
              <a:t>audioprothésistes, </a:t>
            </a:r>
            <a:r>
              <a:rPr lang="fr-FR" sz="2000" dirty="0"/>
              <a:t>dentistes</a:t>
            </a:r>
            <a:r>
              <a:rPr lang="fr-FR" sz="2000" dirty="0" smtClean="0"/>
              <a:t>.</a:t>
            </a:r>
          </a:p>
          <a:p>
            <a:endParaRPr lang="fr-FR" sz="2000" dirty="0" smtClean="0"/>
          </a:p>
          <a:p>
            <a:endParaRPr lang="fr-FR" sz="2000" dirty="0"/>
          </a:p>
          <a:p>
            <a:r>
              <a:rPr lang="fr-FR" sz="2000" dirty="0"/>
              <a:t>Choisir convention « spécialité du </a:t>
            </a:r>
            <a:r>
              <a:rPr lang="fr-FR" sz="2000" dirty="0" err="1"/>
              <a:t>ps</a:t>
            </a:r>
            <a:r>
              <a:rPr lang="fr-FR" sz="2000" dirty="0"/>
              <a:t> » et non convention centres mutualistes. (Et mettre nombre d’exemplaire à zéro</a:t>
            </a:r>
            <a:r>
              <a:rPr lang="fr-FR" sz="2000" dirty="0" smtClean="0"/>
              <a:t>)</a:t>
            </a:r>
          </a:p>
          <a:p>
            <a:endParaRPr lang="fr-FR" sz="2000" dirty="0"/>
          </a:p>
          <a:p>
            <a:r>
              <a:rPr lang="fr-FR" sz="2000" dirty="0"/>
              <a:t>Exemple pour un </a:t>
            </a:r>
            <a:r>
              <a:rPr lang="fr-FR" sz="2000" dirty="0" smtClean="0"/>
              <a:t>dentiste (p.32), un opticien (p.33) et audioprothésiste (p.34)</a:t>
            </a:r>
            <a:endParaRPr lang="fr-FR" sz="2000" dirty="0"/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44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658998" y="1028819"/>
            <a:ext cx="7482339" cy="5210056"/>
            <a:chOff x="683568" y="960349"/>
            <a:chExt cx="7631756" cy="5278526"/>
          </a:xfrm>
        </p:grpSpPr>
        <p:pic>
          <p:nvPicPr>
            <p:cNvPr id="3" name="Imag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849" y="960349"/>
              <a:ext cx="7229475" cy="5278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adre 3"/>
            <p:cNvSpPr/>
            <p:nvPr/>
          </p:nvSpPr>
          <p:spPr>
            <a:xfrm>
              <a:off x="2519356" y="3157540"/>
              <a:ext cx="900115" cy="147638"/>
            </a:xfrm>
            <a:prstGeom prst="frame">
              <a:avLst/>
            </a:prstGeom>
            <a:solidFill>
              <a:srgbClr val="C00000"/>
            </a:solidFill>
            <a:ln w="63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" name="Cadre 4"/>
            <p:cNvSpPr/>
            <p:nvPr/>
          </p:nvSpPr>
          <p:spPr>
            <a:xfrm>
              <a:off x="3428989" y="3714750"/>
              <a:ext cx="428633" cy="152400"/>
            </a:xfrm>
            <a:prstGeom prst="frame">
              <a:avLst/>
            </a:prstGeom>
            <a:solidFill>
              <a:srgbClr val="C0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>
                <a:solidFill>
                  <a:srgbClr val="FF0000"/>
                </a:solidFill>
              </a:endParaRPr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>
              <a:off x="904874" y="2420888"/>
              <a:ext cx="476251" cy="4032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683568" y="2824165"/>
              <a:ext cx="697557" cy="4238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 flipH="1">
              <a:off x="7800975" y="3692766"/>
              <a:ext cx="514349" cy="1077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 flipH="1">
              <a:off x="7800975" y="4819651"/>
              <a:ext cx="514349" cy="381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H="1">
              <a:off x="7467600" y="2628900"/>
              <a:ext cx="666750" cy="762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 flipV="1">
              <a:off x="755576" y="3795715"/>
              <a:ext cx="796998" cy="22532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 flipV="1">
              <a:off x="683568" y="4862514"/>
              <a:ext cx="754706" cy="922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ZoneTexte 12"/>
          <p:cNvSpPr txBox="1"/>
          <p:nvPr/>
        </p:nvSpPr>
        <p:spPr>
          <a:xfrm>
            <a:off x="438147" y="228600"/>
            <a:ext cx="34194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0070C0"/>
                </a:solidFill>
              </a:rPr>
              <a:t>Envoi de la convention</a:t>
            </a:r>
          </a:p>
          <a:p>
            <a:r>
              <a:rPr lang="fr-FR" sz="1000" b="1" dirty="0" smtClean="0">
                <a:solidFill>
                  <a:srgbClr val="0070C0"/>
                </a:solidFill>
              </a:rPr>
              <a:t> </a:t>
            </a:r>
          </a:p>
          <a:p>
            <a:r>
              <a:rPr lang="fr-FR" sz="1000" dirty="0" smtClean="0"/>
              <a:t>Exemple </a:t>
            </a:r>
            <a:r>
              <a:rPr lang="fr-FR" sz="1000" dirty="0"/>
              <a:t>pour un dentiste :</a:t>
            </a:r>
          </a:p>
          <a:p>
            <a:endParaRPr lang="fr-FR" sz="1600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32</a:t>
            </a:fld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-19507" y="2060848"/>
            <a:ext cx="1105355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Sélectionner le courrier mailing standard et la fiche CE d’adhésion correspondante à la spécialité</a:t>
            </a:r>
            <a:endParaRPr lang="fr-FR" sz="1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8120540" y="2316334"/>
            <a:ext cx="990922" cy="507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/>
              <a:t>Choisir </a:t>
            </a:r>
            <a:r>
              <a:rPr lang="fr-FR" sz="900" b="1" dirty="0" smtClean="0"/>
              <a:t>NON</a:t>
            </a:r>
            <a:r>
              <a:rPr lang="fr-FR" sz="900" dirty="0" smtClean="0"/>
              <a:t> dans la date de relance</a:t>
            </a:r>
            <a:endParaRPr lang="fr-FR" sz="900" dirty="0"/>
          </a:p>
        </p:txBody>
      </p:sp>
      <p:sp>
        <p:nvSpPr>
          <p:cNvPr id="19" name="ZoneTexte 18"/>
          <p:cNvSpPr txBox="1"/>
          <p:nvPr/>
        </p:nvSpPr>
        <p:spPr>
          <a:xfrm>
            <a:off x="-28805" y="3590151"/>
            <a:ext cx="1123949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Sélectionner la convention </a:t>
            </a:r>
            <a:r>
              <a:rPr lang="fr-FR" sz="1000" dirty="0" err="1" smtClean="0"/>
              <a:t>almerys</a:t>
            </a:r>
            <a:r>
              <a:rPr lang="fr-FR" sz="1000" dirty="0" smtClean="0"/>
              <a:t> correspondante à la spécialité</a:t>
            </a:r>
            <a:endParaRPr lang="fr-FR" sz="1000" dirty="0"/>
          </a:p>
        </p:txBody>
      </p:sp>
      <p:sp>
        <p:nvSpPr>
          <p:cNvPr id="21" name="ZoneTexte 20"/>
          <p:cNvSpPr txBox="1"/>
          <p:nvPr/>
        </p:nvSpPr>
        <p:spPr>
          <a:xfrm>
            <a:off x="8020050" y="3371850"/>
            <a:ext cx="1123950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Toujours mettre </a:t>
            </a:r>
            <a:r>
              <a:rPr lang="fr-FR" sz="1000" b="1" dirty="0" smtClean="0"/>
              <a:t>0</a:t>
            </a:r>
            <a:r>
              <a:rPr lang="fr-FR" sz="1000" dirty="0" smtClean="0"/>
              <a:t> dans le nb exemplaires de la convention</a:t>
            </a:r>
            <a:endParaRPr lang="fr-FR" sz="1000" dirty="0"/>
          </a:p>
        </p:txBody>
      </p:sp>
      <p:sp>
        <p:nvSpPr>
          <p:cNvPr id="23" name="ZoneTexte 22"/>
          <p:cNvSpPr txBox="1"/>
          <p:nvPr/>
        </p:nvSpPr>
        <p:spPr>
          <a:xfrm>
            <a:off x="8054026" y="4540526"/>
            <a:ext cx="1123950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Toujours mettre </a:t>
            </a:r>
            <a:r>
              <a:rPr lang="fr-FR" sz="1000" b="1" dirty="0" smtClean="0"/>
              <a:t>0</a:t>
            </a:r>
            <a:r>
              <a:rPr lang="fr-FR" sz="1000" dirty="0" smtClean="0"/>
              <a:t> dans le nb exemplaires du protocole technique</a:t>
            </a:r>
            <a:endParaRPr lang="fr-FR" sz="1000" dirty="0"/>
          </a:p>
        </p:txBody>
      </p:sp>
      <p:sp>
        <p:nvSpPr>
          <p:cNvPr id="25" name="ZoneTexte 24"/>
          <p:cNvSpPr txBox="1"/>
          <p:nvPr/>
        </p:nvSpPr>
        <p:spPr>
          <a:xfrm>
            <a:off x="-38101" y="4694414"/>
            <a:ext cx="1123949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Sélectionner le protocole technique </a:t>
            </a:r>
            <a:r>
              <a:rPr lang="fr-FR" sz="1000" dirty="0" err="1" smtClean="0"/>
              <a:t>almerys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93325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438147" y="228600"/>
            <a:ext cx="34194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0070C0"/>
                </a:solidFill>
              </a:rPr>
              <a:t>Envoi de la convention</a:t>
            </a:r>
          </a:p>
          <a:p>
            <a:r>
              <a:rPr lang="fr-FR" sz="1000" b="1" dirty="0" smtClean="0">
                <a:solidFill>
                  <a:srgbClr val="0070C0"/>
                </a:solidFill>
              </a:rPr>
              <a:t> </a:t>
            </a:r>
          </a:p>
          <a:p>
            <a:r>
              <a:rPr lang="fr-FR" sz="1000" dirty="0" smtClean="0"/>
              <a:t>Exemple </a:t>
            </a:r>
            <a:r>
              <a:rPr lang="fr-FR" sz="1000" dirty="0"/>
              <a:t>pour un </a:t>
            </a:r>
            <a:r>
              <a:rPr lang="fr-FR" sz="1000" dirty="0" smtClean="0"/>
              <a:t>opticien</a:t>
            </a:r>
            <a:r>
              <a:rPr lang="fr-FR" sz="1000" dirty="0"/>
              <a:t> :</a:t>
            </a:r>
          </a:p>
          <a:p>
            <a:endParaRPr lang="fr-FR" sz="160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33</a:t>
            </a:fld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-23960" y="2155037"/>
            <a:ext cx="1105355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Sélectionner le courrier mailing standard </a:t>
            </a:r>
            <a:r>
              <a:rPr lang="fr-FR" sz="1000" dirty="0" err="1" smtClean="0"/>
              <a:t>opt</a:t>
            </a:r>
            <a:r>
              <a:rPr lang="fr-FR" sz="1000" dirty="0" smtClean="0"/>
              <a:t> et la fiche CE d’adhésion correspondante à la spécialité</a:t>
            </a:r>
            <a:endParaRPr lang="fr-FR" sz="1000" dirty="0"/>
          </a:p>
        </p:txBody>
      </p:sp>
      <p:sp>
        <p:nvSpPr>
          <p:cNvPr id="16" name="ZoneTexte 15"/>
          <p:cNvSpPr txBox="1"/>
          <p:nvPr/>
        </p:nvSpPr>
        <p:spPr>
          <a:xfrm>
            <a:off x="-28805" y="3590151"/>
            <a:ext cx="1123949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Sélectionner la convention </a:t>
            </a:r>
            <a:r>
              <a:rPr lang="fr-FR" sz="1000" dirty="0" err="1" smtClean="0"/>
              <a:t>almerys</a:t>
            </a:r>
            <a:r>
              <a:rPr lang="fr-FR" sz="1000" dirty="0" smtClean="0"/>
              <a:t> correspondante à la spécialité</a:t>
            </a:r>
            <a:endParaRPr lang="fr-FR" sz="1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-38101" y="4694414"/>
            <a:ext cx="1123949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Sélectionner le protocole technique </a:t>
            </a:r>
            <a:r>
              <a:rPr lang="fr-FR" sz="1000" dirty="0" err="1" smtClean="0"/>
              <a:t>almerys</a:t>
            </a:r>
            <a:endParaRPr lang="fr-FR" sz="1000" dirty="0"/>
          </a:p>
        </p:txBody>
      </p:sp>
      <p:sp>
        <p:nvSpPr>
          <p:cNvPr id="19" name="ZoneTexte 18"/>
          <p:cNvSpPr txBox="1"/>
          <p:nvPr/>
        </p:nvSpPr>
        <p:spPr>
          <a:xfrm>
            <a:off x="7926015" y="2558896"/>
            <a:ext cx="990922" cy="507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/>
              <a:t>Choisir </a:t>
            </a:r>
            <a:r>
              <a:rPr lang="fr-FR" sz="900" b="1" dirty="0" smtClean="0"/>
              <a:t>NON</a:t>
            </a:r>
            <a:r>
              <a:rPr lang="fr-FR" sz="900" dirty="0" smtClean="0"/>
              <a:t> dans la date de relance</a:t>
            </a:r>
            <a:endParaRPr lang="fr-FR" sz="900" dirty="0"/>
          </a:p>
        </p:txBody>
      </p:sp>
      <p:sp>
        <p:nvSpPr>
          <p:cNvPr id="20" name="ZoneTexte 19"/>
          <p:cNvSpPr txBox="1"/>
          <p:nvPr/>
        </p:nvSpPr>
        <p:spPr>
          <a:xfrm>
            <a:off x="8020050" y="3621723"/>
            <a:ext cx="1123950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Toujours mettre </a:t>
            </a:r>
            <a:r>
              <a:rPr lang="fr-FR" sz="1000" b="1" dirty="0" smtClean="0"/>
              <a:t>0</a:t>
            </a:r>
            <a:r>
              <a:rPr lang="fr-FR" sz="1000" dirty="0" smtClean="0"/>
              <a:t> dans le nb exemplaires de la convention</a:t>
            </a:r>
            <a:endParaRPr lang="fr-FR" sz="1000" dirty="0"/>
          </a:p>
        </p:txBody>
      </p:sp>
      <p:sp>
        <p:nvSpPr>
          <p:cNvPr id="24" name="ZoneTexte 23"/>
          <p:cNvSpPr txBox="1"/>
          <p:nvPr/>
        </p:nvSpPr>
        <p:spPr>
          <a:xfrm>
            <a:off x="7926015" y="4671905"/>
            <a:ext cx="1123950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Toujours mettre </a:t>
            </a:r>
            <a:r>
              <a:rPr lang="fr-FR" sz="1000" b="1" dirty="0" smtClean="0"/>
              <a:t>0</a:t>
            </a:r>
            <a:r>
              <a:rPr lang="fr-FR" sz="1000" dirty="0" smtClean="0"/>
              <a:t> dans le nb exemplaires du protocole technique</a:t>
            </a:r>
            <a:endParaRPr lang="fr-FR" sz="1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61" y="1124744"/>
            <a:ext cx="6834827" cy="5254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necteur droit avec flèche 14"/>
          <p:cNvCxnSpPr/>
          <p:nvPr/>
        </p:nvCxnSpPr>
        <p:spPr>
          <a:xfrm>
            <a:off x="438147" y="2492896"/>
            <a:ext cx="893493" cy="319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523873" y="2812811"/>
            <a:ext cx="807767" cy="328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5" name="Connecteur droit avec flèche 1024"/>
          <p:cNvCxnSpPr/>
          <p:nvPr/>
        </p:nvCxnSpPr>
        <p:spPr>
          <a:xfrm>
            <a:off x="683568" y="3861048"/>
            <a:ext cx="792088" cy="159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683568" y="4888367"/>
            <a:ext cx="720080" cy="83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0" name="Connecteur droit avec flèche 1029"/>
          <p:cNvCxnSpPr/>
          <p:nvPr/>
        </p:nvCxnSpPr>
        <p:spPr>
          <a:xfrm flipH="1">
            <a:off x="7092280" y="2739812"/>
            <a:ext cx="927770" cy="113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3" name="Connecteur droit avec flèche 1032"/>
          <p:cNvCxnSpPr/>
          <p:nvPr/>
        </p:nvCxnSpPr>
        <p:spPr>
          <a:xfrm flipH="1">
            <a:off x="7308304" y="3751880"/>
            <a:ext cx="792088" cy="325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5" name="Connecteur droit avec flèche 1034"/>
          <p:cNvCxnSpPr/>
          <p:nvPr/>
        </p:nvCxnSpPr>
        <p:spPr>
          <a:xfrm flipH="1">
            <a:off x="7380312" y="4797152"/>
            <a:ext cx="639738" cy="174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Cadre 45"/>
          <p:cNvSpPr/>
          <p:nvPr/>
        </p:nvSpPr>
        <p:spPr>
          <a:xfrm>
            <a:off x="2436734" y="3120716"/>
            <a:ext cx="882492" cy="145723"/>
          </a:xfrm>
          <a:prstGeom prst="frame">
            <a:avLst/>
          </a:prstGeom>
          <a:solidFill>
            <a:srgbClr val="C00000"/>
          </a:solidFill>
          <a:ln w="6350" cap="flat" cmpd="sng" algn="ctr">
            <a:solidFill>
              <a:srgbClr val="FF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7" name="Cadre 46"/>
          <p:cNvSpPr/>
          <p:nvPr/>
        </p:nvSpPr>
        <p:spPr>
          <a:xfrm>
            <a:off x="2436734" y="2796374"/>
            <a:ext cx="832541" cy="145723"/>
          </a:xfrm>
          <a:prstGeom prst="frame">
            <a:avLst/>
          </a:prstGeom>
          <a:solidFill>
            <a:srgbClr val="C00000"/>
          </a:solidFill>
          <a:ln w="6350" cap="flat" cmpd="sng" algn="ctr">
            <a:solidFill>
              <a:srgbClr val="FF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8" name="Cadre 47"/>
          <p:cNvSpPr/>
          <p:nvPr/>
        </p:nvSpPr>
        <p:spPr>
          <a:xfrm>
            <a:off x="3163086" y="4001860"/>
            <a:ext cx="420241" cy="150423"/>
          </a:xfrm>
          <a:prstGeom prst="frame">
            <a:avLst/>
          </a:prstGeom>
          <a:solidFill>
            <a:srgbClr val="C00000"/>
          </a:solidFill>
          <a:ln w="63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17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438147" y="228600"/>
            <a:ext cx="34194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0070C0"/>
                </a:solidFill>
              </a:rPr>
              <a:t>Envoi de la convention</a:t>
            </a:r>
          </a:p>
          <a:p>
            <a:r>
              <a:rPr lang="fr-FR" sz="1000" b="1" dirty="0" smtClean="0">
                <a:solidFill>
                  <a:srgbClr val="0070C0"/>
                </a:solidFill>
              </a:rPr>
              <a:t> </a:t>
            </a:r>
          </a:p>
          <a:p>
            <a:r>
              <a:rPr lang="fr-FR" sz="1000" dirty="0" smtClean="0"/>
              <a:t>Exemple </a:t>
            </a:r>
            <a:r>
              <a:rPr lang="fr-FR" sz="1000" dirty="0"/>
              <a:t>pour un </a:t>
            </a:r>
            <a:r>
              <a:rPr lang="fr-FR" sz="1000" dirty="0" smtClean="0"/>
              <a:t>audioprothésiste</a:t>
            </a:r>
            <a:r>
              <a:rPr lang="fr-FR" sz="1000" dirty="0"/>
              <a:t> :</a:t>
            </a:r>
          </a:p>
          <a:p>
            <a:endParaRPr lang="fr-FR" sz="160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34</a:t>
            </a:fld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-23960" y="2155037"/>
            <a:ext cx="1105355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Sélectionner le courrier mailing standard audio et la fiche CE d’adhésion correspondante à la spécialité</a:t>
            </a:r>
            <a:endParaRPr lang="fr-FR" sz="1000" dirty="0"/>
          </a:p>
        </p:txBody>
      </p:sp>
      <p:sp>
        <p:nvSpPr>
          <p:cNvPr id="17" name="ZoneTexte 16"/>
          <p:cNvSpPr txBox="1"/>
          <p:nvPr/>
        </p:nvSpPr>
        <p:spPr>
          <a:xfrm>
            <a:off x="-28805" y="3590151"/>
            <a:ext cx="1123949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Sélectionner la convention </a:t>
            </a:r>
            <a:r>
              <a:rPr lang="fr-FR" sz="1000" dirty="0" err="1" smtClean="0"/>
              <a:t>almerys</a:t>
            </a:r>
            <a:r>
              <a:rPr lang="fr-FR" sz="1000" dirty="0" smtClean="0"/>
              <a:t> correspondante à la spécialité</a:t>
            </a:r>
            <a:endParaRPr lang="fr-FR" sz="1000" dirty="0"/>
          </a:p>
        </p:txBody>
      </p:sp>
      <p:sp>
        <p:nvSpPr>
          <p:cNvPr id="19" name="ZoneTexte 18"/>
          <p:cNvSpPr txBox="1"/>
          <p:nvPr/>
        </p:nvSpPr>
        <p:spPr>
          <a:xfrm>
            <a:off x="34467" y="4700287"/>
            <a:ext cx="1123949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Sélectionner le protocole technique </a:t>
            </a:r>
            <a:r>
              <a:rPr lang="fr-FR" sz="1000" dirty="0" err="1" smtClean="0"/>
              <a:t>almerys</a:t>
            </a:r>
            <a:endParaRPr lang="fr-FR" sz="1000" dirty="0"/>
          </a:p>
        </p:txBody>
      </p:sp>
      <p:sp>
        <p:nvSpPr>
          <p:cNvPr id="26" name="ZoneTexte 25"/>
          <p:cNvSpPr txBox="1"/>
          <p:nvPr/>
        </p:nvSpPr>
        <p:spPr>
          <a:xfrm>
            <a:off x="8100131" y="2611299"/>
            <a:ext cx="990922" cy="507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/>
              <a:t>Choisir </a:t>
            </a:r>
            <a:r>
              <a:rPr lang="fr-FR" sz="900" b="1" dirty="0" smtClean="0"/>
              <a:t>NON</a:t>
            </a:r>
            <a:r>
              <a:rPr lang="fr-FR" sz="900" dirty="0" smtClean="0"/>
              <a:t> dans la date de relance</a:t>
            </a:r>
            <a:endParaRPr lang="fr-FR" sz="900" dirty="0"/>
          </a:p>
        </p:txBody>
      </p:sp>
      <p:sp>
        <p:nvSpPr>
          <p:cNvPr id="27" name="ZoneTexte 26"/>
          <p:cNvSpPr txBox="1"/>
          <p:nvPr/>
        </p:nvSpPr>
        <p:spPr>
          <a:xfrm>
            <a:off x="8020050" y="3621723"/>
            <a:ext cx="1123950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Toujours mettre </a:t>
            </a:r>
            <a:r>
              <a:rPr lang="fr-FR" sz="1000" b="1" dirty="0" smtClean="0"/>
              <a:t>0</a:t>
            </a:r>
            <a:r>
              <a:rPr lang="fr-FR" sz="1000" dirty="0" smtClean="0"/>
              <a:t> dans le nb exemplaires de la convention</a:t>
            </a:r>
            <a:endParaRPr lang="fr-FR" sz="1000" dirty="0"/>
          </a:p>
        </p:txBody>
      </p:sp>
      <p:sp>
        <p:nvSpPr>
          <p:cNvPr id="40" name="ZoneTexte 39"/>
          <p:cNvSpPr txBox="1"/>
          <p:nvPr/>
        </p:nvSpPr>
        <p:spPr>
          <a:xfrm>
            <a:off x="8142806" y="4667209"/>
            <a:ext cx="1009360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Toujours mettre </a:t>
            </a:r>
            <a:r>
              <a:rPr lang="fr-FR" sz="1000" b="1" dirty="0" smtClean="0"/>
              <a:t>0</a:t>
            </a:r>
            <a:r>
              <a:rPr lang="fr-FR" sz="1000" dirty="0" smtClean="0"/>
              <a:t> dans le nb exemplaires du protocole technique</a:t>
            </a:r>
            <a:endParaRPr lang="fr-FR" sz="1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60" y="940190"/>
            <a:ext cx="6925491" cy="5323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necteur droit avec flèche 14"/>
          <p:cNvCxnSpPr/>
          <p:nvPr/>
        </p:nvCxnSpPr>
        <p:spPr>
          <a:xfrm flipV="1">
            <a:off x="683568" y="4869160"/>
            <a:ext cx="792088" cy="185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438147" y="2492896"/>
            <a:ext cx="893493" cy="118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596441" y="2739812"/>
            <a:ext cx="735199" cy="125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V="1">
            <a:off x="683568" y="3789040"/>
            <a:ext cx="86409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 flipV="1">
            <a:off x="7206964" y="2674001"/>
            <a:ext cx="935842" cy="65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7524328" y="3717032"/>
            <a:ext cx="575803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H="1">
            <a:off x="7524328" y="4797152"/>
            <a:ext cx="72008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Cadre 40"/>
          <p:cNvSpPr/>
          <p:nvPr/>
        </p:nvSpPr>
        <p:spPr>
          <a:xfrm>
            <a:off x="2436734" y="2810890"/>
            <a:ext cx="882492" cy="145723"/>
          </a:xfrm>
          <a:prstGeom prst="frame">
            <a:avLst/>
          </a:prstGeom>
          <a:solidFill>
            <a:srgbClr val="C00000"/>
          </a:solidFill>
          <a:ln w="6350" cap="flat" cmpd="sng" algn="ctr">
            <a:solidFill>
              <a:srgbClr val="FF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2" name="Cadre 41"/>
          <p:cNvSpPr/>
          <p:nvPr/>
        </p:nvSpPr>
        <p:spPr>
          <a:xfrm>
            <a:off x="3385519" y="3717032"/>
            <a:ext cx="486548" cy="183223"/>
          </a:xfrm>
          <a:prstGeom prst="frame">
            <a:avLst/>
          </a:prstGeom>
          <a:solidFill>
            <a:srgbClr val="C00000"/>
          </a:solidFill>
          <a:ln w="63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rgbClr val="FF0000"/>
              </a:solidFill>
            </a:endParaRPr>
          </a:p>
        </p:txBody>
      </p:sp>
      <p:sp>
        <p:nvSpPr>
          <p:cNvPr id="43" name="Cadre 42"/>
          <p:cNvSpPr/>
          <p:nvPr/>
        </p:nvSpPr>
        <p:spPr>
          <a:xfrm>
            <a:off x="2483768" y="2611299"/>
            <a:ext cx="835458" cy="128513"/>
          </a:xfrm>
          <a:prstGeom prst="frame">
            <a:avLst/>
          </a:prstGeom>
          <a:solidFill>
            <a:srgbClr val="C00000"/>
          </a:solidFill>
          <a:ln w="6350" cap="flat" cmpd="sng" algn="ctr">
            <a:solidFill>
              <a:srgbClr val="FF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35</a:t>
            </a:fld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99592" y="46833"/>
            <a:ext cx="6553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Exemple d’envoi suite à une demande d’un PS (demande simple)</a:t>
            </a:r>
          </a:p>
          <a:p>
            <a:endParaRPr lang="fr-FR" sz="1000" dirty="0"/>
          </a:p>
          <a:p>
            <a:r>
              <a:rPr lang="fr-FR" sz="1000" dirty="0" smtClean="0"/>
              <a:t>Dans l’onglet </a:t>
            </a:r>
            <a:r>
              <a:rPr lang="fr-FR" sz="1000" b="1" dirty="0"/>
              <a:t>configuration</a:t>
            </a:r>
            <a:r>
              <a:rPr lang="fr-FR" sz="1000" dirty="0"/>
              <a:t> :</a:t>
            </a:r>
          </a:p>
          <a:p>
            <a:endParaRPr lang="fr-FR" sz="1000" dirty="0"/>
          </a:p>
          <a:p>
            <a:r>
              <a:rPr lang="fr-FR" sz="1000" dirty="0" smtClean="0"/>
              <a:t>                                                     Dans </a:t>
            </a:r>
            <a:r>
              <a:rPr lang="fr-FR" sz="1000" dirty="0"/>
              <a:t>la zone commentaire noter : </a:t>
            </a:r>
            <a:r>
              <a:rPr lang="fr-FR" sz="1000" b="1" dirty="0"/>
              <a:t>envoi </a:t>
            </a:r>
            <a:r>
              <a:rPr lang="fr-FR" sz="1000" b="1" dirty="0" smtClean="0"/>
              <a:t>convention n° NUO…</a:t>
            </a:r>
          </a:p>
          <a:p>
            <a:endParaRPr lang="fr-FR" sz="1000" dirty="0"/>
          </a:p>
          <a:p>
            <a:r>
              <a:rPr lang="fr-FR" sz="1000" dirty="0"/>
              <a:t> </a:t>
            </a:r>
          </a:p>
          <a:p>
            <a:endParaRPr lang="fr-FR" sz="1000" dirty="0"/>
          </a:p>
          <a:p>
            <a:endParaRPr lang="fr-FR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45" y="970038"/>
            <a:ext cx="7056784" cy="505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Connecteur droit avec flèche 18"/>
          <p:cNvCxnSpPr/>
          <p:nvPr/>
        </p:nvCxnSpPr>
        <p:spPr>
          <a:xfrm flipH="1">
            <a:off x="1691680" y="548680"/>
            <a:ext cx="144016" cy="975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3779912" y="836712"/>
            <a:ext cx="1224136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-508" y="3478267"/>
            <a:ext cx="18002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Puis dans le type </a:t>
            </a:r>
            <a:r>
              <a:rPr lang="fr-FR" sz="1100" dirty="0" smtClean="0"/>
              <a:t>d’envoi, </a:t>
            </a:r>
            <a:r>
              <a:rPr lang="fr-FR" sz="1100" dirty="0"/>
              <a:t>choisir le mode d’envoi </a:t>
            </a:r>
            <a:r>
              <a:rPr lang="fr-FR" sz="1100" dirty="0" smtClean="0"/>
              <a:t>: </a:t>
            </a:r>
          </a:p>
          <a:p>
            <a:r>
              <a:rPr lang="fr-FR" sz="1100" b="1" dirty="0" smtClean="0"/>
              <a:t>-impression </a:t>
            </a:r>
            <a:r>
              <a:rPr lang="fr-FR" sz="1100" b="1" dirty="0"/>
              <a:t>réseau</a:t>
            </a:r>
            <a:r>
              <a:rPr lang="fr-FR" sz="1100" dirty="0"/>
              <a:t> </a:t>
            </a:r>
            <a:endParaRPr lang="fr-FR" sz="1100" dirty="0" smtClean="0"/>
          </a:p>
          <a:p>
            <a:r>
              <a:rPr lang="fr-FR" sz="1100" b="1" dirty="0"/>
              <a:t>-</a:t>
            </a:r>
            <a:r>
              <a:rPr lang="fr-FR" sz="1100" b="1" dirty="0" smtClean="0"/>
              <a:t>fax</a:t>
            </a:r>
            <a:r>
              <a:rPr lang="fr-FR" sz="1100" dirty="0" smtClean="0"/>
              <a:t> </a:t>
            </a:r>
          </a:p>
          <a:p>
            <a:r>
              <a:rPr lang="fr-FR" sz="1100" b="1" dirty="0"/>
              <a:t>-</a:t>
            </a:r>
            <a:r>
              <a:rPr lang="fr-FR" sz="1100" b="1" dirty="0" smtClean="0"/>
              <a:t>mail</a:t>
            </a:r>
            <a:r>
              <a:rPr lang="fr-FR" sz="1100" dirty="0"/>
              <a:t> </a:t>
            </a:r>
            <a:endParaRPr lang="fr-FR" sz="1100" dirty="0" smtClean="0"/>
          </a:p>
          <a:p>
            <a:r>
              <a:rPr lang="fr-FR" sz="1100" dirty="0" smtClean="0">
                <a:solidFill>
                  <a:srgbClr val="FF0000"/>
                </a:solidFill>
              </a:rPr>
              <a:t>ne </a:t>
            </a:r>
            <a:r>
              <a:rPr lang="fr-FR" sz="1100" dirty="0">
                <a:solidFill>
                  <a:srgbClr val="FF0000"/>
                </a:solidFill>
              </a:rPr>
              <a:t>surtout pas choisir impression </a:t>
            </a:r>
            <a:r>
              <a:rPr lang="fr-FR" sz="1100" dirty="0" smtClean="0">
                <a:solidFill>
                  <a:srgbClr val="FF0000"/>
                </a:solidFill>
              </a:rPr>
              <a:t>locale</a:t>
            </a:r>
            <a:endParaRPr lang="fr-FR" sz="1100" dirty="0">
              <a:solidFill>
                <a:srgbClr val="FF0000"/>
              </a:solidFill>
            </a:endParaRPr>
          </a:p>
          <a:p>
            <a:endParaRPr lang="fr-FR" dirty="0"/>
          </a:p>
        </p:txBody>
      </p:sp>
      <p:cxnSp>
        <p:nvCxnSpPr>
          <p:cNvPr id="1031" name="Connecteur droit avec flèche 1030"/>
          <p:cNvCxnSpPr/>
          <p:nvPr/>
        </p:nvCxnSpPr>
        <p:spPr>
          <a:xfrm flipV="1">
            <a:off x="1259632" y="3645024"/>
            <a:ext cx="172819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40" name="ZoneTexte 1039"/>
          <p:cNvSpPr txBox="1"/>
          <p:nvPr/>
        </p:nvSpPr>
        <p:spPr>
          <a:xfrm>
            <a:off x="6028057" y="3668597"/>
            <a:ext cx="23603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1000" dirty="0"/>
              <a:t>Si envoi convention par fax ou par mail dans </a:t>
            </a:r>
            <a:r>
              <a:rPr lang="fr-FR" sz="1000" b="1" dirty="0"/>
              <a:t>objet</a:t>
            </a:r>
            <a:r>
              <a:rPr lang="fr-FR" sz="1000" dirty="0"/>
              <a:t>, noter : Convention </a:t>
            </a:r>
            <a:r>
              <a:rPr lang="fr-FR" sz="1000" dirty="0" err="1"/>
              <a:t>almerys</a:t>
            </a:r>
            <a:r>
              <a:rPr lang="fr-FR" sz="1000" dirty="0"/>
              <a:t> – n° AM</a:t>
            </a:r>
          </a:p>
          <a:p>
            <a:endParaRPr lang="fr-FR" dirty="0"/>
          </a:p>
        </p:txBody>
      </p:sp>
      <p:cxnSp>
        <p:nvCxnSpPr>
          <p:cNvPr id="1044" name="Connecteur droit avec flèche 1043"/>
          <p:cNvCxnSpPr/>
          <p:nvPr/>
        </p:nvCxnSpPr>
        <p:spPr>
          <a:xfrm flipV="1">
            <a:off x="323528" y="3933056"/>
            <a:ext cx="266429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6" name="Connecteur droit avec flèche 1045"/>
          <p:cNvCxnSpPr/>
          <p:nvPr/>
        </p:nvCxnSpPr>
        <p:spPr>
          <a:xfrm flipV="1">
            <a:off x="395536" y="4041068"/>
            <a:ext cx="2592288" cy="214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8" name="Connecteur droit avec flèche 1047"/>
          <p:cNvCxnSpPr/>
          <p:nvPr/>
        </p:nvCxnSpPr>
        <p:spPr>
          <a:xfrm flipH="1">
            <a:off x="5233975" y="4073876"/>
            <a:ext cx="864094" cy="148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2" name="ZoneTexte 1051"/>
          <p:cNvSpPr txBox="1"/>
          <p:nvPr/>
        </p:nvSpPr>
        <p:spPr>
          <a:xfrm>
            <a:off x="1259632" y="5035878"/>
            <a:ext cx="12601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Puis valider</a:t>
            </a:r>
            <a:endParaRPr lang="fr-FR" dirty="0"/>
          </a:p>
        </p:txBody>
      </p:sp>
      <p:cxnSp>
        <p:nvCxnSpPr>
          <p:cNvPr id="1054" name="Connecteur droit avec flèche 1053"/>
          <p:cNvCxnSpPr/>
          <p:nvPr/>
        </p:nvCxnSpPr>
        <p:spPr>
          <a:xfrm>
            <a:off x="1763688" y="5401871"/>
            <a:ext cx="0" cy="4515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6084168" y="4653136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Si plusieurs types d’envoi sont présent sur la fiche </a:t>
            </a:r>
            <a:r>
              <a:rPr lang="fr-FR" sz="1200" b="1" dirty="0" err="1" smtClean="0"/>
              <a:t>Agaps</a:t>
            </a:r>
            <a:r>
              <a:rPr lang="fr-FR" sz="1200" b="1" dirty="0" smtClean="0"/>
              <a:t> suivre l’ordre de préférence d’envoi :</a:t>
            </a:r>
          </a:p>
          <a:p>
            <a:pPr marL="228600" indent="-228600">
              <a:buAutoNum type="arabicPeriod"/>
            </a:pPr>
            <a:r>
              <a:rPr lang="fr-FR" sz="1200" b="1" dirty="0" smtClean="0"/>
              <a:t>MAIL</a:t>
            </a:r>
          </a:p>
          <a:p>
            <a:pPr marL="228600" indent="-228600">
              <a:buAutoNum type="arabicPeriod"/>
            </a:pPr>
            <a:r>
              <a:rPr lang="fr-FR" sz="1200" b="1" dirty="0" smtClean="0"/>
              <a:t>FAX</a:t>
            </a:r>
          </a:p>
          <a:p>
            <a:pPr marL="228600" indent="-228600">
              <a:buAutoNum type="arabicPeriod"/>
            </a:pPr>
            <a:r>
              <a:rPr lang="fr-FR" sz="1200" b="1" dirty="0" smtClean="0"/>
              <a:t>IMPRESSION RESEAU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150917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36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228" y="1124743"/>
            <a:ext cx="7561640" cy="532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ZoneTexte 17"/>
          <p:cNvSpPr txBox="1"/>
          <p:nvPr/>
        </p:nvSpPr>
        <p:spPr>
          <a:xfrm>
            <a:off x="899592" y="46833"/>
            <a:ext cx="6553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Exemple d’envoi suite à une demande d’un PS </a:t>
            </a:r>
            <a:r>
              <a:rPr lang="fr-FR" sz="1000" b="1" dirty="0" smtClean="0"/>
              <a:t>avec RIB joint </a:t>
            </a:r>
            <a:r>
              <a:rPr lang="fr-FR" sz="1000" dirty="0" smtClean="0"/>
              <a:t>:</a:t>
            </a:r>
          </a:p>
          <a:p>
            <a:endParaRPr lang="fr-FR" sz="1000" dirty="0"/>
          </a:p>
          <a:p>
            <a:r>
              <a:rPr lang="fr-FR" sz="1000" dirty="0" smtClean="0"/>
              <a:t>Dans l’onglet </a:t>
            </a:r>
            <a:r>
              <a:rPr lang="fr-FR" sz="1000" b="1" dirty="0"/>
              <a:t>configuration</a:t>
            </a:r>
            <a:r>
              <a:rPr lang="fr-FR" sz="1000" dirty="0"/>
              <a:t> :</a:t>
            </a:r>
          </a:p>
          <a:p>
            <a:endParaRPr lang="fr-FR" sz="1000" dirty="0"/>
          </a:p>
          <a:p>
            <a:r>
              <a:rPr lang="fr-FR" sz="1000" dirty="0" smtClean="0"/>
              <a:t>                                                     Dans </a:t>
            </a:r>
            <a:r>
              <a:rPr lang="fr-FR" sz="1000" dirty="0"/>
              <a:t>la zone commentaire noter : </a:t>
            </a:r>
            <a:r>
              <a:rPr lang="fr-FR" sz="1000" b="1" dirty="0" smtClean="0"/>
              <a:t>Reçu </a:t>
            </a:r>
            <a:r>
              <a:rPr lang="fr-FR" sz="1000" b="1" dirty="0" err="1" smtClean="0"/>
              <a:t>rib</a:t>
            </a:r>
            <a:r>
              <a:rPr lang="fr-FR" sz="1000" dirty="0" smtClean="0"/>
              <a:t>, </a:t>
            </a:r>
            <a:r>
              <a:rPr lang="fr-FR" sz="1000" b="1" dirty="0" smtClean="0"/>
              <a:t>envoi convention n° NUO…</a:t>
            </a:r>
          </a:p>
          <a:p>
            <a:endParaRPr lang="fr-FR" sz="1000" dirty="0"/>
          </a:p>
          <a:p>
            <a:r>
              <a:rPr lang="fr-FR" sz="1000" dirty="0"/>
              <a:t> </a:t>
            </a:r>
          </a:p>
          <a:p>
            <a:endParaRPr lang="fr-FR" sz="1000" dirty="0"/>
          </a:p>
          <a:p>
            <a:endParaRPr lang="fr-FR" sz="1000" dirty="0"/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1547664" y="548680"/>
            <a:ext cx="28803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>
            <a:off x="4283968" y="908720"/>
            <a:ext cx="576064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-508" y="3645024"/>
            <a:ext cx="18002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Puis dans le type </a:t>
            </a:r>
            <a:r>
              <a:rPr lang="fr-FR" sz="1100" dirty="0" smtClean="0"/>
              <a:t>d’envoi, </a:t>
            </a:r>
            <a:r>
              <a:rPr lang="fr-FR" sz="1100" dirty="0"/>
              <a:t>choisir le mode d’envoi </a:t>
            </a:r>
            <a:r>
              <a:rPr lang="fr-FR" sz="1100" dirty="0" smtClean="0"/>
              <a:t>: </a:t>
            </a:r>
          </a:p>
          <a:p>
            <a:r>
              <a:rPr lang="fr-FR" sz="1100" b="1" dirty="0" smtClean="0"/>
              <a:t>-impression </a:t>
            </a:r>
            <a:r>
              <a:rPr lang="fr-FR" sz="1100" b="1" dirty="0"/>
              <a:t>réseau</a:t>
            </a:r>
            <a:r>
              <a:rPr lang="fr-FR" sz="1100" dirty="0"/>
              <a:t> </a:t>
            </a:r>
            <a:endParaRPr lang="fr-FR" sz="1100" dirty="0" smtClean="0"/>
          </a:p>
          <a:p>
            <a:r>
              <a:rPr lang="fr-FR" sz="1100" b="1" dirty="0"/>
              <a:t>-</a:t>
            </a:r>
            <a:r>
              <a:rPr lang="fr-FR" sz="1100" b="1" dirty="0" smtClean="0"/>
              <a:t>fax</a:t>
            </a:r>
            <a:r>
              <a:rPr lang="fr-FR" sz="1100" dirty="0" smtClean="0"/>
              <a:t> </a:t>
            </a:r>
          </a:p>
          <a:p>
            <a:r>
              <a:rPr lang="fr-FR" sz="1100" b="1" dirty="0"/>
              <a:t>-</a:t>
            </a:r>
            <a:r>
              <a:rPr lang="fr-FR" sz="1100" b="1" dirty="0" smtClean="0"/>
              <a:t>mail</a:t>
            </a:r>
            <a:r>
              <a:rPr lang="fr-FR" sz="1100" dirty="0"/>
              <a:t> </a:t>
            </a:r>
            <a:endParaRPr lang="fr-FR" sz="1100" dirty="0" smtClean="0"/>
          </a:p>
          <a:p>
            <a:r>
              <a:rPr lang="fr-FR" sz="1100" dirty="0" smtClean="0">
                <a:solidFill>
                  <a:srgbClr val="FF0000"/>
                </a:solidFill>
              </a:rPr>
              <a:t>ne </a:t>
            </a:r>
            <a:r>
              <a:rPr lang="fr-FR" sz="1100" dirty="0">
                <a:solidFill>
                  <a:srgbClr val="FF0000"/>
                </a:solidFill>
              </a:rPr>
              <a:t>surtout pas choisir impression </a:t>
            </a:r>
            <a:r>
              <a:rPr lang="fr-FR" sz="1100" dirty="0" smtClean="0">
                <a:solidFill>
                  <a:srgbClr val="FF0000"/>
                </a:solidFill>
              </a:rPr>
              <a:t>locale</a:t>
            </a:r>
            <a:endParaRPr lang="fr-FR" sz="1100" dirty="0">
              <a:solidFill>
                <a:srgbClr val="FF0000"/>
              </a:solidFill>
            </a:endParaRPr>
          </a:p>
          <a:p>
            <a:endParaRPr lang="fr-FR" dirty="0"/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1223228" y="3933056"/>
            <a:ext cx="176459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395536" y="4221088"/>
            <a:ext cx="259228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395536" y="4422160"/>
            <a:ext cx="25922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272609" y="3789039"/>
            <a:ext cx="23603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1000" dirty="0"/>
              <a:t>Si envoi convention par </a:t>
            </a:r>
            <a:r>
              <a:rPr lang="fr-FR" sz="1000" dirty="0" smtClean="0"/>
              <a:t>mail </a:t>
            </a:r>
            <a:r>
              <a:rPr lang="fr-FR" sz="1000" dirty="0"/>
              <a:t>ou par </a:t>
            </a:r>
            <a:r>
              <a:rPr lang="fr-FR" sz="1000" dirty="0" smtClean="0"/>
              <a:t>fax </a:t>
            </a:r>
            <a:r>
              <a:rPr lang="fr-FR" sz="1000" dirty="0"/>
              <a:t>dans </a:t>
            </a:r>
            <a:r>
              <a:rPr lang="fr-FR" sz="1000" b="1" dirty="0"/>
              <a:t>objet</a:t>
            </a:r>
            <a:r>
              <a:rPr lang="fr-FR" sz="1000" dirty="0"/>
              <a:t>, noter : Convention </a:t>
            </a:r>
            <a:r>
              <a:rPr lang="fr-FR" sz="1000" dirty="0" err="1"/>
              <a:t>almerys</a:t>
            </a:r>
            <a:r>
              <a:rPr lang="fr-FR" sz="1000" dirty="0"/>
              <a:t> – n° AM</a:t>
            </a:r>
          </a:p>
          <a:p>
            <a:endParaRPr lang="fr-FR" dirty="0"/>
          </a:p>
        </p:txBody>
      </p:sp>
      <p:cxnSp>
        <p:nvCxnSpPr>
          <p:cNvPr id="2048" name="Connecteur droit avec flèche 2047"/>
          <p:cNvCxnSpPr/>
          <p:nvPr/>
        </p:nvCxnSpPr>
        <p:spPr>
          <a:xfrm flipH="1">
            <a:off x="5292080" y="4257092"/>
            <a:ext cx="108012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6097989" y="4897035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Si plusieurs types d’envoi sont présent sur la fiche </a:t>
            </a:r>
            <a:r>
              <a:rPr lang="fr-FR" sz="1200" b="1" dirty="0" err="1" smtClean="0"/>
              <a:t>Agaps</a:t>
            </a:r>
            <a:r>
              <a:rPr lang="fr-FR" sz="1200" b="1" dirty="0" smtClean="0"/>
              <a:t> suivre l’ordre de préférence d’envoi :</a:t>
            </a:r>
          </a:p>
          <a:p>
            <a:pPr marL="228600" indent="-228600">
              <a:buAutoNum type="arabicPeriod"/>
            </a:pPr>
            <a:r>
              <a:rPr lang="fr-FR" sz="1200" b="1" dirty="0" smtClean="0"/>
              <a:t>MAIL</a:t>
            </a:r>
          </a:p>
          <a:p>
            <a:pPr marL="228600" indent="-228600">
              <a:buAutoNum type="arabicPeriod"/>
            </a:pPr>
            <a:r>
              <a:rPr lang="fr-FR" sz="1200" b="1" dirty="0" smtClean="0"/>
              <a:t>FAX</a:t>
            </a:r>
          </a:p>
          <a:p>
            <a:pPr marL="228600" indent="-228600">
              <a:buAutoNum type="arabicPeriod"/>
            </a:pPr>
            <a:r>
              <a:rPr lang="fr-FR" sz="1200" b="1" dirty="0" smtClean="0"/>
              <a:t>IMPRESSION RESEAU</a:t>
            </a:r>
            <a:endParaRPr lang="fr-FR" sz="1200" b="1" dirty="0"/>
          </a:p>
        </p:txBody>
      </p:sp>
      <p:sp>
        <p:nvSpPr>
          <p:cNvPr id="36" name="ZoneTexte 35"/>
          <p:cNvSpPr txBox="1"/>
          <p:nvPr/>
        </p:nvSpPr>
        <p:spPr>
          <a:xfrm>
            <a:off x="1259632" y="5035878"/>
            <a:ext cx="12601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Puis valider</a:t>
            </a:r>
            <a:endParaRPr lang="fr-FR" dirty="0"/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1763688" y="5401871"/>
            <a:ext cx="0" cy="83544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39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37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2699792" y="248842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 startAt="3"/>
            </a:pPr>
            <a:r>
              <a:rPr lang="fr-FR" sz="2000" u="sng" dirty="0" smtClean="0">
                <a:solidFill>
                  <a:srgbClr val="0000CC"/>
                </a:solidFill>
              </a:rPr>
              <a:t>TABLEAU DE REPORTING</a:t>
            </a:r>
            <a:endParaRPr lang="fr-FR" sz="2000" u="sng" dirty="0">
              <a:solidFill>
                <a:srgbClr val="0000CC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07868" y="1402672"/>
            <a:ext cx="74128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Chaque soir vous devez </a:t>
            </a:r>
            <a:r>
              <a:rPr lang="fr-FR" dirty="0" smtClean="0"/>
              <a:t>compléter le tableau </a:t>
            </a:r>
            <a:r>
              <a:rPr lang="fr-FR" dirty="0"/>
              <a:t>: </a:t>
            </a:r>
            <a:r>
              <a:rPr lang="fr-FR" dirty="0">
                <a:solidFill>
                  <a:srgbClr val="0000CC"/>
                </a:solidFill>
              </a:rPr>
              <a:t> </a:t>
            </a:r>
            <a:r>
              <a:rPr lang="fr-FR" dirty="0" smtClean="0">
                <a:solidFill>
                  <a:srgbClr val="0000CC"/>
                </a:solidFill>
              </a:rPr>
              <a:t>Saisies des conventions et mises </a:t>
            </a:r>
            <a:r>
              <a:rPr lang="fr-FR" dirty="0">
                <a:solidFill>
                  <a:srgbClr val="0000CC"/>
                </a:solidFill>
              </a:rPr>
              <a:t>à jour de la base AGAPS </a:t>
            </a:r>
            <a:r>
              <a:rPr lang="fr-FR" dirty="0" smtClean="0">
                <a:solidFill>
                  <a:srgbClr val="0000CC"/>
                </a:solidFill>
              </a:rPr>
              <a:t>du </a:t>
            </a:r>
            <a:r>
              <a:rPr lang="fr-FR" dirty="0">
                <a:solidFill>
                  <a:srgbClr val="0000CC"/>
                </a:solidFill>
              </a:rPr>
              <a:t>AAMMJJ</a:t>
            </a:r>
            <a:endParaRPr lang="fr-FR" dirty="0"/>
          </a:p>
          <a:p>
            <a:endParaRPr lang="fr-FR" dirty="0"/>
          </a:p>
          <a:p>
            <a:endParaRPr lang="fr-FR" dirty="0" smtClean="0">
              <a:solidFill>
                <a:srgbClr val="0000CC"/>
              </a:solidFill>
            </a:endParaRPr>
          </a:p>
          <a:p>
            <a:r>
              <a:rPr lang="fr-FR" dirty="0" smtClean="0"/>
              <a:t>Il doit </a:t>
            </a:r>
            <a:r>
              <a:rPr lang="fr-FR" dirty="0"/>
              <a:t>nous permettre de contrôler que chaque </a:t>
            </a:r>
            <a:r>
              <a:rPr lang="fr-FR" dirty="0" smtClean="0"/>
              <a:t>nouvelle mise à jour de la base ou demande de convention poussées </a:t>
            </a:r>
            <a:r>
              <a:rPr lang="fr-FR" dirty="0"/>
              <a:t>par le GTO a bien été </a:t>
            </a:r>
            <a:r>
              <a:rPr lang="fr-FR" dirty="0" smtClean="0"/>
              <a:t>traité. </a:t>
            </a:r>
            <a:r>
              <a:rPr lang="fr-FR" dirty="0"/>
              <a:t>Lorsque vous n’avez pas réalisé de </a:t>
            </a:r>
            <a:r>
              <a:rPr lang="fr-FR" dirty="0" smtClean="0"/>
              <a:t>mise à jour ou d’envoi de convention vous </a:t>
            </a:r>
            <a:r>
              <a:rPr lang="fr-FR" dirty="0"/>
              <a:t>devez nous communiquer le motif d’interruption </a:t>
            </a:r>
          </a:p>
          <a:p>
            <a:endParaRPr lang="fr-FR" dirty="0">
              <a:solidFill>
                <a:srgbClr val="0000CC"/>
              </a:solidFill>
            </a:endParaRPr>
          </a:p>
          <a:p>
            <a:endParaRPr lang="fr-FR" dirty="0">
              <a:solidFill>
                <a:srgbClr val="0000CC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063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38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23874" y="142043"/>
            <a:ext cx="786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66"/>
                </a:solidFill>
              </a:rPr>
              <a:t>Tableau : Saisies des conventions et mises à jour de la base AGAPS du AAMMJJ</a:t>
            </a:r>
            <a:endParaRPr lang="fr-FR" dirty="0">
              <a:solidFill>
                <a:srgbClr val="FF006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3875" y="730133"/>
            <a:ext cx="8404488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>
              <a:solidFill>
                <a:srgbClr val="0000CC"/>
              </a:solidFill>
            </a:endParaRPr>
          </a:p>
          <a:p>
            <a:r>
              <a:rPr lang="fr-FR" sz="1600" dirty="0" smtClean="0"/>
              <a:t>Ce tableau doit nous permettre de contrôler que chaque demande (demande de mise à jour et demande de conventionnement) poussée par le GTO a bien été traité. Lorsque vous n’avez pas réalisé de mise à jour ou d’envoi de convention, vous devez nous communiquer le motif d’interruption suivant la liste déroulante  (</a:t>
            </a:r>
            <a:r>
              <a:rPr lang="fr-FR" sz="1600" b="1" dirty="0" smtClean="0"/>
              <a:t>vous devez rajouter un commentaire pour indiquer plus de précision</a:t>
            </a:r>
            <a:r>
              <a:rPr lang="fr-FR" sz="1600" dirty="0" smtClean="0"/>
              <a:t>)</a:t>
            </a:r>
            <a:r>
              <a:rPr lang="fr-FR" sz="1600" dirty="0"/>
              <a:t> </a:t>
            </a:r>
            <a:endParaRPr lang="fr-FR" sz="1600" dirty="0" smtClean="0"/>
          </a:p>
          <a:p>
            <a:r>
              <a:rPr lang="fr-FR" sz="1600" dirty="0" smtClean="0"/>
              <a:t>Titre du tableau : </a:t>
            </a:r>
            <a:r>
              <a:rPr lang="fr-FR" sz="1600" dirty="0" smtClean="0">
                <a:solidFill>
                  <a:srgbClr val="0000CC"/>
                </a:solidFill>
              </a:rPr>
              <a:t>Mises à jour de la base AGAPS et envoi de convention du AAMMJJ</a:t>
            </a:r>
          </a:p>
          <a:p>
            <a:endParaRPr lang="fr-FR" sz="1600" dirty="0" smtClean="0">
              <a:solidFill>
                <a:srgbClr val="0000CC"/>
              </a:solidFill>
            </a:endParaRPr>
          </a:p>
          <a:p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Vous devez envoyer un tableau chaque jour.</a:t>
            </a:r>
          </a:p>
          <a:p>
            <a:endParaRPr lang="fr-F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i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Colonnes à renseigner :</a:t>
            </a:r>
          </a:p>
          <a:p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N° NUO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AM du CE</a:t>
            </a:r>
          </a:p>
          <a:p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N° Interne AGAPS</a:t>
            </a:r>
          </a:p>
          <a:p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Motifs d’interruption (menu déroulant)</a:t>
            </a:r>
          </a:p>
          <a:p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Commentaires (exemples) :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Mise à jour déjà effectuée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CE en Fin d’exercice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CE déjà conventionné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Convention déjà envoyée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fr-F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0895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39</a:t>
            </a:fld>
            <a:endParaRPr lang="fr-F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20"/>
          <a:stretch/>
        </p:blipFill>
        <p:spPr bwMode="auto">
          <a:xfrm>
            <a:off x="323528" y="908720"/>
            <a:ext cx="8436768" cy="5453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523874" y="142043"/>
            <a:ext cx="786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Tableau 2 : Mises à jour de la base AGAPS et envoi de convention du AAMMJJ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14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15" y="1556792"/>
            <a:ext cx="7166944" cy="5221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34644" y="188640"/>
            <a:ext cx="7096125" cy="2286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defRPr/>
            </a:pPr>
            <a:endParaRPr lang="fr-FR" sz="1400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fr-FR" sz="1600" dirty="0" smtClean="0">
                <a:solidFill>
                  <a:srgbClr val="FF0066"/>
                </a:solidFill>
              </a:rPr>
              <a:t>1 - Recherche du cadre d’exercice</a:t>
            </a:r>
            <a:endParaRPr lang="fr-FR" sz="1600" u="sng" dirty="0" smtClean="0">
              <a:solidFill>
                <a:srgbClr val="FF0066"/>
              </a:solidFill>
            </a:endParaRPr>
          </a:p>
          <a:p>
            <a:r>
              <a:rPr lang="fr-FR" sz="1400" dirty="0"/>
              <a:t> </a:t>
            </a:r>
          </a:p>
          <a:p>
            <a:r>
              <a:rPr lang="fr-FR" sz="1400" dirty="0" smtClean="0"/>
              <a:t>Cadre </a:t>
            </a:r>
            <a:r>
              <a:rPr lang="fr-FR" sz="1400" dirty="0"/>
              <a:t>d’exercice </a:t>
            </a:r>
          </a:p>
          <a:p>
            <a:r>
              <a:rPr lang="fr-FR" sz="1400" dirty="0" smtClean="0"/>
              <a:t>Gestion</a:t>
            </a:r>
          </a:p>
          <a:p>
            <a:endParaRPr lang="fr-FR" dirty="0"/>
          </a:p>
          <a:p>
            <a:pPr lvl="0"/>
            <a:r>
              <a:rPr lang="fr-FR" dirty="0"/>
              <a:t>  </a:t>
            </a:r>
          </a:p>
          <a:p>
            <a:endParaRPr lang="fr-FR" dirty="0"/>
          </a:p>
          <a:p>
            <a:pPr eaLnBrk="1" hangingPunct="1">
              <a:defRPr/>
            </a:pP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1979712" y="1052736"/>
            <a:ext cx="64807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1403648" y="1316641"/>
            <a:ext cx="900100" cy="744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31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2"/>
          <p:cNvSpPr txBox="1">
            <a:spLocks/>
          </p:cNvSpPr>
          <p:nvPr/>
        </p:nvSpPr>
        <p:spPr>
          <a:xfrm>
            <a:off x="611560" y="1196752"/>
            <a:ext cx="7772400" cy="41290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defRPr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 document est une propriété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almerys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il est mis à votre disposition à des fins informatives.</a:t>
            </a:r>
          </a:p>
          <a:p>
            <a:pPr algn="just">
              <a:defRPr/>
            </a:pPr>
            <a:endParaRPr lang="fr-FR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>
              <a:buNone/>
              <a:defRPr/>
            </a:pP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almerys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- Copyright 2015</a:t>
            </a:r>
          </a:p>
          <a:p>
            <a:pPr marL="0" indent="0" algn="ctr">
              <a:buNone/>
              <a:defRPr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Tous droits réservés</a:t>
            </a:r>
          </a:p>
          <a:p>
            <a:pPr algn="just">
              <a:defRPr/>
            </a:pPr>
            <a:endParaRPr lang="fr-F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>
              <a:defRPr/>
            </a:pPr>
            <a:endParaRPr lang="fr-F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just">
              <a:buNone/>
              <a:defRPr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Toute utilisation de présentations dont les contenus sont élaborés par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almerys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doit être soumise à une demande auprès de</a:t>
            </a:r>
          </a:p>
          <a:p>
            <a:pPr marL="0" indent="0" algn="just">
              <a:buNone/>
              <a:defRPr/>
            </a:pPr>
            <a:endParaRPr lang="fr-FR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just">
              <a:buNone/>
              <a:defRPr/>
            </a:pPr>
            <a:endParaRPr lang="fr-F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just">
              <a:buNone/>
              <a:defRPr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            marketing@almerys.com</a:t>
            </a:r>
            <a:endParaRPr lang="fr-F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just">
              <a:buNone/>
              <a:defRPr/>
            </a:pPr>
            <a:endParaRPr lang="fr-FR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>
              <a:defRPr/>
            </a:pPr>
            <a:endParaRPr lang="fr-F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>
              <a:defRPr/>
            </a:pP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57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Q:\marketing &amp; communication\7_LOGO &amp; PICTOS almerys\1_LOGO ALMERYS\Logo almerys valide\Logo &amp; Slogan\logo dore fond transparent 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728" y="1847533"/>
            <a:ext cx="2765425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P:\MARKETING\14_CREA\MarianneLEAU\ebee\191012_ebee\Visuels jpg png\puydedome-gdforma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51110"/>
            <a:ext cx="8229600" cy="11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702571" y="5949280"/>
            <a:ext cx="2077720" cy="51435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fr-FR" sz="3600" kern="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itchFamily="34" charset="0"/>
                <a:ea typeface="+mj-ea"/>
                <a:cs typeface="Calibri" pitchFamily="34" charset="0"/>
              </a:rPr>
              <a:t>merci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58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56" y="1076444"/>
            <a:ext cx="8048625" cy="500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6550980" y="4013539"/>
            <a:ext cx="2100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Bien laisser le choix a OUI pour n’avoir que les CE en activité</a:t>
            </a:r>
            <a:endParaRPr lang="fr-FR" sz="1600" dirty="0"/>
          </a:p>
        </p:txBody>
      </p:sp>
      <p:cxnSp>
        <p:nvCxnSpPr>
          <p:cNvPr id="4" name="Connecteur droit avec flèche 3"/>
          <p:cNvCxnSpPr>
            <a:stCxn id="3" idx="0"/>
          </p:cNvCxnSpPr>
          <p:nvPr/>
        </p:nvCxnSpPr>
        <p:spPr>
          <a:xfrm flipV="1">
            <a:off x="7601376" y="2927689"/>
            <a:ext cx="175790" cy="10858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62000" y="276225"/>
            <a:ext cx="744855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Saisir le N°</a:t>
            </a:r>
            <a:r>
              <a:rPr lang="fr-FR" sz="1400" dirty="0">
                <a:solidFill>
                  <a:srgbClr val="FF0000"/>
                </a:solidFill>
              </a:rPr>
              <a:t> AM  </a:t>
            </a:r>
            <a:endParaRPr lang="fr-FR" sz="1400" dirty="0"/>
          </a:p>
          <a:p>
            <a:r>
              <a:rPr lang="fr-FR" sz="1400" dirty="0"/>
              <a:t>Puis cliquer sur rechercher </a:t>
            </a:r>
          </a:p>
          <a:p>
            <a:pPr eaLnBrk="1" hangingPunct="1">
              <a:defRPr/>
            </a:pP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1907704" y="476672"/>
            <a:ext cx="72008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2771800" y="676334"/>
            <a:ext cx="4608512" cy="1600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6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32" y="1895475"/>
            <a:ext cx="7972759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0" y="371475"/>
            <a:ext cx="7667625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La fiche AGAPS du Cadre d’exercice apparaît à </a:t>
            </a:r>
            <a:r>
              <a:rPr lang="fr-FR" sz="1600" dirty="0" smtClean="0"/>
              <a:t>l’écran</a:t>
            </a:r>
          </a:p>
          <a:p>
            <a:r>
              <a:rPr lang="fr-FR" sz="1600" dirty="0" smtClean="0"/>
              <a:t>Vérifier que cette fiche correspond bien au RIB à mettre à jour :</a:t>
            </a:r>
          </a:p>
          <a:p>
            <a:r>
              <a:rPr lang="fr-FR" sz="1600" dirty="0"/>
              <a:t>	</a:t>
            </a:r>
            <a:r>
              <a:rPr lang="fr-FR" sz="1600" dirty="0" smtClean="0">
                <a:sym typeface="Wingdings" panose="05000000000000000000" pitchFamily="2" charset="2"/>
              </a:rPr>
              <a:t></a:t>
            </a:r>
            <a:r>
              <a:rPr lang="fr-FR" sz="1600" dirty="0" smtClean="0"/>
              <a:t>Raison sociale</a:t>
            </a:r>
          </a:p>
          <a:p>
            <a:endParaRPr lang="fr-FR" sz="1600" dirty="0" smtClean="0"/>
          </a:p>
          <a:p>
            <a:r>
              <a:rPr lang="fr-FR" sz="1600" dirty="0"/>
              <a:t>	</a:t>
            </a:r>
            <a:r>
              <a:rPr lang="fr-FR" sz="1600" dirty="0" smtClean="0"/>
              <a:t>En cas de doute faire un retour à almerys</a:t>
            </a:r>
          </a:p>
          <a:p>
            <a:endParaRPr lang="fr-FR" dirty="0"/>
          </a:p>
          <a:p>
            <a:pPr eaLnBrk="1" hangingPunct="1">
              <a:defRPr/>
            </a:pPr>
            <a:endParaRPr lang="fr-F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876256" y="6427787"/>
            <a:ext cx="2133600" cy="365125"/>
          </a:xfrm>
        </p:spPr>
        <p:txBody>
          <a:bodyPr/>
          <a:lstStyle/>
          <a:p>
            <a:fld id="{4F3DD758-66EF-491E-A5E5-7EBB8EBC2FC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87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51520" y="188640"/>
            <a:ext cx="832485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0066"/>
                </a:solidFill>
              </a:rPr>
              <a:t>2 – Natures de tâches et motifs d’interruption : </a:t>
            </a:r>
          </a:p>
          <a:p>
            <a:endParaRPr lang="fr-FR" sz="1600" b="1" dirty="0" smtClean="0">
              <a:solidFill>
                <a:srgbClr val="FF0000"/>
              </a:solidFill>
            </a:endParaRPr>
          </a:p>
          <a:p>
            <a:endParaRPr lang="fr-FR" sz="1600" b="1" dirty="0">
              <a:solidFill>
                <a:srgbClr val="FF0000"/>
              </a:solidFill>
            </a:endParaRPr>
          </a:p>
          <a:p>
            <a:endParaRPr lang="fr-FR" sz="1600" b="1" dirty="0" smtClean="0">
              <a:solidFill>
                <a:srgbClr val="FF0000"/>
              </a:solidFill>
            </a:endParaRPr>
          </a:p>
          <a:p>
            <a:endParaRPr lang="fr-FR" sz="1600" b="1" dirty="0" smtClean="0">
              <a:solidFill>
                <a:srgbClr val="FF0000"/>
              </a:solidFill>
            </a:endParaRPr>
          </a:p>
          <a:p>
            <a:r>
              <a:rPr lang="fr-FR" sz="1600" b="1" dirty="0" smtClean="0">
                <a:solidFill>
                  <a:srgbClr val="FF0000"/>
                </a:solidFill>
              </a:rPr>
              <a:t>	</a:t>
            </a:r>
          </a:p>
          <a:p>
            <a:endParaRPr lang="fr-FR" sz="1600" b="1" dirty="0">
              <a:solidFill>
                <a:srgbClr val="FF0000"/>
              </a:solidFill>
            </a:endParaRPr>
          </a:p>
          <a:p>
            <a:endParaRPr lang="fr-FR" sz="1600" b="1" dirty="0" smtClean="0">
              <a:solidFill>
                <a:srgbClr val="FF0000"/>
              </a:solidFill>
            </a:endParaRPr>
          </a:p>
          <a:p>
            <a:endParaRPr lang="fr-FR" sz="1600" b="1" dirty="0">
              <a:solidFill>
                <a:srgbClr val="FF0000"/>
              </a:solidFill>
            </a:endParaRPr>
          </a:p>
          <a:p>
            <a:endParaRPr lang="fr-FR" sz="1600" b="1" dirty="0" smtClean="0">
              <a:solidFill>
                <a:srgbClr val="FF0000"/>
              </a:solidFill>
            </a:endParaRPr>
          </a:p>
          <a:p>
            <a:endParaRPr lang="fr-FR" sz="1600" b="1" dirty="0">
              <a:solidFill>
                <a:srgbClr val="FF0000"/>
              </a:solidFill>
            </a:endParaRPr>
          </a:p>
          <a:p>
            <a:endParaRPr lang="fr-FR" sz="1600" b="1" dirty="0" smtClean="0">
              <a:solidFill>
                <a:srgbClr val="FF0000"/>
              </a:solidFill>
            </a:endParaRPr>
          </a:p>
          <a:p>
            <a:endParaRPr lang="fr-FR" sz="1600" b="1" dirty="0">
              <a:solidFill>
                <a:srgbClr val="FF0000"/>
              </a:solidFill>
            </a:endParaRPr>
          </a:p>
          <a:p>
            <a:endParaRPr lang="fr-FR" sz="1600" b="1" dirty="0" smtClean="0">
              <a:solidFill>
                <a:srgbClr val="FF0000"/>
              </a:solidFill>
            </a:endParaRP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7</a:t>
            </a:fld>
            <a:endParaRPr lang="fr-FR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178354"/>
              </p:ext>
            </p:extLst>
          </p:nvPr>
        </p:nvGraphicFramePr>
        <p:xfrm>
          <a:off x="899592" y="3037194"/>
          <a:ext cx="6480720" cy="30124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048000"/>
                <a:gridCol w="343272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 smtClean="0"/>
                        <a:t>Interruption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dirty="0" smtClean="0"/>
                        <a:t>Manque détail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Interruption</a:t>
                      </a:r>
                      <a:endParaRPr lang="fr-FR" sz="1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Mise à jour établissement</a:t>
                      </a:r>
                      <a:endParaRPr lang="fr-FR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Interruption</a:t>
                      </a:r>
                      <a:endParaRPr lang="fr-FR" sz="1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Manque consigne</a:t>
                      </a:r>
                      <a:endParaRPr lang="fr-FR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Interruption</a:t>
                      </a:r>
                      <a:endParaRPr lang="fr-FR" sz="1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PS en fin d’activité</a:t>
                      </a:r>
                      <a:endParaRPr lang="fr-FR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Interruption</a:t>
                      </a:r>
                      <a:endParaRPr lang="fr-FR" sz="1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PS inconnu dans AGAPS</a:t>
                      </a:r>
                      <a:endParaRPr lang="fr-FR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Interruption</a:t>
                      </a:r>
                      <a:endParaRPr lang="fr-FR" sz="1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PS suspendu ou en tiers sous surveillance dans AGAPS</a:t>
                      </a:r>
                      <a:endParaRPr lang="fr-FR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Interruption</a:t>
                      </a:r>
                      <a:endParaRPr lang="fr-FR" sz="1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Mise à jour déjà effectuée </a:t>
                      </a:r>
                      <a:r>
                        <a:rPr lang="fr-FR" sz="1600" i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(à</a:t>
                      </a:r>
                      <a:r>
                        <a:rPr lang="fr-FR" sz="1600" i="1" u="non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rajouter dans le GTO)</a:t>
                      </a:r>
                      <a:endParaRPr lang="fr-FR" sz="1600" b="0" i="1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827584" y="544636"/>
            <a:ext cx="2752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0070C0"/>
                </a:solidFill>
              </a:rPr>
              <a:t>a</a:t>
            </a:r>
            <a:r>
              <a:rPr lang="fr-FR" sz="1400" dirty="0" smtClean="0">
                <a:solidFill>
                  <a:srgbClr val="0070C0"/>
                </a:solidFill>
              </a:rPr>
              <a:t>. Natures de tâches</a:t>
            </a:r>
            <a:endParaRPr lang="fr-FR" sz="1400" dirty="0">
              <a:solidFill>
                <a:srgbClr val="0070C0"/>
              </a:solidFill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956614"/>
              </p:ext>
            </p:extLst>
          </p:nvPr>
        </p:nvGraphicFramePr>
        <p:xfrm>
          <a:off x="802912" y="1196752"/>
          <a:ext cx="6048376" cy="7416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48376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 smtClean="0"/>
                        <a:t>Analyse</a:t>
                      </a:r>
                      <a:r>
                        <a:rPr lang="fr-FR" sz="1200" b="0" baseline="0" dirty="0" smtClean="0"/>
                        <a:t> Manque Consigne « MAJ données du PS dans AGAPS »-ALMERYS</a:t>
                      </a:r>
                      <a:endParaRPr lang="fr-FR" sz="1200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Traiter</a:t>
                      </a:r>
                      <a:r>
                        <a:rPr lang="fr-FR" sz="1200" baseline="0" dirty="0" smtClean="0"/>
                        <a:t> retour « MAJ les données du PS dans AGAPS »-ALMERYS </a:t>
                      </a:r>
                      <a:endParaRPr lang="fr-FR" sz="12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899592" y="2564904"/>
            <a:ext cx="2752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0070C0"/>
                </a:solidFill>
              </a:rPr>
              <a:t>b</a:t>
            </a:r>
            <a:r>
              <a:rPr lang="fr-FR" sz="1400" dirty="0" smtClean="0">
                <a:solidFill>
                  <a:srgbClr val="0070C0"/>
                </a:solidFill>
              </a:rPr>
              <a:t>. Motifs d’interruption</a:t>
            </a:r>
            <a:endParaRPr lang="fr-FR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75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04799" y="466725"/>
            <a:ext cx="829627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C00000"/>
                </a:solidFill>
              </a:rPr>
              <a:t>ATTENTION</a:t>
            </a:r>
            <a:r>
              <a:rPr lang="fr-FR" sz="2000" dirty="0" smtClean="0">
                <a:solidFill>
                  <a:srgbClr val="C00000"/>
                </a:solidFill>
              </a:rPr>
              <a:t> :  Motifs d’interruption</a:t>
            </a:r>
          </a:p>
          <a:p>
            <a:endParaRPr lang="fr-FR" sz="1400" b="1" dirty="0"/>
          </a:p>
          <a:p>
            <a:r>
              <a:rPr lang="fr-FR" sz="1400" dirty="0" smtClean="0"/>
              <a:t>Si le PS est en FE </a:t>
            </a:r>
            <a:r>
              <a:rPr lang="fr-FR" sz="1400" dirty="0"/>
              <a:t>dans la base AGAPS</a:t>
            </a:r>
            <a:r>
              <a:rPr lang="fr-FR" sz="1400" dirty="0" smtClean="0"/>
              <a:t> ou le PS est inconnu : </a:t>
            </a:r>
            <a:r>
              <a:rPr lang="fr-FR" sz="1400" b="1" dirty="0"/>
              <a:t>Pas </a:t>
            </a:r>
            <a:r>
              <a:rPr lang="fr-FR" sz="1400" b="1" dirty="0" smtClean="0"/>
              <a:t>de mise à jour de la base,</a:t>
            </a:r>
            <a:r>
              <a:rPr lang="fr-FR" sz="1400" dirty="0" smtClean="0"/>
              <a:t> (voir p.11)   </a:t>
            </a:r>
            <a:r>
              <a:rPr lang="fr-FR" sz="1400" dirty="0" smtClean="0">
                <a:sym typeface="Wingdings" panose="05000000000000000000" pitchFamily="2" charset="2"/>
              </a:rPr>
              <a:t> </a:t>
            </a:r>
            <a:r>
              <a:rPr lang="fr-FR" sz="1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Motif d’interruption : PS inconnu AGAPS</a:t>
            </a:r>
            <a:endParaRPr lang="fr-FR" sz="1400" b="1" dirty="0">
              <a:solidFill>
                <a:srgbClr val="C00000"/>
              </a:solidFill>
            </a:endParaRPr>
          </a:p>
          <a:p>
            <a:endParaRPr lang="fr-FR" sz="1400" dirty="0" smtClean="0"/>
          </a:p>
          <a:p>
            <a:r>
              <a:rPr lang="fr-FR" sz="1400" dirty="0" smtClean="0"/>
              <a:t>Si le PS n’a </a:t>
            </a:r>
            <a:r>
              <a:rPr lang="fr-FR" sz="1400" dirty="0"/>
              <a:t>pas communiqué son n° identifiant </a:t>
            </a:r>
            <a:r>
              <a:rPr lang="fr-FR" sz="1400" dirty="0" smtClean="0"/>
              <a:t>: </a:t>
            </a:r>
            <a:r>
              <a:rPr lang="fr-FR" sz="1400" b="1" dirty="0" smtClean="0"/>
              <a:t>Pas de mise à jour de la base</a:t>
            </a:r>
            <a:r>
              <a:rPr lang="fr-FR" sz="1400" dirty="0" smtClean="0"/>
              <a:t> </a:t>
            </a:r>
            <a:r>
              <a:rPr lang="fr-FR" sz="1400" dirty="0" smtClean="0">
                <a:sym typeface="Wingdings" panose="05000000000000000000" pitchFamily="2" charset="2"/>
              </a:rPr>
              <a:t> </a:t>
            </a:r>
            <a:r>
              <a:rPr lang="fr-FR" sz="1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Motif d’interruption :  manque détail </a:t>
            </a:r>
            <a:r>
              <a:rPr lang="fr-FR" sz="1400" b="1" dirty="0" smtClean="0">
                <a:sym typeface="Wingdings" panose="05000000000000000000" pitchFamily="2" charset="2"/>
              </a:rPr>
              <a:t>+ mettre un commentaire dans le tableau de </a:t>
            </a:r>
            <a:r>
              <a:rPr lang="fr-FR" sz="1400" b="1" dirty="0" err="1" smtClean="0">
                <a:sym typeface="Wingdings" panose="05000000000000000000" pitchFamily="2" charset="2"/>
              </a:rPr>
              <a:t>reporting</a:t>
            </a:r>
            <a:r>
              <a:rPr lang="fr-FR" sz="1400" b="1" dirty="0" smtClean="0">
                <a:sym typeface="Wingdings" panose="05000000000000000000" pitchFamily="2" charset="2"/>
              </a:rPr>
              <a:t> : Pas de numéro </a:t>
            </a:r>
            <a:r>
              <a:rPr lang="fr-FR" sz="1400" b="1" dirty="0" err="1" smtClean="0">
                <a:sym typeface="Wingdings" panose="05000000000000000000" pitchFamily="2" charset="2"/>
              </a:rPr>
              <a:t>ps</a:t>
            </a:r>
            <a:endParaRPr lang="fr-FR" sz="1400" b="1" dirty="0" smtClean="0"/>
          </a:p>
          <a:p>
            <a:endParaRPr lang="fr-FR" sz="1400" dirty="0"/>
          </a:p>
          <a:p>
            <a:r>
              <a:rPr lang="fr-FR" sz="1400" dirty="0" smtClean="0"/>
              <a:t>Pour les établissements (numéro </a:t>
            </a:r>
            <a:r>
              <a:rPr lang="fr-FR" sz="1400" dirty="0" err="1" smtClean="0"/>
              <a:t>finess</a:t>
            </a:r>
            <a:r>
              <a:rPr lang="fr-FR" sz="1400" dirty="0" smtClean="0"/>
              <a:t> avec un zéro en 3éme position), </a:t>
            </a:r>
            <a:r>
              <a:rPr lang="fr-FR" sz="1400" b="1" dirty="0" smtClean="0"/>
              <a:t>aucune saisie à faire</a:t>
            </a:r>
            <a:r>
              <a:rPr lang="fr-FR" sz="1400" dirty="0" smtClean="0"/>
              <a:t>, (voir p.12) </a:t>
            </a:r>
            <a:r>
              <a:rPr lang="fr-FR" sz="1400" dirty="0" smtClean="0">
                <a:sym typeface="Wingdings" panose="05000000000000000000" pitchFamily="2" charset="2"/>
              </a:rPr>
              <a:t></a:t>
            </a:r>
            <a:r>
              <a:rPr lang="fr-FR" sz="1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Motif d’interruption : Mise à jour Etablissement</a:t>
            </a:r>
            <a:endParaRPr lang="fr-FR" sz="1400" b="1" dirty="0" smtClean="0">
              <a:solidFill>
                <a:srgbClr val="C00000"/>
              </a:solidFill>
            </a:endParaRPr>
          </a:p>
          <a:p>
            <a:endParaRPr lang="fr-FR" sz="1400" dirty="0"/>
          </a:p>
          <a:p>
            <a:r>
              <a:rPr lang="fr-FR" sz="1400" dirty="0">
                <a:sym typeface="Wingdings" panose="05000000000000000000" pitchFamily="2" charset="2"/>
              </a:rPr>
              <a:t>Si le PS est suspendu ou en tiers sous surveillance dans AGAPS  </a:t>
            </a:r>
            <a:r>
              <a:rPr lang="fr-FR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Motif d’interruption : PS suspendu dans AGAPS </a:t>
            </a:r>
            <a:r>
              <a:rPr lang="fr-FR" sz="1400" dirty="0">
                <a:sym typeface="Wingdings" panose="05000000000000000000" pitchFamily="2" charset="2"/>
              </a:rPr>
              <a:t>(voir p.13 et 14</a:t>
            </a:r>
            <a:r>
              <a:rPr lang="fr-FR" sz="1400" dirty="0" smtClean="0">
                <a:sym typeface="Wingdings" panose="05000000000000000000" pitchFamily="2" charset="2"/>
              </a:rPr>
              <a:t>)</a:t>
            </a:r>
          </a:p>
          <a:p>
            <a:endParaRPr lang="fr-FR" sz="1400" dirty="0">
              <a:sym typeface="Wingdings" panose="05000000000000000000" pitchFamily="2" charset="2"/>
            </a:endParaRPr>
          </a:p>
          <a:p>
            <a:r>
              <a:rPr lang="fr-FR" sz="1400" dirty="0">
                <a:sym typeface="Wingdings" panose="05000000000000000000" pitchFamily="2" charset="2"/>
              </a:rPr>
              <a:t>Si la ou les mise(s) à jour sont déjà effectuées  </a:t>
            </a:r>
            <a:r>
              <a:rPr lang="fr-FR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Motif d’interruption :  mise à jour déjà </a:t>
            </a:r>
            <a:r>
              <a:rPr lang="fr-FR" sz="1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effectuée </a:t>
            </a:r>
            <a:r>
              <a:rPr lang="fr-FR" sz="1400" b="1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(à rajouter dans le GTO)</a:t>
            </a:r>
            <a:endParaRPr lang="fr-FR" sz="1400" b="1" i="1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endParaRPr lang="fr-FR" sz="14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fr-FR" sz="1400" dirty="0" smtClean="0">
                <a:sym typeface="Wingdings" panose="05000000000000000000" pitchFamily="2" charset="2"/>
              </a:rPr>
              <a:t>Si un des documents n’est pas lisible  </a:t>
            </a:r>
            <a:r>
              <a:rPr lang="fr-FR" sz="1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Motif d’interruption : document totalement illisible </a:t>
            </a:r>
          </a:p>
          <a:p>
            <a:endParaRPr lang="fr-FR" sz="1400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fr-FR" sz="1400" dirty="0">
                <a:cs typeface="Arial" panose="020B0604020202020204" pitchFamily="34" charset="0"/>
              </a:rPr>
              <a:t>Le document présenté n’est pas un dossier de conventionnement (exemple : facture, documents </a:t>
            </a:r>
            <a:r>
              <a:rPr lang="fr-FR" sz="1400" dirty="0" err="1">
                <a:cs typeface="Arial" panose="020B0604020202020204" pitchFamily="34" charset="0"/>
              </a:rPr>
              <a:t>terciane</a:t>
            </a:r>
            <a:r>
              <a:rPr lang="fr-FR" sz="1400" dirty="0">
                <a:cs typeface="Arial" panose="020B0604020202020204" pitchFamily="34" charset="0"/>
              </a:rPr>
              <a:t>…) : </a:t>
            </a:r>
            <a:r>
              <a:rPr lang="fr-FR" sz="1400" dirty="0"/>
              <a:t>Pas d’enregistrement de la convention </a:t>
            </a:r>
            <a:r>
              <a:rPr lang="fr-FR" sz="1400" dirty="0">
                <a:sym typeface="Wingdings" panose="05000000000000000000" pitchFamily="2" charset="2"/>
              </a:rPr>
              <a:t> </a:t>
            </a:r>
            <a:r>
              <a:rPr lang="fr-FR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Incohérence Document –Tâche </a:t>
            </a:r>
            <a:r>
              <a:rPr lang="fr-FR" sz="1400" dirty="0">
                <a:sym typeface="Wingdings" panose="05000000000000000000" pitchFamily="2" charset="2"/>
              </a:rPr>
              <a:t>+ commentaire dans </a:t>
            </a:r>
            <a:r>
              <a:rPr lang="fr-FR" sz="1400" dirty="0" err="1">
                <a:sym typeface="Wingdings" panose="05000000000000000000" pitchFamily="2" charset="2"/>
              </a:rPr>
              <a:t>reporting</a:t>
            </a:r>
            <a:endParaRPr lang="fr-FR" sz="1400" dirty="0">
              <a:sym typeface="Wingdings" panose="05000000000000000000" pitchFamily="2" charset="2"/>
            </a:endParaRPr>
          </a:p>
          <a:p>
            <a:endParaRPr lang="fr-FR" sz="1600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fr-FR" sz="1400" dirty="0"/>
              <a:t>Si le PS n’est pas conventionné : </a:t>
            </a:r>
            <a:r>
              <a:rPr lang="fr-FR" sz="1400" b="1" dirty="0" smtClean="0"/>
              <a:t>Mettre à jour la base + lui envoyer la convention </a:t>
            </a:r>
            <a:r>
              <a:rPr lang="fr-FR" sz="1400" dirty="0" smtClean="0"/>
              <a:t>(voir p. 28)</a:t>
            </a:r>
            <a:endParaRPr lang="fr-FR" sz="1400" dirty="0"/>
          </a:p>
          <a:p>
            <a:endParaRPr lang="fr-FR" sz="1600" dirty="0" smtClean="0"/>
          </a:p>
          <a:p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10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22209" y="101914"/>
            <a:ext cx="8597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70C0"/>
                </a:solidFill>
              </a:rPr>
              <a:t>Exemple de PS non conventionné :</a:t>
            </a:r>
          </a:p>
          <a:p>
            <a:endParaRPr lang="fr-FR" sz="1000" dirty="0" smtClean="0">
              <a:solidFill>
                <a:srgbClr val="0070C0"/>
              </a:solidFill>
            </a:endParaRPr>
          </a:p>
          <a:p>
            <a:r>
              <a:rPr lang="fr-FR" sz="1200" dirty="0" smtClean="0"/>
              <a:t>Il n’y a pas de numéro de convention il est indiqué dans le pavé jaune </a:t>
            </a:r>
            <a:r>
              <a:rPr lang="fr-FR" sz="1200" dirty="0" err="1" smtClean="0"/>
              <a:t>almerys</a:t>
            </a:r>
            <a:r>
              <a:rPr lang="fr-FR" sz="1200" dirty="0" smtClean="0"/>
              <a:t> en bas : </a:t>
            </a:r>
            <a:r>
              <a:rPr lang="fr-FR" sz="1200" dirty="0" err="1" smtClean="0"/>
              <a:t>Almerys</a:t>
            </a:r>
            <a:r>
              <a:rPr lang="fr-FR" sz="1200" dirty="0" smtClean="0"/>
              <a:t> – Non retournée</a:t>
            </a:r>
            <a:endParaRPr lang="fr-FR" sz="1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866090"/>
            <a:ext cx="8162924" cy="586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cteur droit avec flèche 3"/>
          <p:cNvCxnSpPr/>
          <p:nvPr/>
        </p:nvCxnSpPr>
        <p:spPr>
          <a:xfrm>
            <a:off x="4391025" y="662520"/>
            <a:ext cx="80961" cy="4490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D758-66EF-491E-A5E5-7EBB8EBC2FC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43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1761</Words>
  <Application>Microsoft Office PowerPoint</Application>
  <PresentationFormat>Affichage à l'écran (4:3)</PresentationFormat>
  <Paragraphs>420</Paragraphs>
  <Slides>41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ALMERYS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Cindy MICHEL</dc:creator>
  <cp:lastModifiedBy>LALAHARIZAKA Mamy Seheno Basillah</cp:lastModifiedBy>
  <cp:revision>49</cp:revision>
  <cp:lastPrinted>2016-03-04T13:33:58Z</cp:lastPrinted>
  <dcterms:created xsi:type="dcterms:W3CDTF">2015-12-07T13:34:13Z</dcterms:created>
  <dcterms:modified xsi:type="dcterms:W3CDTF">2016-08-10T10:05:43Z</dcterms:modified>
</cp:coreProperties>
</file>