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65" r:id="rId2"/>
    <p:sldId id="266" r:id="rId3"/>
    <p:sldId id="267" r:id="rId4"/>
    <p:sldId id="268" r:id="rId5"/>
    <p:sldId id="276" r:id="rId6"/>
    <p:sldId id="277" r:id="rId7"/>
  </p:sldIdLst>
  <p:sldSz cx="9144000" cy="5143500" type="screen16x9"/>
  <p:notesSz cx="6858000" cy="9144000"/>
  <p:embeddedFontLst>
    <p:embeddedFont>
      <p:font typeface="PT Sans Narrow" panose="02020500000000000000" charset="0"/>
      <p:regular r:id="rId9"/>
      <p:bold r:id="rId10"/>
    </p:embeddedFont>
    <p:embeddedFont>
      <p:font typeface="Open Sans" panose="02020500000000000000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351160e9a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351160e9a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351160e9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351160e9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351160e9a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351160e9a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351160e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351160e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966d99e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966d99e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9f0cf588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9f0cf588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dataagent.com/2024/05/27/mastering-rag-assessment-skills-from-beginner-to-expe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gchai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Ragas介紹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680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Ragas</a:t>
            </a: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</a:rPr>
              <a:t> 在本次合作案中的應用</a:t>
            </a:r>
            <a:endParaRPr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172B4D"/>
              </a:buClr>
              <a:buSzPts val="1800"/>
              <a:buChar char="●"/>
            </a:pP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</a:rPr>
              <a:t>評估 Retrieval Augmented Generation (RAG) 的框架</a:t>
            </a:r>
            <a:endParaRPr>
              <a:solidFill>
                <a:srgbClr val="172B4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●"/>
            </a:pPr>
            <a:r>
              <a:rPr lang="zh-TW">
                <a:solidFill>
                  <a:srgbClr val="172B4D"/>
                </a:solidFill>
                <a:highlight>
                  <a:srgbClr val="FFFFFF"/>
                </a:highlight>
              </a:rPr>
              <a:t>生成問答資料集</a:t>
            </a:r>
            <a:endParaRPr>
              <a:solidFill>
                <a:srgbClr val="172B4D"/>
              </a:solidFill>
              <a:highlight>
                <a:srgbClr val="FFFFFF"/>
              </a:highlight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600" y="1606175"/>
            <a:ext cx="3901200" cy="26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Ragas生成問題概述(1/6)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多數LLM已透過langchain封裝整合，可以透過langchain方便切換不同供應商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Chatgpt (目前測是生成結果較優)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VertexAI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Bedrock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langchain</a:t>
            </a:r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4834225" y="1912825"/>
            <a:ext cx="3714000" cy="2905800"/>
            <a:chOff x="4910425" y="1989025"/>
            <a:chExt cx="3714000" cy="2905800"/>
          </a:xfrm>
        </p:grpSpPr>
        <p:sp>
          <p:nvSpPr>
            <p:cNvPr id="139" name="Google Shape;139;p23"/>
            <p:cNvSpPr/>
            <p:nvPr/>
          </p:nvSpPr>
          <p:spPr>
            <a:xfrm>
              <a:off x="4910425" y="1989025"/>
              <a:ext cx="3714000" cy="29058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5078400" y="2167725"/>
              <a:ext cx="1067400" cy="5748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Open Sans"/>
                  <a:ea typeface="Open Sans"/>
                  <a:cs typeface="Open Sans"/>
                  <a:sym typeface="Open Sans"/>
                </a:rPr>
                <a:t>Azure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5078400" y="2846000"/>
              <a:ext cx="1067400" cy="5748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Open Sans"/>
                  <a:ea typeface="Open Sans"/>
                  <a:cs typeface="Open Sans"/>
                  <a:sym typeface="Open Sans"/>
                </a:rPr>
                <a:t>AWS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5078400" y="3524275"/>
              <a:ext cx="1067400" cy="5748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Open Sans"/>
                  <a:ea typeface="Open Sans"/>
                  <a:cs typeface="Open Sans"/>
                  <a:sym typeface="Open Sans"/>
                </a:rPr>
                <a:t>OpenAI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5078400" y="4243875"/>
              <a:ext cx="1067400" cy="5748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Open Sans"/>
                  <a:ea typeface="Open Sans"/>
                  <a:cs typeface="Open Sans"/>
                  <a:sym typeface="Open Sans"/>
                </a:rPr>
                <a:t>Google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44" name="Google Shape;14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76125" y="3335800"/>
              <a:ext cx="1530550" cy="341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Ragas生成問題概述(2/6)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透過ragas內生成模組產自動生成問答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generator_llm (生成器)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critic_llm (評估器)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embeddings (特徵向量)</a:t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4692850" y="2119325"/>
            <a:ext cx="3441900" cy="2297400"/>
          </a:xfrm>
          <a:prstGeom prst="roundRect">
            <a:avLst>
              <a:gd name="adj" fmla="val 637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ragas.generator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5456425" y="2752763"/>
            <a:ext cx="2144400" cy="1270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LLM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generator_llm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critic_llm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embeddings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Ragas生成問題概述(3/6)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程式架構</a:t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1181925" y="3300050"/>
            <a:ext cx="1468500" cy="92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ragas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生成基本問答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7535675" y="3300050"/>
            <a:ext cx="1468500" cy="92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翻譯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modlue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076275" y="1888700"/>
            <a:ext cx="1632600" cy="157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問答重寫module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" name="Google Shape;162;p25"/>
          <p:cNvCxnSpPr>
            <a:stCxn id="159" idx="0"/>
            <a:endCxn id="161" idx="1"/>
          </p:cNvCxnSpPr>
          <p:nvPr/>
        </p:nvCxnSpPr>
        <p:spPr>
          <a:xfrm rot="10800000" flipH="1">
            <a:off x="1916175" y="2674250"/>
            <a:ext cx="1160100" cy="6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63" name="Google Shape;163;p25"/>
          <p:cNvGrpSpPr/>
          <p:nvPr/>
        </p:nvGrpSpPr>
        <p:grpSpPr>
          <a:xfrm>
            <a:off x="801925" y="2890875"/>
            <a:ext cx="666475" cy="664025"/>
            <a:chOff x="477150" y="1749825"/>
            <a:chExt cx="666475" cy="664025"/>
          </a:xfrm>
        </p:grpSpPr>
        <p:sp>
          <p:nvSpPr>
            <p:cNvPr id="164" name="Google Shape;164;p25"/>
            <p:cNvSpPr/>
            <p:nvPr/>
          </p:nvSpPr>
          <p:spPr>
            <a:xfrm>
              <a:off x="573025" y="1878350"/>
              <a:ext cx="570600" cy="535500"/>
            </a:xfrm>
            <a:prstGeom prst="snip1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477150" y="1749825"/>
              <a:ext cx="570600" cy="535500"/>
            </a:xfrm>
            <a:prstGeom prst="snip1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Open Sans"/>
                  <a:ea typeface="Open Sans"/>
                  <a:cs typeface="Open Sans"/>
                  <a:sym typeface="Open Sans"/>
                </a:rPr>
                <a:t>PDF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6" name="Google Shape;166;p25"/>
          <p:cNvSpPr/>
          <p:nvPr/>
        </p:nvSpPr>
        <p:spPr>
          <a:xfrm>
            <a:off x="1232475" y="4312150"/>
            <a:ext cx="1367400" cy="365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Prompt{...}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3208875" y="1445875"/>
            <a:ext cx="1367400" cy="365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Prompt{...}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586225" y="4312150"/>
            <a:ext cx="1367400" cy="365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Prompt{...}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317700" y="3300038"/>
            <a:ext cx="1468500" cy="92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重構Q/A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module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368250" y="4312150"/>
            <a:ext cx="1367400" cy="365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Prompt{...}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1" name="Google Shape;171;p25"/>
          <p:cNvCxnSpPr>
            <a:stCxn id="159" idx="3"/>
            <a:endCxn id="169" idx="1"/>
          </p:cNvCxnSpPr>
          <p:nvPr/>
        </p:nvCxnSpPr>
        <p:spPr>
          <a:xfrm>
            <a:off x="2650425" y="3762350"/>
            <a:ext cx="266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5"/>
          <p:cNvCxnSpPr>
            <a:stCxn id="161" idx="3"/>
            <a:endCxn id="169" idx="0"/>
          </p:cNvCxnSpPr>
          <p:nvPr/>
        </p:nvCxnSpPr>
        <p:spPr>
          <a:xfrm>
            <a:off x="4708875" y="2674250"/>
            <a:ext cx="1343100" cy="6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25"/>
          <p:cNvCxnSpPr>
            <a:stCxn id="169" idx="3"/>
            <a:endCxn id="160" idx="1"/>
          </p:cNvCxnSpPr>
          <p:nvPr/>
        </p:nvCxnSpPr>
        <p:spPr>
          <a:xfrm>
            <a:off x="6786200" y="3762338"/>
            <a:ext cx="74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推理問題(1/5)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" y="1647425"/>
            <a:ext cx="8902600" cy="22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推理問題(2/5)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程式架構: </a:t>
            </a:r>
            <a:endParaRPr b="1"/>
          </a:p>
        </p:txBody>
      </p:sp>
      <p:sp>
        <p:nvSpPr>
          <p:cNvPr id="229" name="Google Shape;229;p34"/>
          <p:cNvSpPr/>
          <p:nvPr/>
        </p:nvSpPr>
        <p:spPr>
          <a:xfrm>
            <a:off x="620850" y="2673750"/>
            <a:ext cx="2126700" cy="92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組合事實性Q/A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生成推理問答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5558900" y="2673750"/>
            <a:ext cx="1468500" cy="92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分類推理問題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1" name="Google Shape;231;p34"/>
          <p:cNvGrpSpPr/>
          <p:nvPr/>
        </p:nvGrpSpPr>
        <p:grpSpPr>
          <a:xfrm>
            <a:off x="310300" y="2239738"/>
            <a:ext cx="666475" cy="664025"/>
            <a:chOff x="477150" y="1749825"/>
            <a:chExt cx="666475" cy="664025"/>
          </a:xfrm>
        </p:grpSpPr>
        <p:sp>
          <p:nvSpPr>
            <p:cNvPr id="232" name="Google Shape;232;p34"/>
            <p:cNvSpPr/>
            <p:nvPr/>
          </p:nvSpPr>
          <p:spPr>
            <a:xfrm>
              <a:off x="573025" y="1878350"/>
              <a:ext cx="570600" cy="535500"/>
            </a:xfrm>
            <a:prstGeom prst="snip1Rect">
              <a:avLst>
                <a:gd name="adj" fmla="val 16667"/>
              </a:avLst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477150" y="1749825"/>
              <a:ext cx="570600" cy="535500"/>
            </a:xfrm>
            <a:prstGeom prst="snip1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Open Sans"/>
                  <a:ea typeface="Open Sans"/>
                  <a:cs typeface="Open Sans"/>
                  <a:sym typeface="Open Sans"/>
                </a:rPr>
                <a:t>xlsx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4" name="Google Shape;234;p34"/>
          <p:cNvSpPr/>
          <p:nvPr/>
        </p:nvSpPr>
        <p:spPr>
          <a:xfrm>
            <a:off x="1031700" y="3762450"/>
            <a:ext cx="1305000" cy="365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Prompt{...}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5731250" y="3762450"/>
            <a:ext cx="1123800" cy="365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Prompt{...}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3197563" y="2673750"/>
            <a:ext cx="1983300" cy="92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評估Q,A,C是否符合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3570175" y="3762450"/>
            <a:ext cx="1238100" cy="3651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Prompt{...}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8" name="Google Shape;238;p34"/>
          <p:cNvCxnSpPr>
            <a:stCxn id="229" idx="3"/>
            <a:endCxn id="236" idx="1"/>
          </p:cNvCxnSpPr>
          <p:nvPr/>
        </p:nvCxnSpPr>
        <p:spPr>
          <a:xfrm>
            <a:off x="2747550" y="3136050"/>
            <a:ext cx="45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34"/>
          <p:cNvCxnSpPr>
            <a:stCxn id="236" idx="3"/>
            <a:endCxn id="230" idx="1"/>
          </p:cNvCxnSpPr>
          <p:nvPr/>
        </p:nvCxnSpPr>
        <p:spPr>
          <a:xfrm>
            <a:off x="5180863" y="3136050"/>
            <a:ext cx="37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34"/>
          <p:cNvSpPr/>
          <p:nvPr/>
        </p:nvSpPr>
        <p:spPr>
          <a:xfrm>
            <a:off x="7405425" y="2673750"/>
            <a:ext cx="1468500" cy="92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ragas指標篩選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34"/>
          <p:cNvCxnSpPr>
            <a:stCxn id="230" idx="3"/>
            <a:endCxn id="240" idx="1"/>
          </p:cNvCxnSpPr>
          <p:nvPr/>
        </p:nvCxnSpPr>
        <p:spPr>
          <a:xfrm>
            <a:off x="7027400" y="3136050"/>
            <a:ext cx="37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如螢幕大小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PT Sans Narrow</vt:lpstr>
      <vt:lpstr>Open Sans</vt:lpstr>
      <vt:lpstr>Tropic</vt:lpstr>
      <vt:lpstr>Ragas介紹</vt:lpstr>
      <vt:lpstr>Ragas生成問題概述(1/6)</vt:lpstr>
      <vt:lpstr>Ragas生成問題概述(2/6)</vt:lpstr>
      <vt:lpstr>Ragas生成問題概述(3/6) </vt:lpstr>
      <vt:lpstr>推理問題(1/5)</vt:lpstr>
      <vt:lpstr>推理問題(2/5)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Ragas介紹</dc:title>
  <dc:creator>dtsai</dc:creator>
  <cp:lastModifiedBy>醫護暨管理學院 行銷與流通管理系 蔡文隆教師</cp:lastModifiedBy>
  <cp:revision>1</cp:revision>
  <dcterms:modified xsi:type="dcterms:W3CDTF">2025-03-21T02:53:02Z</dcterms:modified>
</cp:coreProperties>
</file>