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1wPSr8CGi3Ci13a+E3leNLe80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SemiBold-boldItalic.fntdata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5" name="Google Shape;55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Image source: https://cs231n.github.io/classification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cd67a7fa6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cd67a7f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86d2bf1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1e86d2bf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d0a0add69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2d0a0add6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86d2bf1b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1e86d2bf1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ded49a3e11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ded49a3e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5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6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6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7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7058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0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1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1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3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4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5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15" name="Google Shape;115;p48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8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48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9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21" name="Google Shape;121;p49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50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7" name="Google Shape;137;p5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4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1" name="Google Shape;141;p54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5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56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49" name="Google Shape;149;p56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3" name="Google Shape;153;p57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54" name="Google Shape;154;p57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8" name="Google Shape;158;p5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59" name="Google Shape;159;p58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58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8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5" name="Google Shape;165;p59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66" name="Google Shape;166;p59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59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1" name="Google Shape;171;p60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72" name="Google Shape;172;p6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0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7" name="Google Shape;177;p61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78" name="Google Shape;178;p61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61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2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3" name="Google Shape;183;p62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84" name="Google Shape;184;p62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62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9" name="Google Shape;189;p63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90" name="Google Shape;190;p63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6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5" name="Google Shape;195;p64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196" name="Google Shape;196;p64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64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64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64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64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4" name="Google Shape;204;p65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205" name="Google Shape;205;p65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65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65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6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1" name="Google Shape;211;p66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66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7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6" name="Google Shape;216;p67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217" name="Google Shape;217;p67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8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9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0" name="Google Shape;230;p71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231" name="Google Shape;231;p71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71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71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7" name="Google Shape;237;p72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238" name="Google Shape;238;p72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72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72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3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7058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73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4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74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74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74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74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5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75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6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76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7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8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78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7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9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7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2" name="Google Shape;272;p79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0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80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7" name="Google Shape;277;p80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80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8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2" name="Google Shape;282;p81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283" name="Google Shape;283;p81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81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81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8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2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82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82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82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82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82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82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82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82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82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82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82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82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82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82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82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8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8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09" name="Google Shape;309;p84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3" cy="452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4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8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12" name="Google Shape;312;p84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16" name="Google Shape;316;p85"/>
          <p:cNvSpPr/>
          <p:nvPr>
            <p:ph idx="2" type="pic"/>
          </p:nvPr>
        </p:nvSpPr>
        <p:spPr>
          <a:xfrm rot="-2292254">
            <a:off x="5698411" y="1847650"/>
            <a:ext cx="1437750" cy="3626237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85"/>
          <p:cNvSpPr/>
          <p:nvPr>
            <p:ph idx="3" type="pic"/>
          </p:nvPr>
        </p:nvSpPr>
        <p:spPr>
          <a:xfrm rot="2445790">
            <a:off x="7634122" y="826036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20" name="Google Shape;320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6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86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3" name="Google Shape;323;p86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86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7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8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9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0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90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90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1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41" name="Google Shape;341;p91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342" name="Google Shape;342;p91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91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2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3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51" name="Google Shape;351;p93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55" name="Google Shape;355;p94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94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94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2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2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2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95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6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8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1" name="Google Shape;371;p98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9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5" name="Google Shape;375;p99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  <p:sp>
        <p:nvSpPr>
          <p:cNvPr id="376" name="Google Shape;376;p99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0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100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0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84" name="Google Shape;384;p101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101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01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7058"/>
              </a:srgbClr>
            </a:outerShdw>
          </a:effectLst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10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10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3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103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4" name="Google Shape;394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4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104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3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2156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33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2156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33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1" name="Google Shape;41;p33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2" name="Google Shape;42;p33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3" name="Google Shape;43;p33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4" name="Google Shape;44;p33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5" name="Google Shape;45;p33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6" name="Google Shape;46;p33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47" name="Google Shape;47;p33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5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105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03" name="Google Shape;403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6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7058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07" name="Google Shape;407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7" cy="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7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8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0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7" name="Google Shape;417;p109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09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109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109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110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11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1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9019"/>
              </a:srgbClr>
            </a:outerShdw>
          </a:effectLst>
        </p:spPr>
      </p:sp>
      <p:sp>
        <p:nvSpPr>
          <p:cNvPr id="427" name="Google Shape;427;p11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3137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113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34" name="Google Shape;434;p113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35" name="Google Shape;435;p1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113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7" name="Google Shape;437;p113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14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114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1" name="Google Shape;441;p114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4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4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4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1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116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17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117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8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1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11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-US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11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9" name="Google Shape;459;p11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0" name="Google Shape;460;p11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19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119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119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20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120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-US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20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8" name="Google Shape;468;p120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69" name="Google Shape;469;p120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42.xml"/><Relationship Id="rId86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41.xml"/><Relationship Id="rId85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44.xml"/><Relationship Id="rId88" Type="http://schemas.openxmlformats.org/officeDocument/2006/relationships/slideLayout" Target="../slideLayouts/slideLayout88.xml"/><Relationship Id="rId43" Type="http://schemas.openxmlformats.org/officeDocument/2006/relationships/slideLayout" Target="../slideLayouts/slideLayout43.xml"/><Relationship Id="rId87" Type="http://schemas.openxmlformats.org/officeDocument/2006/relationships/slideLayout" Target="../slideLayouts/slideLayout8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95" Type="http://schemas.openxmlformats.org/officeDocument/2006/relationships/slideLayout" Target="../slideLayouts/slideLayout95.xml"/><Relationship Id="rId50" Type="http://schemas.openxmlformats.org/officeDocument/2006/relationships/slideLayout" Target="../slideLayouts/slideLayout50.xml"/><Relationship Id="rId94" Type="http://schemas.openxmlformats.org/officeDocument/2006/relationships/slideLayout" Target="../slideLayouts/slideLayout9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96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" name="Google Shape;7;p25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" name="Google Shape;8;p25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" name="Google Shape;9;p2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1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6999320" y="4320386"/>
            <a:ext cx="2041482" cy="51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1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76" name="Google Shape;476;p1"/>
          <p:cNvSpPr txBox="1"/>
          <p:nvPr/>
        </p:nvSpPr>
        <p:spPr>
          <a:xfrm>
            <a:off x="1747566" y="3339302"/>
            <a:ext cx="610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4500" u="none" cap="none" strike="noStrike">
                <a:solidFill>
                  <a:srgbClr val="F63D54"/>
                </a:solidFill>
                <a:latin typeface="Montserrat"/>
                <a:ea typeface="Montserrat"/>
                <a:cs typeface="Montserrat"/>
                <a:sym typeface="Montserrat"/>
              </a:rPr>
              <a:t>AI IN MEDICINE              </a:t>
            </a:r>
            <a:endParaRPr b="1" i="0" sz="4500" u="none" cap="none" strike="noStrike">
              <a:solidFill>
                <a:srgbClr val="F63D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1342125" y="626700"/>
            <a:ext cx="6917100" cy="2638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"/>
          <p:cNvSpPr txBox="1"/>
          <p:nvPr/>
        </p:nvSpPr>
        <p:spPr>
          <a:xfrm>
            <a:off x="2028825" y="1146300"/>
            <a:ext cx="5543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MORTALITY PREDICTION  </a:t>
            </a:r>
            <a:endParaRPr b="1" i="0" sz="4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53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1498700" y="1611184"/>
            <a:ext cx="634365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6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2936974" y="2753805"/>
            <a:ext cx="34671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Web: www.augmentedstartups.com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 txBox="1"/>
          <p:nvPr/>
        </p:nvSpPr>
        <p:spPr>
          <a:xfrm>
            <a:off x="2308324" y="3093855"/>
            <a:ext cx="47244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WhatsApp: </a:t>
            </a:r>
            <a:r>
              <a:rPr b="0" i="0" lang="en-US" sz="1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www.augmentedstartups.info/whatsapp</a:t>
            </a:r>
            <a:endParaRPr b="0" i="0" sz="1400" u="sng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p24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6821610" y="4330363"/>
            <a:ext cx="2041482" cy="51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"/>
          <p:cNvSpPr txBox="1"/>
          <p:nvPr>
            <p:ph type="title"/>
          </p:nvPr>
        </p:nvSpPr>
        <p:spPr>
          <a:xfrm>
            <a:off x="643774" y="334531"/>
            <a:ext cx="76554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Aim of the Lecture</a:t>
            </a:r>
            <a:endParaRPr sz="5400"/>
          </a:p>
        </p:txBody>
      </p:sp>
      <p:pic>
        <p:nvPicPr>
          <p:cNvPr id="486" name="Google Shape;486;p2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035845" y="4320386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88" name="Google Shape;488;p2"/>
          <p:cNvSpPr txBox="1"/>
          <p:nvPr/>
        </p:nvSpPr>
        <p:spPr>
          <a:xfrm>
            <a:off x="1059334" y="1722616"/>
            <a:ext cx="68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We aimed to develop and validate a prediction model for all-cause in-hospital mortality among ICU admitted patients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024784" y="4320386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95" name="Google Shape;495;p3"/>
          <p:cNvSpPr txBox="1"/>
          <p:nvPr/>
        </p:nvSpPr>
        <p:spPr>
          <a:xfrm>
            <a:off x="816298" y="1322177"/>
            <a:ext cx="36166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 the end of the lecture, you will;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"/>
          <p:cNvSpPr txBox="1"/>
          <p:nvPr/>
        </p:nvSpPr>
        <p:spPr>
          <a:xfrm>
            <a:off x="729853" y="80576"/>
            <a:ext cx="49053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 i="0" sz="5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979303" y="1814325"/>
            <a:ext cx="665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projects workflow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1600"/>
              <a:buFont typeface="Arial"/>
              <a:buChar char="•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Perform machine learning retrospective analysis on the MIMIC III dataset</a:t>
            </a:r>
            <a:br>
              <a:rPr b="0" i="0" lang="en-US" sz="1600" u="none" cap="none" strike="noStrike">
                <a:solidFill>
                  <a:srgbClr val="1D46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en-US" sz="1600" u="none" cap="none" strike="noStrike">
                <a:solidFill>
                  <a:srgbClr val="1D46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600" u="none" cap="none" strike="noStrike">
              <a:solidFill>
                <a:srgbClr val="1D46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"/>
          <p:cNvSpPr txBox="1"/>
          <p:nvPr/>
        </p:nvSpPr>
        <p:spPr>
          <a:xfrm>
            <a:off x="979300" y="2668300"/>
            <a:ext cx="6931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6F3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 able to develop a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mortality prediction system for patients admitted to intensive care units( ICU) or under critical care based on their medical health data.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0" i="0" lang="en-US" sz="1600" u="none" cap="none" strike="noStrike">
                <a:solidFill>
                  <a:srgbClr val="1D46F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d67a7fa68_0_0"/>
          <p:cNvSpPr txBox="1"/>
          <p:nvPr>
            <p:ph type="title"/>
          </p:nvPr>
        </p:nvSpPr>
        <p:spPr>
          <a:xfrm>
            <a:off x="669250" y="272875"/>
            <a:ext cx="6864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Introduction</a:t>
            </a:r>
            <a:endParaRPr sz="5400"/>
          </a:p>
        </p:txBody>
      </p:sp>
      <p:pic>
        <p:nvPicPr>
          <p:cNvPr id="504" name="Google Shape;504;g2cd67a7fa68_0_0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008935" y="4314957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g2cd67a7fa68_0_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06" name="Google Shape;506;g2cd67a7fa68_0_0"/>
          <p:cNvSpPr txBox="1"/>
          <p:nvPr/>
        </p:nvSpPr>
        <p:spPr>
          <a:xfrm>
            <a:off x="785200" y="2505125"/>
            <a:ext cx="727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We considered in-hospital mortality in intensive care unit patients with heart failures.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250" u="none" cap="none" strike="noStrike">
              <a:solidFill>
                <a:srgbClr val="CE9178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g2cd67a7fa68_0_0"/>
          <p:cNvSpPr txBox="1"/>
          <p:nvPr/>
        </p:nvSpPr>
        <p:spPr>
          <a:xfrm>
            <a:off x="785400" y="1347650"/>
            <a:ext cx="7270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prediction of in-hospital mortality for intensive care units (ICU) admitted HF patients remains poorly characterized. we aimed to develop a solutions using a predictive model for mortality prediction. </a:t>
            </a:r>
            <a:endParaRPr b="1" i="0" sz="2100" u="none" cap="none" strike="noStrike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"/>
          <p:cNvSpPr txBox="1"/>
          <p:nvPr>
            <p:ph type="title"/>
          </p:nvPr>
        </p:nvSpPr>
        <p:spPr>
          <a:xfrm>
            <a:off x="665242" y="143201"/>
            <a:ext cx="6864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Tech Stacks</a:t>
            </a:r>
            <a:endParaRPr sz="5400"/>
          </a:p>
        </p:txBody>
      </p:sp>
      <p:pic>
        <p:nvPicPr>
          <p:cNvPr id="513" name="Google Shape;513;p5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021635" y="4532243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15" name="Google Shape;515;p5"/>
          <p:cNvSpPr txBox="1"/>
          <p:nvPr/>
        </p:nvSpPr>
        <p:spPr>
          <a:xfrm>
            <a:off x="1063150" y="1198738"/>
            <a:ext cx="62586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Library  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Streamlit web framework</a:t>
            </a:r>
            <a:r>
              <a:rPr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(Frontend)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i="0" lang="en-US" sz="1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 (Backend)</a:t>
            </a:r>
            <a:endParaRPr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e86d2bf1b8_0_0"/>
          <p:cNvSpPr txBox="1"/>
          <p:nvPr>
            <p:ph type="title"/>
          </p:nvPr>
        </p:nvSpPr>
        <p:spPr>
          <a:xfrm>
            <a:off x="830525" y="160000"/>
            <a:ext cx="67461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Model Training</a:t>
            </a:r>
            <a:endParaRPr sz="5400"/>
          </a:p>
        </p:txBody>
      </p:sp>
      <p:pic>
        <p:nvPicPr>
          <p:cNvPr id="521" name="Google Shape;521;g1e86d2bf1b8_0_0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6953342" y="4320386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1e86d2bf1b8_0_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3" name="Google Shape;523;g1e86d2bf1b8_0_0"/>
          <p:cNvSpPr txBox="1"/>
          <p:nvPr/>
        </p:nvSpPr>
        <p:spPr>
          <a:xfrm>
            <a:off x="764487" y="1088154"/>
            <a:ext cx="67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i="0" sz="2000" u="none" cap="none" strike="noStrike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g1e86d2bf1b8_0_0"/>
          <p:cNvSpPr txBox="1"/>
          <p:nvPr/>
        </p:nvSpPr>
        <p:spPr>
          <a:xfrm>
            <a:off x="3151462" y="4131329"/>
            <a:ext cx="670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g1e86d2bf1b8_0_0"/>
          <p:cNvSpPr txBox="1"/>
          <p:nvPr/>
        </p:nvSpPr>
        <p:spPr>
          <a:xfrm>
            <a:off x="5419175" y="1997400"/>
            <a:ext cx="33870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MIMIC III is a large, freely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available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database comprising 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de identified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health-related data associated with over forty thousand patients who stayed in critical care units of the Beth Israel Deaconess medical center between 2001 and 2012.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g1e86d2bf1b8_0_0"/>
          <p:cNvPicPr preferRelativeResize="0"/>
          <p:nvPr/>
        </p:nvPicPr>
        <p:blipFill rotWithShape="1">
          <a:blip r:embed="rId4">
            <a:alphaModFix/>
          </a:blip>
          <a:srcRect b="0" l="0" r="-1306" t="0"/>
          <a:stretch/>
        </p:blipFill>
        <p:spPr>
          <a:xfrm>
            <a:off x="764475" y="1643824"/>
            <a:ext cx="4555426" cy="3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d0a0add690_0_9"/>
          <p:cNvSpPr txBox="1"/>
          <p:nvPr>
            <p:ph type="title"/>
          </p:nvPr>
        </p:nvSpPr>
        <p:spPr>
          <a:xfrm>
            <a:off x="830525" y="160000"/>
            <a:ext cx="67461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Model Training</a:t>
            </a:r>
            <a:endParaRPr sz="5400"/>
          </a:p>
        </p:txBody>
      </p:sp>
      <p:pic>
        <p:nvPicPr>
          <p:cNvPr id="532" name="Google Shape;532;g2d0a0add690_0_9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6953342" y="4320386"/>
            <a:ext cx="2041482" cy="51665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2d0a0add690_0_9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34" name="Google Shape;534;g2d0a0add690_0_9"/>
          <p:cNvSpPr txBox="1"/>
          <p:nvPr/>
        </p:nvSpPr>
        <p:spPr>
          <a:xfrm>
            <a:off x="712962" y="1088154"/>
            <a:ext cx="67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g2d0a0add690_0_9"/>
          <p:cNvSpPr txBox="1"/>
          <p:nvPr/>
        </p:nvSpPr>
        <p:spPr>
          <a:xfrm>
            <a:off x="3122437" y="4124054"/>
            <a:ext cx="670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g2d0a0add690_0_9"/>
          <p:cNvSpPr txBox="1"/>
          <p:nvPr/>
        </p:nvSpPr>
        <p:spPr>
          <a:xfrm>
            <a:off x="1124475" y="1056425"/>
            <a:ext cx="76665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1F3F4"/>
                </a:highlight>
                <a:latin typeface="Montserrat"/>
                <a:ea typeface="Montserrat"/>
                <a:cs typeface="Montserrat"/>
                <a:sym typeface="Montserrat"/>
              </a:rPr>
              <a:t>Based on clinical relevance,  </a:t>
            </a:r>
            <a:r>
              <a:rPr lang="en-US" sz="1500">
                <a:latin typeface="Montserrat"/>
                <a:ea typeface="Montserrat"/>
                <a:cs typeface="Montserrat"/>
                <a:sym typeface="Montserrat"/>
              </a:rPr>
              <a:t>the dataset is notable for three factors: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It is freely available to researchers worldwide</a:t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It encompasses a diverse and very large population of ICU patients</a:t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It contains highly granular data, including vital signs, laboratory results, and medications.</a:t>
            </a:r>
            <a:endParaRPr sz="1700">
              <a:solidFill>
                <a:srgbClr val="0000FF"/>
              </a:solidFill>
              <a:highlight>
                <a:srgbClr val="F1F3F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Different machine learning model was trained, evaluated and deployed on  Streamlit web application framework for mortality prediction</a:t>
            </a:r>
            <a:endParaRPr b="0" i="0" sz="1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e86d2bf1b8_0_18"/>
          <p:cNvSpPr txBox="1"/>
          <p:nvPr>
            <p:ph type="title"/>
          </p:nvPr>
        </p:nvSpPr>
        <p:spPr>
          <a:xfrm>
            <a:off x="830525" y="159999"/>
            <a:ext cx="52125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Application</a:t>
            </a:r>
            <a:endParaRPr sz="4400"/>
          </a:p>
        </p:txBody>
      </p:sp>
      <p:pic>
        <p:nvPicPr>
          <p:cNvPr id="542" name="Google Shape;542;g1e86d2bf1b8_0_18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580798" y="4672403"/>
            <a:ext cx="1501650" cy="3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g1e86d2bf1b8_0_18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44" name="Google Shape;544;g1e86d2bf1b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513" y="1003299"/>
            <a:ext cx="7132323" cy="33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ed49a3e11_0_2"/>
          <p:cNvSpPr txBox="1"/>
          <p:nvPr>
            <p:ph type="title"/>
          </p:nvPr>
        </p:nvSpPr>
        <p:spPr>
          <a:xfrm>
            <a:off x="830525" y="159999"/>
            <a:ext cx="52125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Application</a:t>
            </a:r>
            <a:endParaRPr sz="4400"/>
          </a:p>
        </p:txBody>
      </p:sp>
      <p:pic>
        <p:nvPicPr>
          <p:cNvPr id="550" name="Google Shape;550;g2ded49a3e11_0_2"/>
          <p:cNvPicPr preferRelativeResize="0"/>
          <p:nvPr/>
        </p:nvPicPr>
        <p:blipFill rotWithShape="1">
          <a:blip r:embed="rId3">
            <a:alphaModFix/>
          </a:blip>
          <a:srcRect b="0" l="29" r="29" t="0"/>
          <a:stretch/>
        </p:blipFill>
        <p:spPr>
          <a:xfrm>
            <a:off x="7440475" y="193025"/>
            <a:ext cx="1567698" cy="3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2ded49a3e11_0_2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52" name="Google Shape;552;g2ded49a3e11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209" y="957549"/>
            <a:ext cx="5942347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0x010100D06E94B8865E3D44B9CF114548C5298A</vt:lpwstr>
  </property>
</Properties>
</file>