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71" r:id="rId2"/>
    <p:sldId id="269" r:id="rId3"/>
    <p:sldId id="270" r:id="rId4"/>
    <p:sldId id="272" r:id="rId5"/>
    <p:sldId id="259" r:id="rId6"/>
    <p:sldId id="268" r:id="rId7"/>
    <p:sldId id="267"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51" autoAdjust="0"/>
    <p:restoredTop sz="94660"/>
  </p:normalViewPr>
  <p:slideViewPr>
    <p:cSldViewPr snapToGrid="0">
      <p:cViewPr varScale="1">
        <p:scale>
          <a:sx n="96" d="100"/>
          <a:sy n="96" d="100"/>
        </p:scale>
        <p:origin x="168"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5F392F-BD7B-464D-AC7A-01A7E9007210}"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5C1B7BCB-5422-4FAF-82B4-A0EBF362A9F7}">
      <dgm:prSet custT="1"/>
      <dgm:spPr/>
      <dgm:t>
        <a:bodyPr/>
        <a:lstStyle/>
        <a:p>
          <a:r>
            <a:rPr lang="en-US" sz="1600" b="0" i="0" dirty="0"/>
            <a:t>To explain the common challenges faced by individuals with limited dexterity in their oral care routines. ​</a:t>
          </a:r>
          <a:endParaRPr lang="en-US" sz="1600" dirty="0"/>
        </a:p>
      </dgm:t>
    </dgm:pt>
    <dgm:pt modelId="{0EC76A24-B698-4931-9C20-5D29117F882F}" type="parTrans" cxnId="{95BEFA72-DEEA-423F-886A-F5725149D127}">
      <dgm:prSet/>
      <dgm:spPr/>
      <dgm:t>
        <a:bodyPr/>
        <a:lstStyle/>
        <a:p>
          <a:endParaRPr lang="en-US"/>
        </a:p>
      </dgm:t>
    </dgm:pt>
    <dgm:pt modelId="{168EC567-39FD-403C-83D6-D75B56919CF1}" type="sibTrans" cxnId="{95BEFA72-DEEA-423F-886A-F5725149D127}">
      <dgm:prSet/>
      <dgm:spPr/>
      <dgm:t>
        <a:bodyPr/>
        <a:lstStyle/>
        <a:p>
          <a:endParaRPr lang="en-US"/>
        </a:p>
      </dgm:t>
    </dgm:pt>
    <dgm:pt modelId="{60D9DDAA-1FA9-400A-9AE8-70850D6FABF0}">
      <dgm:prSet custT="1"/>
      <dgm:spPr/>
      <dgm:t>
        <a:bodyPr/>
        <a:lstStyle/>
        <a:p>
          <a:r>
            <a:rPr lang="en-US" sz="1600" b="0" i="0" dirty="0"/>
            <a:t>To show how the Samba Robotic Toothbrush simplifies brushing by automating the process for people who struggle with traditional brushing</a:t>
          </a:r>
          <a:r>
            <a:rPr lang="en-US" sz="1400" b="0" i="0" dirty="0"/>
            <a:t>. ​</a:t>
          </a:r>
          <a:endParaRPr lang="en-US" sz="1400" dirty="0"/>
        </a:p>
      </dgm:t>
    </dgm:pt>
    <dgm:pt modelId="{D149A8D1-BA95-4C13-8A30-2427C10F9795}" type="parTrans" cxnId="{CD44F113-936A-40CD-907C-346B63FF70B6}">
      <dgm:prSet/>
      <dgm:spPr/>
      <dgm:t>
        <a:bodyPr/>
        <a:lstStyle/>
        <a:p>
          <a:endParaRPr lang="en-US"/>
        </a:p>
      </dgm:t>
    </dgm:pt>
    <dgm:pt modelId="{732FDFD4-6E1C-4191-A5F5-74948C260B7F}" type="sibTrans" cxnId="{CD44F113-936A-40CD-907C-346B63FF70B6}">
      <dgm:prSet/>
      <dgm:spPr/>
      <dgm:t>
        <a:bodyPr/>
        <a:lstStyle/>
        <a:p>
          <a:endParaRPr lang="en-US"/>
        </a:p>
      </dgm:t>
    </dgm:pt>
    <dgm:pt modelId="{F75DD110-E54C-498F-99D2-D879BBC5E6B3}">
      <dgm:prSet custT="1"/>
      <dgm:spPr/>
      <dgm:t>
        <a:bodyPr/>
        <a:lstStyle/>
        <a:p>
          <a:r>
            <a:rPr lang="en-US" sz="1600" b="0" i="0" dirty="0"/>
            <a:t>To discuss how 3D-Printed Toothbrush Handle</a:t>
          </a:r>
          <a:r>
            <a:rPr lang="en-US" sz="1600" b="1" i="0" dirty="0"/>
            <a:t>s</a:t>
          </a:r>
          <a:r>
            <a:rPr lang="en-US" sz="1600" b="0" i="0" dirty="0"/>
            <a:t> are tailored to users’ specific grip needs, improving ease of use​</a:t>
          </a:r>
          <a:endParaRPr lang="en-US" sz="1600" dirty="0"/>
        </a:p>
      </dgm:t>
    </dgm:pt>
    <dgm:pt modelId="{4DBFA0A9-20E2-46F6-825E-31D9906E5535}" type="parTrans" cxnId="{F663D566-6A63-4879-8110-75097ED4F64D}">
      <dgm:prSet/>
      <dgm:spPr/>
      <dgm:t>
        <a:bodyPr/>
        <a:lstStyle/>
        <a:p>
          <a:endParaRPr lang="en-US"/>
        </a:p>
      </dgm:t>
    </dgm:pt>
    <dgm:pt modelId="{5C591D8A-2565-49BF-86E9-11B295F3FAA3}" type="sibTrans" cxnId="{F663D566-6A63-4879-8110-75097ED4F64D}">
      <dgm:prSet/>
      <dgm:spPr/>
      <dgm:t>
        <a:bodyPr/>
        <a:lstStyle/>
        <a:p>
          <a:endParaRPr lang="en-US"/>
        </a:p>
      </dgm:t>
    </dgm:pt>
    <dgm:pt modelId="{33E87C7E-B2BC-4FD4-8B28-D473CB67445C}">
      <dgm:prSet custT="1"/>
      <dgm:spPr/>
      <dgm:t>
        <a:bodyPr/>
        <a:lstStyle/>
        <a:p>
          <a:r>
            <a:rPr lang="en-US" sz="1600" b="0" i="0" dirty="0"/>
            <a:t>To evaluate the effectiveness of these innovations in improving oral health and quality of life for patients with dexterity limitations.​</a:t>
          </a:r>
          <a:endParaRPr lang="en-US" sz="1600" dirty="0"/>
        </a:p>
      </dgm:t>
    </dgm:pt>
    <dgm:pt modelId="{17F75255-6130-4877-9FD6-9EF8F9500EC4}" type="parTrans" cxnId="{6EA13AE5-6808-49C6-909F-E68EA6A805F1}">
      <dgm:prSet/>
      <dgm:spPr/>
      <dgm:t>
        <a:bodyPr/>
        <a:lstStyle/>
        <a:p>
          <a:endParaRPr lang="en-US"/>
        </a:p>
      </dgm:t>
    </dgm:pt>
    <dgm:pt modelId="{589C8370-B8F5-4ADA-9A3D-C7FA2BC1C48D}" type="sibTrans" cxnId="{6EA13AE5-6808-49C6-909F-E68EA6A805F1}">
      <dgm:prSet/>
      <dgm:spPr/>
      <dgm:t>
        <a:bodyPr/>
        <a:lstStyle/>
        <a:p>
          <a:endParaRPr lang="en-US"/>
        </a:p>
      </dgm:t>
    </dgm:pt>
    <dgm:pt modelId="{850E7C62-1D5C-054E-AAE1-C4F21D7A0F0A}" type="pres">
      <dgm:prSet presAssocID="{B95F392F-BD7B-464D-AC7A-01A7E9007210}" presName="hierChild1" presStyleCnt="0">
        <dgm:presLayoutVars>
          <dgm:chPref val="1"/>
          <dgm:dir/>
          <dgm:animOne val="branch"/>
          <dgm:animLvl val="lvl"/>
          <dgm:resizeHandles/>
        </dgm:presLayoutVars>
      </dgm:prSet>
      <dgm:spPr/>
    </dgm:pt>
    <dgm:pt modelId="{595A0DAB-2F6D-6A45-9112-91CAB3DA771F}" type="pres">
      <dgm:prSet presAssocID="{5C1B7BCB-5422-4FAF-82B4-A0EBF362A9F7}" presName="hierRoot1" presStyleCnt="0"/>
      <dgm:spPr/>
    </dgm:pt>
    <dgm:pt modelId="{A225BDF0-AD8E-804D-A656-3F25C926BFC2}" type="pres">
      <dgm:prSet presAssocID="{5C1B7BCB-5422-4FAF-82B4-A0EBF362A9F7}" presName="composite" presStyleCnt="0"/>
      <dgm:spPr/>
    </dgm:pt>
    <dgm:pt modelId="{325D4894-C562-4846-8FCB-DB4ECC6125C8}" type="pres">
      <dgm:prSet presAssocID="{5C1B7BCB-5422-4FAF-82B4-A0EBF362A9F7}" presName="background" presStyleLbl="node0" presStyleIdx="0" presStyleCnt="4"/>
      <dgm:spPr>
        <a:solidFill>
          <a:schemeClr val="accent3"/>
        </a:solidFill>
      </dgm:spPr>
    </dgm:pt>
    <dgm:pt modelId="{410EDE17-DFB9-504F-80DD-3619D2A20FE6}" type="pres">
      <dgm:prSet presAssocID="{5C1B7BCB-5422-4FAF-82B4-A0EBF362A9F7}" presName="text" presStyleLbl="fgAcc0" presStyleIdx="0" presStyleCnt="4" custScaleX="122339" custScaleY="122908">
        <dgm:presLayoutVars>
          <dgm:chPref val="3"/>
        </dgm:presLayoutVars>
      </dgm:prSet>
      <dgm:spPr/>
    </dgm:pt>
    <dgm:pt modelId="{0F1AD959-1387-5A40-B838-DBCB286AD780}" type="pres">
      <dgm:prSet presAssocID="{5C1B7BCB-5422-4FAF-82B4-A0EBF362A9F7}" presName="hierChild2" presStyleCnt="0"/>
      <dgm:spPr/>
    </dgm:pt>
    <dgm:pt modelId="{48C6B76E-C88C-A446-9B96-4E2A70765CE8}" type="pres">
      <dgm:prSet presAssocID="{60D9DDAA-1FA9-400A-9AE8-70850D6FABF0}" presName="hierRoot1" presStyleCnt="0"/>
      <dgm:spPr/>
    </dgm:pt>
    <dgm:pt modelId="{CC9AC3AE-AC39-4E46-B5CE-3064A5C0EF6E}" type="pres">
      <dgm:prSet presAssocID="{60D9DDAA-1FA9-400A-9AE8-70850D6FABF0}" presName="composite" presStyleCnt="0"/>
      <dgm:spPr/>
    </dgm:pt>
    <dgm:pt modelId="{B0C98B91-10C2-B54F-9FAB-BF9A0240E03F}" type="pres">
      <dgm:prSet presAssocID="{60D9DDAA-1FA9-400A-9AE8-70850D6FABF0}" presName="background" presStyleLbl="node0" presStyleIdx="1" presStyleCnt="4"/>
      <dgm:spPr>
        <a:solidFill>
          <a:schemeClr val="accent3"/>
        </a:solidFill>
      </dgm:spPr>
    </dgm:pt>
    <dgm:pt modelId="{9CAB5CC2-C110-554C-8FC1-5CD5728A7DF0}" type="pres">
      <dgm:prSet presAssocID="{60D9DDAA-1FA9-400A-9AE8-70850D6FABF0}" presName="text" presStyleLbl="fgAcc0" presStyleIdx="1" presStyleCnt="4" custScaleX="141099" custScaleY="133532">
        <dgm:presLayoutVars>
          <dgm:chPref val="3"/>
        </dgm:presLayoutVars>
      </dgm:prSet>
      <dgm:spPr/>
    </dgm:pt>
    <dgm:pt modelId="{C12E87DA-FFBF-6F44-A9BB-EE4A5B866BC1}" type="pres">
      <dgm:prSet presAssocID="{60D9DDAA-1FA9-400A-9AE8-70850D6FABF0}" presName="hierChild2" presStyleCnt="0"/>
      <dgm:spPr/>
    </dgm:pt>
    <dgm:pt modelId="{29450C1F-E390-544A-B5F0-C81B32F3AE9F}" type="pres">
      <dgm:prSet presAssocID="{F75DD110-E54C-498F-99D2-D879BBC5E6B3}" presName="hierRoot1" presStyleCnt="0"/>
      <dgm:spPr/>
    </dgm:pt>
    <dgm:pt modelId="{4A111F91-42F9-8A4E-9436-35F4B5D4A773}" type="pres">
      <dgm:prSet presAssocID="{F75DD110-E54C-498F-99D2-D879BBC5E6B3}" presName="composite" presStyleCnt="0"/>
      <dgm:spPr/>
    </dgm:pt>
    <dgm:pt modelId="{AAB85D27-CC20-0F40-AB38-E609101CB7E5}" type="pres">
      <dgm:prSet presAssocID="{F75DD110-E54C-498F-99D2-D879BBC5E6B3}" presName="background" presStyleLbl="node0" presStyleIdx="2" presStyleCnt="4"/>
      <dgm:spPr>
        <a:solidFill>
          <a:schemeClr val="accent3"/>
        </a:solidFill>
      </dgm:spPr>
    </dgm:pt>
    <dgm:pt modelId="{F04EBB41-ED50-F34C-AA67-55F45DF48A55}" type="pres">
      <dgm:prSet presAssocID="{F75DD110-E54C-498F-99D2-D879BBC5E6B3}" presName="text" presStyleLbl="fgAcc0" presStyleIdx="2" presStyleCnt="4" custScaleX="135053" custScaleY="118718">
        <dgm:presLayoutVars>
          <dgm:chPref val="3"/>
        </dgm:presLayoutVars>
      </dgm:prSet>
      <dgm:spPr/>
    </dgm:pt>
    <dgm:pt modelId="{79093824-6D92-1C47-BB5E-00DBC8090D77}" type="pres">
      <dgm:prSet presAssocID="{F75DD110-E54C-498F-99D2-D879BBC5E6B3}" presName="hierChild2" presStyleCnt="0"/>
      <dgm:spPr/>
    </dgm:pt>
    <dgm:pt modelId="{659B8D8D-DAD1-CC45-9623-09B18EEDA55E}" type="pres">
      <dgm:prSet presAssocID="{33E87C7E-B2BC-4FD4-8B28-D473CB67445C}" presName="hierRoot1" presStyleCnt="0"/>
      <dgm:spPr/>
    </dgm:pt>
    <dgm:pt modelId="{1DB3F03A-2042-434E-9F7A-2E05EB9C52A2}" type="pres">
      <dgm:prSet presAssocID="{33E87C7E-B2BC-4FD4-8B28-D473CB67445C}" presName="composite" presStyleCnt="0"/>
      <dgm:spPr/>
    </dgm:pt>
    <dgm:pt modelId="{5FDF7410-8E2E-EE48-BA46-C8D68E64E2DC}" type="pres">
      <dgm:prSet presAssocID="{33E87C7E-B2BC-4FD4-8B28-D473CB67445C}" presName="background" presStyleLbl="node0" presStyleIdx="3" presStyleCnt="4"/>
      <dgm:spPr>
        <a:solidFill>
          <a:schemeClr val="accent3"/>
        </a:solidFill>
      </dgm:spPr>
    </dgm:pt>
    <dgm:pt modelId="{FE77D5AE-A6C7-974A-9E89-1CCC215837CB}" type="pres">
      <dgm:prSet presAssocID="{33E87C7E-B2BC-4FD4-8B28-D473CB67445C}" presName="text" presStyleLbl="fgAcc0" presStyleIdx="3" presStyleCnt="4" custScaleX="116983" custScaleY="138208">
        <dgm:presLayoutVars>
          <dgm:chPref val="3"/>
        </dgm:presLayoutVars>
      </dgm:prSet>
      <dgm:spPr/>
    </dgm:pt>
    <dgm:pt modelId="{E6AB0F7F-A03D-2047-987A-B300C5FD64FC}" type="pres">
      <dgm:prSet presAssocID="{33E87C7E-B2BC-4FD4-8B28-D473CB67445C}" presName="hierChild2" presStyleCnt="0"/>
      <dgm:spPr/>
    </dgm:pt>
  </dgm:ptLst>
  <dgm:cxnLst>
    <dgm:cxn modelId="{3E4A8F09-EDF2-EA4F-B068-0D23BAC6B184}" type="presOf" srcId="{33E87C7E-B2BC-4FD4-8B28-D473CB67445C}" destId="{FE77D5AE-A6C7-974A-9E89-1CCC215837CB}" srcOrd="0" destOrd="0" presId="urn:microsoft.com/office/officeart/2005/8/layout/hierarchy1"/>
    <dgm:cxn modelId="{CD44F113-936A-40CD-907C-346B63FF70B6}" srcId="{B95F392F-BD7B-464D-AC7A-01A7E9007210}" destId="{60D9DDAA-1FA9-400A-9AE8-70850D6FABF0}" srcOrd="1" destOrd="0" parTransId="{D149A8D1-BA95-4C13-8A30-2427C10F9795}" sibTransId="{732FDFD4-6E1C-4191-A5F5-74948C260B7F}"/>
    <dgm:cxn modelId="{F663D566-6A63-4879-8110-75097ED4F64D}" srcId="{B95F392F-BD7B-464D-AC7A-01A7E9007210}" destId="{F75DD110-E54C-498F-99D2-D879BBC5E6B3}" srcOrd="2" destOrd="0" parTransId="{4DBFA0A9-20E2-46F6-825E-31D9906E5535}" sibTransId="{5C591D8A-2565-49BF-86E9-11B295F3FAA3}"/>
    <dgm:cxn modelId="{95BEFA72-DEEA-423F-886A-F5725149D127}" srcId="{B95F392F-BD7B-464D-AC7A-01A7E9007210}" destId="{5C1B7BCB-5422-4FAF-82B4-A0EBF362A9F7}" srcOrd="0" destOrd="0" parTransId="{0EC76A24-B698-4931-9C20-5D29117F882F}" sibTransId="{168EC567-39FD-403C-83D6-D75B56919CF1}"/>
    <dgm:cxn modelId="{DE558C7C-D4F2-EC4D-B5C8-802F555554CC}" type="presOf" srcId="{F75DD110-E54C-498F-99D2-D879BBC5E6B3}" destId="{F04EBB41-ED50-F34C-AA67-55F45DF48A55}" srcOrd="0" destOrd="0" presId="urn:microsoft.com/office/officeart/2005/8/layout/hierarchy1"/>
    <dgm:cxn modelId="{78D8D68C-4626-4E4F-9793-DBDC1004727C}" type="presOf" srcId="{B95F392F-BD7B-464D-AC7A-01A7E9007210}" destId="{850E7C62-1D5C-054E-AAE1-C4F21D7A0F0A}" srcOrd="0" destOrd="0" presId="urn:microsoft.com/office/officeart/2005/8/layout/hierarchy1"/>
    <dgm:cxn modelId="{6EA13AE5-6808-49C6-909F-E68EA6A805F1}" srcId="{B95F392F-BD7B-464D-AC7A-01A7E9007210}" destId="{33E87C7E-B2BC-4FD4-8B28-D473CB67445C}" srcOrd="3" destOrd="0" parTransId="{17F75255-6130-4877-9FD6-9EF8F9500EC4}" sibTransId="{589C8370-B8F5-4ADA-9A3D-C7FA2BC1C48D}"/>
    <dgm:cxn modelId="{8A1FB4EC-88C2-2940-9478-9C99F662DFC6}" type="presOf" srcId="{60D9DDAA-1FA9-400A-9AE8-70850D6FABF0}" destId="{9CAB5CC2-C110-554C-8FC1-5CD5728A7DF0}" srcOrd="0" destOrd="0" presId="urn:microsoft.com/office/officeart/2005/8/layout/hierarchy1"/>
    <dgm:cxn modelId="{D982F2F2-C6AD-CB4A-BA66-377D1CBA4E6C}" type="presOf" srcId="{5C1B7BCB-5422-4FAF-82B4-A0EBF362A9F7}" destId="{410EDE17-DFB9-504F-80DD-3619D2A20FE6}" srcOrd="0" destOrd="0" presId="urn:microsoft.com/office/officeart/2005/8/layout/hierarchy1"/>
    <dgm:cxn modelId="{3BEDFC9A-6AF2-094F-8D15-37EFCD675EAD}" type="presParOf" srcId="{850E7C62-1D5C-054E-AAE1-C4F21D7A0F0A}" destId="{595A0DAB-2F6D-6A45-9112-91CAB3DA771F}" srcOrd="0" destOrd="0" presId="urn:microsoft.com/office/officeart/2005/8/layout/hierarchy1"/>
    <dgm:cxn modelId="{9B34A00A-E3B6-4244-839C-B706CB861E8F}" type="presParOf" srcId="{595A0DAB-2F6D-6A45-9112-91CAB3DA771F}" destId="{A225BDF0-AD8E-804D-A656-3F25C926BFC2}" srcOrd="0" destOrd="0" presId="urn:microsoft.com/office/officeart/2005/8/layout/hierarchy1"/>
    <dgm:cxn modelId="{4F021F8F-4407-2647-AEB8-4FE973EF4AA9}" type="presParOf" srcId="{A225BDF0-AD8E-804D-A656-3F25C926BFC2}" destId="{325D4894-C562-4846-8FCB-DB4ECC6125C8}" srcOrd="0" destOrd="0" presId="urn:microsoft.com/office/officeart/2005/8/layout/hierarchy1"/>
    <dgm:cxn modelId="{3136785E-13EA-E240-A8DA-40DD47880A39}" type="presParOf" srcId="{A225BDF0-AD8E-804D-A656-3F25C926BFC2}" destId="{410EDE17-DFB9-504F-80DD-3619D2A20FE6}" srcOrd="1" destOrd="0" presId="urn:microsoft.com/office/officeart/2005/8/layout/hierarchy1"/>
    <dgm:cxn modelId="{D45D4116-5C61-F147-8B84-5826F3EB1E11}" type="presParOf" srcId="{595A0DAB-2F6D-6A45-9112-91CAB3DA771F}" destId="{0F1AD959-1387-5A40-B838-DBCB286AD780}" srcOrd="1" destOrd="0" presId="urn:microsoft.com/office/officeart/2005/8/layout/hierarchy1"/>
    <dgm:cxn modelId="{5C38F53F-D8F6-5343-8847-2E5D58170F2E}" type="presParOf" srcId="{850E7C62-1D5C-054E-AAE1-C4F21D7A0F0A}" destId="{48C6B76E-C88C-A446-9B96-4E2A70765CE8}" srcOrd="1" destOrd="0" presId="urn:microsoft.com/office/officeart/2005/8/layout/hierarchy1"/>
    <dgm:cxn modelId="{B540BCF4-6E28-9D49-B463-C01E134E5D36}" type="presParOf" srcId="{48C6B76E-C88C-A446-9B96-4E2A70765CE8}" destId="{CC9AC3AE-AC39-4E46-B5CE-3064A5C0EF6E}" srcOrd="0" destOrd="0" presId="urn:microsoft.com/office/officeart/2005/8/layout/hierarchy1"/>
    <dgm:cxn modelId="{77B03C34-9662-F442-912D-0C93B0833E06}" type="presParOf" srcId="{CC9AC3AE-AC39-4E46-B5CE-3064A5C0EF6E}" destId="{B0C98B91-10C2-B54F-9FAB-BF9A0240E03F}" srcOrd="0" destOrd="0" presId="urn:microsoft.com/office/officeart/2005/8/layout/hierarchy1"/>
    <dgm:cxn modelId="{F74170C4-8EDC-0143-BEB9-48392E014572}" type="presParOf" srcId="{CC9AC3AE-AC39-4E46-B5CE-3064A5C0EF6E}" destId="{9CAB5CC2-C110-554C-8FC1-5CD5728A7DF0}" srcOrd="1" destOrd="0" presId="urn:microsoft.com/office/officeart/2005/8/layout/hierarchy1"/>
    <dgm:cxn modelId="{F8F83E1B-A865-F146-A500-3000568519D9}" type="presParOf" srcId="{48C6B76E-C88C-A446-9B96-4E2A70765CE8}" destId="{C12E87DA-FFBF-6F44-A9BB-EE4A5B866BC1}" srcOrd="1" destOrd="0" presId="urn:microsoft.com/office/officeart/2005/8/layout/hierarchy1"/>
    <dgm:cxn modelId="{9E85C8F4-B19F-3C45-8715-76D54BE36A12}" type="presParOf" srcId="{850E7C62-1D5C-054E-AAE1-C4F21D7A0F0A}" destId="{29450C1F-E390-544A-B5F0-C81B32F3AE9F}" srcOrd="2" destOrd="0" presId="urn:microsoft.com/office/officeart/2005/8/layout/hierarchy1"/>
    <dgm:cxn modelId="{438C9177-BE8A-5949-93C4-751ED8888D82}" type="presParOf" srcId="{29450C1F-E390-544A-B5F0-C81B32F3AE9F}" destId="{4A111F91-42F9-8A4E-9436-35F4B5D4A773}" srcOrd="0" destOrd="0" presId="urn:microsoft.com/office/officeart/2005/8/layout/hierarchy1"/>
    <dgm:cxn modelId="{950E5834-18C8-9C4D-9243-59A5829DE183}" type="presParOf" srcId="{4A111F91-42F9-8A4E-9436-35F4B5D4A773}" destId="{AAB85D27-CC20-0F40-AB38-E609101CB7E5}" srcOrd="0" destOrd="0" presId="urn:microsoft.com/office/officeart/2005/8/layout/hierarchy1"/>
    <dgm:cxn modelId="{01A1BDA4-3541-694E-A243-2B1494A316DF}" type="presParOf" srcId="{4A111F91-42F9-8A4E-9436-35F4B5D4A773}" destId="{F04EBB41-ED50-F34C-AA67-55F45DF48A55}" srcOrd="1" destOrd="0" presId="urn:microsoft.com/office/officeart/2005/8/layout/hierarchy1"/>
    <dgm:cxn modelId="{2F14C3D1-1AE3-7043-A9E6-D88049685C47}" type="presParOf" srcId="{29450C1F-E390-544A-B5F0-C81B32F3AE9F}" destId="{79093824-6D92-1C47-BB5E-00DBC8090D77}" srcOrd="1" destOrd="0" presId="urn:microsoft.com/office/officeart/2005/8/layout/hierarchy1"/>
    <dgm:cxn modelId="{5781FA6E-626F-9945-BA7C-0B13699797A5}" type="presParOf" srcId="{850E7C62-1D5C-054E-AAE1-C4F21D7A0F0A}" destId="{659B8D8D-DAD1-CC45-9623-09B18EEDA55E}" srcOrd="3" destOrd="0" presId="urn:microsoft.com/office/officeart/2005/8/layout/hierarchy1"/>
    <dgm:cxn modelId="{70B10FAC-3711-7441-B55C-A7E22454986F}" type="presParOf" srcId="{659B8D8D-DAD1-CC45-9623-09B18EEDA55E}" destId="{1DB3F03A-2042-434E-9F7A-2E05EB9C52A2}" srcOrd="0" destOrd="0" presId="urn:microsoft.com/office/officeart/2005/8/layout/hierarchy1"/>
    <dgm:cxn modelId="{F0E95272-80F7-B941-92DA-25B967C5CE5E}" type="presParOf" srcId="{1DB3F03A-2042-434E-9F7A-2E05EB9C52A2}" destId="{5FDF7410-8E2E-EE48-BA46-C8D68E64E2DC}" srcOrd="0" destOrd="0" presId="urn:microsoft.com/office/officeart/2005/8/layout/hierarchy1"/>
    <dgm:cxn modelId="{F9B2E55B-65B3-4F41-B574-1DED7434A5AF}" type="presParOf" srcId="{1DB3F03A-2042-434E-9F7A-2E05EB9C52A2}" destId="{FE77D5AE-A6C7-974A-9E89-1CCC215837CB}" srcOrd="1" destOrd="0" presId="urn:microsoft.com/office/officeart/2005/8/layout/hierarchy1"/>
    <dgm:cxn modelId="{25798954-8B8B-6D45-A8D5-F3EEA9A3006C}" type="presParOf" srcId="{659B8D8D-DAD1-CC45-9623-09B18EEDA55E}" destId="{E6AB0F7F-A03D-2047-987A-B300C5FD64F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D70710-8B12-40EB-A247-7CC3ED2DD7EA}" type="doc">
      <dgm:prSet loTypeId="urn:microsoft.com/office/officeart/2016/7/layout/LinearArrowProcessNumbered" loCatId="process" qsTypeId="urn:microsoft.com/office/officeart/2005/8/quickstyle/simple1" qsCatId="simple" csTypeId="urn:microsoft.com/office/officeart/2005/8/colors/accent1_2" csCatId="accent1" phldr="1"/>
      <dgm:spPr/>
      <dgm:t>
        <a:bodyPr/>
        <a:lstStyle/>
        <a:p>
          <a:endParaRPr lang="en-US"/>
        </a:p>
      </dgm:t>
    </dgm:pt>
    <dgm:pt modelId="{57617070-F855-448D-BABD-75FBC1A80827}">
      <dgm:prSet custT="1"/>
      <dgm:spPr/>
      <dgm:t>
        <a:bodyPr/>
        <a:lstStyle/>
        <a:p>
          <a:endParaRPr lang="en-US" sz="1600" b="0" i="0" dirty="0"/>
        </a:p>
        <a:p>
          <a:r>
            <a:rPr lang="en-US" sz="1600" b="0" i="0" dirty="0"/>
            <a:t>Almost 45% of the global population has an oral disease, with rates nearly doubling among people with disabilities (WHO).​</a:t>
          </a:r>
          <a:endParaRPr lang="en-US" sz="1600" dirty="0"/>
        </a:p>
      </dgm:t>
    </dgm:pt>
    <dgm:pt modelId="{28974DE7-D978-4358-9CE2-872BF61B3FE2}" type="parTrans" cxnId="{5CB57CCE-1225-45D8-9B50-B35EC517498B}">
      <dgm:prSet/>
      <dgm:spPr/>
      <dgm:t>
        <a:bodyPr/>
        <a:lstStyle/>
        <a:p>
          <a:endParaRPr lang="en-US"/>
        </a:p>
      </dgm:t>
    </dgm:pt>
    <dgm:pt modelId="{BEFA12CC-EBA2-4123-A9B9-E352B8AAE887}" type="sibTrans" cxnId="{5CB57CCE-1225-45D8-9B50-B35EC517498B}">
      <dgm:prSet phldrT="1" custT="1"/>
      <dgm:spPr>
        <a:solidFill>
          <a:schemeClr val="accent3"/>
        </a:solidFill>
      </dgm:spPr>
      <dgm:t>
        <a:bodyPr/>
        <a:lstStyle/>
        <a:p>
          <a:r>
            <a:rPr lang="en-US" sz="1200" b="1" dirty="0"/>
            <a:t>Global Prevalence</a:t>
          </a:r>
        </a:p>
      </dgm:t>
    </dgm:pt>
    <dgm:pt modelId="{FA982818-F00D-42BD-841B-A261628F52C2}">
      <dgm:prSet custT="1"/>
      <dgm:spPr/>
      <dgm:t>
        <a:bodyPr/>
        <a:lstStyle/>
        <a:p>
          <a:r>
            <a:rPr lang="en-US" sz="1600" b="0" i="0"/>
            <a:t>61 million U.S. adults have a disability, including arthritis, Parkinson’s, and stroke effects, which impact dexterity and oral care (CDC).​</a:t>
          </a:r>
          <a:endParaRPr lang="en-US" sz="1600" dirty="0"/>
        </a:p>
      </dgm:t>
    </dgm:pt>
    <dgm:pt modelId="{AB4E0EA6-7E2B-4E7C-ACF4-1D9199FD713F}" type="parTrans" cxnId="{D29B3487-0ABE-44DE-BCC7-962FF1798B18}">
      <dgm:prSet/>
      <dgm:spPr/>
      <dgm:t>
        <a:bodyPr/>
        <a:lstStyle/>
        <a:p>
          <a:endParaRPr lang="en-US"/>
        </a:p>
      </dgm:t>
    </dgm:pt>
    <dgm:pt modelId="{1790DEBD-73A4-4706-A5A4-03ABBC6331BF}" type="sibTrans" cxnId="{D29B3487-0ABE-44DE-BCC7-962FF1798B18}">
      <dgm:prSet phldrT="2" custT="1"/>
      <dgm:spPr>
        <a:solidFill>
          <a:schemeClr val="accent3"/>
        </a:solidFill>
      </dgm:spPr>
      <dgm:t>
        <a:bodyPr/>
        <a:lstStyle/>
        <a:p>
          <a:r>
            <a:rPr lang="en-US" sz="1200" b="1" dirty="0"/>
            <a:t>U.S. Adult with Limited Dexterity</a:t>
          </a:r>
        </a:p>
      </dgm:t>
    </dgm:pt>
    <dgm:pt modelId="{0A5199AF-DE5E-457F-9935-9C587EE0FE9F}">
      <dgm:prSet custT="1"/>
      <dgm:spPr/>
      <dgm:t>
        <a:bodyPr/>
        <a:lstStyle/>
        <a:p>
          <a:r>
            <a:rPr lang="en-US" sz="1600" b="0" i="0"/>
            <a:t>Individuals with physical limitations are 2–3 times more likely to develop severe periodontal disease (Pocket Dentistry) .​</a:t>
          </a:r>
          <a:endParaRPr lang="en-US" sz="1600" dirty="0"/>
        </a:p>
      </dgm:t>
    </dgm:pt>
    <dgm:pt modelId="{4D0FA3FB-CD8F-4059-AD13-77DD8FAD84C9}" type="parTrans" cxnId="{DF00A83C-6DFD-4953-8FE2-8ABEDDB907E2}">
      <dgm:prSet/>
      <dgm:spPr/>
      <dgm:t>
        <a:bodyPr/>
        <a:lstStyle/>
        <a:p>
          <a:endParaRPr lang="en-US"/>
        </a:p>
      </dgm:t>
    </dgm:pt>
    <dgm:pt modelId="{ED816BCD-FCCF-4345-9536-C3CE8BAF4B8B}" type="sibTrans" cxnId="{DF00A83C-6DFD-4953-8FE2-8ABEDDB907E2}">
      <dgm:prSet phldrT="3" custT="1"/>
      <dgm:spPr>
        <a:solidFill>
          <a:schemeClr val="accent3"/>
        </a:solidFill>
      </dgm:spPr>
      <dgm:t>
        <a:bodyPr/>
        <a:lstStyle/>
        <a:p>
          <a:r>
            <a:rPr lang="en-US" sz="1200" b="1" dirty="0"/>
            <a:t>Periodontal Disease</a:t>
          </a:r>
        </a:p>
      </dgm:t>
    </dgm:pt>
    <dgm:pt modelId="{0EBF337B-959F-4EE5-9F77-EC9C4D3A83B3}">
      <dgm:prSet custT="1"/>
      <dgm:spPr/>
      <dgm:t>
        <a:bodyPr/>
        <a:lstStyle/>
        <a:p>
          <a:r>
            <a:rPr lang="en-US" sz="1600" b="0" i="0" dirty="0"/>
            <a:t>65% of adults with physical limitations experience gingivitis, compared to 30% of the general population (Journal of Oral Health).​</a:t>
          </a:r>
          <a:endParaRPr lang="en-US" sz="1600" dirty="0"/>
        </a:p>
      </dgm:t>
    </dgm:pt>
    <dgm:pt modelId="{93AD8DC6-5D31-4B9C-805C-5DC830BA33A0}" type="parTrans" cxnId="{001C3431-60D4-4EC0-B1B6-F4F36A0F82B7}">
      <dgm:prSet/>
      <dgm:spPr/>
      <dgm:t>
        <a:bodyPr/>
        <a:lstStyle/>
        <a:p>
          <a:endParaRPr lang="en-US"/>
        </a:p>
      </dgm:t>
    </dgm:pt>
    <dgm:pt modelId="{5408CFCF-B757-4E3E-89B2-D391BE377A0B}" type="sibTrans" cxnId="{001C3431-60D4-4EC0-B1B6-F4F36A0F82B7}">
      <dgm:prSet phldrT="4" custT="1"/>
      <dgm:spPr>
        <a:solidFill>
          <a:schemeClr val="accent3"/>
        </a:solidFill>
      </dgm:spPr>
      <dgm:t>
        <a:bodyPr/>
        <a:lstStyle/>
        <a:p>
          <a:r>
            <a:rPr lang="en-US" sz="1200" b="1" dirty="0"/>
            <a:t>Plaque and Gingivitis</a:t>
          </a:r>
        </a:p>
      </dgm:t>
    </dgm:pt>
    <dgm:pt modelId="{3186ACA4-F432-F040-85CE-404B0672D777}" type="pres">
      <dgm:prSet presAssocID="{29D70710-8B12-40EB-A247-7CC3ED2DD7EA}" presName="linearFlow" presStyleCnt="0">
        <dgm:presLayoutVars>
          <dgm:dir/>
          <dgm:animLvl val="lvl"/>
          <dgm:resizeHandles val="exact"/>
        </dgm:presLayoutVars>
      </dgm:prSet>
      <dgm:spPr/>
    </dgm:pt>
    <dgm:pt modelId="{B9374822-4182-2341-AD6C-136F746DA02E}" type="pres">
      <dgm:prSet presAssocID="{57617070-F855-448D-BABD-75FBC1A80827}" presName="compositeNode" presStyleCnt="0"/>
      <dgm:spPr/>
    </dgm:pt>
    <dgm:pt modelId="{2BF74594-EEDF-3643-AE9A-CCBA2341F212}" type="pres">
      <dgm:prSet presAssocID="{57617070-F855-448D-BABD-75FBC1A80827}" presName="parTx" presStyleLbl="node1" presStyleIdx="0" presStyleCnt="0">
        <dgm:presLayoutVars>
          <dgm:chMax val="0"/>
          <dgm:chPref val="0"/>
          <dgm:bulletEnabled val="1"/>
        </dgm:presLayoutVars>
      </dgm:prSet>
      <dgm:spPr/>
    </dgm:pt>
    <dgm:pt modelId="{0F508B63-5764-824D-8D4D-9898BFAF893F}" type="pres">
      <dgm:prSet presAssocID="{57617070-F855-448D-BABD-75FBC1A80827}" presName="parSh" presStyleCnt="0"/>
      <dgm:spPr/>
    </dgm:pt>
    <dgm:pt modelId="{16D6DAC4-921B-AD41-B856-8C68A72D4970}" type="pres">
      <dgm:prSet presAssocID="{57617070-F855-448D-BABD-75FBC1A80827}" presName="lineNode" presStyleLbl="alignAccFollowNode1" presStyleIdx="0" presStyleCnt="12"/>
      <dgm:spPr/>
    </dgm:pt>
    <dgm:pt modelId="{849067F8-AEF1-ED41-B4FB-FCD1C7B753CA}" type="pres">
      <dgm:prSet presAssocID="{57617070-F855-448D-BABD-75FBC1A80827}" presName="lineArrowNode" presStyleLbl="alignAccFollowNode1" presStyleIdx="1" presStyleCnt="12"/>
      <dgm:spPr/>
    </dgm:pt>
    <dgm:pt modelId="{547A69BC-AED0-EE49-B847-8728EF7FA38B}" type="pres">
      <dgm:prSet presAssocID="{BEFA12CC-EBA2-4123-A9B9-E352B8AAE887}" presName="sibTransNodeCircle" presStyleLbl="alignNode1" presStyleIdx="0" presStyleCnt="4" custScaleX="113034" custScaleY="132078" custLinFactNeighborX="-4036">
        <dgm:presLayoutVars>
          <dgm:chMax val="0"/>
          <dgm:bulletEnabled/>
        </dgm:presLayoutVars>
      </dgm:prSet>
      <dgm:spPr/>
    </dgm:pt>
    <dgm:pt modelId="{C3839BA6-6B5F-C94A-964E-E88993A34CF8}" type="pres">
      <dgm:prSet presAssocID="{BEFA12CC-EBA2-4123-A9B9-E352B8AAE887}" presName="spacerBetweenCircleAndCallout" presStyleCnt="0">
        <dgm:presLayoutVars/>
      </dgm:prSet>
      <dgm:spPr/>
    </dgm:pt>
    <dgm:pt modelId="{F7924A26-B74B-7C4F-AC6C-ED5DD115B257}" type="pres">
      <dgm:prSet presAssocID="{57617070-F855-448D-BABD-75FBC1A80827}" presName="nodeText" presStyleLbl="alignAccFollowNode1" presStyleIdx="2" presStyleCnt="12" custScaleY="100000">
        <dgm:presLayoutVars>
          <dgm:bulletEnabled val="1"/>
        </dgm:presLayoutVars>
      </dgm:prSet>
      <dgm:spPr/>
    </dgm:pt>
    <dgm:pt modelId="{4E8EAE5C-E462-E04E-AEB3-247909F35FF1}" type="pres">
      <dgm:prSet presAssocID="{BEFA12CC-EBA2-4123-A9B9-E352B8AAE887}" presName="sibTransComposite" presStyleCnt="0"/>
      <dgm:spPr/>
    </dgm:pt>
    <dgm:pt modelId="{415CE259-1B86-D64D-B9A4-ACC2E54A689A}" type="pres">
      <dgm:prSet presAssocID="{FA982818-F00D-42BD-841B-A261628F52C2}" presName="compositeNode" presStyleCnt="0"/>
      <dgm:spPr/>
    </dgm:pt>
    <dgm:pt modelId="{4883B055-922D-FC4B-B183-DB46FB716505}" type="pres">
      <dgm:prSet presAssocID="{FA982818-F00D-42BD-841B-A261628F52C2}" presName="parTx" presStyleLbl="node1" presStyleIdx="0" presStyleCnt="0">
        <dgm:presLayoutVars>
          <dgm:chMax val="0"/>
          <dgm:chPref val="0"/>
          <dgm:bulletEnabled val="1"/>
        </dgm:presLayoutVars>
      </dgm:prSet>
      <dgm:spPr/>
    </dgm:pt>
    <dgm:pt modelId="{87B24AC5-D641-434C-A25C-270D2677E3C1}" type="pres">
      <dgm:prSet presAssocID="{FA982818-F00D-42BD-841B-A261628F52C2}" presName="parSh" presStyleCnt="0"/>
      <dgm:spPr/>
    </dgm:pt>
    <dgm:pt modelId="{A5B42AE5-4575-BC45-A5B9-EBBA0CD6D6CF}" type="pres">
      <dgm:prSet presAssocID="{FA982818-F00D-42BD-841B-A261628F52C2}" presName="lineNode" presStyleLbl="alignAccFollowNode1" presStyleIdx="3" presStyleCnt="12"/>
      <dgm:spPr/>
    </dgm:pt>
    <dgm:pt modelId="{260B12A0-4272-3045-9B2F-A6BE008B92BE}" type="pres">
      <dgm:prSet presAssocID="{FA982818-F00D-42BD-841B-A261628F52C2}" presName="lineArrowNode" presStyleLbl="alignAccFollowNode1" presStyleIdx="4" presStyleCnt="12"/>
      <dgm:spPr/>
    </dgm:pt>
    <dgm:pt modelId="{D6B1B5D1-141B-8E45-830A-607BBA9283BC}" type="pres">
      <dgm:prSet presAssocID="{1790DEBD-73A4-4706-A5A4-03ABBC6331BF}" presName="sibTransNodeCircle" presStyleLbl="alignNode1" presStyleIdx="1" presStyleCnt="4" custScaleX="248755" custScaleY="109797" custLinFactNeighborX="-16017" custLinFactNeighborY="8076">
        <dgm:presLayoutVars>
          <dgm:chMax val="0"/>
          <dgm:bulletEnabled/>
        </dgm:presLayoutVars>
      </dgm:prSet>
      <dgm:spPr/>
    </dgm:pt>
    <dgm:pt modelId="{53F75FA4-B259-C544-A50E-C138771F5A83}" type="pres">
      <dgm:prSet presAssocID="{1790DEBD-73A4-4706-A5A4-03ABBC6331BF}" presName="spacerBetweenCircleAndCallout" presStyleCnt="0">
        <dgm:presLayoutVars/>
      </dgm:prSet>
      <dgm:spPr/>
    </dgm:pt>
    <dgm:pt modelId="{E626ABA0-55BA-2E49-A2AA-7F36FA62FD1E}" type="pres">
      <dgm:prSet presAssocID="{FA982818-F00D-42BD-841B-A261628F52C2}" presName="nodeText" presStyleLbl="alignAccFollowNode1" presStyleIdx="5" presStyleCnt="12" custScaleY="137669">
        <dgm:presLayoutVars>
          <dgm:bulletEnabled val="1"/>
        </dgm:presLayoutVars>
      </dgm:prSet>
      <dgm:spPr/>
    </dgm:pt>
    <dgm:pt modelId="{00BA31A3-C0E1-4343-9298-BE79C0482BBE}" type="pres">
      <dgm:prSet presAssocID="{1790DEBD-73A4-4706-A5A4-03ABBC6331BF}" presName="sibTransComposite" presStyleCnt="0"/>
      <dgm:spPr/>
    </dgm:pt>
    <dgm:pt modelId="{2B99C3D7-1380-134A-8546-3795B1629FAB}" type="pres">
      <dgm:prSet presAssocID="{0A5199AF-DE5E-457F-9935-9C587EE0FE9F}" presName="compositeNode" presStyleCnt="0"/>
      <dgm:spPr/>
    </dgm:pt>
    <dgm:pt modelId="{8BB8576C-FE1E-6B49-A3B7-AE999610E1A8}" type="pres">
      <dgm:prSet presAssocID="{0A5199AF-DE5E-457F-9935-9C587EE0FE9F}" presName="parTx" presStyleLbl="node1" presStyleIdx="0" presStyleCnt="0">
        <dgm:presLayoutVars>
          <dgm:chMax val="0"/>
          <dgm:chPref val="0"/>
          <dgm:bulletEnabled val="1"/>
        </dgm:presLayoutVars>
      </dgm:prSet>
      <dgm:spPr/>
    </dgm:pt>
    <dgm:pt modelId="{44F7A70E-8DA1-F743-86F1-E783AB83AC97}" type="pres">
      <dgm:prSet presAssocID="{0A5199AF-DE5E-457F-9935-9C587EE0FE9F}" presName="parSh" presStyleCnt="0"/>
      <dgm:spPr/>
    </dgm:pt>
    <dgm:pt modelId="{85AA91E3-A90B-CC4F-964D-6F2B2358079A}" type="pres">
      <dgm:prSet presAssocID="{0A5199AF-DE5E-457F-9935-9C587EE0FE9F}" presName="lineNode" presStyleLbl="alignAccFollowNode1" presStyleIdx="6" presStyleCnt="12"/>
      <dgm:spPr/>
    </dgm:pt>
    <dgm:pt modelId="{D273076F-7C69-E444-8A1B-7271656DE590}" type="pres">
      <dgm:prSet presAssocID="{0A5199AF-DE5E-457F-9935-9C587EE0FE9F}" presName="lineArrowNode" presStyleLbl="alignAccFollowNode1" presStyleIdx="7" presStyleCnt="12"/>
      <dgm:spPr/>
    </dgm:pt>
    <dgm:pt modelId="{C5D6E42C-7692-8B42-A486-CB6880D15DCD}" type="pres">
      <dgm:prSet presAssocID="{ED816BCD-FCCF-4345-9536-C3CE8BAF4B8B}" presName="sibTransNodeCircle" presStyleLbl="alignNode1" presStyleIdx="2" presStyleCnt="4" custScaleX="200769">
        <dgm:presLayoutVars>
          <dgm:chMax val="0"/>
          <dgm:bulletEnabled/>
        </dgm:presLayoutVars>
      </dgm:prSet>
      <dgm:spPr/>
    </dgm:pt>
    <dgm:pt modelId="{E8C8687B-983D-6B49-99EF-DFB3A92A0CB4}" type="pres">
      <dgm:prSet presAssocID="{ED816BCD-FCCF-4345-9536-C3CE8BAF4B8B}" presName="spacerBetweenCircleAndCallout" presStyleCnt="0">
        <dgm:presLayoutVars/>
      </dgm:prSet>
      <dgm:spPr/>
    </dgm:pt>
    <dgm:pt modelId="{FBC66B3A-B026-7142-8C38-21F9BD4F0FA5}" type="pres">
      <dgm:prSet presAssocID="{0A5199AF-DE5E-457F-9935-9C587EE0FE9F}" presName="nodeText" presStyleLbl="alignAccFollowNode1" presStyleIdx="8" presStyleCnt="12" custScaleY="120444" custLinFactNeighborX="0" custLinFactNeighborY="-3789">
        <dgm:presLayoutVars>
          <dgm:bulletEnabled val="1"/>
        </dgm:presLayoutVars>
      </dgm:prSet>
      <dgm:spPr/>
    </dgm:pt>
    <dgm:pt modelId="{0CE9DC3F-1F9E-6344-A65B-39A65E118A27}" type="pres">
      <dgm:prSet presAssocID="{ED816BCD-FCCF-4345-9536-C3CE8BAF4B8B}" presName="sibTransComposite" presStyleCnt="0"/>
      <dgm:spPr/>
    </dgm:pt>
    <dgm:pt modelId="{47C0F390-39CE-CA4A-91B2-0AFE9A4C8E9E}" type="pres">
      <dgm:prSet presAssocID="{0EBF337B-959F-4EE5-9F77-EC9C4D3A83B3}" presName="compositeNode" presStyleCnt="0"/>
      <dgm:spPr/>
    </dgm:pt>
    <dgm:pt modelId="{2633AB7B-2D40-D549-9E6A-A01CFADDF75D}" type="pres">
      <dgm:prSet presAssocID="{0EBF337B-959F-4EE5-9F77-EC9C4D3A83B3}" presName="parTx" presStyleLbl="node1" presStyleIdx="0" presStyleCnt="0">
        <dgm:presLayoutVars>
          <dgm:chMax val="0"/>
          <dgm:chPref val="0"/>
          <dgm:bulletEnabled val="1"/>
        </dgm:presLayoutVars>
      </dgm:prSet>
      <dgm:spPr/>
    </dgm:pt>
    <dgm:pt modelId="{6524AEFF-67A0-EB44-928A-49BB3FAD8B83}" type="pres">
      <dgm:prSet presAssocID="{0EBF337B-959F-4EE5-9F77-EC9C4D3A83B3}" presName="parSh" presStyleCnt="0"/>
      <dgm:spPr/>
    </dgm:pt>
    <dgm:pt modelId="{0E2FC3A7-D687-6444-A053-4C825D079C82}" type="pres">
      <dgm:prSet presAssocID="{0EBF337B-959F-4EE5-9F77-EC9C4D3A83B3}" presName="lineNode" presStyleLbl="alignAccFollowNode1" presStyleIdx="9" presStyleCnt="12"/>
      <dgm:spPr/>
    </dgm:pt>
    <dgm:pt modelId="{D7AF0C46-DFF6-BE43-8FED-AE17AC6D8DC1}" type="pres">
      <dgm:prSet presAssocID="{0EBF337B-959F-4EE5-9F77-EC9C4D3A83B3}" presName="lineArrowNode" presStyleLbl="alignAccFollowNode1" presStyleIdx="10" presStyleCnt="12"/>
      <dgm:spPr/>
    </dgm:pt>
    <dgm:pt modelId="{AA2877B7-31FA-5D48-AAEF-F1460E6E55D0}" type="pres">
      <dgm:prSet presAssocID="{5408CFCF-B757-4E3E-89B2-D391BE377A0B}" presName="sibTransNodeCircle" presStyleLbl="alignNode1" presStyleIdx="3" presStyleCnt="4" custScaleX="148883" custScaleY="100000">
        <dgm:presLayoutVars>
          <dgm:chMax val="0"/>
          <dgm:bulletEnabled/>
        </dgm:presLayoutVars>
      </dgm:prSet>
      <dgm:spPr/>
    </dgm:pt>
    <dgm:pt modelId="{36A450C6-F27C-1540-BBB4-2B0394261AD3}" type="pres">
      <dgm:prSet presAssocID="{5408CFCF-B757-4E3E-89B2-D391BE377A0B}" presName="spacerBetweenCircleAndCallout" presStyleCnt="0">
        <dgm:presLayoutVars/>
      </dgm:prSet>
      <dgm:spPr/>
    </dgm:pt>
    <dgm:pt modelId="{3E238C32-0750-264B-AECC-6C6D4EB06E9D}" type="pres">
      <dgm:prSet presAssocID="{0EBF337B-959F-4EE5-9F77-EC9C4D3A83B3}" presName="nodeText" presStyleLbl="alignAccFollowNode1" presStyleIdx="11" presStyleCnt="12" custScaleY="114311" custLinFactNeighborX="-605" custLinFactNeighborY="-3284">
        <dgm:presLayoutVars>
          <dgm:bulletEnabled val="1"/>
        </dgm:presLayoutVars>
      </dgm:prSet>
      <dgm:spPr/>
    </dgm:pt>
  </dgm:ptLst>
  <dgm:cxnLst>
    <dgm:cxn modelId="{674DD922-DBEB-134C-8C8E-55D364772A70}" type="presOf" srcId="{1790DEBD-73A4-4706-A5A4-03ABBC6331BF}" destId="{D6B1B5D1-141B-8E45-830A-607BBA9283BC}" srcOrd="0" destOrd="0" presId="urn:microsoft.com/office/officeart/2016/7/layout/LinearArrowProcessNumbered"/>
    <dgm:cxn modelId="{001C3431-60D4-4EC0-B1B6-F4F36A0F82B7}" srcId="{29D70710-8B12-40EB-A247-7CC3ED2DD7EA}" destId="{0EBF337B-959F-4EE5-9F77-EC9C4D3A83B3}" srcOrd="3" destOrd="0" parTransId="{93AD8DC6-5D31-4B9C-805C-5DC830BA33A0}" sibTransId="{5408CFCF-B757-4E3E-89B2-D391BE377A0B}"/>
    <dgm:cxn modelId="{3E250B3A-FEF5-7542-9DE4-D7FC588B1EBC}" type="presOf" srcId="{FA982818-F00D-42BD-841B-A261628F52C2}" destId="{E626ABA0-55BA-2E49-A2AA-7F36FA62FD1E}" srcOrd="0" destOrd="0" presId="urn:microsoft.com/office/officeart/2016/7/layout/LinearArrowProcessNumbered"/>
    <dgm:cxn modelId="{DF00A83C-6DFD-4953-8FE2-8ABEDDB907E2}" srcId="{29D70710-8B12-40EB-A247-7CC3ED2DD7EA}" destId="{0A5199AF-DE5E-457F-9935-9C587EE0FE9F}" srcOrd="2" destOrd="0" parTransId="{4D0FA3FB-CD8F-4059-AD13-77DD8FAD84C9}" sibTransId="{ED816BCD-FCCF-4345-9536-C3CE8BAF4B8B}"/>
    <dgm:cxn modelId="{0A68A64C-7DA0-AB45-B38A-1482D62E0B20}" type="presOf" srcId="{57617070-F855-448D-BABD-75FBC1A80827}" destId="{F7924A26-B74B-7C4F-AC6C-ED5DD115B257}" srcOrd="0" destOrd="0" presId="urn:microsoft.com/office/officeart/2016/7/layout/LinearArrowProcessNumbered"/>
    <dgm:cxn modelId="{CDFC6E6C-5DEF-0F4E-9604-327BD7F22E4C}" type="presOf" srcId="{29D70710-8B12-40EB-A247-7CC3ED2DD7EA}" destId="{3186ACA4-F432-F040-85CE-404B0672D777}" srcOrd="0" destOrd="0" presId="urn:microsoft.com/office/officeart/2016/7/layout/LinearArrowProcessNumbered"/>
    <dgm:cxn modelId="{E167216D-6690-2440-8584-558D50C331A7}" type="presOf" srcId="{ED816BCD-FCCF-4345-9536-C3CE8BAF4B8B}" destId="{C5D6E42C-7692-8B42-A486-CB6880D15DCD}" srcOrd="0" destOrd="0" presId="urn:microsoft.com/office/officeart/2016/7/layout/LinearArrowProcessNumbered"/>
    <dgm:cxn modelId="{D29B3487-0ABE-44DE-BCC7-962FF1798B18}" srcId="{29D70710-8B12-40EB-A247-7CC3ED2DD7EA}" destId="{FA982818-F00D-42BD-841B-A261628F52C2}" srcOrd="1" destOrd="0" parTransId="{AB4E0EA6-7E2B-4E7C-ACF4-1D9199FD713F}" sibTransId="{1790DEBD-73A4-4706-A5A4-03ABBC6331BF}"/>
    <dgm:cxn modelId="{7C9BC8A8-3335-8049-B4A9-31E74B089B63}" type="presOf" srcId="{BEFA12CC-EBA2-4123-A9B9-E352B8AAE887}" destId="{547A69BC-AED0-EE49-B847-8728EF7FA38B}" srcOrd="0" destOrd="0" presId="urn:microsoft.com/office/officeart/2016/7/layout/LinearArrowProcessNumbered"/>
    <dgm:cxn modelId="{818D8FB4-B59D-6645-B700-31C388F2DD5D}" type="presOf" srcId="{5408CFCF-B757-4E3E-89B2-D391BE377A0B}" destId="{AA2877B7-31FA-5D48-AAEF-F1460E6E55D0}" srcOrd="0" destOrd="0" presId="urn:microsoft.com/office/officeart/2016/7/layout/LinearArrowProcessNumbered"/>
    <dgm:cxn modelId="{484172CA-48BD-D545-B543-BCA22957F293}" type="presOf" srcId="{0A5199AF-DE5E-457F-9935-9C587EE0FE9F}" destId="{FBC66B3A-B026-7142-8C38-21F9BD4F0FA5}" srcOrd="0" destOrd="0" presId="urn:microsoft.com/office/officeart/2016/7/layout/LinearArrowProcessNumbered"/>
    <dgm:cxn modelId="{5CB57CCE-1225-45D8-9B50-B35EC517498B}" srcId="{29D70710-8B12-40EB-A247-7CC3ED2DD7EA}" destId="{57617070-F855-448D-BABD-75FBC1A80827}" srcOrd="0" destOrd="0" parTransId="{28974DE7-D978-4358-9CE2-872BF61B3FE2}" sibTransId="{BEFA12CC-EBA2-4123-A9B9-E352B8AAE887}"/>
    <dgm:cxn modelId="{995432F1-E7F2-0F42-89BB-99FDD9A3F775}" type="presOf" srcId="{0EBF337B-959F-4EE5-9F77-EC9C4D3A83B3}" destId="{3E238C32-0750-264B-AECC-6C6D4EB06E9D}" srcOrd="0" destOrd="0" presId="urn:microsoft.com/office/officeart/2016/7/layout/LinearArrowProcessNumbered"/>
    <dgm:cxn modelId="{58405ED8-DF71-FB42-85C8-45A19D5CF5AA}" type="presParOf" srcId="{3186ACA4-F432-F040-85CE-404B0672D777}" destId="{B9374822-4182-2341-AD6C-136F746DA02E}" srcOrd="0" destOrd="0" presId="urn:microsoft.com/office/officeart/2016/7/layout/LinearArrowProcessNumbered"/>
    <dgm:cxn modelId="{33125CF7-7905-6541-B61A-8C7BC292F31E}" type="presParOf" srcId="{B9374822-4182-2341-AD6C-136F746DA02E}" destId="{2BF74594-EEDF-3643-AE9A-CCBA2341F212}" srcOrd="0" destOrd="0" presId="urn:microsoft.com/office/officeart/2016/7/layout/LinearArrowProcessNumbered"/>
    <dgm:cxn modelId="{B21D6BF1-E13F-C647-BF0A-FDBA4F527DAA}" type="presParOf" srcId="{B9374822-4182-2341-AD6C-136F746DA02E}" destId="{0F508B63-5764-824D-8D4D-9898BFAF893F}" srcOrd="1" destOrd="0" presId="urn:microsoft.com/office/officeart/2016/7/layout/LinearArrowProcessNumbered"/>
    <dgm:cxn modelId="{C0F8EE71-FA55-B640-BF4A-26E8B01A4CCC}" type="presParOf" srcId="{0F508B63-5764-824D-8D4D-9898BFAF893F}" destId="{16D6DAC4-921B-AD41-B856-8C68A72D4970}" srcOrd="0" destOrd="0" presId="urn:microsoft.com/office/officeart/2016/7/layout/LinearArrowProcessNumbered"/>
    <dgm:cxn modelId="{77884AF7-D66A-774F-9FC9-729EDBF1A789}" type="presParOf" srcId="{0F508B63-5764-824D-8D4D-9898BFAF893F}" destId="{849067F8-AEF1-ED41-B4FB-FCD1C7B753CA}" srcOrd="1" destOrd="0" presId="urn:microsoft.com/office/officeart/2016/7/layout/LinearArrowProcessNumbered"/>
    <dgm:cxn modelId="{3C11CDFC-3520-2245-A5B5-1323E8632A98}" type="presParOf" srcId="{0F508B63-5764-824D-8D4D-9898BFAF893F}" destId="{547A69BC-AED0-EE49-B847-8728EF7FA38B}" srcOrd="2" destOrd="0" presId="urn:microsoft.com/office/officeart/2016/7/layout/LinearArrowProcessNumbered"/>
    <dgm:cxn modelId="{F87B9793-86A3-3E4E-9962-0ABA74238FD7}" type="presParOf" srcId="{0F508B63-5764-824D-8D4D-9898BFAF893F}" destId="{C3839BA6-6B5F-C94A-964E-E88993A34CF8}" srcOrd="3" destOrd="0" presId="urn:microsoft.com/office/officeart/2016/7/layout/LinearArrowProcessNumbered"/>
    <dgm:cxn modelId="{5DC79B95-CB6B-564A-A253-0CAEE62111F8}" type="presParOf" srcId="{B9374822-4182-2341-AD6C-136F746DA02E}" destId="{F7924A26-B74B-7C4F-AC6C-ED5DD115B257}" srcOrd="2" destOrd="0" presId="urn:microsoft.com/office/officeart/2016/7/layout/LinearArrowProcessNumbered"/>
    <dgm:cxn modelId="{FA0AB804-CAF1-DD45-9280-69C862FD79B4}" type="presParOf" srcId="{3186ACA4-F432-F040-85CE-404B0672D777}" destId="{4E8EAE5C-E462-E04E-AEB3-247909F35FF1}" srcOrd="1" destOrd="0" presId="urn:microsoft.com/office/officeart/2016/7/layout/LinearArrowProcessNumbered"/>
    <dgm:cxn modelId="{71602888-4C1D-234A-AE16-146CB4B3EB65}" type="presParOf" srcId="{3186ACA4-F432-F040-85CE-404B0672D777}" destId="{415CE259-1B86-D64D-B9A4-ACC2E54A689A}" srcOrd="2" destOrd="0" presId="urn:microsoft.com/office/officeart/2016/7/layout/LinearArrowProcessNumbered"/>
    <dgm:cxn modelId="{D277FE7E-A6E2-5A43-99F8-40CFCBC46269}" type="presParOf" srcId="{415CE259-1B86-D64D-B9A4-ACC2E54A689A}" destId="{4883B055-922D-FC4B-B183-DB46FB716505}" srcOrd="0" destOrd="0" presId="urn:microsoft.com/office/officeart/2016/7/layout/LinearArrowProcessNumbered"/>
    <dgm:cxn modelId="{7175FF94-4A5D-D048-B2D5-4355538B1A4E}" type="presParOf" srcId="{415CE259-1B86-D64D-B9A4-ACC2E54A689A}" destId="{87B24AC5-D641-434C-A25C-270D2677E3C1}" srcOrd="1" destOrd="0" presId="urn:microsoft.com/office/officeart/2016/7/layout/LinearArrowProcessNumbered"/>
    <dgm:cxn modelId="{9A3A4F12-70E9-7B4B-84A5-80131F2F2C19}" type="presParOf" srcId="{87B24AC5-D641-434C-A25C-270D2677E3C1}" destId="{A5B42AE5-4575-BC45-A5B9-EBBA0CD6D6CF}" srcOrd="0" destOrd="0" presId="urn:microsoft.com/office/officeart/2016/7/layout/LinearArrowProcessNumbered"/>
    <dgm:cxn modelId="{9E1AF818-76AA-3D44-BB89-57D1F63F5473}" type="presParOf" srcId="{87B24AC5-D641-434C-A25C-270D2677E3C1}" destId="{260B12A0-4272-3045-9B2F-A6BE008B92BE}" srcOrd="1" destOrd="0" presId="urn:microsoft.com/office/officeart/2016/7/layout/LinearArrowProcessNumbered"/>
    <dgm:cxn modelId="{FED5A1DB-7F9D-C54C-82BE-9E74D124C226}" type="presParOf" srcId="{87B24AC5-D641-434C-A25C-270D2677E3C1}" destId="{D6B1B5D1-141B-8E45-830A-607BBA9283BC}" srcOrd="2" destOrd="0" presId="urn:microsoft.com/office/officeart/2016/7/layout/LinearArrowProcessNumbered"/>
    <dgm:cxn modelId="{106122CC-EE1D-E945-A0D9-6A3B7412E98A}" type="presParOf" srcId="{87B24AC5-D641-434C-A25C-270D2677E3C1}" destId="{53F75FA4-B259-C544-A50E-C138771F5A83}" srcOrd="3" destOrd="0" presId="urn:microsoft.com/office/officeart/2016/7/layout/LinearArrowProcessNumbered"/>
    <dgm:cxn modelId="{6DB02B26-9B2E-E848-8AB8-38ABA2A864F5}" type="presParOf" srcId="{415CE259-1B86-D64D-B9A4-ACC2E54A689A}" destId="{E626ABA0-55BA-2E49-A2AA-7F36FA62FD1E}" srcOrd="2" destOrd="0" presId="urn:microsoft.com/office/officeart/2016/7/layout/LinearArrowProcessNumbered"/>
    <dgm:cxn modelId="{34D33C36-D223-814E-88C5-3E7EF5C6CC5B}" type="presParOf" srcId="{3186ACA4-F432-F040-85CE-404B0672D777}" destId="{00BA31A3-C0E1-4343-9298-BE79C0482BBE}" srcOrd="3" destOrd="0" presId="urn:microsoft.com/office/officeart/2016/7/layout/LinearArrowProcessNumbered"/>
    <dgm:cxn modelId="{BAC324E5-585B-9F4C-AC09-3F97E6CB9C81}" type="presParOf" srcId="{3186ACA4-F432-F040-85CE-404B0672D777}" destId="{2B99C3D7-1380-134A-8546-3795B1629FAB}" srcOrd="4" destOrd="0" presId="urn:microsoft.com/office/officeart/2016/7/layout/LinearArrowProcessNumbered"/>
    <dgm:cxn modelId="{57D5C2A9-F3E6-B04D-88EB-2E4272006B7A}" type="presParOf" srcId="{2B99C3D7-1380-134A-8546-3795B1629FAB}" destId="{8BB8576C-FE1E-6B49-A3B7-AE999610E1A8}" srcOrd="0" destOrd="0" presId="urn:microsoft.com/office/officeart/2016/7/layout/LinearArrowProcessNumbered"/>
    <dgm:cxn modelId="{D9854AE7-3B19-6A43-99EF-F39687E3ADCE}" type="presParOf" srcId="{2B99C3D7-1380-134A-8546-3795B1629FAB}" destId="{44F7A70E-8DA1-F743-86F1-E783AB83AC97}" srcOrd="1" destOrd="0" presId="urn:microsoft.com/office/officeart/2016/7/layout/LinearArrowProcessNumbered"/>
    <dgm:cxn modelId="{98CE6644-3A38-994A-8D8C-22A4BE90997C}" type="presParOf" srcId="{44F7A70E-8DA1-F743-86F1-E783AB83AC97}" destId="{85AA91E3-A90B-CC4F-964D-6F2B2358079A}" srcOrd="0" destOrd="0" presId="urn:microsoft.com/office/officeart/2016/7/layout/LinearArrowProcessNumbered"/>
    <dgm:cxn modelId="{B4CF6F9F-D0ED-3B4B-A031-1EF80AA547EC}" type="presParOf" srcId="{44F7A70E-8DA1-F743-86F1-E783AB83AC97}" destId="{D273076F-7C69-E444-8A1B-7271656DE590}" srcOrd="1" destOrd="0" presId="urn:microsoft.com/office/officeart/2016/7/layout/LinearArrowProcessNumbered"/>
    <dgm:cxn modelId="{337C28CE-B5E4-1546-A111-03B3A6F91583}" type="presParOf" srcId="{44F7A70E-8DA1-F743-86F1-E783AB83AC97}" destId="{C5D6E42C-7692-8B42-A486-CB6880D15DCD}" srcOrd="2" destOrd="0" presId="urn:microsoft.com/office/officeart/2016/7/layout/LinearArrowProcessNumbered"/>
    <dgm:cxn modelId="{F2CC288A-F852-1148-A1A8-E37C045106D1}" type="presParOf" srcId="{44F7A70E-8DA1-F743-86F1-E783AB83AC97}" destId="{E8C8687B-983D-6B49-99EF-DFB3A92A0CB4}" srcOrd="3" destOrd="0" presId="urn:microsoft.com/office/officeart/2016/7/layout/LinearArrowProcessNumbered"/>
    <dgm:cxn modelId="{DA8FFA73-CBAF-D14C-A2E0-16B27B94A47B}" type="presParOf" srcId="{2B99C3D7-1380-134A-8546-3795B1629FAB}" destId="{FBC66B3A-B026-7142-8C38-21F9BD4F0FA5}" srcOrd="2" destOrd="0" presId="urn:microsoft.com/office/officeart/2016/7/layout/LinearArrowProcessNumbered"/>
    <dgm:cxn modelId="{B2F08BE6-16DE-9445-9099-6022DACE0CE3}" type="presParOf" srcId="{3186ACA4-F432-F040-85CE-404B0672D777}" destId="{0CE9DC3F-1F9E-6344-A65B-39A65E118A27}" srcOrd="5" destOrd="0" presId="urn:microsoft.com/office/officeart/2016/7/layout/LinearArrowProcessNumbered"/>
    <dgm:cxn modelId="{01A0FD29-BBB6-2144-AFFB-74D25C26EABB}" type="presParOf" srcId="{3186ACA4-F432-F040-85CE-404B0672D777}" destId="{47C0F390-39CE-CA4A-91B2-0AFE9A4C8E9E}" srcOrd="6" destOrd="0" presId="urn:microsoft.com/office/officeart/2016/7/layout/LinearArrowProcessNumbered"/>
    <dgm:cxn modelId="{B0DF92B4-6BB9-484D-9396-874CA854BA72}" type="presParOf" srcId="{47C0F390-39CE-CA4A-91B2-0AFE9A4C8E9E}" destId="{2633AB7B-2D40-D549-9E6A-A01CFADDF75D}" srcOrd="0" destOrd="0" presId="urn:microsoft.com/office/officeart/2016/7/layout/LinearArrowProcessNumbered"/>
    <dgm:cxn modelId="{76D41576-919C-4541-877A-A9E613F58F06}" type="presParOf" srcId="{47C0F390-39CE-CA4A-91B2-0AFE9A4C8E9E}" destId="{6524AEFF-67A0-EB44-928A-49BB3FAD8B83}" srcOrd="1" destOrd="0" presId="urn:microsoft.com/office/officeart/2016/7/layout/LinearArrowProcessNumbered"/>
    <dgm:cxn modelId="{FE578C9B-31B4-DC48-A3D5-3127B8C9DDEC}" type="presParOf" srcId="{6524AEFF-67A0-EB44-928A-49BB3FAD8B83}" destId="{0E2FC3A7-D687-6444-A053-4C825D079C82}" srcOrd="0" destOrd="0" presId="urn:microsoft.com/office/officeart/2016/7/layout/LinearArrowProcessNumbered"/>
    <dgm:cxn modelId="{87C5B66C-6A45-5A4D-8311-F810F04C5263}" type="presParOf" srcId="{6524AEFF-67A0-EB44-928A-49BB3FAD8B83}" destId="{D7AF0C46-DFF6-BE43-8FED-AE17AC6D8DC1}" srcOrd="1" destOrd="0" presId="urn:microsoft.com/office/officeart/2016/7/layout/LinearArrowProcessNumbered"/>
    <dgm:cxn modelId="{9DACE997-D0E0-C549-A091-13789F1C48B6}" type="presParOf" srcId="{6524AEFF-67A0-EB44-928A-49BB3FAD8B83}" destId="{AA2877B7-31FA-5D48-AAEF-F1460E6E55D0}" srcOrd="2" destOrd="0" presId="urn:microsoft.com/office/officeart/2016/7/layout/LinearArrowProcessNumbered"/>
    <dgm:cxn modelId="{549D2966-E0CE-FD44-AA04-D1C2FE9C76CB}" type="presParOf" srcId="{6524AEFF-67A0-EB44-928A-49BB3FAD8B83}" destId="{36A450C6-F27C-1540-BBB4-2B0394261AD3}" srcOrd="3" destOrd="0" presId="urn:microsoft.com/office/officeart/2016/7/layout/LinearArrowProcessNumbered"/>
    <dgm:cxn modelId="{3ABB1C42-2428-8145-A10E-E5DCA54C1C4C}" type="presParOf" srcId="{47C0F390-39CE-CA4A-91B2-0AFE9A4C8E9E}" destId="{3E238C32-0750-264B-AECC-6C6D4EB06E9D}"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4D1496-8D5A-484B-9FD1-0F4A82EC284B}" type="doc">
      <dgm:prSet loTypeId="urn:microsoft.com/office/officeart/2005/8/layout/vProcess5" loCatId="process" qsTypeId="urn:microsoft.com/office/officeart/2005/8/quickstyle/simple5" qsCatId="simple" csTypeId="urn:microsoft.com/office/officeart/2005/8/colors/accent1_2" csCatId="accent1" phldr="1"/>
      <dgm:spPr/>
      <dgm:t>
        <a:bodyPr/>
        <a:lstStyle/>
        <a:p>
          <a:endParaRPr lang="en-US"/>
        </a:p>
      </dgm:t>
    </dgm:pt>
    <dgm:pt modelId="{2C36C85B-9C75-43A2-8725-6C9ABB8489D8}">
      <dgm:prSet custT="1"/>
      <dgm:spPr>
        <a:solidFill>
          <a:schemeClr val="accent3">
            <a:lumMod val="20000"/>
            <a:lumOff val="80000"/>
          </a:schemeClr>
        </a:solidFill>
      </dgm:spPr>
      <dgm:t>
        <a:bodyPr/>
        <a:lstStyle/>
        <a:p>
          <a:r>
            <a:rPr lang="en-US" sz="1800" b="0" i="0" dirty="0">
              <a:solidFill>
                <a:schemeClr val="tx1"/>
              </a:solidFill>
              <a:latin typeface="Times New Roman" panose="02020603050405020304" pitchFamily="18" charset="0"/>
              <a:cs typeface="Times New Roman" panose="02020603050405020304" pitchFamily="18" charset="0"/>
            </a:rPr>
            <a:t>Currently Protype Stage​</a:t>
          </a:r>
          <a:endParaRPr lang="en-US" sz="1800" dirty="0">
            <a:solidFill>
              <a:schemeClr val="tx1"/>
            </a:solidFill>
            <a:latin typeface="Times New Roman" panose="02020603050405020304" pitchFamily="18" charset="0"/>
            <a:cs typeface="Times New Roman" panose="02020603050405020304" pitchFamily="18" charset="0"/>
          </a:endParaRPr>
        </a:p>
      </dgm:t>
    </dgm:pt>
    <dgm:pt modelId="{E67087C0-34F2-4BA3-B4D4-BE8DAD7130BF}" type="parTrans" cxnId="{877EF921-2F07-4CA3-AE3D-63F83768DFFB}">
      <dgm:prSet/>
      <dgm:spPr/>
      <dgm:t>
        <a:bodyPr/>
        <a:lstStyle/>
        <a:p>
          <a:endParaRPr lang="en-US"/>
        </a:p>
      </dgm:t>
    </dgm:pt>
    <dgm:pt modelId="{8C09A34A-EF66-4689-A27D-4612D6354CBC}" type="sibTrans" cxnId="{877EF921-2F07-4CA3-AE3D-63F83768DFFB}">
      <dgm:prSet/>
      <dgm:spPr/>
      <dgm:t>
        <a:bodyPr/>
        <a:lstStyle/>
        <a:p>
          <a:endParaRPr lang="en-US"/>
        </a:p>
      </dgm:t>
    </dgm:pt>
    <dgm:pt modelId="{06C06AAA-5252-4734-BF95-8889B5A7CE62}">
      <dgm:prSet/>
      <dgm:spPr>
        <a:solidFill>
          <a:schemeClr val="accent3">
            <a:lumMod val="20000"/>
            <a:lumOff val="80000"/>
          </a:schemeClr>
        </a:solidFill>
      </dgm:spPr>
      <dgm:t>
        <a:bodyPr/>
        <a:lstStyle/>
        <a:p>
          <a:r>
            <a:rPr lang="en-US" b="0" i="0" dirty="0">
              <a:solidFill>
                <a:schemeClr val="tx1"/>
              </a:solidFill>
              <a:latin typeface="Times New Roman" panose="02020603050405020304" pitchFamily="18" charset="0"/>
              <a:cs typeface="Times New Roman" panose="02020603050405020304" pitchFamily="18" charset="0"/>
            </a:rPr>
            <a:t>Approximately 10 handles have been tested and shipped to users for feedback​.</a:t>
          </a:r>
          <a:endParaRPr lang="en-US" dirty="0">
            <a:solidFill>
              <a:schemeClr val="tx1"/>
            </a:solidFill>
            <a:latin typeface="Times New Roman" panose="02020603050405020304" pitchFamily="18" charset="0"/>
            <a:cs typeface="Times New Roman" panose="02020603050405020304" pitchFamily="18" charset="0"/>
          </a:endParaRPr>
        </a:p>
      </dgm:t>
    </dgm:pt>
    <dgm:pt modelId="{7066A91F-1825-4FF9-8C81-183D63259C06}" type="parTrans" cxnId="{1071353F-8118-42F2-BB28-8FB7DF4A4F59}">
      <dgm:prSet/>
      <dgm:spPr/>
      <dgm:t>
        <a:bodyPr/>
        <a:lstStyle/>
        <a:p>
          <a:endParaRPr lang="en-US"/>
        </a:p>
      </dgm:t>
    </dgm:pt>
    <dgm:pt modelId="{EA8AF817-192D-4650-8C75-C49A08094118}" type="sibTrans" cxnId="{1071353F-8118-42F2-BB28-8FB7DF4A4F59}">
      <dgm:prSet/>
      <dgm:spPr/>
      <dgm:t>
        <a:bodyPr/>
        <a:lstStyle/>
        <a:p>
          <a:endParaRPr lang="en-US"/>
        </a:p>
      </dgm:t>
    </dgm:pt>
    <dgm:pt modelId="{06E3ABFD-5D54-4C47-B035-1C760BF921C1}" type="pres">
      <dgm:prSet presAssocID="{5E4D1496-8D5A-484B-9FD1-0F4A82EC284B}" presName="outerComposite" presStyleCnt="0">
        <dgm:presLayoutVars>
          <dgm:chMax val="5"/>
          <dgm:dir/>
          <dgm:resizeHandles val="exact"/>
        </dgm:presLayoutVars>
      </dgm:prSet>
      <dgm:spPr/>
    </dgm:pt>
    <dgm:pt modelId="{D370565A-DE4D-F44E-A12D-A48814D39BCD}" type="pres">
      <dgm:prSet presAssocID="{5E4D1496-8D5A-484B-9FD1-0F4A82EC284B}" presName="dummyMaxCanvas" presStyleCnt="0">
        <dgm:presLayoutVars/>
      </dgm:prSet>
      <dgm:spPr/>
    </dgm:pt>
    <dgm:pt modelId="{64A05E37-DAC9-3F4B-9757-CD4338746271}" type="pres">
      <dgm:prSet presAssocID="{5E4D1496-8D5A-484B-9FD1-0F4A82EC284B}" presName="TwoNodes_1" presStyleLbl="node1" presStyleIdx="0" presStyleCnt="2">
        <dgm:presLayoutVars>
          <dgm:bulletEnabled val="1"/>
        </dgm:presLayoutVars>
      </dgm:prSet>
      <dgm:spPr/>
    </dgm:pt>
    <dgm:pt modelId="{159321B5-E435-FF43-A00D-80F43A07B04B}" type="pres">
      <dgm:prSet presAssocID="{5E4D1496-8D5A-484B-9FD1-0F4A82EC284B}" presName="TwoNodes_2" presStyleLbl="node1" presStyleIdx="1" presStyleCnt="2">
        <dgm:presLayoutVars>
          <dgm:bulletEnabled val="1"/>
        </dgm:presLayoutVars>
      </dgm:prSet>
      <dgm:spPr/>
    </dgm:pt>
    <dgm:pt modelId="{8A6EA76A-90FE-BE48-A413-79F0764220A8}" type="pres">
      <dgm:prSet presAssocID="{5E4D1496-8D5A-484B-9FD1-0F4A82EC284B}" presName="TwoConn_1-2" presStyleLbl="fgAccFollowNode1" presStyleIdx="0" presStyleCnt="1">
        <dgm:presLayoutVars>
          <dgm:bulletEnabled val="1"/>
        </dgm:presLayoutVars>
      </dgm:prSet>
      <dgm:spPr/>
    </dgm:pt>
    <dgm:pt modelId="{0FDA9921-9B94-C641-BB2C-3B0E641F24A5}" type="pres">
      <dgm:prSet presAssocID="{5E4D1496-8D5A-484B-9FD1-0F4A82EC284B}" presName="TwoNodes_1_text" presStyleLbl="node1" presStyleIdx="1" presStyleCnt="2">
        <dgm:presLayoutVars>
          <dgm:bulletEnabled val="1"/>
        </dgm:presLayoutVars>
      </dgm:prSet>
      <dgm:spPr/>
    </dgm:pt>
    <dgm:pt modelId="{AB5093D0-728B-1F42-BBD6-1CE511432478}" type="pres">
      <dgm:prSet presAssocID="{5E4D1496-8D5A-484B-9FD1-0F4A82EC284B}" presName="TwoNodes_2_text" presStyleLbl="node1" presStyleIdx="1" presStyleCnt="2">
        <dgm:presLayoutVars>
          <dgm:bulletEnabled val="1"/>
        </dgm:presLayoutVars>
      </dgm:prSet>
      <dgm:spPr/>
    </dgm:pt>
  </dgm:ptLst>
  <dgm:cxnLst>
    <dgm:cxn modelId="{877EF921-2F07-4CA3-AE3D-63F83768DFFB}" srcId="{5E4D1496-8D5A-484B-9FD1-0F4A82EC284B}" destId="{2C36C85B-9C75-43A2-8725-6C9ABB8489D8}" srcOrd="0" destOrd="0" parTransId="{E67087C0-34F2-4BA3-B4D4-BE8DAD7130BF}" sibTransId="{8C09A34A-EF66-4689-A27D-4612D6354CBC}"/>
    <dgm:cxn modelId="{1071353F-8118-42F2-BB28-8FB7DF4A4F59}" srcId="{5E4D1496-8D5A-484B-9FD1-0F4A82EC284B}" destId="{06C06AAA-5252-4734-BF95-8889B5A7CE62}" srcOrd="1" destOrd="0" parTransId="{7066A91F-1825-4FF9-8C81-183D63259C06}" sibTransId="{EA8AF817-192D-4650-8C75-C49A08094118}"/>
    <dgm:cxn modelId="{1685C055-FFCD-BF49-B191-2B92FCE73B3A}" type="presOf" srcId="{8C09A34A-EF66-4689-A27D-4612D6354CBC}" destId="{8A6EA76A-90FE-BE48-A413-79F0764220A8}" srcOrd="0" destOrd="0" presId="urn:microsoft.com/office/officeart/2005/8/layout/vProcess5"/>
    <dgm:cxn modelId="{6E55CD64-2CD0-0648-9E74-1B17F17060AB}" type="presOf" srcId="{2C36C85B-9C75-43A2-8725-6C9ABB8489D8}" destId="{64A05E37-DAC9-3F4B-9757-CD4338746271}" srcOrd="0" destOrd="0" presId="urn:microsoft.com/office/officeart/2005/8/layout/vProcess5"/>
    <dgm:cxn modelId="{FCB9CD75-566E-AE47-89F9-D8C11BE81C87}" type="presOf" srcId="{5E4D1496-8D5A-484B-9FD1-0F4A82EC284B}" destId="{06E3ABFD-5D54-4C47-B035-1C760BF921C1}" srcOrd="0" destOrd="0" presId="urn:microsoft.com/office/officeart/2005/8/layout/vProcess5"/>
    <dgm:cxn modelId="{F3B2F2B2-4D9F-DD48-82D5-2955DAAFA5ED}" type="presOf" srcId="{06C06AAA-5252-4734-BF95-8889B5A7CE62}" destId="{159321B5-E435-FF43-A00D-80F43A07B04B}" srcOrd="0" destOrd="0" presId="urn:microsoft.com/office/officeart/2005/8/layout/vProcess5"/>
    <dgm:cxn modelId="{8C3E5EC9-82C5-8C4F-929B-BC759EABB030}" type="presOf" srcId="{2C36C85B-9C75-43A2-8725-6C9ABB8489D8}" destId="{0FDA9921-9B94-C641-BB2C-3B0E641F24A5}" srcOrd="1" destOrd="0" presId="urn:microsoft.com/office/officeart/2005/8/layout/vProcess5"/>
    <dgm:cxn modelId="{C063E3FE-B4F0-A44C-8232-F4B909525367}" type="presOf" srcId="{06C06AAA-5252-4734-BF95-8889B5A7CE62}" destId="{AB5093D0-728B-1F42-BBD6-1CE511432478}" srcOrd="1" destOrd="0" presId="urn:microsoft.com/office/officeart/2005/8/layout/vProcess5"/>
    <dgm:cxn modelId="{3D07F4D5-28EC-C246-9C35-C59515E2F8C8}" type="presParOf" srcId="{06E3ABFD-5D54-4C47-B035-1C760BF921C1}" destId="{D370565A-DE4D-F44E-A12D-A48814D39BCD}" srcOrd="0" destOrd="0" presId="urn:microsoft.com/office/officeart/2005/8/layout/vProcess5"/>
    <dgm:cxn modelId="{96342597-7584-BD49-97B6-1B8D10F9E3B0}" type="presParOf" srcId="{06E3ABFD-5D54-4C47-B035-1C760BF921C1}" destId="{64A05E37-DAC9-3F4B-9757-CD4338746271}" srcOrd="1" destOrd="0" presId="urn:microsoft.com/office/officeart/2005/8/layout/vProcess5"/>
    <dgm:cxn modelId="{36C47411-5262-3640-AA92-4CA8A31A0AF4}" type="presParOf" srcId="{06E3ABFD-5D54-4C47-B035-1C760BF921C1}" destId="{159321B5-E435-FF43-A00D-80F43A07B04B}" srcOrd="2" destOrd="0" presId="urn:microsoft.com/office/officeart/2005/8/layout/vProcess5"/>
    <dgm:cxn modelId="{C344D4A7-6BFE-AC45-B63D-2ABAABC34E43}" type="presParOf" srcId="{06E3ABFD-5D54-4C47-B035-1C760BF921C1}" destId="{8A6EA76A-90FE-BE48-A413-79F0764220A8}" srcOrd="3" destOrd="0" presId="urn:microsoft.com/office/officeart/2005/8/layout/vProcess5"/>
    <dgm:cxn modelId="{FAA5EA81-8CF5-7448-8247-BC5C88BDDB26}" type="presParOf" srcId="{06E3ABFD-5D54-4C47-B035-1C760BF921C1}" destId="{0FDA9921-9B94-C641-BB2C-3B0E641F24A5}" srcOrd="4" destOrd="0" presId="urn:microsoft.com/office/officeart/2005/8/layout/vProcess5"/>
    <dgm:cxn modelId="{EF75B309-7E81-7442-B6E3-B7C2A1B361DC}" type="presParOf" srcId="{06E3ABFD-5D54-4C47-B035-1C760BF921C1}" destId="{AB5093D0-728B-1F42-BBD6-1CE511432478}" srcOrd="5"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D4894-C562-4846-8FCB-DB4ECC6125C8}">
      <dsp:nvSpPr>
        <dsp:cNvPr id="0" name=""/>
        <dsp:cNvSpPr/>
      </dsp:nvSpPr>
      <dsp:spPr>
        <a:xfrm>
          <a:off x="917" y="1003347"/>
          <a:ext cx="1979558" cy="1262865"/>
        </a:xfrm>
        <a:prstGeom prst="roundRect">
          <a:avLst>
            <a:gd name="adj" fmla="val 10000"/>
          </a:avLst>
        </a:prstGeom>
        <a:solidFill>
          <a:schemeClr val="accent3"/>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0EDE17-DFB9-504F-80DD-3619D2A20FE6}">
      <dsp:nvSpPr>
        <dsp:cNvPr id="0" name=""/>
        <dsp:cNvSpPr/>
      </dsp:nvSpPr>
      <dsp:spPr>
        <a:xfrm>
          <a:off x="180705" y="1174146"/>
          <a:ext cx="1979558" cy="126286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To explain the common challenges faced by individuals with limited dexterity in their oral care routines. ​</a:t>
          </a:r>
          <a:endParaRPr lang="en-US" sz="1600" kern="1200" dirty="0"/>
        </a:p>
      </dsp:txBody>
      <dsp:txXfrm>
        <a:off x="217693" y="1211134"/>
        <a:ext cx="1905582" cy="1188889"/>
      </dsp:txXfrm>
    </dsp:sp>
    <dsp:sp modelId="{B0C98B91-10C2-B54F-9FAB-BF9A0240E03F}">
      <dsp:nvSpPr>
        <dsp:cNvPr id="0" name=""/>
        <dsp:cNvSpPr/>
      </dsp:nvSpPr>
      <dsp:spPr>
        <a:xfrm>
          <a:off x="2340051" y="1003347"/>
          <a:ext cx="2283112" cy="1372026"/>
        </a:xfrm>
        <a:prstGeom prst="roundRect">
          <a:avLst>
            <a:gd name="adj" fmla="val 10000"/>
          </a:avLst>
        </a:prstGeom>
        <a:solidFill>
          <a:schemeClr val="accent3"/>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AB5CC2-C110-554C-8FC1-5CD5728A7DF0}">
      <dsp:nvSpPr>
        <dsp:cNvPr id="0" name=""/>
        <dsp:cNvSpPr/>
      </dsp:nvSpPr>
      <dsp:spPr>
        <a:xfrm>
          <a:off x="2519839" y="1174146"/>
          <a:ext cx="2283112" cy="137202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To show how the Samba Robotic Toothbrush simplifies brushing by automating the process for people who struggle with traditional brushing</a:t>
          </a:r>
          <a:r>
            <a:rPr lang="en-US" sz="1400" b="0" i="0" kern="1200" dirty="0"/>
            <a:t>. ​</a:t>
          </a:r>
          <a:endParaRPr lang="en-US" sz="1400" kern="1200" dirty="0"/>
        </a:p>
      </dsp:txBody>
      <dsp:txXfrm>
        <a:off x="2560024" y="1214331"/>
        <a:ext cx="2202742" cy="1291656"/>
      </dsp:txXfrm>
    </dsp:sp>
    <dsp:sp modelId="{AAB85D27-CC20-0F40-AB38-E609101CB7E5}">
      <dsp:nvSpPr>
        <dsp:cNvPr id="0" name=""/>
        <dsp:cNvSpPr/>
      </dsp:nvSpPr>
      <dsp:spPr>
        <a:xfrm>
          <a:off x="4982739" y="1003347"/>
          <a:ext cx="2185282" cy="1219813"/>
        </a:xfrm>
        <a:prstGeom prst="roundRect">
          <a:avLst>
            <a:gd name="adj" fmla="val 10000"/>
          </a:avLst>
        </a:prstGeom>
        <a:solidFill>
          <a:schemeClr val="accent3"/>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4EBB41-ED50-F34C-AA67-55F45DF48A55}">
      <dsp:nvSpPr>
        <dsp:cNvPr id="0" name=""/>
        <dsp:cNvSpPr/>
      </dsp:nvSpPr>
      <dsp:spPr>
        <a:xfrm>
          <a:off x="5162528" y="1174146"/>
          <a:ext cx="2185282" cy="121981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To discuss how 3D-Printed Toothbrush Handle</a:t>
          </a:r>
          <a:r>
            <a:rPr lang="en-US" sz="1600" b="1" i="0" kern="1200" dirty="0"/>
            <a:t>s</a:t>
          </a:r>
          <a:r>
            <a:rPr lang="en-US" sz="1600" b="0" i="0" kern="1200" dirty="0"/>
            <a:t> are tailored to users’ specific grip needs, improving ease of use​</a:t>
          </a:r>
          <a:endParaRPr lang="en-US" sz="1600" kern="1200" dirty="0"/>
        </a:p>
      </dsp:txBody>
      <dsp:txXfrm>
        <a:off x="5198255" y="1209873"/>
        <a:ext cx="2113828" cy="1148359"/>
      </dsp:txXfrm>
    </dsp:sp>
    <dsp:sp modelId="{5FDF7410-8E2E-EE48-BA46-C8D68E64E2DC}">
      <dsp:nvSpPr>
        <dsp:cNvPr id="0" name=""/>
        <dsp:cNvSpPr/>
      </dsp:nvSpPr>
      <dsp:spPr>
        <a:xfrm>
          <a:off x="7527598" y="1003347"/>
          <a:ext cx="1892892" cy="1420071"/>
        </a:xfrm>
        <a:prstGeom prst="roundRect">
          <a:avLst>
            <a:gd name="adj" fmla="val 10000"/>
          </a:avLst>
        </a:prstGeom>
        <a:solidFill>
          <a:schemeClr val="accent3"/>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77D5AE-A6C7-974A-9E89-1CCC215837CB}">
      <dsp:nvSpPr>
        <dsp:cNvPr id="0" name=""/>
        <dsp:cNvSpPr/>
      </dsp:nvSpPr>
      <dsp:spPr>
        <a:xfrm>
          <a:off x="7707386" y="1174146"/>
          <a:ext cx="1892892" cy="142007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To evaluate the effectiveness of these innovations in improving oral health and quality of life for patients with dexterity limitations.​</a:t>
          </a:r>
          <a:endParaRPr lang="en-US" sz="1600" kern="1200" dirty="0"/>
        </a:p>
      </dsp:txBody>
      <dsp:txXfrm>
        <a:off x="7748978" y="1215738"/>
        <a:ext cx="1809708" cy="13368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6DAC4-921B-AD41-B856-8C68A72D4970}">
      <dsp:nvSpPr>
        <dsp:cNvPr id="0" name=""/>
        <dsp:cNvSpPr/>
      </dsp:nvSpPr>
      <dsp:spPr>
        <a:xfrm>
          <a:off x="1149692" y="7785"/>
          <a:ext cx="915444" cy="7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9067F8-AEF1-ED41-B4FB-FCD1C7B753CA}">
      <dsp:nvSpPr>
        <dsp:cNvPr id="0" name=""/>
        <dsp:cNvSpPr/>
      </dsp:nvSpPr>
      <dsp:spPr>
        <a:xfrm>
          <a:off x="2120064" y="-71745"/>
          <a:ext cx="105276" cy="202954"/>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7A69BC-AED0-EE49-B847-8728EF7FA38B}">
      <dsp:nvSpPr>
        <dsp:cNvPr id="0" name=""/>
        <dsp:cNvSpPr/>
      </dsp:nvSpPr>
      <dsp:spPr>
        <a:xfrm>
          <a:off x="447240" y="-633473"/>
          <a:ext cx="1097656" cy="1282590"/>
        </a:xfrm>
        <a:prstGeom prst="ellipse">
          <a:avLst/>
        </a:prstGeom>
        <a:solidFill>
          <a:schemeClr val="accent3"/>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684" tIns="37684" rIns="37684" bIns="37684" numCol="1" spcCol="1270" anchor="ctr" anchorCtr="0">
          <a:noAutofit/>
        </a:bodyPr>
        <a:lstStyle/>
        <a:p>
          <a:pPr marL="0" lvl="0" indent="0" algn="ctr" defTabSz="533400">
            <a:lnSpc>
              <a:spcPct val="90000"/>
            </a:lnSpc>
            <a:spcBef>
              <a:spcPct val="0"/>
            </a:spcBef>
            <a:spcAft>
              <a:spcPct val="35000"/>
            </a:spcAft>
            <a:buNone/>
          </a:pPr>
          <a:r>
            <a:rPr lang="en-US" sz="1200" b="1" kern="1200" dirty="0"/>
            <a:t>Global Prevalence</a:t>
          </a:r>
        </a:p>
      </dsp:txBody>
      <dsp:txXfrm>
        <a:off x="607988" y="-445642"/>
        <a:ext cx="776160" cy="906928"/>
      </dsp:txXfrm>
    </dsp:sp>
    <dsp:sp modelId="{F7924A26-B74B-7C4F-AC6C-ED5DD115B257}">
      <dsp:nvSpPr>
        <dsp:cNvPr id="0" name=""/>
        <dsp:cNvSpPr/>
      </dsp:nvSpPr>
      <dsp:spPr>
        <a:xfrm>
          <a:off x="5386" y="580191"/>
          <a:ext cx="2137063" cy="2233748"/>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8574" tIns="165100" rIns="168574" bIns="165100" numCol="1" spcCol="1270" anchor="t" anchorCtr="0">
          <a:noAutofit/>
        </a:bodyPr>
        <a:lstStyle/>
        <a:p>
          <a:pPr marL="0" lvl="0" indent="0" algn="l" defTabSz="711200">
            <a:lnSpc>
              <a:spcPct val="90000"/>
            </a:lnSpc>
            <a:spcBef>
              <a:spcPct val="0"/>
            </a:spcBef>
            <a:spcAft>
              <a:spcPct val="35000"/>
            </a:spcAft>
            <a:buNone/>
          </a:pPr>
          <a:endParaRPr lang="en-US" sz="1600" b="0" i="0" kern="1200" dirty="0"/>
        </a:p>
        <a:p>
          <a:pPr marL="0" lvl="0" indent="0" algn="l" defTabSz="711200">
            <a:lnSpc>
              <a:spcPct val="90000"/>
            </a:lnSpc>
            <a:spcBef>
              <a:spcPct val="0"/>
            </a:spcBef>
            <a:spcAft>
              <a:spcPct val="35000"/>
            </a:spcAft>
            <a:buNone/>
          </a:pPr>
          <a:r>
            <a:rPr lang="en-US" sz="1600" b="0" i="0" kern="1200" dirty="0"/>
            <a:t>Almost 45% of the global population has an oral disease, with rates nearly doubling among people with disabilities (WHO).​</a:t>
          </a:r>
          <a:endParaRPr lang="en-US" sz="1600" kern="1200" dirty="0"/>
        </a:p>
      </dsp:txBody>
      <dsp:txXfrm>
        <a:off x="5386" y="1007604"/>
        <a:ext cx="2137063" cy="1806335"/>
      </dsp:txXfrm>
    </dsp:sp>
    <dsp:sp modelId="{A5B42AE5-4575-BC45-A5B9-EBBA0CD6D6CF}">
      <dsp:nvSpPr>
        <dsp:cNvPr id="0" name=""/>
        <dsp:cNvSpPr/>
      </dsp:nvSpPr>
      <dsp:spPr>
        <a:xfrm>
          <a:off x="2558168" y="-100761"/>
          <a:ext cx="2059751" cy="7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0B12A0-4272-3045-9B2F-A6BE008B92BE}">
      <dsp:nvSpPr>
        <dsp:cNvPr id="0" name=""/>
        <dsp:cNvSpPr/>
      </dsp:nvSpPr>
      <dsp:spPr>
        <a:xfrm>
          <a:off x="4672846" y="-180135"/>
          <a:ext cx="105276" cy="203905"/>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B1B5D1-141B-8E45-830A-607BBA9283BC}">
      <dsp:nvSpPr>
        <dsp:cNvPr id="0" name=""/>
        <dsp:cNvSpPr/>
      </dsp:nvSpPr>
      <dsp:spPr>
        <a:xfrm>
          <a:off x="2224362" y="-555102"/>
          <a:ext cx="2415624" cy="1065496"/>
        </a:xfrm>
        <a:prstGeom prst="ellipse">
          <a:avLst/>
        </a:prstGeom>
        <a:solidFill>
          <a:schemeClr val="accent3"/>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684" tIns="37684" rIns="37684" bIns="37684" numCol="1" spcCol="1270" anchor="ctr" anchorCtr="0">
          <a:noAutofit/>
        </a:bodyPr>
        <a:lstStyle/>
        <a:p>
          <a:pPr marL="0" lvl="0" indent="0" algn="ctr" defTabSz="533400">
            <a:lnSpc>
              <a:spcPct val="90000"/>
            </a:lnSpc>
            <a:spcBef>
              <a:spcPct val="0"/>
            </a:spcBef>
            <a:spcAft>
              <a:spcPct val="35000"/>
            </a:spcAft>
            <a:buNone/>
          </a:pPr>
          <a:r>
            <a:rPr lang="en-US" sz="1200" b="1" kern="1200" dirty="0"/>
            <a:t>U.S. Adult with Limited Dexterity</a:t>
          </a:r>
        </a:p>
      </dsp:txBody>
      <dsp:txXfrm>
        <a:off x="2578122" y="-399064"/>
        <a:ext cx="1708104" cy="753420"/>
      </dsp:txXfrm>
    </dsp:sp>
    <dsp:sp modelId="{E626ABA0-55BA-2E49-A2AA-7F36FA62FD1E}">
      <dsp:nvSpPr>
        <dsp:cNvPr id="0" name=""/>
        <dsp:cNvSpPr/>
      </dsp:nvSpPr>
      <dsp:spPr>
        <a:xfrm>
          <a:off x="2469034" y="221365"/>
          <a:ext cx="2128509" cy="2233748"/>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7899" tIns="165100" rIns="167899" bIns="165100" numCol="1" spcCol="1270" anchor="t" anchorCtr="0">
          <a:noAutofit/>
        </a:bodyPr>
        <a:lstStyle/>
        <a:p>
          <a:pPr marL="0" lvl="0" indent="0" algn="l" defTabSz="711200">
            <a:lnSpc>
              <a:spcPct val="90000"/>
            </a:lnSpc>
            <a:spcBef>
              <a:spcPct val="0"/>
            </a:spcBef>
            <a:spcAft>
              <a:spcPct val="35000"/>
            </a:spcAft>
            <a:buNone/>
          </a:pPr>
          <a:r>
            <a:rPr lang="en-US" sz="1600" b="0" i="0" kern="1200"/>
            <a:t>61 million U.S. adults have a disability, including arthritis, Parkinson’s, and stroke effects, which impact dexterity and oral care (CDC).​</a:t>
          </a:r>
          <a:endParaRPr lang="en-US" sz="1600" kern="1200" dirty="0"/>
        </a:p>
      </dsp:txBody>
      <dsp:txXfrm>
        <a:off x="2469034" y="647067"/>
        <a:ext cx="2128509" cy="1808046"/>
      </dsp:txXfrm>
    </dsp:sp>
    <dsp:sp modelId="{85AA91E3-A90B-CC4F-964D-6F2B2358079A}">
      <dsp:nvSpPr>
        <dsp:cNvPr id="0" name=""/>
        <dsp:cNvSpPr/>
      </dsp:nvSpPr>
      <dsp:spPr>
        <a:xfrm>
          <a:off x="4846780" y="-148603"/>
          <a:ext cx="2059751" cy="7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73076F-7C69-E444-8A1B-7271656DE590}">
      <dsp:nvSpPr>
        <dsp:cNvPr id="0" name=""/>
        <dsp:cNvSpPr/>
      </dsp:nvSpPr>
      <dsp:spPr>
        <a:xfrm>
          <a:off x="6961458" y="-228031"/>
          <a:ext cx="105276" cy="204207"/>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D6E42C-7692-8B42-A486-CB6880D15DCD}">
      <dsp:nvSpPr>
        <dsp:cNvPr id="0" name=""/>
        <dsp:cNvSpPr/>
      </dsp:nvSpPr>
      <dsp:spPr>
        <a:xfrm>
          <a:off x="4903115" y="-633473"/>
          <a:ext cx="1947082" cy="969812"/>
        </a:xfrm>
        <a:prstGeom prst="ellipse">
          <a:avLst/>
        </a:prstGeom>
        <a:solidFill>
          <a:schemeClr val="accent3"/>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634" tIns="37634" rIns="37634" bIns="37634" numCol="1" spcCol="1270" anchor="ctr" anchorCtr="0">
          <a:noAutofit/>
        </a:bodyPr>
        <a:lstStyle/>
        <a:p>
          <a:pPr marL="0" lvl="0" indent="0" algn="ctr" defTabSz="533400">
            <a:lnSpc>
              <a:spcPct val="90000"/>
            </a:lnSpc>
            <a:spcBef>
              <a:spcPct val="0"/>
            </a:spcBef>
            <a:spcAft>
              <a:spcPct val="35000"/>
            </a:spcAft>
            <a:buNone/>
          </a:pPr>
          <a:r>
            <a:rPr lang="en-US" sz="1200" b="1" kern="1200" dirty="0"/>
            <a:t>Periodontal Disease</a:t>
          </a:r>
        </a:p>
      </dsp:txBody>
      <dsp:txXfrm>
        <a:off x="5188259" y="-491447"/>
        <a:ext cx="1376794" cy="685760"/>
      </dsp:txXfrm>
    </dsp:sp>
    <dsp:sp modelId="{FBC66B3A-B026-7142-8C38-21F9BD4F0FA5}">
      <dsp:nvSpPr>
        <dsp:cNvPr id="0" name=""/>
        <dsp:cNvSpPr/>
      </dsp:nvSpPr>
      <dsp:spPr>
        <a:xfrm>
          <a:off x="4846780" y="227919"/>
          <a:ext cx="2137063" cy="2353793"/>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8574" tIns="165100" rIns="168574" bIns="165100" numCol="1" spcCol="1270" anchor="t" anchorCtr="0">
          <a:noAutofit/>
        </a:bodyPr>
        <a:lstStyle/>
        <a:p>
          <a:pPr marL="0" lvl="0" indent="0" algn="l" defTabSz="711200">
            <a:lnSpc>
              <a:spcPct val="90000"/>
            </a:lnSpc>
            <a:spcBef>
              <a:spcPct val="0"/>
            </a:spcBef>
            <a:spcAft>
              <a:spcPct val="35000"/>
            </a:spcAft>
            <a:buNone/>
          </a:pPr>
          <a:r>
            <a:rPr lang="en-US" sz="1600" b="0" i="0" kern="1200"/>
            <a:t>Individuals with physical limitations are 2–3 times more likely to develop severe periodontal disease (Pocket Dentistry) .​</a:t>
          </a:r>
          <a:endParaRPr lang="en-US" sz="1600" kern="1200" dirty="0"/>
        </a:p>
      </dsp:txBody>
      <dsp:txXfrm>
        <a:off x="4846780" y="655332"/>
        <a:ext cx="2137063" cy="1926380"/>
      </dsp:txXfrm>
    </dsp:sp>
    <dsp:sp modelId="{0E2FC3A7-D687-6444-A053-4C825D079C82}">
      <dsp:nvSpPr>
        <dsp:cNvPr id="0" name=""/>
        <dsp:cNvSpPr/>
      </dsp:nvSpPr>
      <dsp:spPr>
        <a:xfrm>
          <a:off x="7221295" y="-148685"/>
          <a:ext cx="1029875" cy="7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2877B7-31FA-5D48-AAEF-F1460E6E55D0}">
      <dsp:nvSpPr>
        <dsp:cNvPr id="0" name=""/>
        <dsp:cNvSpPr/>
      </dsp:nvSpPr>
      <dsp:spPr>
        <a:xfrm>
          <a:off x="7529350" y="-633473"/>
          <a:ext cx="1443641" cy="969647"/>
        </a:xfrm>
        <a:prstGeom prst="ellipse">
          <a:avLst/>
        </a:prstGeom>
        <a:solidFill>
          <a:schemeClr val="accent3"/>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628" tIns="37628" rIns="37628" bIns="37628" numCol="1" spcCol="1270" anchor="ctr" anchorCtr="0">
          <a:noAutofit/>
        </a:bodyPr>
        <a:lstStyle/>
        <a:p>
          <a:pPr marL="0" lvl="0" indent="0" algn="ctr" defTabSz="533400">
            <a:lnSpc>
              <a:spcPct val="90000"/>
            </a:lnSpc>
            <a:spcBef>
              <a:spcPct val="0"/>
            </a:spcBef>
            <a:spcAft>
              <a:spcPct val="35000"/>
            </a:spcAft>
            <a:buNone/>
          </a:pPr>
          <a:r>
            <a:rPr lang="en-US" sz="1200" b="1" kern="1200" dirty="0"/>
            <a:t>Plaque and Gingivitis</a:t>
          </a:r>
        </a:p>
      </dsp:txBody>
      <dsp:txXfrm>
        <a:off x="7740766" y="-491471"/>
        <a:ext cx="1020809" cy="685643"/>
      </dsp:txXfrm>
    </dsp:sp>
    <dsp:sp modelId="{3E238C32-0750-264B-AECC-6C6D4EB06E9D}">
      <dsp:nvSpPr>
        <dsp:cNvPr id="0" name=""/>
        <dsp:cNvSpPr/>
      </dsp:nvSpPr>
      <dsp:spPr>
        <a:xfrm>
          <a:off x="7208366" y="271276"/>
          <a:ext cx="2137063" cy="252345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8574" tIns="165100" rIns="168574" bIns="165100" numCol="1" spcCol="1270" anchor="t" anchorCtr="0">
          <a:noAutofit/>
        </a:bodyPr>
        <a:lstStyle/>
        <a:p>
          <a:pPr marL="0" lvl="0" indent="0" algn="l" defTabSz="711200">
            <a:lnSpc>
              <a:spcPct val="90000"/>
            </a:lnSpc>
            <a:spcBef>
              <a:spcPct val="0"/>
            </a:spcBef>
            <a:spcAft>
              <a:spcPct val="35000"/>
            </a:spcAft>
            <a:buNone/>
          </a:pPr>
          <a:r>
            <a:rPr lang="en-US" sz="1600" b="0" i="0" kern="1200" dirty="0"/>
            <a:t>65% of adults with physical limitations experience gingivitis, compared to 30% of the general population (Journal of Oral Health).​</a:t>
          </a:r>
          <a:endParaRPr lang="en-US" sz="1600" kern="1200" dirty="0"/>
        </a:p>
      </dsp:txBody>
      <dsp:txXfrm>
        <a:off x="7208366" y="698689"/>
        <a:ext cx="2137063" cy="20960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05E37-DAC9-3F4B-9757-CD4338746271}">
      <dsp:nvSpPr>
        <dsp:cNvPr id="0" name=""/>
        <dsp:cNvSpPr/>
      </dsp:nvSpPr>
      <dsp:spPr>
        <a:xfrm>
          <a:off x="0" y="0"/>
          <a:ext cx="3111048" cy="1521942"/>
        </a:xfrm>
        <a:prstGeom prst="roundRect">
          <a:avLst>
            <a:gd name="adj" fmla="val 10000"/>
          </a:avLst>
        </a:prstGeom>
        <a:solidFill>
          <a:schemeClr val="accent3">
            <a:lumMod val="20000"/>
            <a:lumOff val="80000"/>
          </a:schemeClr>
        </a:solid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solidFill>
                <a:schemeClr val="tx1"/>
              </a:solidFill>
              <a:latin typeface="Times New Roman" panose="02020603050405020304" pitchFamily="18" charset="0"/>
              <a:cs typeface="Times New Roman" panose="02020603050405020304" pitchFamily="18" charset="0"/>
            </a:rPr>
            <a:t>Currently Protype Stage​</a:t>
          </a:r>
          <a:endParaRPr lang="en-US" sz="1800" kern="1200" dirty="0">
            <a:solidFill>
              <a:schemeClr val="tx1"/>
            </a:solidFill>
            <a:latin typeface="Times New Roman" panose="02020603050405020304" pitchFamily="18" charset="0"/>
            <a:cs typeface="Times New Roman" panose="02020603050405020304" pitchFamily="18" charset="0"/>
          </a:endParaRPr>
        </a:p>
      </dsp:txBody>
      <dsp:txXfrm>
        <a:off x="44576" y="44576"/>
        <a:ext cx="1538002" cy="1432790"/>
      </dsp:txXfrm>
    </dsp:sp>
    <dsp:sp modelId="{159321B5-E435-FF43-A00D-80F43A07B04B}">
      <dsp:nvSpPr>
        <dsp:cNvPr id="0" name=""/>
        <dsp:cNvSpPr/>
      </dsp:nvSpPr>
      <dsp:spPr>
        <a:xfrm>
          <a:off x="549008" y="1860151"/>
          <a:ext cx="3111048" cy="1521942"/>
        </a:xfrm>
        <a:prstGeom prst="roundRect">
          <a:avLst>
            <a:gd name="adj" fmla="val 10000"/>
          </a:avLst>
        </a:prstGeom>
        <a:solidFill>
          <a:schemeClr val="accent3">
            <a:lumMod val="20000"/>
            <a:lumOff val="80000"/>
          </a:schemeClr>
        </a:solid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solidFill>
                <a:schemeClr val="tx1"/>
              </a:solidFill>
              <a:latin typeface="Times New Roman" panose="02020603050405020304" pitchFamily="18" charset="0"/>
              <a:cs typeface="Times New Roman" panose="02020603050405020304" pitchFamily="18" charset="0"/>
            </a:rPr>
            <a:t>Approximately 10 handles have been tested and shipped to users for feedback​.</a:t>
          </a:r>
          <a:endParaRPr lang="en-US" sz="1600" kern="1200" dirty="0">
            <a:solidFill>
              <a:schemeClr val="tx1"/>
            </a:solidFill>
            <a:latin typeface="Times New Roman" panose="02020603050405020304" pitchFamily="18" charset="0"/>
            <a:cs typeface="Times New Roman" panose="02020603050405020304" pitchFamily="18" charset="0"/>
          </a:endParaRPr>
        </a:p>
      </dsp:txBody>
      <dsp:txXfrm>
        <a:off x="593584" y="1904727"/>
        <a:ext cx="1483625" cy="1432790"/>
      </dsp:txXfrm>
    </dsp:sp>
    <dsp:sp modelId="{8A6EA76A-90FE-BE48-A413-79F0764220A8}">
      <dsp:nvSpPr>
        <dsp:cNvPr id="0" name=""/>
        <dsp:cNvSpPr/>
      </dsp:nvSpPr>
      <dsp:spPr>
        <a:xfrm>
          <a:off x="2121785" y="1196415"/>
          <a:ext cx="989262" cy="989262"/>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2344369" y="1196415"/>
        <a:ext cx="544094" cy="7444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11/12/24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0833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8729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881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0938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5381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96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542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6726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3594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2721549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493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11/12/24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84093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11/12/24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650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11/12/24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7061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396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3679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0960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11/12/24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6195210"/>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dh.adha.org/content/96/3/35" TargetMode="External"/><Relationship Id="rId7" Type="http://schemas.openxmlformats.org/officeDocument/2006/relationships/hyperlink" Target="https://www.who.int/news/item/18-11-2022-who-highlights-oral-health-neglect-affecting-nearly-half-of-the-world-s-population" TargetMode="External"/><Relationship Id="rId2" Type="http://schemas.openxmlformats.org/officeDocument/2006/relationships/hyperlink" Target="https://www.cdc.gov/nchs/fastats/disability.htm" TargetMode="External"/><Relationship Id="rId1" Type="http://schemas.openxmlformats.org/officeDocument/2006/relationships/slideLayout" Target="../slideLayouts/slideLayout2.xml"/><Relationship Id="rId6" Type="http://schemas.openxmlformats.org/officeDocument/2006/relationships/hyperlink" Target="https://www.fastcompany.com/90896933/toothbrush-handles-designed-for-people-with-dexterity-issues" TargetMode="External"/><Relationship Id="rId5" Type="http://schemas.openxmlformats.org/officeDocument/2006/relationships/hyperlink" Target="https://pocketdentistry.com/3-oral-hygiene-instruction-with-limited-dexterity/" TargetMode="External"/><Relationship Id="rId4" Type="http://schemas.openxmlformats.org/officeDocument/2006/relationships/hyperlink" Target="https://enjoy.curaprox.com/us/product/samb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www.samba.u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4.png"/><Relationship Id="rId7" Type="http://schemas.openxmlformats.org/officeDocument/2006/relationships/diagramQuickStyle" Target="../diagrams/quickStyle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3.jpeg"/><Relationship Id="rId9"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5151" name="Rectangle 5150">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Future of Dentistry 2024: Transforming Innovations in Dental Care">
            <a:extLst>
              <a:ext uri="{FF2B5EF4-FFF2-40B4-BE49-F238E27FC236}">
                <a16:creationId xmlns:a16="http://schemas.microsoft.com/office/drawing/2014/main" id="{E0489B5E-3EEA-CD50-7E04-CE8C388F0443}"/>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l="2883" r="11785" b="1"/>
          <a:stretch/>
        </p:blipFill>
        <p:spPr bwMode="auto">
          <a:xfrm>
            <a:off x="20" y="9"/>
            <a:ext cx="12191980" cy="7328253"/>
          </a:xfrm>
          <a:prstGeom prst="rect">
            <a:avLst/>
          </a:prstGeom>
          <a:solidFill>
            <a:schemeClr val="lt1">
              <a:hueOff val="0"/>
              <a:satOff val="0"/>
              <a:lumOff val="0"/>
            </a:schemeClr>
          </a:solidFill>
          <a:effectLst>
            <a:glow rad="127000">
              <a:schemeClr val="accent1"/>
            </a:glow>
            <a:outerShdw blurRad="63500" sx="102000" sy="102000" algn="ctr" rotWithShape="0">
              <a:prstClr val="black">
                <a:alpha val="40000"/>
              </a:prstClr>
            </a:outerShdw>
            <a:reflection blurRad="6350" stA="52000" endA="300" endPos="35000" dir="5400000" sy="-100000" algn="bl" rotWithShape="0"/>
          </a:effectLst>
        </p:spPr>
      </p:pic>
      <p:sp>
        <p:nvSpPr>
          <p:cNvPr id="2" name="Title 1">
            <a:extLst>
              <a:ext uri="{FF2B5EF4-FFF2-40B4-BE49-F238E27FC236}">
                <a16:creationId xmlns:a16="http://schemas.microsoft.com/office/drawing/2014/main" id="{467CA03C-0B41-7DCF-10CD-5075D56000E3}"/>
              </a:ext>
            </a:extLst>
          </p:cNvPr>
          <p:cNvSpPr>
            <a:spLocks noGrp="1"/>
          </p:cNvSpPr>
          <p:nvPr>
            <p:ph type="title"/>
          </p:nvPr>
        </p:nvSpPr>
        <p:spPr>
          <a:xfrm>
            <a:off x="1295402" y="982132"/>
            <a:ext cx="9601196" cy="1303867"/>
          </a:xfrm>
        </p:spPr>
        <p:txBody>
          <a:bodyPr>
            <a:normAutofit fontScale="90000"/>
          </a:bodyPr>
          <a:lstStyle/>
          <a:p>
            <a:pPr>
              <a:lnSpc>
                <a:spcPct val="90000"/>
              </a:lnSpc>
            </a:pPr>
            <a:r>
              <a:rPr lang="en-US" sz="4800" u="none" strike="noStrike" dirty="0">
                <a:solidFill>
                  <a:schemeClr val="bg1"/>
                </a:solidFill>
                <a:effectLst/>
                <a:latin typeface="Garamond" panose="02020404030301010803" pitchFamily="18" charset="0"/>
              </a:rPr>
              <a:t>Innovations in Oral Care for Patients with Limited Dexterit</a:t>
            </a:r>
            <a:r>
              <a:rPr lang="en-US" u="none" strike="noStrike" dirty="0">
                <a:solidFill>
                  <a:schemeClr val="bg1"/>
                </a:solidFill>
                <a:effectLst/>
                <a:latin typeface="Garamond" panose="02020404030301010803" pitchFamily="18" charset="0"/>
              </a:rPr>
              <a:t>y</a:t>
            </a:r>
            <a:r>
              <a:rPr lang="en-US" dirty="0">
                <a:solidFill>
                  <a:schemeClr val="bg1"/>
                </a:solidFill>
                <a:effectLst/>
                <a:latin typeface="Garamond" panose="02020404030301010803" pitchFamily="18" charset="0"/>
              </a:rPr>
              <a:t>​</a:t>
            </a:r>
            <a:endParaRPr lang="en-US" dirty="0">
              <a:solidFill>
                <a:schemeClr val="bg1"/>
              </a:solidFill>
            </a:endParaRPr>
          </a:p>
        </p:txBody>
      </p:sp>
      <p:cxnSp>
        <p:nvCxnSpPr>
          <p:cNvPr id="5153" name="Straight Connector 5152">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168E5C30-DE83-C2CC-664B-A25F1DFD01F4}"/>
              </a:ext>
            </a:extLst>
          </p:cNvPr>
          <p:cNvSpPr>
            <a:spLocks noGrp="1"/>
          </p:cNvSpPr>
          <p:nvPr>
            <p:ph idx="1"/>
          </p:nvPr>
        </p:nvSpPr>
        <p:spPr>
          <a:xfrm>
            <a:off x="7742297" y="2421466"/>
            <a:ext cx="5619203" cy="3318936"/>
          </a:xfrm>
        </p:spPr>
        <p:txBody>
          <a:bodyPr>
            <a:normAutofit/>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Zehra Nuri</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DNHY 210</a:t>
            </a:r>
          </a:p>
        </p:txBody>
      </p:sp>
    </p:spTree>
    <p:extLst>
      <p:ext uri="{BB962C8B-B14F-4D97-AF65-F5344CB8AC3E}">
        <p14:creationId xmlns:p14="http://schemas.microsoft.com/office/powerpoint/2010/main" val="4109925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9D71C1-9ABB-E78A-862E-7205A0079E98}"/>
              </a:ext>
            </a:extLst>
          </p:cNvPr>
          <p:cNvSpPr>
            <a:spLocks noGrp="1"/>
          </p:cNvSpPr>
          <p:nvPr>
            <p:ph type="title"/>
          </p:nvPr>
        </p:nvSpPr>
        <p:spPr>
          <a:xfrm>
            <a:off x="804421" y="796374"/>
            <a:ext cx="10583158" cy="880027"/>
          </a:xfrm>
          <a:solidFill>
            <a:schemeClr val="accent3">
              <a:lumMod val="20000"/>
              <a:lumOff val="80000"/>
            </a:schemeClr>
          </a:solidFill>
        </p:spPr>
        <p:txBody>
          <a:bodyPr>
            <a:normAutofit/>
          </a:bodyPr>
          <a:lstStyle/>
          <a:p>
            <a:r>
              <a:rPr lang="en-US" b="1" i="0" u="none" strike="noStrike">
                <a:solidFill>
                  <a:schemeClr val="tx1"/>
                </a:solidFill>
                <a:effectLst/>
                <a:latin typeface="Garamond" panose="02020404030301010803" pitchFamily="18" charset="0"/>
              </a:rPr>
              <a:t>Conclusion</a:t>
            </a:r>
            <a:r>
              <a:rPr lang="en-US" b="1" i="0">
                <a:solidFill>
                  <a:schemeClr val="tx1"/>
                </a:solidFill>
                <a:effectLst/>
                <a:latin typeface="Garamond" panose="02020404030301010803" pitchFamily="18" charset="0"/>
              </a:rPr>
              <a:t>​</a:t>
            </a:r>
            <a:endParaRPr lang="en-US" b="1" dirty="0">
              <a:solidFill>
                <a:schemeClr val="tx1"/>
              </a:solidFill>
            </a:endParaRPr>
          </a:p>
        </p:txBody>
      </p:sp>
      <p:sp>
        <p:nvSpPr>
          <p:cNvPr id="12"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53B62E-ED97-C489-C419-3D0EDBE62359}"/>
              </a:ext>
            </a:extLst>
          </p:cNvPr>
          <p:cNvSpPr>
            <a:spLocks noGrp="1"/>
          </p:cNvSpPr>
          <p:nvPr>
            <p:ph idx="1"/>
          </p:nvPr>
        </p:nvSpPr>
        <p:spPr>
          <a:xfrm>
            <a:off x="1295401" y="2612256"/>
            <a:ext cx="9601196" cy="3263612"/>
          </a:xfrm>
        </p:spPr>
        <p:txBody>
          <a:bodyPr>
            <a:normAutofit/>
          </a:bodyPr>
          <a:lstStyle/>
          <a:p>
            <a:r>
              <a:rPr lang="en-US" sz="2000" i="0" u="none" strike="noStrike">
                <a:effectLst/>
                <a:latin typeface="Times New Roman" panose="02020603050405020304" pitchFamily="18" charset="0"/>
                <a:cs typeface="Times New Roman" panose="02020603050405020304" pitchFamily="18" charset="0"/>
              </a:rPr>
              <a:t>The Samba robotic toothbrush and 3D-printed toothbrush handles provide essential solutions for people with limited dexterity. As they evolve, they have the potential to significantly enhance the quality of life for people with physical limitations, making oral care both more accessible and effective.</a:t>
            </a:r>
            <a:r>
              <a:rPr lang="en-US" sz="2000" i="0">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77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2405E-E2F2-9256-A8B1-024996E12A71}"/>
              </a:ext>
            </a:extLst>
          </p:cNvPr>
          <p:cNvSpPr>
            <a:spLocks noGrp="1"/>
          </p:cNvSpPr>
          <p:nvPr>
            <p:ph type="title"/>
          </p:nvPr>
        </p:nvSpPr>
        <p:spPr>
          <a:xfrm>
            <a:off x="804421" y="796374"/>
            <a:ext cx="10583158" cy="880027"/>
          </a:xfrm>
          <a:solidFill>
            <a:schemeClr val="accent3">
              <a:lumMod val="20000"/>
              <a:lumOff val="80000"/>
            </a:schemeClr>
          </a:solidFill>
        </p:spPr>
        <p:txBody>
          <a:bodyPr>
            <a:normAutofit/>
          </a:bodyPr>
          <a:lstStyle/>
          <a:p>
            <a:r>
              <a:rPr lang="en-US" b="1" i="0" u="none" strike="noStrike" dirty="0">
                <a:solidFill>
                  <a:schemeClr val="tx1"/>
                </a:solidFill>
                <a:effectLst/>
                <a:latin typeface="Garamond" panose="02020404030301010803" pitchFamily="18" charset="0"/>
              </a:rPr>
              <a:t>References</a:t>
            </a:r>
            <a:r>
              <a:rPr lang="en-US" b="1" i="0" dirty="0">
                <a:solidFill>
                  <a:schemeClr val="tx1"/>
                </a:solidFill>
                <a:effectLst/>
                <a:latin typeface="Garamond" panose="02020404030301010803" pitchFamily="18" charset="0"/>
              </a:rPr>
              <a:t>​</a:t>
            </a:r>
            <a:endParaRPr lang="en-US" b="1" dirty="0">
              <a:solidFill>
                <a:schemeClr val="tx1"/>
              </a:solidFill>
            </a:endParaRPr>
          </a:p>
        </p:txBody>
      </p:sp>
      <p:sp>
        <p:nvSpPr>
          <p:cNvPr id="12"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C18D6F-8EF3-F03C-0DE2-E744C7B8C3FC}"/>
              </a:ext>
            </a:extLst>
          </p:cNvPr>
          <p:cNvSpPr>
            <a:spLocks noGrp="1"/>
          </p:cNvSpPr>
          <p:nvPr>
            <p:ph idx="1"/>
          </p:nvPr>
        </p:nvSpPr>
        <p:spPr>
          <a:xfrm>
            <a:off x="1295401" y="2612256"/>
            <a:ext cx="9601196" cy="3263612"/>
          </a:xfrm>
        </p:spPr>
        <p:txBody>
          <a:bodyPr>
            <a:normAutofit/>
          </a:bodyPr>
          <a:lstStyle/>
          <a:p>
            <a:pPr marL="0" indent="0" rtl="0" fontAlgn="base">
              <a:lnSpc>
                <a:spcPct val="90000"/>
              </a:lnSpc>
              <a:buNone/>
            </a:pPr>
            <a:r>
              <a:rPr lang="en-US" sz="1400" b="0" i="0" u="none" strike="noStrike" dirty="0">
                <a:effectLst/>
                <a:latin typeface="Times New Roman" panose="02020603050405020304" pitchFamily="18" charset="0"/>
                <a:cs typeface="Times New Roman" panose="02020603050405020304" pitchFamily="18" charset="0"/>
              </a:rPr>
              <a:t>Centers for Disease Control and Prevention. (2024, July 31). </a:t>
            </a:r>
            <a:r>
              <a:rPr lang="en-US" sz="1400" b="0" i="1" u="none" strike="noStrike" dirty="0">
                <a:effectLst/>
                <a:latin typeface="Times New Roman" panose="02020603050405020304" pitchFamily="18" charset="0"/>
                <a:cs typeface="Times New Roman" panose="02020603050405020304" pitchFamily="18" charset="0"/>
              </a:rPr>
              <a:t>FASTSTATS - disabilities or limitations</a:t>
            </a:r>
            <a:r>
              <a:rPr lang="en-US" sz="1400" b="0" i="0" u="none" strike="noStrike" dirty="0">
                <a:effectLst/>
                <a:latin typeface="Times New Roman" panose="02020603050405020304" pitchFamily="18" charset="0"/>
                <a:cs typeface="Times New Roman" panose="02020603050405020304" pitchFamily="18" charset="0"/>
              </a:rPr>
              <a:t>. Centers for Disease Control and Prevention. </a:t>
            </a:r>
            <a:r>
              <a:rPr lang="en-US" sz="1400" b="0" i="0" u="sng" strike="noStrike" dirty="0">
                <a:effectLst/>
                <a:latin typeface="Times New Roman" panose="02020603050405020304" pitchFamily="18" charset="0"/>
                <a:cs typeface="Times New Roman" panose="02020603050405020304" pitchFamily="18" charset="0"/>
                <a:hlinkClick r:id="rId2"/>
              </a:rPr>
              <a:t>https://www.cdc.gov/nchs/fastats/disability.htm</a:t>
            </a:r>
            <a:r>
              <a:rPr lang="en-US" sz="1400" b="0" i="0" u="none" strike="noStrike" dirty="0">
                <a:effectLst/>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a:t>
            </a:r>
          </a:p>
          <a:p>
            <a:pPr marL="0" indent="0" rtl="0" fontAlgn="base">
              <a:lnSpc>
                <a:spcPct val="90000"/>
              </a:lnSpc>
              <a:buNone/>
            </a:pPr>
            <a:r>
              <a:rPr lang="en-US" sz="1400" b="0" i="0" u="none" strike="noStrike" dirty="0" err="1">
                <a:effectLst/>
                <a:latin typeface="Times New Roman" panose="02020603050405020304" pitchFamily="18" charset="0"/>
                <a:cs typeface="Times New Roman" panose="02020603050405020304" pitchFamily="18" charset="0"/>
              </a:rPr>
              <a:t>Milleman</a:t>
            </a:r>
            <a:r>
              <a:rPr lang="en-US" sz="1400" b="0" i="0" u="none" strike="noStrike" dirty="0">
                <a:effectLst/>
                <a:latin typeface="Times New Roman" panose="02020603050405020304" pitchFamily="18" charset="0"/>
                <a:cs typeface="Times New Roman" panose="02020603050405020304" pitchFamily="18" charset="0"/>
              </a:rPr>
              <a:t>, K., </a:t>
            </a:r>
            <a:r>
              <a:rPr lang="en-US" sz="1400" b="0" i="0" u="none" strike="noStrike" dirty="0" err="1">
                <a:effectLst/>
                <a:latin typeface="Times New Roman" panose="02020603050405020304" pitchFamily="18" charset="0"/>
                <a:cs typeface="Times New Roman" panose="02020603050405020304" pitchFamily="18" charset="0"/>
              </a:rPr>
              <a:t>Milleman</a:t>
            </a:r>
            <a:r>
              <a:rPr lang="en-US" sz="1400" b="0" i="0" u="none" strike="noStrike" dirty="0">
                <a:effectLst/>
                <a:latin typeface="Times New Roman" panose="02020603050405020304" pitchFamily="18" charset="0"/>
                <a:cs typeface="Times New Roman" panose="02020603050405020304" pitchFamily="18" charset="0"/>
              </a:rPr>
              <a:t>, J., </a:t>
            </a:r>
            <a:r>
              <a:rPr lang="en-US" sz="1400" b="0" i="0" u="none" strike="noStrike" dirty="0" err="1">
                <a:effectLst/>
                <a:latin typeface="Times New Roman" panose="02020603050405020304" pitchFamily="18" charset="0"/>
                <a:cs typeface="Times New Roman" panose="02020603050405020304" pitchFamily="18" charset="0"/>
              </a:rPr>
              <a:t>Bosma</a:t>
            </a:r>
            <a:r>
              <a:rPr lang="en-US" sz="1400" b="0" i="0" u="none" strike="noStrike" dirty="0">
                <a:effectLst/>
                <a:latin typeface="Times New Roman" panose="02020603050405020304" pitchFamily="18" charset="0"/>
                <a:cs typeface="Times New Roman" panose="02020603050405020304" pitchFamily="18" charset="0"/>
              </a:rPr>
              <a:t>, M. L., McGuire, J. A., Sunkara, A., </a:t>
            </a:r>
            <a:r>
              <a:rPr lang="en-US" sz="1400" b="0" i="0" u="none" strike="noStrike" dirty="0" err="1">
                <a:effectLst/>
                <a:latin typeface="Times New Roman" panose="02020603050405020304" pitchFamily="18" charset="0"/>
                <a:cs typeface="Times New Roman" panose="02020603050405020304" pitchFamily="18" charset="0"/>
              </a:rPr>
              <a:t>DelSasso</a:t>
            </a:r>
            <a:r>
              <a:rPr lang="en-US" sz="1400" b="0" i="0" u="none" strike="noStrike" dirty="0">
                <a:effectLst/>
                <a:latin typeface="Times New Roman" panose="02020603050405020304" pitchFamily="18" charset="0"/>
                <a:cs typeface="Times New Roman" panose="02020603050405020304" pitchFamily="18" charset="0"/>
              </a:rPr>
              <a:t>, A., York, T., &amp; Cecil, A. M. (2022, June 1). </a:t>
            </a:r>
            <a:r>
              <a:rPr lang="en-US" sz="1400" b="0" i="1" u="none" strike="noStrike" dirty="0">
                <a:effectLst/>
                <a:latin typeface="Times New Roman" panose="02020603050405020304" pitchFamily="18" charset="0"/>
                <a:cs typeface="Times New Roman" panose="02020603050405020304" pitchFamily="18" charset="0"/>
              </a:rPr>
              <a:t>Role of manual dexterity on Mechanical and Chemotherapeutic Oral Hygiene regimens</a:t>
            </a:r>
            <a:r>
              <a:rPr lang="en-US" sz="1400" b="0" i="0" u="none" strike="noStrike" dirty="0">
                <a:effectLst/>
                <a:latin typeface="Times New Roman" panose="02020603050405020304" pitchFamily="18" charset="0"/>
                <a:cs typeface="Times New Roman" panose="02020603050405020304" pitchFamily="18" charset="0"/>
              </a:rPr>
              <a:t>. Journal of Dental Hygiene. </a:t>
            </a:r>
            <a:r>
              <a:rPr lang="en-US" sz="1400" b="0" i="0" u="sng" strike="noStrike" dirty="0">
                <a:effectLst/>
                <a:latin typeface="Times New Roman" panose="02020603050405020304" pitchFamily="18" charset="0"/>
                <a:cs typeface="Times New Roman" panose="02020603050405020304" pitchFamily="18" charset="0"/>
                <a:hlinkClick r:id="rId3"/>
              </a:rPr>
              <a:t>https://jdh.adha.org/content/96/3/35</a:t>
            </a:r>
            <a:r>
              <a:rPr lang="en-US" sz="1400" b="0" i="0" u="none" strike="noStrike" dirty="0">
                <a:effectLst/>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a:t>
            </a:r>
          </a:p>
          <a:p>
            <a:pPr marL="0" indent="0" rtl="0" fontAlgn="base">
              <a:lnSpc>
                <a:spcPct val="90000"/>
              </a:lnSpc>
              <a:buNone/>
            </a:pPr>
            <a:r>
              <a:rPr lang="en-US" sz="1400" b="0" i="1" u="none" strike="noStrike" dirty="0">
                <a:effectLst/>
                <a:latin typeface="Times New Roman" panose="02020603050405020304" pitchFamily="18" charset="0"/>
                <a:cs typeface="Times New Roman" panose="02020603050405020304" pitchFamily="18" charset="0"/>
              </a:rPr>
              <a:t>Samba robotic toothbrush</a:t>
            </a:r>
            <a:r>
              <a:rPr lang="en-US" sz="1400" b="0" i="0" u="none" strike="noStrike" dirty="0">
                <a:effectLst/>
                <a:latin typeface="Times New Roman" panose="02020603050405020304" pitchFamily="18" charset="0"/>
                <a:cs typeface="Times New Roman" panose="02020603050405020304" pitchFamily="18" charset="0"/>
              </a:rPr>
              <a:t>. Samba Robotic Toothbrush. (n.d.-a). </a:t>
            </a:r>
            <a:r>
              <a:rPr lang="en-US" sz="1400" b="0" i="0" u="sng" strike="noStrike" dirty="0">
                <a:effectLst/>
                <a:latin typeface="Times New Roman" panose="02020603050405020304" pitchFamily="18" charset="0"/>
                <a:cs typeface="Times New Roman" panose="02020603050405020304" pitchFamily="18" charset="0"/>
                <a:hlinkClick r:id="rId4"/>
              </a:rPr>
              <a:t>https://enjoy.curaprox.com/us/product/samba</a:t>
            </a:r>
            <a:r>
              <a:rPr lang="en-US" sz="1400" b="0" i="0" u="none" strike="noStrike" dirty="0">
                <a:effectLst/>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a:t>
            </a:r>
          </a:p>
          <a:p>
            <a:pPr marL="0" indent="0" rtl="0" fontAlgn="base">
              <a:lnSpc>
                <a:spcPct val="90000"/>
              </a:lnSpc>
              <a:buNone/>
            </a:pPr>
            <a:r>
              <a:rPr lang="en-US" sz="1400" b="0" i="0" u="none" strike="noStrike" dirty="0">
                <a:effectLst/>
                <a:latin typeface="Times New Roman" panose="02020603050405020304" pitchFamily="18" charset="0"/>
                <a:cs typeface="Times New Roman" panose="02020603050405020304" pitchFamily="18" charset="0"/>
              </a:rPr>
              <a:t>Themes, U. (2020, July 18). </a:t>
            </a:r>
            <a:r>
              <a:rPr lang="en-US" sz="1400" b="0" i="1" u="none" strike="noStrike" dirty="0">
                <a:effectLst/>
                <a:latin typeface="Times New Roman" panose="02020603050405020304" pitchFamily="18" charset="0"/>
                <a:cs typeface="Times New Roman" panose="02020603050405020304" pitchFamily="18" charset="0"/>
              </a:rPr>
              <a:t>3: Oral hygiene instruction with limited dexterity</a:t>
            </a:r>
            <a:r>
              <a:rPr lang="en-US" sz="1400" b="0" i="0" u="none" strike="noStrike" dirty="0">
                <a:effectLst/>
                <a:latin typeface="Times New Roman" panose="02020603050405020304" pitchFamily="18" charset="0"/>
                <a:cs typeface="Times New Roman" panose="02020603050405020304" pitchFamily="18" charset="0"/>
              </a:rPr>
              <a:t>. Pocket Dentistry. </a:t>
            </a:r>
            <a:r>
              <a:rPr lang="en-US" sz="1400" b="0" i="0" u="sng" strike="noStrike" dirty="0">
                <a:effectLst/>
                <a:latin typeface="Times New Roman" panose="02020603050405020304" pitchFamily="18" charset="0"/>
                <a:cs typeface="Times New Roman" panose="02020603050405020304" pitchFamily="18" charset="0"/>
                <a:hlinkClick r:id="rId5"/>
              </a:rPr>
              <a:t>https://pocketdentistry.com/3-oral-hygiene-instruction-with-limited-dexterity/</a:t>
            </a:r>
            <a:r>
              <a:rPr lang="en-US" sz="1400" b="0" i="0" u="none" strike="noStrike" dirty="0">
                <a:effectLst/>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a:t>
            </a:r>
          </a:p>
          <a:p>
            <a:pPr marL="0" indent="0" rtl="0" fontAlgn="base">
              <a:lnSpc>
                <a:spcPct val="90000"/>
              </a:lnSpc>
              <a:buNone/>
            </a:pPr>
            <a:r>
              <a:rPr lang="en-US" sz="1400" b="0" i="0" u="none" strike="noStrike" dirty="0">
                <a:effectLst/>
                <a:latin typeface="Times New Roman" panose="02020603050405020304" pitchFamily="18" charset="0"/>
                <a:cs typeface="Times New Roman" panose="02020603050405020304" pitchFamily="18" charset="0"/>
              </a:rPr>
              <a:t>These toothbrush handles are custom designed for the 360 million people with Dexterity Issues. (n.d.). </a:t>
            </a:r>
            <a:r>
              <a:rPr lang="en-US" sz="1400" b="0" i="0" u="sng" strike="noStrike" dirty="0">
                <a:effectLst/>
                <a:latin typeface="Times New Roman" panose="02020603050405020304" pitchFamily="18" charset="0"/>
                <a:cs typeface="Times New Roman" panose="02020603050405020304" pitchFamily="18" charset="0"/>
                <a:hlinkClick r:id="rId6"/>
              </a:rPr>
              <a:t>https://www.fastcompany.com/90896933/toothbrush-handles-designed-for-people-with-dexterity-issues</a:t>
            </a:r>
            <a:r>
              <a:rPr lang="en-US" sz="1400" b="0" i="0" u="none" strike="noStrike" dirty="0">
                <a:effectLst/>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a:t>
            </a:r>
          </a:p>
          <a:p>
            <a:pPr marL="0" indent="0" rtl="0" fontAlgn="base">
              <a:lnSpc>
                <a:spcPct val="90000"/>
              </a:lnSpc>
              <a:buNone/>
            </a:pPr>
            <a:r>
              <a:rPr lang="en-US" sz="1400" b="0" i="0" u="none" strike="noStrike" dirty="0">
                <a:effectLst/>
                <a:latin typeface="Times New Roman" panose="02020603050405020304" pitchFamily="18" charset="0"/>
                <a:cs typeface="Times New Roman" panose="02020603050405020304" pitchFamily="18" charset="0"/>
              </a:rPr>
              <a:t>World Health Organization. (n.d.). </a:t>
            </a:r>
            <a:r>
              <a:rPr lang="en-US" sz="1400" b="0" i="1" u="none" strike="noStrike" dirty="0">
                <a:effectLst/>
                <a:latin typeface="Times New Roman" panose="02020603050405020304" pitchFamily="18" charset="0"/>
                <a:cs typeface="Times New Roman" panose="02020603050405020304" pitchFamily="18" charset="0"/>
              </a:rPr>
              <a:t>Who highlights oral health neglect affecting nearly half of the world’s population</a:t>
            </a:r>
            <a:r>
              <a:rPr lang="en-US" sz="1400" b="0" i="0" u="none" strike="noStrike" dirty="0">
                <a:effectLst/>
                <a:latin typeface="Times New Roman" panose="02020603050405020304" pitchFamily="18" charset="0"/>
                <a:cs typeface="Times New Roman" panose="02020603050405020304" pitchFamily="18" charset="0"/>
              </a:rPr>
              <a:t>. World Health Organization. </a:t>
            </a:r>
            <a:r>
              <a:rPr lang="en-US" sz="1400" b="0" i="0" u="sng" strike="noStrike" dirty="0">
                <a:effectLst/>
                <a:latin typeface="Times New Roman" panose="02020603050405020304" pitchFamily="18" charset="0"/>
                <a:cs typeface="Times New Roman" panose="02020603050405020304" pitchFamily="18" charset="0"/>
                <a:hlinkClick r:id="rId7"/>
              </a:rPr>
              <a:t>https://www.who.int/news/item/18-11-2022-who-highlights-oral-health-neglect-affecting-nearly-half-of-the-world-s-population</a:t>
            </a:r>
            <a:r>
              <a:rPr lang="en-US" sz="1400" b="0" i="0" u="none" strike="noStrike" dirty="0">
                <a:effectLst/>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a:t>
            </a:r>
          </a:p>
          <a:p>
            <a:pPr marL="0" indent="0" rtl="0" fontAlgn="base">
              <a:lnSpc>
                <a:spcPct val="90000"/>
              </a:lnSpc>
              <a:buNone/>
            </a:pPr>
            <a:endParaRPr lang="en-US" sz="1300" b="0" i="0" dirty="0">
              <a:effectLst/>
              <a:latin typeface="Segoe UI" panose="020B0502040204020203" pitchFamily="34" charset="0"/>
            </a:endParaRPr>
          </a:p>
          <a:p>
            <a:pPr>
              <a:lnSpc>
                <a:spcPct val="90000"/>
              </a:lnSpc>
            </a:pPr>
            <a:endParaRPr lang="en-US" sz="1300" dirty="0"/>
          </a:p>
        </p:txBody>
      </p:sp>
    </p:spTree>
    <p:extLst>
      <p:ext uri="{BB962C8B-B14F-4D97-AF65-F5344CB8AC3E}">
        <p14:creationId xmlns:p14="http://schemas.microsoft.com/office/powerpoint/2010/main" val="2497660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29EE96-DD89-6973-D972-DFE9A53C2437}"/>
              </a:ext>
            </a:extLst>
          </p:cNvPr>
          <p:cNvSpPr>
            <a:spLocks noGrp="1"/>
          </p:cNvSpPr>
          <p:nvPr>
            <p:ph type="title"/>
          </p:nvPr>
        </p:nvSpPr>
        <p:spPr>
          <a:xfrm>
            <a:off x="804421" y="796374"/>
            <a:ext cx="10583158" cy="880027"/>
          </a:xfrm>
          <a:solidFill>
            <a:schemeClr val="accent3">
              <a:lumMod val="20000"/>
              <a:lumOff val="80000"/>
            </a:schemeClr>
          </a:solidFill>
        </p:spPr>
        <p:txBody>
          <a:bodyPr>
            <a:normAutofit/>
          </a:bodyPr>
          <a:lstStyle/>
          <a:p>
            <a:r>
              <a:rPr lang="en-US" b="1">
                <a:solidFill>
                  <a:schemeClr val="tx1"/>
                </a:solidFill>
              </a:rPr>
              <a:t>GOAL</a:t>
            </a:r>
            <a:endParaRPr lang="en-US" b="1" dirty="0">
              <a:solidFill>
                <a:schemeClr val="tx1"/>
              </a:solidFill>
            </a:endParaRPr>
          </a:p>
        </p:txBody>
      </p:sp>
      <p:sp>
        <p:nvSpPr>
          <p:cNvPr id="34" name="Rectangle 33">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0E043D-77CA-1902-4E6B-F02309FB71E2}"/>
              </a:ext>
            </a:extLst>
          </p:cNvPr>
          <p:cNvSpPr>
            <a:spLocks noGrp="1"/>
          </p:cNvSpPr>
          <p:nvPr>
            <p:ph idx="1"/>
          </p:nvPr>
        </p:nvSpPr>
        <p:spPr>
          <a:xfrm>
            <a:off x="1295401" y="2612256"/>
            <a:ext cx="9601196" cy="3263612"/>
          </a:xfrm>
          <a:noFill/>
          <a:ln>
            <a:solidFill>
              <a:schemeClr val="bg1"/>
            </a:solidFill>
          </a:ln>
        </p:spPr>
        <p:txBody>
          <a:bodyPr>
            <a:normAutofit/>
          </a:bodyPr>
          <a:lstStyle/>
          <a:p>
            <a:pPr marL="0" indent="0">
              <a:buNone/>
            </a:pPr>
            <a:r>
              <a:rPr lang="en-US" sz="2000" b="0" i="0" u="none" strike="noStrike" dirty="0">
                <a:effectLst/>
                <a:latin typeface="Times New Roman" panose="02020603050405020304" pitchFamily="18" charset="0"/>
                <a:cs typeface="Times New Roman" panose="02020603050405020304" pitchFamily="18" charset="0"/>
              </a:rPr>
              <a:t>To highlight how innovative tools like the Samba Robotic Toothbrush and 3D-Printed Toothbrush Handles help people with limited dexterity maintain better oral hygiene and independence while informing dental professionals and caregivers of their benefits.</a:t>
            </a:r>
            <a:r>
              <a:rPr lang="en-US" sz="2000" b="0" i="0" dirty="0">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7C3ED2F8-A307-4F6D-DA53-122423B48F44}"/>
              </a:ext>
            </a:extLst>
          </p:cNvPr>
          <p:cNvSpPr txBox="1"/>
          <p:nvPr/>
        </p:nvSpPr>
        <p:spPr>
          <a:xfrm>
            <a:off x="8112034" y="1319349"/>
            <a:ext cx="2116183" cy="369332"/>
          </a:xfrm>
          <a:prstGeom prst="rect">
            <a:avLst/>
          </a:prstGeom>
          <a:solidFill>
            <a:schemeClr val="accent3">
              <a:lumMod val="20000"/>
              <a:lumOff val="80000"/>
            </a:schemeClr>
          </a:solidFill>
        </p:spPr>
        <p:txBody>
          <a:bodyPr wrap="square" rtlCol="0">
            <a:spAutoFit/>
          </a:bodyPr>
          <a:lstStyle/>
          <a:p>
            <a:endParaRPr lang="en-US" dirty="0"/>
          </a:p>
        </p:txBody>
      </p:sp>
      <p:sp>
        <p:nvSpPr>
          <p:cNvPr id="15" name="TextBox 14">
            <a:extLst>
              <a:ext uri="{FF2B5EF4-FFF2-40B4-BE49-F238E27FC236}">
                <a16:creationId xmlns:a16="http://schemas.microsoft.com/office/drawing/2014/main" id="{0FA3F6DE-E225-6736-0A91-3FFBBAA6CDDF}"/>
              </a:ext>
            </a:extLst>
          </p:cNvPr>
          <p:cNvSpPr txBox="1"/>
          <p:nvPr/>
        </p:nvSpPr>
        <p:spPr>
          <a:xfrm>
            <a:off x="1338470" y="59634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52304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E7DEDD00-5E71-418B-9C3C-9B71B0182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1" name="Picture 20">
              <a:extLst>
                <a:ext uri="{FF2B5EF4-FFF2-40B4-BE49-F238E27FC236}">
                  <a16:creationId xmlns:a16="http://schemas.microsoft.com/office/drawing/2014/main" id="{F08AA894-60A7-4A09-919E-54EF7C3EC82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a:extLst>
                <a:ext uri="{FF2B5EF4-FFF2-40B4-BE49-F238E27FC236}">
                  <a16:creationId xmlns:a16="http://schemas.microsoft.com/office/drawing/2014/main" id="{44680684-9D82-4E2B-9E9A-778390DA9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3" name="Picture 22">
              <a:extLst>
                <a:ext uri="{FF2B5EF4-FFF2-40B4-BE49-F238E27FC236}">
                  <a16:creationId xmlns:a16="http://schemas.microsoft.com/office/drawing/2014/main" id="{E28899EB-8201-46DC-A208-67136E6BA1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4" name="Picture 23">
              <a:extLst>
                <a:ext uri="{FF2B5EF4-FFF2-40B4-BE49-F238E27FC236}">
                  <a16:creationId xmlns:a16="http://schemas.microsoft.com/office/drawing/2014/main" id="{58681DBB-DB5A-40DF-8333-C7E1C945B5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E7129BF3-837C-AD40-EAF9-1898C0DCBCC2}"/>
              </a:ext>
            </a:extLst>
          </p:cNvPr>
          <p:cNvSpPr>
            <a:spLocks noGrp="1"/>
          </p:cNvSpPr>
          <p:nvPr>
            <p:ph type="title"/>
          </p:nvPr>
        </p:nvSpPr>
        <p:spPr>
          <a:xfrm>
            <a:off x="1295402" y="982132"/>
            <a:ext cx="9601196" cy="1303867"/>
          </a:xfrm>
          <a:solidFill>
            <a:schemeClr val="accent3">
              <a:lumMod val="20000"/>
              <a:lumOff val="80000"/>
            </a:schemeClr>
          </a:solidFill>
        </p:spPr>
        <p:txBody>
          <a:bodyPr>
            <a:normAutofit/>
          </a:bodyPr>
          <a:lstStyle/>
          <a:p>
            <a:r>
              <a:rPr lang="en-US" b="1" i="0" u="none" strike="noStrike" dirty="0">
                <a:solidFill>
                  <a:srgbClr val="262626"/>
                </a:solidFill>
                <a:effectLst/>
                <a:latin typeface="Garamond" panose="02020404030301010803" pitchFamily="18" charset="0"/>
              </a:rPr>
              <a:t>Objectives</a:t>
            </a:r>
            <a:r>
              <a:rPr lang="en-US" b="1" i="0" dirty="0">
                <a:solidFill>
                  <a:srgbClr val="262626"/>
                </a:solidFill>
                <a:effectLst/>
                <a:latin typeface="Garamond" panose="02020404030301010803" pitchFamily="18" charset="0"/>
              </a:rPr>
              <a:t>​</a:t>
            </a:r>
            <a:endParaRPr lang="en-US" b="1" dirty="0">
              <a:solidFill>
                <a:srgbClr val="262626"/>
              </a:solidFill>
            </a:endParaRPr>
          </a:p>
        </p:txBody>
      </p:sp>
      <p:graphicFrame>
        <p:nvGraphicFramePr>
          <p:cNvPr id="15" name="Content Placeholder 2">
            <a:extLst>
              <a:ext uri="{FF2B5EF4-FFF2-40B4-BE49-F238E27FC236}">
                <a16:creationId xmlns:a16="http://schemas.microsoft.com/office/drawing/2014/main" id="{FBDDA651-6122-3A56-DA2C-CB921C651F53}"/>
              </a:ext>
            </a:extLst>
          </p:cNvPr>
          <p:cNvGraphicFramePr>
            <a:graphicFrameLocks noGrp="1"/>
          </p:cNvGraphicFramePr>
          <p:nvPr>
            <p:ph idx="1"/>
            <p:extLst>
              <p:ext uri="{D42A27DB-BD31-4B8C-83A1-F6EECF244321}">
                <p14:modId xmlns:p14="http://schemas.microsoft.com/office/powerpoint/2010/main" val="3483201644"/>
              </p:ext>
            </p:extLst>
          </p:nvPr>
        </p:nvGraphicFramePr>
        <p:xfrm>
          <a:off x="1295401" y="2063932"/>
          <a:ext cx="9601197" cy="35975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88709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F7EF-0D37-5C56-6BD5-9E8EB19AF865}"/>
              </a:ext>
            </a:extLst>
          </p:cNvPr>
          <p:cNvSpPr>
            <a:spLocks noGrp="1"/>
          </p:cNvSpPr>
          <p:nvPr>
            <p:ph type="title"/>
          </p:nvPr>
        </p:nvSpPr>
        <p:spPr>
          <a:xfrm>
            <a:off x="2623930" y="982132"/>
            <a:ext cx="6202018" cy="1303867"/>
          </a:xfrm>
          <a:solidFill>
            <a:schemeClr val="accent3">
              <a:lumMod val="20000"/>
              <a:lumOff val="80000"/>
            </a:schemeClr>
          </a:solidFill>
        </p:spPr>
        <p:txBody>
          <a:bodyPr>
            <a:normAutofit fontScale="90000"/>
          </a:bodyPr>
          <a:lstStyle/>
          <a:p>
            <a:r>
              <a:rPr lang="en-US" b="1" dirty="0"/>
              <a:t>Limited Dexterity and Oral care challenges</a:t>
            </a:r>
          </a:p>
        </p:txBody>
      </p:sp>
      <p:sp>
        <p:nvSpPr>
          <p:cNvPr id="3" name="Content Placeholder 2">
            <a:extLst>
              <a:ext uri="{FF2B5EF4-FFF2-40B4-BE49-F238E27FC236}">
                <a16:creationId xmlns:a16="http://schemas.microsoft.com/office/drawing/2014/main" id="{B85D256E-4B7E-C1FD-E5CF-FC8A3DBAC52E}"/>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From arthritis, carpal tunnel, and Parkinson’s disease to other conditions, many people face challenges that make oral hygiene care painful and difficult, making consistent oral care even harder.</a:t>
            </a:r>
          </a:p>
        </p:txBody>
      </p:sp>
    </p:spTree>
    <p:extLst>
      <p:ext uri="{BB962C8B-B14F-4D97-AF65-F5344CB8AC3E}">
        <p14:creationId xmlns:p14="http://schemas.microsoft.com/office/powerpoint/2010/main" val="154550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F3A1-9E0F-ED2B-79A2-5241E0A1B208}"/>
              </a:ext>
            </a:extLst>
          </p:cNvPr>
          <p:cNvSpPr>
            <a:spLocks noGrp="1"/>
          </p:cNvSpPr>
          <p:nvPr>
            <p:ph type="title"/>
          </p:nvPr>
        </p:nvSpPr>
        <p:spPr>
          <a:xfrm>
            <a:off x="1295402" y="982132"/>
            <a:ext cx="9601196" cy="1303867"/>
          </a:xfrm>
          <a:solidFill>
            <a:schemeClr val="accent3">
              <a:lumMod val="20000"/>
              <a:lumOff val="80000"/>
            </a:schemeClr>
          </a:solidFill>
        </p:spPr>
        <p:txBody>
          <a:bodyPr>
            <a:normAutofit/>
          </a:bodyPr>
          <a:lstStyle/>
          <a:p>
            <a:r>
              <a:rPr lang="en-US" b="1" i="0" u="none" strike="noStrike" dirty="0">
                <a:solidFill>
                  <a:srgbClr val="262626"/>
                </a:solidFill>
                <a:effectLst/>
                <a:latin typeface="Garamond" panose="02020404030301010803" pitchFamily="18" charset="0"/>
              </a:rPr>
              <a:t>Statistics</a:t>
            </a:r>
            <a:r>
              <a:rPr lang="en-US" b="1" i="0" dirty="0">
                <a:solidFill>
                  <a:srgbClr val="262626"/>
                </a:solidFill>
                <a:effectLst/>
                <a:latin typeface="Garamond" panose="02020404030301010803" pitchFamily="18" charset="0"/>
              </a:rPr>
              <a:t>​</a:t>
            </a:r>
            <a:endParaRPr lang="en-US" b="1" dirty="0">
              <a:solidFill>
                <a:srgbClr val="262626"/>
              </a:solidFill>
            </a:endParaRPr>
          </a:p>
        </p:txBody>
      </p:sp>
      <p:graphicFrame>
        <p:nvGraphicFramePr>
          <p:cNvPr id="50" name="Content Placeholder 2">
            <a:extLst>
              <a:ext uri="{FF2B5EF4-FFF2-40B4-BE49-F238E27FC236}">
                <a16:creationId xmlns:a16="http://schemas.microsoft.com/office/drawing/2014/main" id="{E277F89C-0C9E-9735-9CE3-F56C5FB4410D}"/>
              </a:ext>
            </a:extLst>
          </p:cNvPr>
          <p:cNvGraphicFramePr>
            <a:graphicFrameLocks noGrp="1"/>
          </p:cNvGraphicFramePr>
          <p:nvPr>
            <p:ph idx="1"/>
            <p:extLst>
              <p:ext uri="{D42A27DB-BD31-4B8C-83A1-F6EECF244321}">
                <p14:modId xmlns:p14="http://schemas.microsoft.com/office/powerpoint/2010/main" val="1573318112"/>
              </p:ext>
            </p:extLst>
          </p:nvPr>
        </p:nvGraphicFramePr>
        <p:xfrm>
          <a:off x="1295401" y="3017521"/>
          <a:ext cx="9601197" cy="2233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1456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53" name="Rectangle 1252">
            <a:extLst>
              <a:ext uri="{FF2B5EF4-FFF2-40B4-BE49-F238E27FC236}">
                <a16:creationId xmlns:a16="http://schemas.microsoft.com/office/drawing/2014/main" id="{EE15D8F5-87D0-452C-93FB-8CA3F98D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6" name="Group 1215">
            <a:extLst>
              <a:ext uri="{FF2B5EF4-FFF2-40B4-BE49-F238E27FC236}">
                <a16:creationId xmlns:a16="http://schemas.microsoft.com/office/drawing/2014/main" id="{79BCF8C7-8464-4B36-AF07-C89E5129E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17" name="Picture 1216">
              <a:extLst>
                <a:ext uri="{FF2B5EF4-FFF2-40B4-BE49-F238E27FC236}">
                  <a16:creationId xmlns:a16="http://schemas.microsoft.com/office/drawing/2014/main" id="{69A16566-722B-41C8-8B9F-B133B71E23A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54" name="Rectangle 1253">
              <a:extLst>
                <a:ext uri="{FF2B5EF4-FFF2-40B4-BE49-F238E27FC236}">
                  <a16:creationId xmlns:a16="http://schemas.microsoft.com/office/drawing/2014/main" id="{5F929A8C-ADE2-462E-A437-C028E4648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219" name="Picture 1218">
              <a:extLst>
                <a:ext uri="{FF2B5EF4-FFF2-40B4-BE49-F238E27FC236}">
                  <a16:creationId xmlns:a16="http://schemas.microsoft.com/office/drawing/2014/main" id="{117397E4-1968-4513-988E-69C130AC1EC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20" name="Picture 1219">
              <a:extLst>
                <a:ext uri="{FF2B5EF4-FFF2-40B4-BE49-F238E27FC236}">
                  <a16:creationId xmlns:a16="http://schemas.microsoft.com/office/drawing/2014/main" id="{DA0B6105-4183-4AEC-BDB1-E67B7B2C704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A4B22040-481F-183D-D6EA-6C0770C87590}"/>
              </a:ext>
            </a:extLst>
          </p:cNvPr>
          <p:cNvSpPr>
            <a:spLocks noGrp="1"/>
          </p:cNvSpPr>
          <p:nvPr>
            <p:ph type="title"/>
          </p:nvPr>
        </p:nvSpPr>
        <p:spPr>
          <a:xfrm>
            <a:off x="1256858" y="982132"/>
            <a:ext cx="4842190" cy="1774814"/>
          </a:xfrm>
          <a:solidFill>
            <a:schemeClr val="accent3">
              <a:lumMod val="20000"/>
              <a:lumOff val="80000"/>
            </a:schemeClr>
          </a:solidFill>
        </p:spPr>
        <p:txBody>
          <a:bodyPr>
            <a:normAutofit/>
          </a:bodyPr>
          <a:lstStyle/>
          <a:p>
            <a:r>
              <a:rPr lang="en-US" b="1" i="0" u="none" strike="noStrike" dirty="0">
                <a:effectLst/>
              </a:rPr>
              <a:t>Samba Robotic Toothbrush</a:t>
            </a:r>
            <a:r>
              <a:rPr lang="en-US" b="1" i="0" dirty="0">
                <a:effectLst/>
              </a:rPr>
              <a:t>​</a:t>
            </a:r>
            <a:endParaRPr lang="en-US" b="1" dirty="0"/>
          </a:p>
        </p:txBody>
      </p:sp>
      <p:cxnSp>
        <p:nvCxnSpPr>
          <p:cNvPr id="1255" name="Straight Connector 1254">
            <a:extLst>
              <a:ext uri="{FF2B5EF4-FFF2-40B4-BE49-F238E27FC236}">
                <a16:creationId xmlns:a16="http://schemas.microsoft.com/office/drawing/2014/main" id="{5A8B956C-6D95-401E-8C33-997227D9D4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46233" y="2838638"/>
            <a:ext cx="4663440" cy="0"/>
          </a:xfrm>
          <a:prstGeom prst="line">
            <a:avLst/>
          </a:prstGeom>
        </p:spPr>
        <p:style>
          <a:lnRef idx="2">
            <a:schemeClr val="accent1"/>
          </a:lnRef>
          <a:fillRef idx="0">
            <a:schemeClr val="accent1"/>
          </a:fillRef>
          <a:effectRef idx="1">
            <a:schemeClr val="accent1"/>
          </a:effectRef>
          <a:fontRef idx="minor">
            <a:schemeClr val="tx1"/>
          </a:fontRef>
        </p:style>
      </p:cxnSp>
      <p:pic>
        <p:nvPicPr>
          <p:cNvPr id="14" name="Picture 14" descr="Introducing the Samba Brush by Curaprox | Facebook">
            <a:extLst>
              <a:ext uri="{FF2B5EF4-FFF2-40B4-BE49-F238E27FC236}">
                <a16:creationId xmlns:a16="http://schemas.microsoft.com/office/drawing/2014/main" id="{617EC551-8EA0-DEC3-3495-D9F845D0DB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2833" r="25304" b="1"/>
          <a:stretch/>
        </p:blipFill>
        <p:spPr bwMode="auto">
          <a:xfrm>
            <a:off x="1295401" y="3153522"/>
            <a:ext cx="2216907" cy="2418902"/>
          </a:xfrm>
          <a:prstGeom prst="rect">
            <a:avLst/>
          </a:prstGeom>
          <a:noFill/>
          <a:ln w="57150" cmpd="thickThin">
            <a:solidFill>
              <a:schemeClr val="tx1">
                <a:lumMod val="50000"/>
                <a:lumOff val="50000"/>
              </a:schemeClr>
            </a:solidFill>
            <a:miter lim="800000"/>
          </a:ln>
          <a:extLst>
            <a:ext uri="{909E8E84-426E-40DD-AFC4-6F175D3DCCD1}">
              <a14:hiddenFill xmlns:a14="http://schemas.microsoft.com/office/drawing/2010/main">
                <a:solidFill>
                  <a:srgbClr val="FFFFFF"/>
                </a:solidFill>
              </a14:hiddenFill>
            </a:ext>
          </a:extLst>
        </p:spPr>
      </p:pic>
      <p:pic>
        <p:nvPicPr>
          <p:cNvPr id="13" name="Picture 12" descr="Samba Toothbrush">
            <a:extLst>
              <a:ext uri="{FF2B5EF4-FFF2-40B4-BE49-F238E27FC236}">
                <a16:creationId xmlns:a16="http://schemas.microsoft.com/office/drawing/2014/main" id="{7332EF40-4C1F-948D-5302-F5639611B7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3" b="13201"/>
          <a:stretch/>
        </p:blipFill>
        <p:spPr bwMode="auto">
          <a:xfrm>
            <a:off x="3837973" y="3153522"/>
            <a:ext cx="2229372" cy="2418902"/>
          </a:xfrm>
          <a:prstGeom prst="rect">
            <a:avLst/>
          </a:prstGeom>
          <a:pattFill prst="pct5">
            <a:fgClr>
              <a:schemeClr val="accent1"/>
            </a:fgClr>
            <a:bgClr>
              <a:schemeClr val="bg1"/>
            </a:bgClr>
          </a:pattFill>
          <a:ln w="57150" cmpd="thickThin">
            <a:solidFill>
              <a:schemeClr val="tx1">
                <a:lumMod val="50000"/>
                <a:lumOff val="50000"/>
              </a:schemeClr>
            </a:solidFill>
            <a:miter lim="800000"/>
          </a:ln>
        </p:spPr>
      </p:pic>
      <p:sp>
        <p:nvSpPr>
          <p:cNvPr id="1154" name="Content Placeholder 2">
            <a:extLst>
              <a:ext uri="{FF2B5EF4-FFF2-40B4-BE49-F238E27FC236}">
                <a16:creationId xmlns:a16="http://schemas.microsoft.com/office/drawing/2014/main" id="{CCE94E4D-9251-ABA6-13E8-71A1E0C12027}"/>
              </a:ext>
            </a:extLst>
          </p:cNvPr>
          <p:cNvSpPr>
            <a:spLocks noGrp="1"/>
          </p:cNvSpPr>
          <p:nvPr>
            <p:ph idx="1"/>
          </p:nvPr>
        </p:nvSpPr>
        <p:spPr>
          <a:xfrm>
            <a:off x="6604033" y="1158023"/>
            <a:ext cx="4528947" cy="4696335"/>
          </a:xfrm>
        </p:spPr>
        <p:txBody>
          <a:bodyPr>
            <a:normAutofit/>
          </a:bodyPr>
          <a:lstStyle/>
          <a:p>
            <a:pPr>
              <a:lnSpc>
                <a:spcPct val="90000"/>
              </a:lnSpc>
              <a:buFont typeface="Wingdings" pitchFamily="2" charset="2"/>
              <a:buChar char="Ø"/>
            </a:pPr>
            <a:r>
              <a:rPr lang="en-US" dirty="0">
                <a:latin typeface="Times New Roman" panose="02020603050405020304" pitchFamily="18" charset="0"/>
                <a:cs typeface="Times New Roman" panose="02020603050405020304" pitchFamily="18" charset="0"/>
              </a:rPr>
              <a:t>Designed for ease of use, it supports individuals with dexterity or mobility limitations, ensuring that no one is left behind in achieving a healthier smile.</a:t>
            </a:r>
          </a:p>
          <a:p>
            <a:pPr>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Automated Cleaning</a:t>
            </a:r>
          </a:p>
          <a:p>
            <a:pPr>
              <a:lnSpc>
                <a:spcPct val="90000"/>
              </a:lnSpc>
            </a:pPr>
            <a:r>
              <a:rPr lang="en-US" dirty="0">
                <a:latin typeface="Times New Roman" panose="02020603050405020304" pitchFamily="18" charset="0"/>
                <a:cs typeface="Times New Roman" panose="02020603050405020304" pitchFamily="18" charset="0"/>
              </a:rPr>
              <a:t>Ease of Use</a:t>
            </a:r>
          </a:p>
          <a:p>
            <a:pPr>
              <a:lnSpc>
                <a:spcPct val="90000"/>
              </a:lnSpc>
            </a:pPr>
            <a:r>
              <a:rPr lang="en-US" dirty="0">
                <a:latin typeface="Times New Roman" panose="02020603050405020304" pitchFamily="18" charset="0"/>
                <a:cs typeface="Times New Roman" panose="02020603050405020304" pitchFamily="18" charset="0"/>
              </a:rPr>
              <a:t>Independence in Oral Care</a:t>
            </a:r>
          </a:p>
          <a:p>
            <a:pPr>
              <a:lnSpc>
                <a:spcPct val="90000"/>
              </a:lnSpc>
            </a:pPr>
            <a:r>
              <a:rPr lang="en-US" dirty="0">
                <a:latin typeface="Times New Roman" panose="02020603050405020304" pitchFamily="18" charset="0"/>
                <a:cs typeface="Times New Roman" panose="02020603050405020304" pitchFamily="18" charset="0"/>
              </a:rPr>
              <a:t>Gentle on Gums and Teeth</a:t>
            </a:r>
          </a:p>
          <a:p>
            <a:pPr>
              <a:lnSpc>
                <a:spcPct val="90000"/>
              </a:lnSpc>
            </a:pPr>
            <a:r>
              <a:rPr lang="en-US" dirty="0">
                <a:latin typeface="Times New Roman" panose="02020603050405020304" pitchFamily="18" charset="0"/>
                <a:cs typeface="Times New Roman" panose="02020603050405020304" pitchFamily="18" charset="0"/>
              </a:rPr>
              <a:t>Time-Efficient </a:t>
            </a:r>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p:txBody>
      </p:sp>
      <p:sp>
        <p:nvSpPr>
          <p:cNvPr id="11" name="TextBox 10">
            <a:extLst>
              <a:ext uri="{FF2B5EF4-FFF2-40B4-BE49-F238E27FC236}">
                <a16:creationId xmlns:a16="http://schemas.microsoft.com/office/drawing/2014/main" id="{029CFEC6-2DBE-D39D-4A8C-B397B43D58EB}"/>
              </a:ext>
            </a:extLst>
          </p:cNvPr>
          <p:cNvSpPr txBox="1"/>
          <p:nvPr/>
        </p:nvSpPr>
        <p:spPr>
          <a:xfrm>
            <a:off x="1619794" y="202474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02595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93" name="Rectangle 3092">
            <a:extLst>
              <a:ext uri="{FF2B5EF4-FFF2-40B4-BE49-F238E27FC236}">
                <a16:creationId xmlns:a16="http://schemas.microsoft.com/office/drawing/2014/main" id="{6A9BC876-571A-45A6-93A3-FB2839CE6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4" name="Group 3093">
            <a:extLst>
              <a:ext uri="{FF2B5EF4-FFF2-40B4-BE49-F238E27FC236}">
                <a16:creationId xmlns:a16="http://schemas.microsoft.com/office/drawing/2014/main" id="{F484B2EA-E61C-489C-A595-160191247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084" name="Picture 3083">
              <a:extLst>
                <a:ext uri="{FF2B5EF4-FFF2-40B4-BE49-F238E27FC236}">
                  <a16:creationId xmlns:a16="http://schemas.microsoft.com/office/drawing/2014/main" id="{9E987F02-C120-4654-AD1E-98AF4B643E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085" name="Rectangle 3084">
              <a:extLst>
                <a:ext uri="{FF2B5EF4-FFF2-40B4-BE49-F238E27FC236}">
                  <a16:creationId xmlns:a16="http://schemas.microsoft.com/office/drawing/2014/main" id="{64E470B5-B546-4390-9A0D-408D49895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086" name="Picture 3085">
              <a:extLst>
                <a:ext uri="{FF2B5EF4-FFF2-40B4-BE49-F238E27FC236}">
                  <a16:creationId xmlns:a16="http://schemas.microsoft.com/office/drawing/2014/main" id="{D061B9CE-C400-4868-9385-01A0BBB98C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087" name="Picture 3086">
              <a:extLst>
                <a:ext uri="{FF2B5EF4-FFF2-40B4-BE49-F238E27FC236}">
                  <a16:creationId xmlns:a16="http://schemas.microsoft.com/office/drawing/2014/main" id="{40C49D50-A49B-4F80-81C4-05BBCF4B5A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74B23AB2-82D3-BACB-5715-20CD17BA9DE8}"/>
              </a:ext>
            </a:extLst>
          </p:cNvPr>
          <p:cNvSpPr>
            <a:spLocks noGrp="1"/>
          </p:cNvSpPr>
          <p:nvPr>
            <p:ph type="title"/>
          </p:nvPr>
        </p:nvSpPr>
        <p:spPr>
          <a:xfrm>
            <a:off x="1180101" y="982132"/>
            <a:ext cx="6354633" cy="1303867"/>
          </a:xfrm>
          <a:noFill/>
        </p:spPr>
        <p:txBody>
          <a:bodyPr>
            <a:normAutofit fontScale="90000"/>
          </a:bodyPr>
          <a:lstStyle/>
          <a:p>
            <a:r>
              <a:rPr lang="en-US" b="1" i="0" u="none" strike="noStrike" dirty="0">
                <a:effectLst/>
                <a:latin typeface="Garamond" panose="02020404030301010803" pitchFamily="18" charset="0"/>
              </a:rPr>
              <a:t>Samba Robotic Toothbrush</a:t>
            </a:r>
            <a:r>
              <a:rPr lang="en-US" b="1" i="0" dirty="0">
                <a:effectLst/>
                <a:latin typeface="Garamond" panose="02020404030301010803" pitchFamily="18" charset="0"/>
              </a:rPr>
              <a:t>​</a:t>
            </a:r>
            <a:endParaRPr lang="en-US" b="1" dirty="0"/>
          </a:p>
        </p:txBody>
      </p:sp>
      <p:cxnSp>
        <p:nvCxnSpPr>
          <p:cNvPr id="3095" name="Straight Connector 3094">
            <a:extLst>
              <a:ext uri="{FF2B5EF4-FFF2-40B4-BE49-F238E27FC236}">
                <a16:creationId xmlns:a16="http://schemas.microsoft.com/office/drawing/2014/main" id="{1124B3AE-D38B-4A63-B422-F9792E745B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39F2D140-FB6A-F3AA-9DE5-6B8A78BDBC75}"/>
              </a:ext>
            </a:extLst>
          </p:cNvPr>
          <p:cNvSpPr>
            <a:spLocks noGrp="1"/>
          </p:cNvSpPr>
          <p:nvPr>
            <p:ph idx="1"/>
          </p:nvPr>
        </p:nvSpPr>
        <p:spPr>
          <a:xfrm>
            <a:off x="1167385" y="2556932"/>
            <a:ext cx="6380065" cy="3318936"/>
          </a:xfrm>
        </p:spPr>
        <p:txBody>
          <a:bodyPr>
            <a:normAutofit/>
          </a:bodyPr>
          <a:lstStyle/>
          <a:p>
            <a:pPr rtl="0" fontAlgn="base"/>
            <a:r>
              <a:rPr lang="en-US" sz="1800" b="0" i="0" u="none" strike="noStrike" dirty="0">
                <a:effectLst/>
                <a:latin typeface="Times New Roman" panose="02020603050405020304" pitchFamily="18" charset="0"/>
                <a:cs typeface="Times New Roman" panose="02020603050405020304" pitchFamily="18" charset="0"/>
              </a:rPr>
              <a:t>Earned both Time Magazine's Best Inventions of 2023 and the Titan Innovation Award for its groundbreaking design.</a:t>
            </a:r>
            <a:r>
              <a:rPr lang="en-US" sz="1800" b="0" i="0" dirty="0">
                <a:effectLst/>
                <a:latin typeface="Times New Roman" panose="02020603050405020304" pitchFamily="18" charset="0"/>
                <a:cs typeface="Times New Roman" panose="02020603050405020304" pitchFamily="18" charset="0"/>
              </a:rPr>
              <a:t>​</a:t>
            </a:r>
          </a:p>
          <a:p>
            <a:pPr rtl="0" fontAlgn="base"/>
            <a:r>
              <a:rPr lang="en-US" sz="1800" b="0" i="0" u="none" strike="noStrike" dirty="0">
                <a:effectLst/>
                <a:latin typeface="Times New Roman" panose="02020603050405020304" pitchFamily="18" charset="0"/>
                <a:cs typeface="Times New Roman" panose="02020603050405020304" pitchFamily="18" charset="0"/>
              </a:rPr>
              <a:t>launched in the U.S. on September 7, 2023, and is available for purchase at </a:t>
            </a:r>
            <a:r>
              <a:rPr lang="en-US" sz="1800" b="1" i="0" u="sng" strike="noStrike" dirty="0">
                <a:solidFill>
                  <a:schemeClr val="accent3">
                    <a:lumMod val="75000"/>
                  </a:schemeClr>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www.samba.us</a:t>
            </a:r>
            <a:r>
              <a:rPr lang="en-US" sz="1800" b="0" i="0" u="none" strike="noStrike"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1800" b="0" i="0" u="none" strike="noStrike" dirty="0">
                <a:effectLst/>
                <a:latin typeface="Times New Roman" panose="02020603050405020304" pitchFamily="18" charset="0"/>
                <a:cs typeface="Times New Roman" panose="02020603050405020304" pitchFamily="18" charset="0"/>
              </a:rPr>
              <a:t>for </a:t>
            </a:r>
            <a:r>
              <a:rPr lang="en-US" sz="1800" i="0" u="none" strike="noStrike" dirty="0">
                <a:effectLst/>
                <a:latin typeface="Times New Roman" panose="02020603050405020304" pitchFamily="18" charset="0"/>
                <a:cs typeface="Times New Roman" panose="02020603050405020304" pitchFamily="18" charset="0"/>
              </a:rPr>
              <a:t>$299 </a:t>
            </a:r>
            <a:r>
              <a:rPr lang="en-US" sz="1800" i="0" dirty="0">
                <a:effectLst/>
                <a:latin typeface="Times New Roman" panose="02020603050405020304" pitchFamily="18" charset="0"/>
                <a:cs typeface="Times New Roman" panose="02020603050405020304" pitchFamily="18" charset="0"/>
              </a:rPr>
              <a:t>​</a:t>
            </a:r>
          </a:p>
          <a:p>
            <a:pPr marL="0" indent="0" rtl="0" fontAlgn="base">
              <a:buNone/>
            </a:pPr>
            <a:endParaRPr lang="en-US" b="0" i="0" dirty="0">
              <a:effectLst/>
              <a:latin typeface="Segoe UI" panose="020B0502040204020203" pitchFamily="34" charset="0"/>
            </a:endParaRPr>
          </a:p>
          <a:p>
            <a:endParaRPr lang="en-US" dirty="0"/>
          </a:p>
        </p:txBody>
      </p:sp>
      <p:pic>
        <p:nvPicPr>
          <p:cNvPr id="3076" name="Picture 4" descr="A white and red banner with black text&#10;&#10;Description automatically generated">
            <a:extLst>
              <a:ext uri="{FF2B5EF4-FFF2-40B4-BE49-F238E27FC236}">
                <a16:creationId xmlns:a16="http://schemas.microsoft.com/office/drawing/2014/main" id="{761BBE1D-6111-86D3-4D8E-847977B0894A}"/>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953332" y="1158024"/>
            <a:ext cx="2430250" cy="2066544"/>
          </a:xfrm>
          <a:prstGeom prst="rect">
            <a:avLst/>
          </a:prstGeom>
          <a:noFill/>
          <a:ln w="57150" cmpd="thickThin">
            <a:noFill/>
            <a:miter lim="800000"/>
          </a:ln>
          <a:extLst>
            <a:ext uri="{909E8E84-426E-40DD-AFC4-6F175D3DCCD1}">
              <a14:hiddenFill xmlns:a14="http://schemas.microsoft.com/office/drawing/2010/main">
                <a:solidFill>
                  <a:srgbClr val="FFFFFF"/>
                </a:solidFill>
              </a14:hiddenFill>
            </a:ext>
          </a:extLst>
        </p:spPr>
      </p:pic>
      <p:pic>
        <p:nvPicPr>
          <p:cNvPr id="3074" name="Picture 2" descr="A gold oval with a black and gold frame&#10;&#10;Description automatically generated">
            <a:extLst>
              <a:ext uri="{FF2B5EF4-FFF2-40B4-BE49-F238E27FC236}">
                <a16:creationId xmlns:a16="http://schemas.microsoft.com/office/drawing/2014/main" id="{C5F7E2AA-88F3-A00C-0BF9-3207B92CE991}"/>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106824" y="3631646"/>
            <a:ext cx="2276758" cy="2066544"/>
          </a:xfrm>
          <a:prstGeom prst="rect">
            <a:avLst/>
          </a:prstGeom>
          <a:noFill/>
          <a:ln w="57150" cmpd="thickThin">
            <a:no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729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116" name="Rectangle 4115">
            <a:extLst>
              <a:ext uri="{FF2B5EF4-FFF2-40B4-BE49-F238E27FC236}">
                <a16:creationId xmlns:a16="http://schemas.microsoft.com/office/drawing/2014/main" id="{A440FBE6-72B7-43D4-A8EB-FDBC35FE56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18" name="Group 4117">
            <a:extLst>
              <a:ext uri="{FF2B5EF4-FFF2-40B4-BE49-F238E27FC236}">
                <a16:creationId xmlns:a16="http://schemas.microsoft.com/office/drawing/2014/main" id="{647B8492-BC4D-4046-B35A-C38E03494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119" name="Picture 4118">
              <a:extLst>
                <a:ext uri="{FF2B5EF4-FFF2-40B4-BE49-F238E27FC236}">
                  <a16:creationId xmlns:a16="http://schemas.microsoft.com/office/drawing/2014/main" id="{47264A7B-BD07-443B-B4AE-B7D112274D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120" name="Rectangle 4119">
              <a:extLst>
                <a:ext uri="{FF2B5EF4-FFF2-40B4-BE49-F238E27FC236}">
                  <a16:creationId xmlns:a16="http://schemas.microsoft.com/office/drawing/2014/main" id="{8D9B85B4-ACC6-412B-BC6B-2163BCCDF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121" name="Picture 4120">
              <a:extLst>
                <a:ext uri="{FF2B5EF4-FFF2-40B4-BE49-F238E27FC236}">
                  <a16:creationId xmlns:a16="http://schemas.microsoft.com/office/drawing/2014/main" id="{17D5E57D-F913-44D3-9AF3-FCDFAE64F7E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122" name="Picture 4121">
              <a:extLst>
                <a:ext uri="{FF2B5EF4-FFF2-40B4-BE49-F238E27FC236}">
                  <a16:creationId xmlns:a16="http://schemas.microsoft.com/office/drawing/2014/main" id="{BCF01E4E-4102-455A-BC41-D5F848B9417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263676D6-6B56-6A80-8C02-D4BB201D7858}"/>
              </a:ext>
            </a:extLst>
          </p:cNvPr>
          <p:cNvSpPr>
            <a:spLocks noGrp="1"/>
          </p:cNvSpPr>
          <p:nvPr>
            <p:ph type="title"/>
          </p:nvPr>
        </p:nvSpPr>
        <p:spPr>
          <a:xfrm>
            <a:off x="966651" y="607814"/>
            <a:ext cx="3988807" cy="1791037"/>
          </a:xfrm>
          <a:solidFill>
            <a:schemeClr val="accent3">
              <a:lumMod val="20000"/>
              <a:lumOff val="80000"/>
            </a:schemeClr>
          </a:solidFill>
        </p:spPr>
        <p:txBody>
          <a:bodyPr anchor="b">
            <a:noAutofit/>
          </a:bodyPr>
          <a:lstStyle/>
          <a:p>
            <a:r>
              <a:rPr lang="en-US" sz="4000" b="1" i="0" u="none" strike="noStrike" dirty="0">
                <a:effectLst/>
                <a:latin typeface="Garamond" panose="02020404030301010803" pitchFamily="18" charset="0"/>
              </a:rPr>
              <a:t>3D-Printed Toothbrush Handle</a:t>
            </a:r>
            <a:r>
              <a:rPr lang="en-US" sz="4000" b="1" i="0" dirty="0">
                <a:effectLst/>
                <a:latin typeface="Garamond" panose="02020404030301010803" pitchFamily="18" charset="0"/>
              </a:rPr>
              <a:t>​</a:t>
            </a:r>
            <a:endParaRPr lang="en-US" sz="4000" b="1" dirty="0"/>
          </a:p>
        </p:txBody>
      </p:sp>
      <p:cxnSp>
        <p:nvCxnSpPr>
          <p:cNvPr id="4124" name="Straight Connector 4123">
            <a:extLst>
              <a:ext uri="{FF2B5EF4-FFF2-40B4-BE49-F238E27FC236}">
                <a16:creationId xmlns:a16="http://schemas.microsoft.com/office/drawing/2014/main" id="{16652DC1-CA18-4263-AC06-BAB0B05EC7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874F5583-0A00-40BF-E990-2BE34C1447F5}"/>
              </a:ext>
            </a:extLst>
          </p:cNvPr>
          <p:cNvSpPr>
            <a:spLocks noGrp="1"/>
          </p:cNvSpPr>
          <p:nvPr>
            <p:ph idx="1"/>
          </p:nvPr>
        </p:nvSpPr>
        <p:spPr>
          <a:xfrm>
            <a:off x="1295401" y="2599508"/>
            <a:ext cx="3660057" cy="3276359"/>
          </a:xfrm>
        </p:spPr>
        <p:txBody>
          <a:bodyPr>
            <a:normAutofit/>
          </a:bodyPr>
          <a:lstStyle/>
          <a:p>
            <a:pPr rtl="0" fontAlgn="base">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Customized Design</a:t>
            </a:r>
            <a:r>
              <a:rPr lang="en-US" sz="1600" b="0" i="0" dirty="0">
                <a:effectLst/>
                <a:latin typeface="Times New Roman" panose="02020603050405020304" pitchFamily="18" charset="0"/>
                <a:cs typeface="Times New Roman" panose="02020603050405020304" pitchFamily="18" charset="0"/>
              </a:rPr>
              <a:t>​</a:t>
            </a:r>
          </a:p>
          <a:p>
            <a:pPr rtl="0" fontAlgn="base">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Personalized Fit</a:t>
            </a:r>
            <a:r>
              <a:rPr lang="en-US" sz="1600" b="0" i="0" dirty="0">
                <a:effectLst/>
                <a:latin typeface="Times New Roman" panose="02020603050405020304" pitchFamily="18" charset="0"/>
                <a:cs typeface="Times New Roman" panose="02020603050405020304" pitchFamily="18" charset="0"/>
              </a:rPr>
              <a:t>​</a:t>
            </a:r>
          </a:p>
          <a:p>
            <a:pPr rtl="0" fontAlgn="base">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Affordable &amp; Accessible</a:t>
            </a:r>
            <a:r>
              <a:rPr lang="en-US" sz="1600" b="0" i="0" dirty="0">
                <a:effectLst/>
                <a:latin typeface="Times New Roman" panose="02020603050405020304" pitchFamily="18" charset="0"/>
                <a:cs typeface="Times New Roman" panose="02020603050405020304" pitchFamily="18" charset="0"/>
              </a:rPr>
              <a:t>​</a:t>
            </a:r>
          </a:p>
          <a:p>
            <a:pPr rtl="0" fontAlgn="base">
              <a:buFont typeface="Arial" panose="020B0604020202020204" pitchFamily="34" charset="0"/>
              <a:buChar char="•"/>
            </a:pPr>
            <a:r>
              <a:rPr lang="en-US" sz="1600" b="0" i="0" u="none" strike="noStrike" dirty="0">
                <a:effectLst/>
                <a:latin typeface="Times New Roman" panose="02020603050405020304" pitchFamily="18" charset="0"/>
                <a:cs typeface="Times New Roman" panose="02020603050405020304" pitchFamily="18" charset="0"/>
              </a:rPr>
              <a:t>Capable of holding either a manual or electric toothbrush</a:t>
            </a:r>
            <a:r>
              <a:rPr lang="en-US" sz="1600" b="0" i="0" dirty="0">
                <a:effectLst/>
                <a:latin typeface="Times New Roman" panose="02020603050405020304" pitchFamily="18" charset="0"/>
                <a:cs typeface="Times New Roman" panose="02020603050405020304" pitchFamily="18" charset="0"/>
              </a:rPr>
              <a:t>​</a:t>
            </a:r>
          </a:p>
          <a:p>
            <a:pPr rtl="0" fontAlgn="base">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marL="0" indent="0" rtl="0" fontAlgn="base">
              <a:buNone/>
            </a:pPr>
            <a:endParaRPr lang="en-US" sz="1600" b="0" i="0" dirty="0">
              <a:effectLst/>
              <a:latin typeface="Times New Roman" panose="02020603050405020304" pitchFamily="18" charset="0"/>
              <a:cs typeface="Times New Roman" panose="02020603050405020304" pitchFamily="18" charset="0"/>
            </a:endParaRPr>
          </a:p>
          <a:p>
            <a:pPr marL="0" indent="0" rtl="0" fontAlgn="base">
              <a:buNone/>
            </a:pPr>
            <a:endParaRPr lang="en-US" sz="1600" b="0" i="0" dirty="0">
              <a:effectLst/>
              <a:latin typeface="Arial" panose="020B0604020202020204" pitchFamily="34" charset="0"/>
            </a:endParaRPr>
          </a:p>
          <a:p>
            <a:pPr marL="0" indent="0" algn="ctr">
              <a:buSzPct val="114999"/>
              <a:buNone/>
            </a:pPr>
            <a:endParaRPr lang="en-US" sz="1600" dirty="0"/>
          </a:p>
        </p:txBody>
      </p:sp>
      <p:pic>
        <p:nvPicPr>
          <p:cNvPr id="4098" name="Picture 2" descr="A group of vases on a block&#10;&#10;Description automatically generated">
            <a:extLst>
              <a:ext uri="{FF2B5EF4-FFF2-40B4-BE49-F238E27FC236}">
                <a16:creationId xmlns:a16="http://schemas.microsoft.com/office/drawing/2014/main" id="{6A48E7BC-7996-6A4C-7C50-6F9CCAB5E3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2952" r="14180"/>
          <a:stretch/>
        </p:blipFill>
        <p:spPr bwMode="auto">
          <a:xfrm>
            <a:off x="5418668" y="982131"/>
            <a:ext cx="5469466" cy="4893735"/>
          </a:xfrm>
          <a:prstGeom prst="rect">
            <a:avLst/>
          </a:prstGeom>
          <a:noFill/>
          <a:ln w="57150" cmpd="thickThin">
            <a:solidFill>
              <a:schemeClr val="tx1">
                <a:lumMod val="50000"/>
                <a:lumOff val="50000"/>
              </a:schemeClr>
            </a:solid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237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useBgFill="1">
        <p:nvSpPr>
          <p:cNvPr id="6158" name="Rectangle 6157">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60" name="Group 6159">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6154" name="Picture 6153">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155" name="Rectangle 6154">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156" name="Picture 6155">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6157" name="Picture 6156">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8F8095B2-1865-1206-C003-145FD6A2E624}"/>
              </a:ext>
            </a:extLst>
          </p:cNvPr>
          <p:cNvSpPr>
            <a:spLocks noGrp="1"/>
          </p:cNvSpPr>
          <p:nvPr>
            <p:ph type="title"/>
          </p:nvPr>
        </p:nvSpPr>
        <p:spPr>
          <a:xfrm>
            <a:off x="1295402" y="982132"/>
            <a:ext cx="3660056" cy="1325373"/>
          </a:xfrm>
        </p:spPr>
        <p:txBody>
          <a:bodyPr anchor="b">
            <a:normAutofit/>
          </a:bodyPr>
          <a:lstStyle/>
          <a:p>
            <a:r>
              <a:rPr lang="en-US" sz="2800" b="1" i="0" u="none" strike="noStrike" dirty="0">
                <a:solidFill>
                  <a:srgbClr val="262626"/>
                </a:solidFill>
                <a:effectLst/>
                <a:latin typeface="Garamond" panose="02020404030301010803" pitchFamily="18" charset="0"/>
              </a:rPr>
              <a:t>3D-Printed Toothbrush Handle</a:t>
            </a:r>
            <a:r>
              <a:rPr lang="en-US" sz="2800" b="1" i="0" dirty="0">
                <a:solidFill>
                  <a:srgbClr val="262626"/>
                </a:solidFill>
                <a:effectLst/>
                <a:latin typeface="Garamond" panose="02020404030301010803" pitchFamily="18" charset="0"/>
              </a:rPr>
              <a:t>​</a:t>
            </a:r>
            <a:endParaRPr lang="en-US" sz="2800" b="1" dirty="0">
              <a:solidFill>
                <a:srgbClr val="262626"/>
              </a:solidFill>
            </a:endParaRPr>
          </a:p>
        </p:txBody>
      </p:sp>
      <p:cxnSp>
        <p:nvCxnSpPr>
          <p:cNvPr id="6159" name="Straight Connector 6158">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pic>
        <p:nvPicPr>
          <p:cNvPr id="6146" name="Picture 2" descr="A screenshot of a computer&#10;&#10;Description automatically generated">
            <a:extLst>
              <a:ext uri="{FF2B5EF4-FFF2-40B4-BE49-F238E27FC236}">
                <a16:creationId xmlns:a16="http://schemas.microsoft.com/office/drawing/2014/main" id="{C142712A-80C0-1AA3-235F-BF4E6A01696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418668" y="1890711"/>
            <a:ext cx="5469466" cy="3076574"/>
          </a:xfrm>
          <a:prstGeom prst="rect">
            <a:avLst/>
          </a:prstGeom>
          <a:noFill/>
          <a:ln w="57150" cmpd="thickThin">
            <a:solidFill>
              <a:srgbClr val="7F7F7F"/>
            </a:solidFill>
            <a:miter lim="800000"/>
          </a:ln>
          <a:extLst>
            <a:ext uri="{909E8E84-426E-40DD-AFC4-6F175D3DCCD1}">
              <a14:hiddenFill xmlns:a14="http://schemas.microsoft.com/office/drawing/2010/main">
                <a:solidFill>
                  <a:srgbClr val="FFFFFF"/>
                </a:solidFill>
              </a14:hiddenFill>
            </a:ext>
          </a:extLst>
        </p:spPr>
      </p:pic>
      <p:graphicFrame>
        <p:nvGraphicFramePr>
          <p:cNvPr id="5" name="Content Placeholder 2">
            <a:extLst>
              <a:ext uri="{FF2B5EF4-FFF2-40B4-BE49-F238E27FC236}">
                <a16:creationId xmlns:a16="http://schemas.microsoft.com/office/drawing/2014/main" id="{1C62E54F-0F80-683D-205C-6CB791F3C2D7}"/>
              </a:ext>
            </a:extLst>
          </p:cNvPr>
          <p:cNvGraphicFramePr>
            <a:graphicFrameLocks noGrp="1"/>
          </p:cNvGraphicFramePr>
          <p:nvPr>
            <p:ph idx="1"/>
            <p:extLst>
              <p:ext uri="{D42A27DB-BD31-4B8C-83A1-F6EECF244321}">
                <p14:modId xmlns:p14="http://schemas.microsoft.com/office/powerpoint/2010/main" val="3138281223"/>
              </p:ext>
            </p:extLst>
          </p:nvPr>
        </p:nvGraphicFramePr>
        <p:xfrm>
          <a:off x="1295401" y="2493774"/>
          <a:ext cx="3660057" cy="338209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281948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473</TotalTime>
  <Words>701</Words>
  <Application>Microsoft Macintosh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Garamond</vt:lpstr>
      <vt:lpstr>Segoe UI</vt:lpstr>
      <vt:lpstr>Times New Roman</vt:lpstr>
      <vt:lpstr>Wingdings</vt:lpstr>
      <vt:lpstr>Organic</vt:lpstr>
      <vt:lpstr>Innovations in Oral Care for Patients with Limited Dexterity​</vt:lpstr>
      <vt:lpstr>GOAL</vt:lpstr>
      <vt:lpstr>Objectives​</vt:lpstr>
      <vt:lpstr>Limited Dexterity and Oral care challenges</vt:lpstr>
      <vt:lpstr>Statistics​</vt:lpstr>
      <vt:lpstr>Samba Robotic Toothbrush​</vt:lpstr>
      <vt:lpstr>Samba Robotic Toothbrush​</vt:lpstr>
      <vt:lpstr>3D-Printed Toothbrush Handle​</vt:lpstr>
      <vt:lpstr>3D-Printed Toothbrush Handle​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Nuri, zehra</cp:lastModifiedBy>
  <cp:revision>128</cp:revision>
  <dcterms:created xsi:type="dcterms:W3CDTF">2023-12-10T19:12:57Z</dcterms:created>
  <dcterms:modified xsi:type="dcterms:W3CDTF">2024-11-12T19:48:16Z</dcterms:modified>
</cp:coreProperties>
</file>