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0F52-2AC0-A341-ADD7-65168E693E0D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A9442-B4A7-1149-92D0-F9E065EA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A9442-B4A7-1149-92D0-F9E065EAD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ADE2-5D20-EA43-82E5-22C7C1081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46A6F-1E7A-9844-8078-E14C6C7D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8A59-F3B5-BE46-8498-6AD057DE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6923-8752-3541-94F4-02A2BA091A38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7D93-0E5F-0345-BEE4-91FA4F3C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4578-DF32-7D4C-91B3-62BC980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8C4F-3A04-1641-A767-C62E156D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420C4-A1E6-E44C-9494-F7815FB0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2F99-4320-114F-A1D1-005F33A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C818-B7A5-8B4A-88D2-DEE5300CD646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6762-D455-524B-AB89-0B60CD1D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B051-47B0-BB42-BEE5-E21B30EF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B5313-E055-5942-8058-CC63A8EAA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8B30-CC6C-3541-BEEC-07B0B718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ACBB-E8E7-F744-9352-D021C2A8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6812-E5FE-954D-B8FD-D655C4197533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5873-8EFA-CE41-A730-5086D4CC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A768-5492-F545-9610-17D96848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C8E-6BB4-6042-B249-18528096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93FE-0315-4444-AF6C-F5667FC3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03C6-E933-ED4C-8102-7A61FD68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63A9-612E-3A4A-BF75-9EC6B886FC5E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4585-C6AB-514E-B85A-2BB2BC86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153B-456C-7B40-BE5C-4AFC046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EB68-76A3-FF4D-B613-E51DF944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9C63-9029-2A4D-AF88-6332158E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1E98-5D76-5E4F-97A7-8426BCEE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00C-05E4-5144-BF8A-BBB59CD83F59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89A84-2243-1342-BF9B-AB37A9F0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BB54-F675-234D-B5AF-E37D18CB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0AC5-65FF-C941-9DA2-392AAA39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545D-77ED-C744-B1A1-C3854973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7D8B-01B2-0449-AD77-49E861C3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9B47-ABD4-9B41-8B5F-1FF44328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7B8-84A4-E440-98F8-E193F8797E2B}" type="datetime1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E26EA-E052-5948-B587-61AA00EF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BC7A9-B978-9442-8EB8-CC9406D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91CA-A9B4-3E45-B81A-3C826880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A50E-8999-2449-9953-B52CA7B1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78A6-16A8-5342-9E14-A7F0F8B5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FC9FF-C5C4-7F41-B6F6-694AEFB64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98DB-2F2E-9F47-90B4-8B22FAEC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01BA0-29C8-594A-AADA-35B7D0E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FFCC-E2A1-5A47-886E-711F13D218FE}" type="datetime1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1B1F0-1E43-0949-85F1-1DDE4045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EAEB1-E844-6545-B9E4-2B50DD9A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B7B7-CD9E-4344-A059-81A49B1A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A0012-91D3-844E-B543-E345B048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1685-73DF-5944-9B04-EEE181520756}" type="datetime1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51F2-2420-EB42-B91B-F972221A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3103A-6B36-5D40-94EF-DE78148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BF1F5-E7C5-8E4C-9860-6429B237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F8F-3C46-A146-9792-6C3DE6DBC718}" type="datetime1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305D2-0C5A-E54D-A4FD-A94DD2BD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89A5-21F1-D941-84A5-9460782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78A1-1356-B243-B601-B4CCC555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6D6E-7676-A54D-B3FF-31D66B8A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52EF-2EB4-6D4B-805E-24F60BED7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560F-7062-ED47-98B2-E38B8187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73FC-1769-3844-866B-D9672D2D7049}" type="datetime1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F824-3538-834F-BDBE-335A7694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45A5-34B1-064B-BFE2-569E2B15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5475-25E8-BE44-ADE1-F41F3C94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A235C-EA6B-7642-A56F-ED52901A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18786-EE5F-0844-B6FC-5E30279E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C42EE-9147-514D-AA17-93EA9147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94C-3D83-B543-ACF0-E84D482A6464}" type="datetime1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CEE2-AB90-584B-9584-4D6AC86B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F14A-9CFF-3E4C-A7B2-EFCD73C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62CAA-2982-CA40-BBC8-1AC5AD2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8513-7547-314D-9E00-2A28F6CC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B1DC-E310-E84F-94C8-3E8E200D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6012-4DB0-9A44-BB71-F1D73CB752B8}" type="datetime1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67B5-F965-9248-A606-EC7296C4F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2A4A-8CEB-EB49-BF2D-BDD70647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4961-4D79-7040-8737-26E6CABC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" TargetMode="External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naconda.com/products/enterpri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tasks/manage-environme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7170-0DAE-354B-A4BB-6E94EA78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341"/>
            <a:ext cx="9144000" cy="2978622"/>
          </a:xfrm>
        </p:spPr>
        <p:txBody>
          <a:bodyPr>
            <a:normAutofit/>
          </a:bodyPr>
          <a:lstStyle/>
          <a:p>
            <a:r>
              <a:rPr lang="en-US" dirty="0"/>
              <a:t>My Workflow in Python: Environments and Dev.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1D71-81E8-314F-9014-813978A92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 daily routines on</a:t>
            </a:r>
            <a:r>
              <a:rPr lang="zh-CN" altLang="en-US" dirty="0"/>
              <a:t> </a:t>
            </a:r>
            <a:r>
              <a:rPr lang="en-US" dirty="0"/>
              <a:t>developing Python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endParaRPr lang="en-US" dirty="0"/>
          </a:p>
          <a:p>
            <a:r>
              <a:rPr lang="zh-TW" altLang="en-US" dirty="0"/>
              <a:t>我日常工作是如何配置</a:t>
            </a:r>
            <a:r>
              <a:rPr lang="en-US" altLang="zh-TW" dirty="0"/>
              <a:t>Python</a:t>
            </a:r>
            <a:r>
              <a:rPr lang="zh-TW" altLang="en-US" dirty="0"/>
              <a:t>环境</a:t>
            </a:r>
            <a:r>
              <a:rPr lang="en-US" altLang="zh-CN" dirty="0"/>
              <a:t>/</a:t>
            </a:r>
            <a:r>
              <a:rPr lang="zh-TW" altLang="en-US" dirty="0"/>
              <a:t>开发工具的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--by the </a:t>
            </a:r>
            <a:r>
              <a:rPr lang="en-US" dirty="0" err="1"/>
              <a:t>friedBee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908039-35EC-D849-A989-AD150327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B4ED-29FB-8740-B725-DC2A03EFC72D}" type="datetime1">
              <a:rPr lang="en-US" smtClean="0"/>
              <a:t>5/10/20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308A3-87FE-F04A-BCEF-2701A6A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0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2FE4A-6CA3-3B41-B8BB-945DC89A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7000" l="3293" r="94512">
                        <a14:foregroundMark x1="24268" y1="38000" x2="24268" y2="38000"/>
                        <a14:foregroundMark x1="23780" y1="38500" x2="43049" y2="38750"/>
                        <a14:foregroundMark x1="49268" y1="36000" x2="54634" y2="30875"/>
                        <a14:foregroundMark x1="54634" y1="30875" x2="54878" y2="30875"/>
                        <a14:foregroundMark x1="56463" y1="20250" x2="56829" y2="28250"/>
                        <a14:foregroundMark x1="56829" y1="28250" x2="57195" y2="29125"/>
                        <a14:foregroundMark x1="57439" y1="42250" x2="64512" y2="39750"/>
                        <a14:foregroundMark x1="64512" y1="39750" x2="66341" y2="30500"/>
                        <a14:foregroundMark x1="66341" y1="30500" x2="59878" y2="28125"/>
                        <a14:foregroundMark x1="59878" y1="28125" x2="55244" y2="28125"/>
                        <a14:foregroundMark x1="68049" y1="23750" x2="55366" y2="10125"/>
                        <a14:foregroundMark x1="55366" y1="10125" x2="47561" y2="10750"/>
                        <a14:foregroundMark x1="47561" y1="10750" x2="47561" y2="17875"/>
                        <a14:foregroundMark x1="47561" y1="17875" x2="53659" y2="21500"/>
                        <a14:foregroundMark x1="53659" y1="21500" x2="53659" y2="21500"/>
                        <a14:foregroundMark x1="52683" y1="8625" x2="45488" y2="8625"/>
                        <a14:foregroundMark x1="45488" y1="8625" x2="42561" y2="15375"/>
                        <a14:foregroundMark x1="42561" y1="15375" x2="51220" y2="18000"/>
                        <a14:foregroundMark x1="51220" y1="18000" x2="53659" y2="17750"/>
                        <a14:foregroundMark x1="44756" y1="11875" x2="39390" y2="6750"/>
                        <a14:foregroundMark x1="39390" y1="6750" x2="45488" y2="2000"/>
                        <a14:foregroundMark x1="45488" y1="2000" x2="57195" y2="5000"/>
                        <a14:foregroundMark x1="40366" y1="6125" x2="30244" y2="7875"/>
                        <a14:foregroundMark x1="29512" y1="7125" x2="30244" y2="19500"/>
                        <a14:foregroundMark x1="24512" y1="27375" x2="10854" y2="29375"/>
                        <a14:foregroundMark x1="10854" y1="29375" x2="5732" y2="50875"/>
                        <a14:foregroundMark x1="5732" y1="50875" x2="9146" y2="66000"/>
                        <a14:foregroundMark x1="9146" y1="66000" x2="15610" y2="69000"/>
                        <a14:foregroundMark x1="15610" y1="69000" x2="19146" y2="62250"/>
                        <a14:foregroundMark x1="19146" y1="62250" x2="19146" y2="54375"/>
                        <a14:foregroundMark x1="19146" y1="54375" x2="22805" y2="48500"/>
                        <a14:foregroundMark x1="22805" y1="48500" x2="29146" y2="43250"/>
                        <a14:foregroundMark x1="29146" y1="43250" x2="33415" y2="41750"/>
                        <a14:foregroundMark x1="8049" y1="68625" x2="4390" y2="62500"/>
                        <a14:foregroundMark x1="4390" y1="62500" x2="2561" y2="47875"/>
                        <a14:foregroundMark x1="2561" y1="47875" x2="5732" y2="34375"/>
                        <a14:foregroundMark x1="5732" y1="34375" x2="8049" y2="32875"/>
                        <a14:foregroundMark x1="1341" y1="52125" x2="3293" y2="59000"/>
                        <a14:foregroundMark x1="3293" y1="59000" x2="3293" y2="59250"/>
                        <a14:foregroundMark x1="77195" y1="29875" x2="84878" y2="30625"/>
                        <a14:foregroundMark x1="84878" y1="30625" x2="89146" y2="36875"/>
                        <a14:foregroundMark x1="89146" y1="36875" x2="91585" y2="59375"/>
                        <a14:foregroundMark x1="91585" y1="59375" x2="87317" y2="65000"/>
                        <a14:foregroundMark x1="87317" y1="65000" x2="80244" y2="68125"/>
                        <a14:foregroundMark x1="80244" y1="68125" x2="48293" y2="69375"/>
                        <a14:foregroundMark x1="48293" y1="69375" x2="44268" y2="76000"/>
                        <a14:foregroundMark x1="44268" y1="76000" x2="48659" y2="82000"/>
                        <a14:foregroundMark x1="48659" y1="82000" x2="55000" y2="78875"/>
                        <a14:foregroundMark x1="55000" y1="78875" x2="57927" y2="94125"/>
                        <a14:foregroundMark x1="57927" y1="94125" x2="51098" y2="96500"/>
                        <a14:foregroundMark x1="51098" y1="96500" x2="43659" y2="95250"/>
                        <a14:foregroundMark x1="43659" y1="95250" x2="36341" y2="91625"/>
                        <a14:foregroundMark x1="36341" y1="91625" x2="31098" y2="85625"/>
                        <a14:foregroundMark x1="31098" y1="85625" x2="30000" y2="70375"/>
                        <a14:foregroundMark x1="30000" y1="70375" x2="31585" y2="63500"/>
                        <a14:foregroundMark x1="31585" y1="63500" x2="35854" y2="58000"/>
                        <a14:foregroundMark x1="35854" y1="58000" x2="66585" y2="52500"/>
                        <a14:foregroundMark x1="66585" y1="52500" x2="73171" y2="49000"/>
                        <a14:foregroundMark x1="73171" y1="49000" x2="77439" y2="30625"/>
                        <a14:foregroundMark x1="77927" y1="34125" x2="81585" y2="40125"/>
                        <a14:foregroundMark x1="81585" y1="40125" x2="79512" y2="47625"/>
                        <a14:foregroundMark x1="79512" y1="47625" x2="75488" y2="53625"/>
                        <a14:foregroundMark x1="75488" y1="53625" x2="68415" y2="57625"/>
                        <a14:foregroundMark x1="68415" y1="57625" x2="61707" y2="56750"/>
                        <a14:foregroundMark x1="61707" y1="56750" x2="57927" y2="54375"/>
                        <a14:foregroundMark x1="80366" y1="38750" x2="80366" y2="53625"/>
                        <a14:foregroundMark x1="80366" y1="53625" x2="77805" y2="60125"/>
                        <a14:foregroundMark x1="77805" y1="60125" x2="56220" y2="69875"/>
                        <a14:foregroundMark x1="28049" y1="76750" x2="35244" y2="77000"/>
                        <a14:foregroundMark x1="35244" y1="77000" x2="43049" y2="76750"/>
                        <a14:foregroundMark x1="43049" y1="76750" x2="44756" y2="77000"/>
                        <a14:foregroundMark x1="44756" y1="75750" x2="44268" y2="67250"/>
                        <a14:foregroundMark x1="44268" y1="67250" x2="40122" y2="57250"/>
                        <a14:foregroundMark x1="28780" y1="83000" x2="42927" y2="91500"/>
                        <a14:foregroundMark x1="42927" y1="91500" x2="56463" y2="95000"/>
                        <a14:foregroundMark x1="56463" y1="95000" x2="57927" y2="94875"/>
                        <a14:foregroundMark x1="51463" y1="79750" x2="58293" y2="79750"/>
                        <a14:foregroundMark x1="58293" y1="79750" x2="65366" y2="79250"/>
                        <a14:foregroundMark x1="65366" y1="79250" x2="67683" y2="86375"/>
                        <a14:foregroundMark x1="67683" y1="86375" x2="64634" y2="93000"/>
                        <a14:foregroundMark x1="64634" y1="93000" x2="57805" y2="96250"/>
                        <a14:foregroundMark x1="57805" y1="96250" x2="49024" y2="97000"/>
                        <a14:foregroundMark x1="90732" y1="65375" x2="90732" y2="57750"/>
                        <a14:foregroundMark x1="90732" y1="57750" x2="93415" y2="51000"/>
                        <a14:foregroundMark x1="93415" y1="51000" x2="93902" y2="43625"/>
                        <a14:foregroundMark x1="93902" y1="43625" x2="91951" y2="36500"/>
                        <a14:foregroundMark x1="91951" y1="36500" x2="90000" y2="33625"/>
                        <a14:foregroundMark x1="92927" y1="45125" x2="94512" y2="52375"/>
                        <a14:foregroundMark x1="94512" y1="52375" x2="93415" y2="58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10" y="218811"/>
            <a:ext cx="1518980" cy="1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7997-DB90-0945-87BD-B3AF25AE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vs. </a:t>
            </a:r>
            <a:r>
              <a:rPr lang="en-US" dirty="0" err="1"/>
              <a:t>Conda</a:t>
            </a:r>
            <a:r>
              <a:rPr lang="en-US" dirty="0"/>
              <a:t>: why I prefer </a:t>
            </a:r>
            <a:r>
              <a:rPr lang="en-US" dirty="0" err="1"/>
              <a:t>conda</a:t>
            </a:r>
            <a:r>
              <a:rPr lang="en-US" dirty="0"/>
              <a:t> over pip?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0885-7CF7-6842-9375-FAFBA899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Pip: </a:t>
            </a:r>
          </a:p>
          <a:p>
            <a:r>
              <a:rPr lang="en-US" dirty="0"/>
              <a:t>Package Manager for Python based on </a:t>
            </a:r>
            <a:r>
              <a:rPr lang="en-US" dirty="0" err="1"/>
              <a:t>PyPI</a:t>
            </a:r>
            <a:endParaRPr lang="en-US" dirty="0"/>
          </a:p>
          <a:p>
            <a:r>
              <a:rPr lang="en-US" dirty="0"/>
              <a:t>Hard to find environments (need </a:t>
            </a:r>
            <a:r>
              <a:rPr lang="en-US" dirty="0" err="1"/>
              <a:t>virtualenvwrapper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https://pypi.org/project/pip/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22BD6-3570-D34C-84E4-696DF54A54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:</a:t>
            </a:r>
          </a:p>
          <a:p>
            <a:r>
              <a:rPr lang="en-US" dirty="0"/>
              <a:t>Package Manager for Python, R, Ruby, etc.</a:t>
            </a:r>
          </a:p>
          <a:p>
            <a:r>
              <a:rPr lang="en-US" dirty="0"/>
              <a:t>Data Science oriented</a:t>
            </a:r>
          </a:p>
          <a:p>
            <a:r>
              <a:rPr lang="en-US" dirty="0"/>
              <a:t>List all environments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https://docs.conda.io/en/latest/</a:t>
            </a:r>
            <a:endParaRPr lang="en-US" dirty="0"/>
          </a:p>
          <a:p>
            <a:r>
              <a:rPr lang="en-US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Anaconda:</a:t>
            </a:r>
          </a:p>
          <a:p>
            <a:pPr marL="0" indent="0">
              <a:buNone/>
            </a:pPr>
            <a:r>
              <a:rPr lang="en-US" dirty="0"/>
              <a:t>A software containing </a:t>
            </a:r>
            <a:r>
              <a:rPr lang="en-US" dirty="0" err="1"/>
              <a:t>conda</a:t>
            </a:r>
            <a:r>
              <a:rPr lang="en-US" dirty="0"/>
              <a:t> plus many </a:t>
            </a:r>
            <a:r>
              <a:rPr lang="en-US" dirty="0" err="1"/>
              <a:t>softwares</a:t>
            </a:r>
            <a:r>
              <a:rPr lang="en-US" dirty="0"/>
              <a:t>, targeted for data science users.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https://www.anaconda.com/products/enterprise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1C906-783B-BD4E-8111-0D4554EB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70EF-E27C-524C-8BF2-A75B8E4E3DD8}" type="datetime1">
              <a:rPr lang="en-US" smtClean="0"/>
              <a:t>5/9/20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3990-406C-6D4D-ABA3-845CA254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235E-2F46-7B43-8D87-BA388AB7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/Anaconda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68D03C-EB11-E74B-BAAD-3230DFB2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tour of Anaconda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link for </a:t>
            </a:r>
            <a:r>
              <a:rPr lang="en-US" dirty="0" err="1"/>
              <a:t>conda</a:t>
            </a:r>
            <a:r>
              <a:rPr lang="en-US" dirty="0"/>
              <a:t> basic commands: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https://docs.conda.io/projects/conda/en/latest/user-guide/tasks/manage-environments.html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 Use Terminal/</a:t>
            </a:r>
            <a:r>
              <a:rPr lang="en-US" dirty="0" err="1"/>
              <a:t>Cmd</a:t>
            </a:r>
            <a:r>
              <a:rPr lang="en-US" dirty="0"/>
              <a:t>:</a:t>
            </a:r>
          </a:p>
          <a:p>
            <a:r>
              <a:rPr lang="en-US" dirty="0"/>
              <a:t>list all environments</a:t>
            </a:r>
          </a:p>
          <a:p>
            <a:r>
              <a:rPr lang="en-US" dirty="0"/>
              <a:t>Activate/deactivate python env.</a:t>
            </a:r>
          </a:p>
          <a:p>
            <a:r>
              <a:rPr lang="en-US" dirty="0"/>
              <a:t>Access Anaconda’s software (e.g., </a:t>
            </a:r>
            <a:r>
              <a:rPr lang="en-US" dirty="0" err="1"/>
              <a:t>Jupyter</a:t>
            </a:r>
            <a:r>
              <a:rPr lang="en-US" dirty="0"/>
              <a:t> Notebook) using specified env.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9637B6-5359-F146-9F16-BC941791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15E5-F9EB-8D4F-BB1B-FF96E54433E3}" type="datetime1">
              <a:rPr lang="en-US" smtClean="0"/>
              <a:t>5/9/20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0047-B784-0B4A-97F7-E90E75E8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2</a:t>
            </a:fld>
            <a:endParaRPr lang="en-US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B987DC-AED6-C04C-BAB6-0D9F499C1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1" t="2333" r="34535" b="40898"/>
          <a:stretch/>
        </p:blipFill>
        <p:spPr>
          <a:xfrm>
            <a:off x="10587680" y="290569"/>
            <a:ext cx="1532239" cy="14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DEDB-E1B8-EC4A-8C2B-CB0E74FD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8742-AC4C-4948-907D-7EA68E2C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Interactive programming</a:t>
            </a:r>
          </a:p>
          <a:p>
            <a:r>
              <a:rPr lang="en-US" dirty="0"/>
              <a:t>Expressive Markdown</a:t>
            </a:r>
          </a:p>
          <a:p>
            <a:r>
              <a:rPr lang="en-US" dirty="0"/>
              <a:t>Generate a nice tutorial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</a:t>
            </a:r>
          </a:p>
          <a:p>
            <a:r>
              <a:rPr lang="en-US" dirty="0" err="1"/>
              <a:t>Jupyter</a:t>
            </a:r>
            <a:r>
              <a:rPr lang="en-US" dirty="0"/>
              <a:t>; </a:t>
            </a:r>
            <a:r>
              <a:rPr lang="en-US" dirty="0" err="1"/>
              <a:t>Jupyter</a:t>
            </a:r>
            <a:r>
              <a:rPr lang="en-US" dirty="0"/>
              <a:t> + text editor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Spyder: </a:t>
            </a:r>
          </a:p>
          <a:p>
            <a:r>
              <a:rPr lang="en-US" dirty="0"/>
              <a:t>provides a user interface similar to R Studio/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7AE6-18D0-1C43-94E3-DE411EE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C5BC-3BD0-2444-B7D8-45A5825F9AA8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A2D36-AC25-A74B-B84C-FA72DBD5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4E5E8A3-8B27-AE4C-8195-27FA20AC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33" y="223736"/>
            <a:ext cx="1388533" cy="160834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B9E236-1136-8C42-A902-2E8D6B6F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630" y="3429000"/>
            <a:ext cx="1608340" cy="16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4449-8E29-864B-892D-5ADD7926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E1-F28E-4E4D-A7E0-696FD73E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text editor (</a:t>
            </a:r>
            <a:r>
              <a:rPr lang="en-US" dirty="0">
                <a:hlinkClick r:id="rId2"/>
              </a:rPr>
              <a:t>https://www.sublimetext.com/</a:t>
            </a:r>
            <a:r>
              <a:rPr lang="en-US" dirty="0"/>
              <a:t>)</a:t>
            </a:r>
          </a:p>
          <a:p>
            <a:r>
              <a:rPr lang="en-US" dirty="0"/>
              <a:t>Program independently (don’t rely on IDE</a:t>
            </a:r>
            <a:r>
              <a:rPr lang="zh-CN" altLang="en-US" dirty="0"/>
              <a:t> </a:t>
            </a:r>
            <a:r>
              <a:rPr lang="en-US" altLang="zh-CN" dirty="0"/>
              <a:t>hints</a:t>
            </a:r>
            <a:r>
              <a:rPr lang="en-US" dirty="0"/>
              <a:t>)</a:t>
            </a:r>
          </a:p>
          <a:p>
            <a:r>
              <a:rPr lang="en-US" dirty="0"/>
              <a:t>Extensive (lots of packages)</a:t>
            </a:r>
          </a:p>
          <a:p>
            <a:r>
              <a:rPr lang="en-US" dirty="0"/>
              <a:t>Can execute pythons as well as many</a:t>
            </a:r>
            <a:r>
              <a:rPr lang="zh-CN" altLang="en-US" dirty="0"/>
              <a:t> </a:t>
            </a:r>
            <a:r>
              <a:rPr lang="en-US" dirty="0"/>
              <a:t>other languages by access to the</a:t>
            </a:r>
            <a:r>
              <a:rPr lang="zh-CN" altLang="en-US" dirty="0"/>
              <a:t> </a:t>
            </a:r>
            <a:r>
              <a:rPr lang="en-US" dirty="0"/>
              <a:t>interpreter</a:t>
            </a:r>
          </a:p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Set up a same Python </a:t>
            </a:r>
            <a:r>
              <a:rPr lang="en-US" dirty="0" err="1"/>
              <a:t>conda</a:t>
            </a:r>
            <a:r>
              <a:rPr lang="en-US" dirty="0"/>
              <a:t> environment in Sublime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7070-2410-6F46-891D-21EFC2F4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63A9-612E-3A4A-BF75-9EC6B886FC5E}" type="datetime1">
              <a:rPr lang="en-US" smtClean="0"/>
              <a:t>5/9/20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DB3F-06AB-CD48-A74A-F8D503D8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4046D1-67F9-304D-98C2-AD67E29C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134" y="308240"/>
            <a:ext cx="1439332" cy="14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B8B6-FE2C-764A-AC3B-BC56A1E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PyCharm: my choice of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0FE-B356-044F-9E48-84581D30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JetBrains</a:t>
            </a:r>
          </a:p>
          <a:p>
            <a:r>
              <a:rPr lang="en-US" dirty="0"/>
              <a:t>”Serious” program development</a:t>
            </a:r>
          </a:p>
          <a:p>
            <a:r>
              <a:rPr lang="en-US" dirty="0"/>
              <a:t>Very powerful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</a:t>
            </a:r>
          </a:p>
          <a:p>
            <a:pPr marL="0" indent="0">
              <a:buNone/>
            </a:pPr>
            <a:r>
              <a:rPr lang="en-US" dirty="0"/>
              <a:t>Set up a project using the same environment we used before.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6A2C-E635-2943-BC02-B2485D59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63A9-612E-3A4A-BF75-9EC6B886FC5E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D15FB-4FD4-7A43-BDAB-23FFAE7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4961-4D79-7040-8737-26E6CABC1B7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54547BA7-196B-044A-A188-6AAA680E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210" y="70511"/>
            <a:ext cx="1914790" cy="19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20CA1BE4-1F44-A341-BC74-834C1207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26575"/>
            <a:ext cx="12192000" cy="6903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ECA91-929B-364D-80BF-0C1ADD8901C7}"/>
              </a:ext>
            </a:extLst>
          </p:cNvPr>
          <p:cNvSpPr txBox="1"/>
          <p:nvPr/>
        </p:nvSpPr>
        <p:spPr>
          <a:xfrm>
            <a:off x="2113003" y="777412"/>
            <a:ext cx="7846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如何配置</a:t>
            </a:r>
            <a:r>
              <a:rPr lang="en-US" altLang="zh-CN" sz="5400" dirty="0"/>
              <a:t>Python</a:t>
            </a:r>
            <a:r>
              <a:rPr lang="zh-CN" altLang="en-US" sz="5400" dirty="0"/>
              <a:t>环境</a:t>
            </a:r>
            <a:endParaRPr lang="en-US" altLang="zh-CN" sz="5400" dirty="0"/>
          </a:p>
          <a:p>
            <a:r>
              <a:rPr lang="zh-CN" altLang="en-US" sz="5400" dirty="0"/>
              <a:t>什么是</a:t>
            </a:r>
            <a:r>
              <a:rPr lang="en-US" altLang="zh-CN" sz="5400" dirty="0"/>
              <a:t>Pip/</a:t>
            </a:r>
            <a:r>
              <a:rPr lang="en-US" altLang="zh-CN" sz="5400" dirty="0" err="1"/>
              <a:t>conda</a:t>
            </a:r>
            <a:r>
              <a:rPr lang="zh-CN" altLang="en-US" sz="5400" dirty="0"/>
              <a:t>？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47D65-B136-D248-AB6B-4026B1AEF40F}"/>
              </a:ext>
            </a:extLst>
          </p:cNvPr>
          <p:cNvSpPr txBox="1"/>
          <p:nvPr/>
        </p:nvSpPr>
        <p:spPr>
          <a:xfrm>
            <a:off x="2113003" y="3429000"/>
            <a:ext cx="8421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如何选择</a:t>
            </a:r>
            <a:r>
              <a:rPr lang="en-US" altLang="zh-CN" sz="5400" dirty="0"/>
              <a:t>Python</a:t>
            </a:r>
            <a:r>
              <a:rPr lang="zh-CN" altLang="en-US" sz="5400" dirty="0"/>
              <a:t>开发工具？</a:t>
            </a:r>
            <a:endParaRPr lang="en-US" sz="54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45451B-A0E6-3D4A-9579-D4863686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7000" l="3293" r="94512">
                        <a14:foregroundMark x1="24268" y1="38000" x2="24268" y2="38000"/>
                        <a14:foregroundMark x1="23780" y1="38500" x2="43049" y2="38750"/>
                        <a14:foregroundMark x1="49268" y1="36000" x2="54634" y2="30875"/>
                        <a14:foregroundMark x1="54634" y1="30875" x2="54878" y2="30875"/>
                        <a14:foregroundMark x1="56463" y1="20250" x2="56829" y2="28250"/>
                        <a14:foregroundMark x1="56829" y1="28250" x2="57195" y2="29125"/>
                        <a14:foregroundMark x1="57439" y1="42250" x2="64512" y2="39750"/>
                        <a14:foregroundMark x1="64512" y1="39750" x2="66341" y2="30500"/>
                        <a14:foregroundMark x1="66341" y1="30500" x2="59878" y2="28125"/>
                        <a14:foregroundMark x1="59878" y1="28125" x2="55244" y2="28125"/>
                        <a14:foregroundMark x1="68049" y1="23750" x2="55366" y2="10125"/>
                        <a14:foregroundMark x1="55366" y1="10125" x2="47561" y2="10750"/>
                        <a14:foregroundMark x1="47561" y1="10750" x2="47561" y2="17875"/>
                        <a14:foregroundMark x1="47561" y1="17875" x2="53659" y2="21500"/>
                        <a14:foregroundMark x1="53659" y1="21500" x2="53659" y2="21500"/>
                        <a14:foregroundMark x1="52683" y1="8625" x2="45488" y2="8625"/>
                        <a14:foregroundMark x1="45488" y1="8625" x2="42561" y2="15375"/>
                        <a14:foregroundMark x1="42561" y1="15375" x2="51220" y2="18000"/>
                        <a14:foregroundMark x1="51220" y1="18000" x2="53659" y2="17750"/>
                        <a14:foregroundMark x1="44756" y1="11875" x2="39390" y2="6750"/>
                        <a14:foregroundMark x1="39390" y1="6750" x2="45488" y2="2000"/>
                        <a14:foregroundMark x1="45488" y1="2000" x2="57195" y2="5000"/>
                        <a14:foregroundMark x1="40366" y1="6125" x2="30244" y2="7875"/>
                        <a14:foregroundMark x1="29512" y1="7125" x2="30244" y2="19500"/>
                        <a14:foregroundMark x1="24512" y1="27375" x2="10854" y2="29375"/>
                        <a14:foregroundMark x1="10854" y1="29375" x2="5732" y2="50875"/>
                        <a14:foregroundMark x1="5732" y1="50875" x2="9146" y2="66000"/>
                        <a14:foregroundMark x1="9146" y1="66000" x2="15610" y2="69000"/>
                        <a14:foregroundMark x1="15610" y1="69000" x2="19146" y2="62250"/>
                        <a14:foregroundMark x1="19146" y1="62250" x2="19146" y2="54375"/>
                        <a14:foregroundMark x1="19146" y1="54375" x2="22805" y2="48500"/>
                        <a14:foregroundMark x1="22805" y1="48500" x2="29146" y2="43250"/>
                        <a14:foregroundMark x1="29146" y1="43250" x2="33415" y2="41750"/>
                        <a14:foregroundMark x1="8049" y1="68625" x2="4390" y2="62500"/>
                        <a14:foregroundMark x1="4390" y1="62500" x2="2561" y2="47875"/>
                        <a14:foregroundMark x1="2561" y1="47875" x2="5732" y2="34375"/>
                        <a14:foregroundMark x1="5732" y1="34375" x2="8049" y2="32875"/>
                        <a14:foregroundMark x1="1341" y1="52125" x2="3293" y2="59000"/>
                        <a14:foregroundMark x1="3293" y1="59000" x2="3293" y2="59250"/>
                        <a14:foregroundMark x1="77195" y1="29875" x2="84878" y2="30625"/>
                        <a14:foregroundMark x1="84878" y1="30625" x2="89146" y2="36875"/>
                        <a14:foregroundMark x1="89146" y1="36875" x2="91585" y2="59375"/>
                        <a14:foregroundMark x1="91585" y1="59375" x2="87317" y2="65000"/>
                        <a14:foregroundMark x1="87317" y1="65000" x2="80244" y2="68125"/>
                        <a14:foregroundMark x1="80244" y1="68125" x2="48293" y2="69375"/>
                        <a14:foregroundMark x1="48293" y1="69375" x2="44268" y2="76000"/>
                        <a14:foregroundMark x1="44268" y1="76000" x2="48659" y2="82000"/>
                        <a14:foregroundMark x1="48659" y1="82000" x2="55000" y2="78875"/>
                        <a14:foregroundMark x1="55000" y1="78875" x2="57927" y2="94125"/>
                        <a14:foregroundMark x1="57927" y1="94125" x2="51098" y2="96500"/>
                        <a14:foregroundMark x1="51098" y1="96500" x2="43659" y2="95250"/>
                        <a14:foregroundMark x1="43659" y1="95250" x2="36341" y2="91625"/>
                        <a14:foregroundMark x1="36341" y1="91625" x2="31098" y2="85625"/>
                        <a14:foregroundMark x1="31098" y1="85625" x2="30000" y2="70375"/>
                        <a14:foregroundMark x1="30000" y1="70375" x2="31585" y2="63500"/>
                        <a14:foregroundMark x1="31585" y1="63500" x2="35854" y2="58000"/>
                        <a14:foregroundMark x1="35854" y1="58000" x2="66585" y2="52500"/>
                        <a14:foregroundMark x1="66585" y1="52500" x2="73171" y2="49000"/>
                        <a14:foregroundMark x1="73171" y1="49000" x2="77439" y2="30625"/>
                        <a14:foregroundMark x1="77927" y1="34125" x2="81585" y2="40125"/>
                        <a14:foregroundMark x1="81585" y1="40125" x2="79512" y2="47625"/>
                        <a14:foregroundMark x1="79512" y1="47625" x2="75488" y2="53625"/>
                        <a14:foregroundMark x1="75488" y1="53625" x2="68415" y2="57625"/>
                        <a14:foregroundMark x1="68415" y1="57625" x2="61707" y2="56750"/>
                        <a14:foregroundMark x1="61707" y1="56750" x2="57927" y2="54375"/>
                        <a14:foregroundMark x1="80366" y1="38750" x2="80366" y2="53625"/>
                        <a14:foregroundMark x1="80366" y1="53625" x2="77805" y2="60125"/>
                        <a14:foregroundMark x1="77805" y1="60125" x2="56220" y2="69875"/>
                        <a14:foregroundMark x1="28049" y1="76750" x2="35244" y2="77000"/>
                        <a14:foregroundMark x1="35244" y1="77000" x2="43049" y2="76750"/>
                        <a14:foregroundMark x1="43049" y1="76750" x2="44756" y2="77000"/>
                        <a14:foregroundMark x1="44756" y1="75750" x2="44268" y2="67250"/>
                        <a14:foregroundMark x1="44268" y1="67250" x2="40122" y2="57250"/>
                        <a14:foregroundMark x1="28780" y1="83000" x2="42927" y2="91500"/>
                        <a14:foregroundMark x1="42927" y1="91500" x2="56463" y2="95000"/>
                        <a14:foregroundMark x1="56463" y1="95000" x2="57927" y2="94875"/>
                        <a14:foregroundMark x1="51463" y1="79750" x2="58293" y2="79750"/>
                        <a14:foregroundMark x1="58293" y1="79750" x2="65366" y2="79250"/>
                        <a14:foregroundMark x1="65366" y1="79250" x2="67683" y2="86375"/>
                        <a14:foregroundMark x1="67683" y1="86375" x2="64634" y2="93000"/>
                        <a14:foregroundMark x1="64634" y1="93000" x2="57805" y2="96250"/>
                        <a14:foregroundMark x1="57805" y1="96250" x2="49024" y2="97000"/>
                        <a14:foregroundMark x1="90732" y1="65375" x2="90732" y2="57750"/>
                        <a14:foregroundMark x1="90732" y1="57750" x2="93415" y2="51000"/>
                        <a14:foregroundMark x1="93415" y1="51000" x2="93902" y2="43625"/>
                        <a14:foregroundMark x1="93902" y1="43625" x2="91951" y2="36500"/>
                        <a14:foregroundMark x1="91951" y1="36500" x2="90000" y2="33625"/>
                        <a14:foregroundMark x1="92927" y1="45125" x2="94512" y2="52375"/>
                        <a14:foregroundMark x1="94512" y1="52375" x2="93415" y2="58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10" y="218811"/>
            <a:ext cx="1518980" cy="14819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60B465-4882-6E4E-9C8E-7036E1338C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2" t="2454" r="262" b="1990"/>
          <a:stretch/>
        </p:blipFill>
        <p:spPr>
          <a:xfrm>
            <a:off x="9384952" y="1629764"/>
            <a:ext cx="2813223" cy="14645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BA1B466-41F5-7F4D-8D68-54794BC89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106" y="5037340"/>
            <a:ext cx="1388533" cy="16083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BBBCCF-1508-2949-AF7C-D09544394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546" y="5037340"/>
            <a:ext cx="1608340" cy="160834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5B3BB4A-F6B4-CE42-BD8F-DE4979CB6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14" y="5199857"/>
            <a:ext cx="1439332" cy="1439332"/>
          </a:xfrm>
          <a:prstGeom prst="rect">
            <a:avLst/>
          </a:prstGeom>
        </p:spPr>
      </p:pic>
      <p:pic>
        <p:nvPicPr>
          <p:cNvPr id="14" name="Picture 13" descr="A close up of a card&#10;&#10;Description automatically generated">
            <a:extLst>
              <a:ext uri="{FF2B5EF4-FFF2-40B4-BE49-F238E27FC236}">
                <a16:creationId xmlns:a16="http://schemas.microsoft.com/office/drawing/2014/main" id="{E4E9F796-4B92-4941-BFAF-63CE50523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875" y="4962128"/>
            <a:ext cx="1914790" cy="1914790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D7919852-110C-AF46-9F0C-30A2B05687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1219" y="21908"/>
            <a:ext cx="2813222" cy="15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349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 Workflow in Python: Environments and Dev. Tools</vt:lpstr>
      <vt:lpstr>Pip vs. Conda: why I prefer conda over pip?</vt:lpstr>
      <vt:lpstr>Conda/Anaconda Overview</vt:lpstr>
      <vt:lpstr>Summary: Jupyter Notebook</vt:lpstr>
      <vt:lpstr>Sublime</vt:lpstr>
      <vt:lpstr>PyCharm: my choice of 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Diyi</dc:creator>
  <cp:lastModifiedBy>Liu, Diyi</cp:lastModifiedBy>
  <cp:revision>27</cp:revision>
  <dcterms:created xsi:type="dcterms:W3CDTF">2020-05-09T21:10:44Z</dcterms:created>
  <dcterms:modified xsi:type="dcterms:W3CDTF">2020-05-10T06:15:27Z</dcterms:modified>
</cp:coreProperties>
</file>