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sldIdLst>
    <p:sldId id="257" r:id="rId2"/>
    <p:sldId id="258" r:id="rId3"/>
    <p:sldId id="259" r:id="rId4"/>
    <p:sldId id="260" r:id="rId5"/>
    <p:sldId id="262" r:id="rId6"/>
    <p:sldId id="263" r:id="rId7"/>
    <p:sldId id="265" r:id="rId8"/>
    <p:sldId id="266" r:id="rId9"/>
    <p:sldId id="268" r:id="rId10"/>
    <p:sldId id="270" r:id="rId11"/>
    <p:sldId id="269" r:id="rId12"/>
    <p:sldId id="261"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72C4B0-E000-447D-BD5B-2614489B7C80}">
          <p14:sldIdLst>
            <p14:sldId id="257"/>
            <p14:sldId id="258"/>
            <p14:sldId id="259"/>
            <p14:sldId id="260"/>
            <p14:sldId id="262"/>
            <p14:sldId id="263"/>
            <p14:sldId id="265"/>
            <p14:sldId id="266"/>
            <p14:sldId id="268"/>
            <p14:sldId id="270"/>
            <p14:sldId id="269"/>
            <p14:sldId id="261"/>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86667" autoAdjust="0"/>
  </p:normalViewPr>
  <p:slideViewPr>
    <p:cSldViewPr snapToGrid="0">
      <p:cViewPr varScale="1">
        <p:scale>
          <a:sx n="84" d="100"/>
          <a:sy n="84" d="100"/>
        </p:scale>
        <p:origin x="58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30T03:45:46.86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30T03:45:48.00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1,'0'433,"0"-779,0 306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30T03:46:00.44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30T03:46:05.8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133 1,'0'328,"-2"-357,-3 0,0 0,-2 0,-12-35,1 6,18 57,-1 0,1-1,-1 1,0 0,0 0,1 0,-1 0,0 0,0 0,0 0,0 0,0 0,-1 0,1 0,0 1,0-1,0 0,-1 1,1-1,0 1,-1 0,1-1,-1 1,1 0,0 0,-1 0,1 0,-1 0,1 0,-2 0,-20-3,5-6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30T03:46:17.35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0,'0'11,"0"3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30T03:46:18.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40 1,'0'11,"11"3,3 4,5 0,-12-3,-12-5,-5 7,-1 6,1-12,3-13,2-16,-9-6,-1-4,1 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30T03:46:29.76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1,'0'5,"0"2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E27B6-45FD-4782-96F3-107377CAC518}" type="datetimeFigureOut">
              <a:rPr lang="en-IN" smtClean="0"/>
              <a:t>08-06-2022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C788D-5B56-4EF4-9AB8-A69728BDA398}" type="slidenum">
              <a:rPr lang="en-IN" smtClean="0"/>
              <a:t>‹#›</a:t>
            </a:fld>
            <a:endParaRPr lang="en-IN"/>
          </a:p>
        </p:txBody>
      </p:sp>
    </p:spTree>
    <p:extLst>
      <p:ext uri="{BB962C8B-B14F-4D97-AF65-F5344CB8AC3E}">
        <p14:creationId xmlns:p14="http://schemas.microsoft.com/office/powerpoint/2010/main" val="3786155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Hello, I am Sharath Kumar from the department of Ai at Durham College, Canada. Today I will be presenting the research paper named </a:t>
            </a:r>
            <a:r>
              <a:rPr lang="en-IN" sz="12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Discriminative Semi-Supervised Generative Adversarial Network for Hyperspectral Anomaly Detection.</a:t>
            </a:r>
            <a:endParaRPr lang="en-IN" b="0" dirty="0"/>
          </a:p>
        </p:txBody>
      </p:sp>
      <p:sp>
        <p:nvSpPr>
          <p:cNvPr id="4" name="Slide Number Placeholder 3"/>
          <p:cNvSpPr>
            <a:spLocks noGrp="1"/>
          </p:cNvSpPr>
          <p:nvPr>
            <p:ph type="sldNum" sz="quarter" idx="5"/>
          </p:nvPr>
        </p:nvSpPr>
        <p:spPr/>
        <p:txBody>
          <a:bodyPr/>
          <a:lstStyle/>
          <a:p>
            <a:fld id="{5DAC788D-5B56-4EF4-9AB8-A69728BDA398}" type="slidenum">
              <a:rPr lang="en-IN" smtClean="0"/>
              <a:t>1</a:t>
            </a:fld>
            <a:endParaRPr lang="en-IN"/>
          </a:p>
        </p:txBody>
      </p:sp>
    </p:spTree>
    <p:extLst>
      <p:ext uri="{BB962C8B-B14F-4D97-AF65-F5344CB8AC3E}">
        <p14:creationId xmlns:p14="http://schemas.microsoft.com/office/powerpoint/2010/main" val="52590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BDC1C6"/>
                </a:solidFill>
                <a:effectLst/>
                <a:latin typeface="arial" panose="020B0604020202020204" pitchFamily="34" charset="0"/>
                <a:cs typeface="Times New Roman" panose="02020603050405020304" pitchFamily="18" charset="0"/>
              </a:rPr>
              <a:t>So, in the experiments, </a:t>
            </a:r>
            <a:r>
              <a:rPr lang="en-US" sz="1800" b="0" i="0" u="none" strike="noStrike" baseline="0" dirty="0">
                <a:solidFill>
                  <a:srgbClr val="BDC1C6"/>
                </a:solidFill>
                <a:effectLst/>
                <a:latin typeface="NimbusRomNo9L-Regu"/>
                <a:cs typeface="Times New Roman" panose="02020603050405020304" pitchFamily="18" charset="0"/>
              </a:rPr>
              <a:t>3 </a:t>
            </a:r>
            <a:r>
              <a:rPr lang="en-US" sz="1800" b="0" i="0" u="none" strike="noStrike" baseline="0" dirty="0">
                <a:latin typeface="NimbusRomNo9L-Regu"/>
              </a:rPr>
              <a:t>real HSIs with size </a:t>
            </a:r>
            <a:r>
              <a:rPr lang="en-US" sz="1800" b="0" i="0" u="none" strike="noStrike" baseline="0" dirty="0">
                <a:latin typeface="CMR10"/>
              </a:rPr>
              <a:t>100 </a:t>
            </a:r>
            <a:r>
              <a:rPr lang="en-US" sz="1800" b="0" i="0" u="none" strike="noStrike" baseline="0" dirty="0">
                <a:latin typeface="CMSY10"/>
              </a:rPr>
              <a:t>x </a:t>
            </a:r>
            <a:r>
              <a:rPr lang="en-US" sz="1800" b="0" i="0" u="none" strike="noStrike" baseline="0" dirty="0">
                <a:latin typeface="CMR10"/>
              </a:rPr>
              <a:t>100 </a:t>
            </a:r>
            <a:r>
              <a:rPr lang="en-US" sz="1800" b="0" i="0" u="none" strike="noStrike" baseline="0" dirty="0">
                <a:latin typeface="NimbusRomNo9L-Regu"/>
              </a:rPr>
              <a:t>over different scenes were given as the inputs. The 3 rows include the Gulfport scene with </a:t>
            </a:r>
            <a:r>
              <a:rPr lang="en-US" sz="1800" b="0" i="0" u="none" strike="noStrike" baseline="0" dirty="0">
                <a:latin typeface="CMR10"/>
              </a:rPr>
              <a:t>191 </a:t>
            </a:r>
            <a:r>
              <a:rPr lang="en-US" sz="1800" b="0" i="0" u="none" strike="noStrike" baseline="0" dirty="0">
                <a:latin typeface="NimbusRomNo9L-Regu"/>
              </a:rPr>
              <a:t>spectral bands, Texas coast scene with </a:t>
            </a:r>
            <a:r>
              <a:rPr lang="en-US" sz="1800" b="0" i="0" u="none" strike="noStrike" baseline="0" dirty="0">
                <a:latin typeface="CMR10"/>
              </a:rPr>
              <a:t>204 </a:t>
            </a:r>
            <a:r>
              <a:rPr lang="en-US" sz="1800" b="0" i="0" u="none" strike="noStrike" baseline="0" dirty="0">
                <a:latin typeface="NimbusRomNo9L-Regu"/>
              </a:rPr>
              <a:t>bands, and San Diego scene with </a:t>
            </a:r>
            <a:r>
              <a:rPr lang="en-US" sz="1800" b="0" i="0" u="none" strike="noStrike" baseline="0" dirty="0">
                <a:latin typeface="CMR10"/>
              </a:rPr>
              <a:t>189 </a:t>
            </a:r>
            <a:r>
              <a:rPr lang="en-US" sz="1800" b="0" i="0" u="none" strike="noStrike" baseline="0" dirty="0">
                <a:latin typeface="NimbusRomNo9L-Regu"/>
              </a:rPr>
              <a:t>bands are tested in the experiment. </a:t>
            </a:r>
          </a:p>
          <a:p>
            <a:pPr algn="l"/>
            <a:endParaRPr lang="en-US" sz="1800" b="0" i="0" u="none" strike="noStrike" baseline="0" dirty="0">
              <a:solidFill>
                <a:srgbClr val="BDC1C6"/>
              </a:solidFill>
              <a:effectLst/>
              <a:latin typeface="NimbusRomNo9L-Regu"/>
              <a:cs typeface="Times New Roman" panose="02020603050405020304" pitchFamily="18" charset="0"/>
            </a:endParaRPr>
          </a:p>
          <a:p>
            <a:pPr algn="l"/>
            <a:r>
              <a:rPr lang="en-US" sz="1800" b="0" i="0" u="none" strike="noStrike" baseline="0" dirty="0">
                <a:latin typeface="NimbusRomNo9L-Regu"/>
              </a:rPr>
              <a:t>The analysis was done with the anomaly-background separability in HSI before and after the application. From the Anomaly-background separability maps, the red and green boxes represent the distribution range of the anomalous and background pixels, respectively. The distance between the green box’s upper bound and the red box’s lower bound indicates their separation. </a:t>
            </a:r>
            <a:r>
              <a:rPr lang="en-IN" sz="1800" b="0" i="0" u="none" strike="noStrike" baseline="0" dirty="0">
                <a:latin typeface="NimbusRomNo9L-Regu"/>
              </a:rPr>
              <a:t>In each subfigure, </a:t>
            </a:r>
            <a:r>
              <a:rPr lang="en-US" sz="1800" b="0" i="0" u="none" strike="noStrike" baseline="0" dirty="0">
                <a:latin typeface="NimbusRomNo9L-Regu"/>
              </a:rPr>
              <a:t>the first two columns and the last two columns refer to the anomaly-background separability of Coarse and refined </a:t>
            </a:r>
            <a:r>
              <a:rPr lang="en-IN" sz="1800" b="0" i="0" u="none" strike="noStrike" baseline="0" dirty="0">
                <a:latin typeface="NimbusRomNo9L-Regu"/>
              </a:rPr>
              <a:t>detection results, respectively. </a:t>
            </a:r>
          </a:p>
          <a:p>
            <a:pPr algn="l"/>
            <a:endParaRPr lang="en-IN" sz="1800" b="0" i="0" u="none" strike="noStrike" baseline="0" dirty="0">
              <a:latin typeface="NimbusRomNo9L-Regu"/>
            </a:endParaRPr>
          </a:p>
          <a:p>
            <a:pPr algn="l"/>
            <a:r>
              <a:rPr lang="en-IN" sz="1800" b="0" i="0" u="none" strike="noStrike" baseline="0" dirty="0">
                <a:latin typeface="NimbusRomNo9L-Regu"/>
              </a:rPr>
              <a:t>The height of each </a:t>
            </a:r>
            <a:r>
              <a:rPr lang="en-US" sz="1800" b="0" i="0" u="none" strike="noStrike" baseline="0" dirty="0">
                <a:latin typeface="NimbusRomNo9L-Regu"/>
              </a:rPr>
              <a:t>green box of the Semi Dual </a:t>
            </a:r>
            <a:r>
              <a:rPr lang="en-IN" sz="1800" b="0" i="0" u="none" strike="noStrike" baseline="0" dirty="0">
                <a:latin typeface="NimbusRomNo9L-Regu"/>
              </a:rPr>
              <a:t>Reed-</a:t>
            </a:r>
            <a:r>
              <a:rPr lang="en-IN" sz="1800" b="0" i="0" u="none" strike="noStrike" baseline="0" dirty="0" err="1">
                <a:latin typeface="NimbusRomNo9L-Regu"/>
              </a:rPr>
              <a:t>Xiaoli</a:t>
            </a:r>
            <a:r>
              <a:rPr lang="en-IN" sz="1800" b="0" i="0" u="none" strike="noStrike" baseline="0" dirty="0">
                <a:latin typeface="NimbusRomNo9L-Regu"/>
              </a:rPr>
              <a:t> </a:t>
            </a:r>
            <a:r>
              <a:rPr lang="en-IN" sz="1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 the</a:t>
            </a:r>
            <a:r>
              <a:rPr lang="en-US" sz="1800" b="0" i="0" u="none" strike="noStrike" baseline="0" dirty="0">
                <a:latin typeface="NimbusRomNo9L-Regu"/>
              </a:rPr>
              <a:t> </a:t>
            </a:r>
            <a:r>
              <a:rPr lang="en-US" sz="1800" b="0" i="0" u="none" strike="noStrike" baseline="0" dirty="0" err="1">
                <a:latin typeface="NimbusRomNo9L-Regu"/>
              </a:rPr>
              <a:t>semiDRX</a:t>
            </a:r>
            <a:r>
              <a:rPr lang="en-US" sz="1800" b="0" i="0" u="none" strike="noStrike" baseline="0" dirty="0">
                <a:latin typeface="NimbusRomNo9L-Regu"/>
              </a:rPr>
              <a:t> model is smaller than that of RX model, indicating that the network of </a:t>
            </a:r>
            <a:r>
              <a:rPr lang="en-US" sz="1800" b="0" i="0" u="none" strike="noStrike" baseline="0" dirty="0" err="1">
                <a:latin typeface="NimbusRomNo9L-Regu"/>
              </a:rPr>
              <a:t>semiDRX</a:t>
            </a:r>
            <a:r>
              <a:rPr lang="en-US" sz="1800" b="0" i="0" u="none" strike="noStrike" baseline="0" dirty="0">
                <a:latin typeface="NimbusRomNo9L-Regu"/>
              </a:rPr>
              <a:t> model can homogenize the HSI’s background. Meanwhile, the separability of </a:t>
            </a:r>
            <a:r>
              <a:rPr lang="en-US" sz="1800" b="0" i="0" u="none" strike="noStrike" baseline="0" dirty="0" err="1">
                <a:latin typeface="NimbusRomNo9L-Regu"/>
              </a:rPr>
              <a:t>semiDRX</a:t>
            </a:r>
            <a:r>
              <a:rPr lang="en-US" sz="1800" b="0" i="0" u="none" strike="noStrike" baseline="0" dirty="0">
                <a:latin typeface="NimbusRomNo9L-Regu"/>
              </a:rPr>
              <a:t> model is also higher than that of RX, which means the network of </a:t>
            </a:r>
            <a:r>
              <a:rPr lang="en-US" sz="1800" b="0" i="0" u="none" strike="noStrike" baseline="0" dirty="0" err="1">
                <a:latin typeface="NimbusRomNo9L-Regu"/>
              </a:rPr>
              <a:t>semiDRX</a:t>
            </a:r>
            <a:r>
              <a:rPr lang="en-US" sz="1800" b="0" i="0" u="none" strike="noStrike" baseline="0" dirty="0">
                <a:latin typeface="NimbusRomNo9L-Regu"/>
              </a:rPr>
              <a:t> enhances the separability between the anomaly and background in HSI.</a:t>
            </a:r>
          </a:p>
          <a:p>
            <a:pPr algn="l"/>
            <a:endParaRPr lang="en-US" sz="1800" b="0" i="0" u="none" strike="noStrike" baseline="0" dirty="0">
              <a:solidFill>
                <a:srgbClr val="BDC1C6"/>
              </a:solidFill>
              <a:effectLst/>
              <a:latin typeface="NimbusRomNo9L-Regu"/>
              <a:cs typeface="Times New Roman" panose="02020603050405020304" pitchFamily="18" charset="0"/>
            </a:endParaRPr>
          </a:p>
          <a:p>
            <a:pPr algn="l"/>
            <a:r>
              <a:rPr lang="en-IN" sz="1800" b="0" i="0" u="none" strike="noStrike" baseline="0" dirty="0">
                <a:latin typeface="NimbusRomNo9L-Regu"/>
              </a:rPr>
              <a:t>From the detection pictures, the </a:t>
            </a:r>
            <a:r>
              <a:rPr lang="en-US" sz="1800" b="0" i="0" u="none" strike="noStrike" baseline="0" dirty="0" err="1">
                <a:latin typeface="NimbusRomNo9L-Regu"/>
              </a:rPr>
              <a:t>semiDRX</a:t>
            </a:r>
            <a:r>
              <a:rPr lang="en-US" sz="1800" b="0" i="0" u="none" strike="noStrike" baseline="0" dirty="0">
                <a:latin typeface="NimbusRomNo9L-Regu"/>
              </a:rPr>
              <a:t> method not only locates the anomalies, but also retains the structural information of the anomalies. It can also fully detect small abnormal </a:t>
            </a:r>
            <a:r>
              <a:rPr lang="en-IN" sz="1800" b="0" i="0" u="none" strike="noStrike" baseline="0" dirty="0">
                <a:latin typeface="NimbusRomNo9L-Regu"/>
              </a:rPr>
              <a:t>targets</a:t>
            </a:r>
            <a:r>
              <a:rPr lang="en-US" sz="1800" b="0" i="0" u="none" strike="noStrike" baseline="0" dirty="0">
                <a:solidFill>
                  <a:schemeClr val="tx1"/>
                </a:solidFill>
                <a:effectLst/>
                <a:latin typeface="NimbusRomNo9L-Regu"/>
                <a:cs typeface="+mn-cs"/>
              </a:rPr>
              <a:t>. </a:t>
            </a:r>
            <a:r>
              <a:rPr lang="en-IN" sz="1800" b="0" i="0" u="none" strike="noStrike" baseline="0" dirty="0">
                <a:latin typeface="NimbusRomNo9L-Regu"/>
              </a:rPr>
              <a:t>Furthermore, when compared </a:t>
            </a:r>
            <a:r>
              <a:rPr lang="en-US" sz="1800" b="0" i="0" u="none" strike="noStrike" baseline="0" dirty="0">
                <a:latin typeface="NimbusRomNo9L-Regu"/>
              </a:rPr>
              <a:t>with other methods, </a:t>
            </a:r>
            <a:r>
              <a:rPr lang="en-US" sz="1800" b="0" i="0" u="none" strike="noStrike" baseline="0" dirty="0" err="1">
                <a:latin typeface="NimbusRomNo9L-Regu"/>
              </a:rPr>
              <a:t>semiDRX</a:t>
            </a:r>
            <a:r>
              <a:rPr lang="en-US" sz="1800" b="0" i="0" u="none" strike="noStrike" baseline="0" dirty="0">
                <a:latin typeface="NimbusRomNo9L-Regu"/>
              </a:rPr>
              <a:t> finds more evident anomalies with less background. But conversely, when comparing with other models, the discrimination between background and anomalies of the RX is poor; the LRX and LSMAD have the possibility of missing anomalies and the anomalies detected by LRX, CRD and SRD are </a:t>
            </a:r>
            <a:r>
              <a:rPr lang="en-IN" sz="1800" b="0" i="0" u="none" strike="noStrike" baseline="0" dirty="0">
                <a:latin typeface="NimbusRomNo9L-Regu"/>
              </a:rPr>
              <a:t>all incomplete.</a:t>
            </a:r>
            <a:endParaRPr lang="en-US" sz="1800" b="0" i="0" u="none" strike="noStrike" baseline="0" dirty="0">
              <a:solidFill>
                <a:srgbClr val="BDC1C6"/>
              </a:solidFill>
              <a:effectLst/>
              <a:latin typeface="NimbusRomNo9L-Regu"/>
              <a:cs typeface="Times New Roman" panose="02020603050405020304" pitchFamily="18" charset="0"/>
            </a:endParaRPr>
          </a:p>
          <a:p>
            <a:pPr algn="l"/>
            <a:endParaRPr lang="en-US" b="0" i="0" dirty="0">
              <a:solidFill>
                <a:srgbClr val="BDC1C6"/>
              </a:solidFill>
              <a:effectLst/>
              <a:latin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DAC788D-5B56-4EF4-9AB8-A69728BDA398}" type="slidenum">
              <a:rPr lang="en-IN" smtClean="0"/>
              <a:t>10</a:t>
            </a:fld>
            <a:endParaRPr lang="en-IN"/>
          </a:p>
        </p:txBody>
      </p:sp>
    </p:spTree>
    <p:extLst>
      <p:ext uri="{BB962C8B-B14F-4D97-AF65-F5344CB8AC3E}">
        <p14:creationId xmlns:p14="http://schemas.microsoft.com/office/powerpoint/2010/main" val="1569969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So, to compare and conclude the results, there are 5 commonly used anomaly detection methods that are compared to evaluate the Semi Dual </a:t>
            </a:r>
            <a:r>
              <a:rPr lang="en-IN" sz="1800" b="0" i="0" u="none" strike="noStrike" baseline="0" dirty="0">
                <a:latin typeface="NimbusRomNo9L-Regu"/>
              </a:rPr>
              <a:t>Reed-</a:t>
            </a:r>
            <a:r>
              <a:rPr lang="en-IN" sz="1800" b="0" i="0" u="none" strike="noStrike" baseline="0" dirty="0" err="1">
                <a:latin typeface="NimbusRomNo9L-Regu"/>
              </a:rPr>
              <a:t>Xiaoli</a:t>
            </a:r>
            <a:r>
              <a:rPr lang="en-IN" sz="1800" b="0" i="0" u="none" strike="noStrike" baseline="0" dirty="0">
                <a:latin typeface="NimbusRomNo9L-Regu"/>
              </a:rPr>
              <a:t> </a:t>
            </a:r>
            <a:r>
              <a:rPr lang="en-US" sz="1800" b="0" i="0" u="none" strike="noStrike" baseline="0" dirty="0">
                <a:latin typeface="NimbusRomNo9L-Regu"/>
              </a:rPr>
              <a:t>model. So it is compared with the </a:t>
            </a:r>
            <a:r>
              <a:rPr lang="en-IN" sz="1800" b="0" i="0" u="none" strike="noStrike" baseline="0" dirty="0">
                <a:latin typeface="NimbusRomNo9L-Regu"/>
              </a:rPr>
              <a:t>Reed-</a:t>
            </a:r>
            <a:r>
              <a:rPr lang="en-IN" sz="1800" b="0" i="0" u="none" strike="noStrike" baseline="0" dirty="0" err="1">
                <a:latin typeface="NimbusRomNo9L-Regu"/>
              </a:rPr>
              <a:t>Xiaoli</a:t>
            </a:r>
            <a:r>
              <a:rPr lang="en-IN" sz="1800" b="0" i="0" u="none" strike="noStrike" baseline="0" dirty="0">
                <a:latin typeface="NimbusRomNo9L-Regu"/>
              </a:rPr>
              <a:t> – the RX </a:t>
            </a:r>
            <a:r>
              <a:rPr lang="en-US" sz="1800" b="0" i="0" u="none" strike="noStrike" baseline="0" dirty="0">
                <a:latin typeface="NimbusRomNo9L-Regu"/>
              </a:rPr>
              <a:t>model, the Local </a:t>
            </a:r>
            <a:r>
              <a:rPr lang="en-IN" sz="1800" b="0" i="0" u="none" strike="noStrike" baseline="0" dirty="0">
                <a:latin typeface="NimbusRomNo9L-Regu"/>
              </a:rPr>
              <a:t>Reed-</a:t>
            </a:r>
            <a:r>
              <a:rPr lang="en-IN" sz="1800" b="0" i="0" u="none" strike="noStrike" baseline="0" dirty="0" err="1">
                <a:latin typeface="NimbusRomNo9L-Regu"/>
              </a:rPr>
              <a:t>Xiaoli</a:t>
            </a:r>
            <a:r>
              <a:rPr lang="en-IN" sz="1800" b="0" i="0" u="none" strike="noStrike" baseline="0" dirty="0">
                <a:latin typeface="NimbusRomNo9L-Regu"/>
              </a:rPr>
              <a:t> – the </a:t>
            </a:r>
            <a:r>
              <a:rPr lang="en-US" sz="1800" b="0" i="0" u="none" strike="noStrike" baseline="0" dirty="0">
                <a:latin typeface="NimbusRomNo9L-Regu"/>
              </a:rPr>
              <a:t>LRX Model, the </a:t>
            </a:r>
            <a:r>
              <a:rPr lang="en-IN" sz="1800" b="0" i="0" u="none" strike="noStrike" baseline="0" dirty="0">
                <a:latin typeface="NimbusRomNo9L-Regu"/>
              </a:rPr>
              <a:t>Collaborative Presentation Detector – the </a:t>
            </a:r>
            <a:r>
              <a:rPr lang="en-US" sz="1800" b="0" i="0" u="none" strike="noStrike" baseline="0" dirty="0">
                <a:latin typeface="NimbusRomNo9L-Regu"/>
              </a:rPr>
              <a:t>CRD Model, the </a:t>
            </a:r>
            <a:r>
              <a:rPr lang="en-IN" sz="2800" b="0" i="0" u="none" strike="noStrike" baseline="0" dirty="0">
                <a:solidFill>
                  <a:srgbClr val="222222"/>
                </a:solidFill>
                <a:effectLst/>
                <a:latin typeface="Arial" panose="020B0604020202020204" pitchFamily="34" charset="0"/>
              </a:rPr>
              <a:t>S</a:t>
            </a:r>
            <a:r>
              <a:rPr lang="en-IN" sz="2800" b="0" i="0" dirty="0">
                <a:solidFill>
                  <a:srgbClr val="222222"/>
                </a:solidFill>
                <a:effectLst/>
                <a:latin typeface="Arial" panose="020B0604020202020204" pitchFamily="34" charset="0"/>
              </a:rPr>
              <a:t>parse Representation Detector – the </a:t>
            </a:r>
            <a:r>
              <a:rPr lang="en-IN" sz="1800" b="0" i="0" u="none" strike="noStrike" baseline="0" dirty="0">
                <a:latin typeface="NimbusRomNo9L-Regu"/>
              </a:rPr>
              <a:t>SRD model, AND the </a:t>
            </a:r>
            <a:r>
              <a:rPr lang="en-US" sz="1800" b="0" i="0" u="none" strike="noStrike" baseline="0" dirty="0">
                <a:latin typeface="NimbusRomNo9L-Regu"/>
              </a:rPr>
              <a:t>Low-Rank And Sparse Matrix Decomposition – </a:t>
            </a:r>
            <a:r>
              <a:rPr lang="en-IN" sz="1800" b="0" i="0" u="none" strike="noStrike" baseline="0" dirty="0">
                <a:latin typeface="NimbusRomNo9L-Regu"/>
              </a:rPr>
              <a:t>the LSMAD Model.</a:t>
            </a:r>
          </a:p>
          <a:p>
            <a:pPr algn="l"/>
            <a:endParaRPr lang="en-IN" sz="1800" b="0" i="0" u="none" strike="noStrike" baseline="0" dirty="0">
              <a:latin typeface="NimbusRomNo9L-Regu"/>
            </a:endParaRPr>
          </a:p>
          <a:p>
            <a:pPr algn="l"/>
            <a:r>
              <a:rPr lang="en-US" sz="1800" b="0" i="0" u="none" strike="noStrike" baseline="0" dirty="0">
                <a:latin typeface="NimbusRomNo9L-Regu"/>
              </a:rPr>
              <a:t>From the </a:t>
            </a:r>
            <a:r>
              <a:rPr lang="en-IN" sz="2800" b="0" i="0" dirty="0">
                <a:solidFill>
                  <a:srgbClr val="BDC1C6"/>
                </a:solidFill>
                <a:effectLst/>
                <a:latin typeface="arial" panose="020B0604020202020204" pitchFamily="34" charset="0"/>
              </a:rPr>
              <a:t>Receiver Operating Characteristics graph, the </a:t>
            </a:r>
            <a:r>
              <a:rPr lang="en-US" sz="1800" b="0" i="0" u="none" strike="noStrike" baseline="0" dirty="0">
                <a:latin typeface="NimbusRomNo9L-Regu"/>
              </a:rPr>
              <a:t>ROC graph, we can see that the ROC curves of </a:t>
            </a:r>
            <a:r>
              <a:rPr lang="en-US" sz="1800" b="0" i="0" u="none" strike="noStrike" baseline="0" dirty="0" err="1">
                <a:latin typeface="NimbusRomNo9L-Regu"/>
              </a:rPr>
              <a:t>semiDRX</a:t>
            </a:r>
            <a:r>
              <a:rPr lang="en-US" sz="1800" b="0" i="0" u="none" strike="noStrike" baseline="0" dirty="0">
                <a:latin typeface="NimbusRomNo9L-Regu"/>
              </a:rPr>
              <a:t>, which is in red </a:t>
            </a:r>
            <a:r>
              <a:rPr lang="en-US" sz="1800" b="0" i="0" u="none" strike="noStrike" baseline="0" dirty="0" err="1">
                <a:latin typeface="NimbusRomNo9L-Regu"/>
              </a:rPr>
              <a:t>colour</a:t>
            </a:r>
            <a:r>
              <a:rPr lang="en-US" sz="1800" b="0" i="0" u="none" strike="noStrike" baseline="0" dirty="0">
                <a:latin typeface="NimbusRomNo9L-Regu"/>
              </a:rPr>
              <a:t>, are higher than others from 0 to 0.1. And the Area under ROC values, the AUC value tables show consistencies with the visual ROC curves and detection maps. Hence, this indicates that the </a:t>
            </a:r>
            <a:r>
              <a:rPr lang="en-US" sz="1800" b="0" i="0" u="none" strike="noStrike" baseline="0" dirty="0" err="1">
                <a:latin typeface="NimbusRomNo9L-Regu"/>
              </a:rPr>
              <a:t>semiDRX</a:t>
            </a:r>
            <a:r>
              <a:rPr lang="en-US" sz="1800" b="0" i="0" u="none" strike="noStrike" baseline="0" dirty="0">
                <a:latin typeface="NimbusRomNo9L-Regu"/>
              </a:rPr>
              <a:t> method can generate excellent detection performance.</a:t>
            </a:r>
          </a:p>
          <a:p>
            <a:pPr algn="l"/>
            <a:endParaRPr lang="en-US" sz="1800" b="0" i="0" u="none" strike="noStrike" baseline="0" dirty="0">
              <a:latin typeface="NimbusRomNo9L-Regu"/>
            </a:endParaRPr>
          </a:p>
          <a:p>
            <a:pPr algn="l"/>
            <a:r>
              <a:rPr lang="en-US" sz="1800" b="0" i="0" u="none" strike="noStrike" baseline="0" dirty="0">
                <a:latin typeface="NimbusRomNo9L-Regu"/>
              </a:rPr>
              <a:t>So as per my personal endeavor, the </a:t>
            </a:r>
            <a:r>
              <a:rPr lang="en-US" sz="1800" b="0" i="0" u="none" strike="noStrike" baseline="0" dirty="0" err="1">
                <a:latin typeface="NimbusRomNo9L-Regu"/>
              </a:rPr>
              <a:t>semiDRX</a:t>
            </a:r>
            <a:r>
              <a:rPr lang="en-US" sz="1800" b="0" i="0" u="none" strike="noStrike" baseline="0" dirty="0">
                <a:latin typeface="NimbusRomNo9L-Regu"/>
              </a:rPr>
              <a:t> method with semi-supervised GAN, innovatively learns a discriminative reconstruction of the background homogenization and anomaly saliency.</a:t>
            </a:r>
          </a:p>
          <a:p>
            <a:pPr algn="l"/>
            <a:r>
              <a:rPr lang="en-US" sz="1800" b="0" i="0" u="none" strike="noStrike" baseline="0" dirty="0">
                <a:latin typeface="NimbusRomNo9L-Regu"/>
              </a:rPr>
              <a:t>Furthermore, the employment of dual RX further improves the ability of the method to detect anomalies. The experimental analysis and results demonstrate that the </a:t>
            </a:r>
            <a:r>
              <a:rPr lang="en-US" sz="1800" b="0" i="0" u="none" strike="noStrike" baseline="0" dirty="0" err="1">
                <a:latin typeface="NimbusRomNo9L-Regu"/>
              </a:rPr>
              <a:t>semiDRX</a:t>
            </a:r>
            <a:endParaRPr lang="en-US" sz="1800" b="0" i="0" u="none" strike="noStrike" baseline="0" dirty="0">
              <a:latin typeface="NimbusRomNo9L-Regu"/>
            </a:endParaRPr>
          </a:p>
          <a:p>
            <a:pPr algn="l"/>
            <a:r>
              <a:rPr lang="en-US" sz="1800" b="0" i="0" u="none" strike="noStrike" baseline="0" dirty="0">
                <a:latin typeface="NimbusRomNo9L-Regu"/>
              </a:rPr>
              <a:t>method has superior competitiveness compared with other state-of-</a:t>
            </a:r>
            <a:r>
              <a:rPr lang="en-IN" sz="1800" b="0" i="0" u="none" strike="noStrike" baseline="0" dirty="0">
                <a:latin typeface="NimbusRomNo9L-Regu"/>
              </a:rPr>
              <a:t>the-art Hyperspectral Anomaly Detection methods.</a:t>
            </a:r>
            <a:r>
              <a:rPr lang="en-US" sz="1800" b="0" i="0" u="none" strike="noStrike" baseline="0" dirty="0">
                <a:latin typeface="NimbusRomNo9L-Regu"/>
              </a:rPr>
              <a:t> </a:t>
            </a:r>
            <a:endParaRPr lang="en-IN" sz="1800" b="0" i="0" u="none" strike="noStrike" baseline="0" dirty="0">
              <a:latin typeface="NimbusRomNo9L-Regu"/>
            </a:endParaRPr>
          </a:p>
          <a:p>
            <a:pPr algn="l"/>
            <a:endParaRPr lang="en-IN" sz="1800" b="0" i="0" u="none" strike="noStrike" baseline="0" dirty="0">
              <a:latin typeface="NimbusRomNo9L-Regu"/>
            </a:endParaRPr>
          </a:p>
          <a:p>
            <a:pPr algn="l"/>
            <a:endParaRPr lang="en-IN" dirty="0"/>
          </a:p>
        </p:txBody>
      </p:sp>
      <p:sp>
        <p:nvSpPr>
          <p:cNvPr id="4" name="Slide Number Placeholder 3"/>
          <p:cNvSpPr>
            <a:spLocks noGrp="1"/>
          </p:cNvSpPr>
          <p:nvPr>
            <p:ph type="sldNum" sz="quarter" idx="5"/>
          </p:nvPr>
        </p:nvSpPr>
        <p:spPr/>
        <p:txBody>
          <a:bodyPr/>
          <a:lstStyle/>
          <a:p>
            <a:fld id="{5DAC788D-5B56-4EF4-9AB8-A69728BDA398}" type="slidenum">
              <a:rPr lang="en-IN" smtClean="0"/>
              <a:t>11</a:t>
            </a:fld>
            <a:endParaRPr lang="en-IN"/>
          </a:p>
        </p:txBody>
      </p:sp>
    </p:spTree>
    <p:extLst>
      <p:ext uri="{BB962C8B-B14F-4D97-AF65-F5344CB8AC3E}">
        <p14:creationId xmlns:p14="http://schemas.microsoft.com/office/powerpoint/2010/main" val="4203324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5DAC788D-5B56-4EF4-9AB8-A69728BDA398}" type="slidenum">
              <a:rPr lang="en-IN" smtClean="0"/>
              <a:t>12</a:t>
            </a:fld>
            <a:endParaRPr lang="en-IN"/>
          </a:p>
        </p:txBody>
      </p:sp>
    </p:spTree>
    <p:extLst>
      <p:ext uri="{BB962C8B-B14F-4D97-AF65-F5344CB8AC3E}">
        <p14:creationId xmlns:p14="http://schemas.microsoft.com/office/powerpoint/2010/main" val="2209978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AC788D-5B56-4EF4-9AB8-A69728BDA398}" type="slidenum">
              <a:rPr lang="en-IN" smtClean="0"/>
              <a:t>13</a:t>
            </a:fld>
            <a:endParaRPr lang="en-IN"/>
          </a:p>
        </p:txBody>
      </p:sp>
    </p:spTree>
    <p:extLst>
      <p:ext uri="{BB962C8B-B14F-4D97-AF65-F5344CB8AC3E}">
        <p14:creationId xmlns:p14="http://schemas.microsoft.com/office/powerpoint/2010/main" val="325510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solidFill>
                  <a:srgbClr val="BDC1C6"/>
                </a:solidFill>
                <a:effectLst/>
                <a:latin typeface="Times New Roman" panose="02020603050405020304" pitchFamily="18" charset="0"/>
                <a:cs typeface="Times New Roman" panose="02020603050405020304" pitchFamily="18" charset="0"/>
              </a:rPr>
              <a:t>So, before we jump into the contents of the, let’s see what is </a:t>
            </a:r>
            <a:r>
              <a:rPr lang="en-US" b="0" i="0" dirty="0">
                <a:solidFill>
                  <a:srgbClr val="BDC1C6"/>
                </a:solidFill>
                <a:effectLst/>
                <a:latin typeface="arial" panose="020B0604020202020204" pitchFamily="34" charset="0"/>
              </a:rPr>
              <a:t>Hyperspectral imaging?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BDC1C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arial" panose="020B0604020202020204" pitchFamily="34" charset="0"/>
              </a:rPr>
              <a:t>Hyperspectral imaging is a process of collecting and processing information from across the whole electromagnetic spectrum enabling a deeper and different perspectives of vision at different wavelengths of light. The goal of hyperspectral imaging is to obtain the spectrum for each pixel in the image with a purpose of finding objects, identifying materials, or detecting processes or changes viewed from same angles at different points of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BDC1C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arial" panose="020B0604020202020204" pitchFamily="34" charset="0"/>
              </a:rPr>
              <a:t>So, to achieve this, we use </a:t>
            </a:r>
            <a:r>
              <a:rPr lang="en-US" b="0" i="0" dirty="0">
                <a:solidFill>
                  <a:srgbClr val="555555"/>
                </a:solidFill>
                <a:effectLst/>
                <a:latin typeface="Helvetica Neue"/>
              </a:rPr>
              <a:t>Generative modeling which is an unsupervised learning task in machine learning that involves automatically discovering and learning the regularities or patterns in input data in such a way that the model can be used to generate or output newer examples that plausibly could have been drawn from the original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555555"/>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arial" panose="020B0604020202020204" pitchFamily="34" charset="0"/>
                <a:cs typeface="+mn-cs"/>
              </a:rPr>
              <a:t>Hence, to achieve the objective of Hyperspectral Imaging, an </a:t>
            </a:r>
            <a:r>
              <a:rPr lang="en-US" i="0" dirty="0">
                <a:solidFill>
                  <a:srgbClr val="BDC1C6"/>
                </a:solidFill>
                <a:effectLst/>
                <a:latin typeface="Times New Roman" panose="02020603050405020304" pitchFamily="18" charset="0"/>
                <a:cs typeface="Times New Roman" panose="02020603050405020304" pitchFamily="18" charset="0"/>
              </a:rPr>
              <a:t>unsupervised binary classification model called as the semi-supervised Generative Adversarial Network or (SGANs) are used which predicts the changes or differences in the spectral features of the images or the backgrounds by processing the images at various levels, whose spectral features</a:t>
            </a:r>
            <a:r>
              <a:rPr lang="en-US" dirty="0">
                <a:solidFill>
                  <a:srgbClr val="BDC1C6"/>
                </a:solidFill>
                <a:latin typeface="Times New Roman" panose="02020603050405020304" pitchFamily="18" charset="0"/>
                <a:cs typeface="Times New Roman" panose="02020603050405020304" pitchFamily="18" charset="0"/>
              </a:rPr>
              <a:t> </a:t>
            </a:r>
            <a:r>
              <a:rPr lang="en-US" i="0" dirty="0">
                <a:solidFill>
                  <a:srgbClr val="BDC1C6"/>
                </a:solidFill>
                <a:effectLst/>
                <a:latin typeface="Times New Roman" panose="02020603050405020304" pitchFamily="18" charset="0"/>
                <a:cs typeface="Times New Roman" panose="02020603050405020304" pitchFamily="18" charset="0"/>
              </a:rPr>
              <a:t>are unknown. </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BDC1C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solidFill>
                <a:srgbClr val="BDC1C6"/>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DAC788D-5B56-4EF4-9AB8-A69728BDA398}" type="slidenum">
              <a:rPr lang="en-IN" smtClean="0"/>
              <a:t>2</a:t>
            </a:fld>
            <a:endParaRPr lang="en-IN"/>
          </a:p>
        </p:txBody>
      </p:sp>
    </p:spTree>
    <p:extLst>
      <p:ext uri="{BB962C8B-B14F-4D97-AF65-F5344CB8AC3E}">
        <p14:creationId xmlns:p14="http://schemas.microsoft.com/office/powerpoint/2010/main" val="179243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solidFill>
                  <a:srgbClr val="BDC1C6"/>
                </a:solidFill>
                <a:effectLst/>
                <a:latin typeface="Times New Roman" panose="02020603050405020304" pitchFamily="18" charset="0"/>
                <a:cs typeface="Times New Roman" panose="02020603050405020304" pitchFamily="18" charset="0"/>
              </a:rPr>
              <a:t>Now, going through the abstract of this paper, the focus of the research paper is to determine a method to</a:t>
            </a:r>
            <a:r>
              <a:rPr lang="en-US" sz="1800" b="0" i="0" u="none" strike="noStrike" baseline="0" dirty="0">
                <a:latin typeface="NimbusRomNo9L-Regu"/>
              </a:rPr>
              <a:t> reconstruct a background homogeneous image and silencing the anomalies through a semi-supervised </a:t>
            </a:r>
            <a:r>
              <a:rPr lang="en-IN" sz="1800" b="0" i="0" u="none" strike="noStrike" baseline="0" dirty="0">
                <a:latin typeface="NimbusRomNo9L-Regu"/>
              </a:rPr>
              <a:t>GAN model.</a:t>
            </a:r>
            <a:r>
              <a:rPr lang="en-US" i="0" dirty="0">
                <a:solidFill>
                  <a:srgbClr val="BDC1C6"/>
                </a:solidFill>
                <a:effectLst/>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solidFill>
                <a:srgbClr val="BDC1C6"/>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solidFill>
                  <a:srgbClr val="BDC1C6"/>
                </a:solidFill>
                <a:effectLst/>
                <a:latin typeface="Times New Roman" panose="02020603050405020304" pitchFamily="18" charset="0"/>
                <a:cs typeface="Times New Roman" panose="02020603050405020304" pitchFamily="18" charset="0"/>
              </a:rPr>
              <a:t>To achieve this, first, we use a dual </a:t>
            </a:r>
            <a:r>
              <a:rPr lang="en-US" b="0" i="0" dirty="0">
                <a:solidFill>
                  <a:srgbClr val="BDC1C6"/>
                </a:solidFill>
                <a:effectLst/>
                <a:latin typeface="arial" panose="020B0604020202020204" pitchFamily="34" charset="0"/>
              </a:rPr>
              <a:t>Reed-</a:t>
            </a:r>
            <a:r>
              <a:rPr lang="en-US" b="0" i="0" dirty="0" err="1">
                <a:solidFill>
                  <a:srgbClr val="BDC1C6"/>
                </a:solidFill>
                <a:effectLst/>
                <a:latin typeface="arial" panose="020B0604020202020204" pitchFamily="34" charset="0"/>
              </a:rPr>
              <a:t>Xiaoli</a:t>
            </a:r>
            <a:r>
              <a:rPr lang="en-US" b="0" i="0" dirty="0">
                <a:solidFill>
                  <a:srgbClr val="BDC1C6"/>
                </a:solidFill>
                <a:effectLst/>
                <a:latin typeface="arial" panose="020B0604020202020204" pitchFamily="34" charset="0"/>
              </a:rPr>
              <a:t> Detector (RXD) </a:t>
            </a:r>
            <a:r>
              <a:rPr lang="en-US" i="0" dirty="0">
                <a:solidFill>
                  <a:srgbClr val="BDC1C6"/>
                </a:solidFill>
                <a:effectLst/>
                <a:latin typeface="Times New Roman" panose="02020603050405020304" pitchFamily="18" charset="0"/>
                <a:cs typeface="Times New Roman" panose="02020603050405020304" pitchFamily="18" charset="0"/>
              </a:rPr>
              <a:t>model. At first, the first RXD model </a:t>
            </a:r>
            <a:r>
              <a:rPr lang="en-US" b="0" i="0" dirty="0">
                <a:solidFill>
                  <a:srgbClr val="BDC1C6"/>
                </a:solidFill>
                <a:effectLst/>
                <a:latin typeface="arial" panose="020B0604020202020204" pitchFamily="34" charset="0"/>
              </a:rPr>
              <a:t>takes in the image as the input. Then the image is subjected to what is called as </a:t>
            </a:r>
            <a:r>
              <a:rPr lang="en-US" b="1" i="0" dirty="0">
                <a:solidFill>
                  <a:srgbClr val="BDC1C6"/>
                </a:solidFill>
                <a:effectLst/>
                <a:latin typeface="arial" panose="020B0604020202020204" pitchFamily="34" charset="0"/>
              </a:rPr>
              <a:t>Target Extraction </a:t>
            </a:r>
            <a:r>
              <a:rPr lang="en-US" b="0" i="0" dirty="0">
                <a:solidFill>
                  <a:srgbClr val="BDC1C6"/>
                </a:solidFill>
                <a:effectLst/>
                <a:latin typeface="arial" panose="020B0604020202020204" pitchFamily="34" charset="0"/>
              </a:rPr>
              <a:t>where spectrally distinct features from the captured image are pronounced from the image’s background as shown in the picture. Once the distinct features or the anomalies are detected, the pixels containing these features are removed by the RXD model. For this process to be effective, the anomalous targets must be sufficiently small and relative to the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BDC1C6"/>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arial" panose="020B0604020202020204" pitchFamily="34" charset="0"/>
                <a:cs typeface="Times New Roman" panose="02020603050405020304" pitchFamily="18" charset="0"/>
              </a:rPr>
              <a:t>Once this process is done, the image is fed to the </a:t>
            </a:r>
            <a:r>
              <a:rPr lang="en-IN" sz="1200" b="0" i="0" u="none" strike="noStrike" baseline="0" dirty="0">
                <a:latin typeface="NimbusRomNo9L-Regu"/>
              </a:rPr>
              <a:t>GAN network that learn the image and its background characteristics. After the process of learning is done by the network, the Original Hyperspectral Image is fed to the network to obtain the reconstructions with homogenous backgrounds and salient anomalies. Then the output of the network is fed to the second RXD to refine the detection.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baseline="0" dirty="0">
              <a:solidFill>
                <a:srgbClr val="BDC1C6"/>
              </a:solidFill>
              <a:effectLst/>
              <a:latin typeface="NimbusRomNo9L-Regu"/>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baseline="0" dirty="0">
                <a:solidFill>
                  <a:srgbClr val="BDC1C6"/>
                </a:solidFill>
                <a:effectLst/>
                <a:latin typeface="NimbusRomNo9L-Regu"/>
                <a:cs typeface="Times New Roman" panose="02020603050405020304" pitchFamily="18" charset="0"/>
              </a:rPr>
              <a:t>So, to study the effectiveness and precisions of the model, the paper demonstrates using 3 Hyperspectral Images over the advancements.</a:t>
            </a:r>
            <a:endParaRPr lang="en-US" b="0" i="0" dirty="0">
              <a:solidFill>
                <a:srgbClr val="BDC1C6"/>
              </a:solidFill>
              <a:effectLst/>
              <a:latin typeface="arial" panose="020B06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DAC788D-5B56-4EF4-9AB8-A69728BDA398}" type="slidenum">
              <a:rPr lang="en-IN" smtClean="0"/>
              <a:t>3</a:t>
            </a:fld>
            <a:endParaRPr lang="en-IN"/>
          </a:p>
        </p:txBody>
      </p:sp>
    </p:spTree>
    <p:extLst>
      <p:ext uri="{BB962C8B-B14F-4D97-AF65-F5344CB8AC3E}">
        <p14:creationId xmlns:p14="http://schemas.microsoft.com/office/powerpoint/2010/main" val="231236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Now, before introducing to the main content, let’s see what are Hyperspectral images. HSIs contain hundreds of nearly continuous spectral bands that can provide rich spectral information, which facilitates anomaly detection in civilian and military applications. The Hyperspectral Anomaly Detection is dedicated to identify the pixels with distinctive spectral information compared to the surrounding pixel.</a:t>
            </a:r>
            <a:r>
              <a:rPr lang="en-US" sz="1800" b="0" i="0" u="none" strike="noStrike" baseline="30000" dirty="0">
                <a:latin typeface="NimbusRomNo9L-Regu"/>
              </a:rPr>
              <a:t>[1]</a:t>
            </a:r>
          </a:p>
          <a:p>
            <a:pPr algn="l"/>
            <a:endParaRPr lang="en-US" sz="1800" b="0" i="0" u="none" strike="noStrike" baseline="0" dirty="0">
              <a:latin typeface="NimbusRomNo9L-Regu"/>
            </a:endParaRPr>
          </a:p>
          <a:p>
            <a:pPr algn="l"/>
            <a:r>
              <a:rPr lang="en-US" sz="1800" b="0" i="0" u="none" strike="noStrike" baseline="0" dirty="0">
                <a:latin typeface="NimbusRomNo9L-Regu"/>
              </a:rPr>
              <a:t>The most widely used H.A.D processes can be split into 3 categories – The 1</a:t>
            </a:r>
            <a:r>
              <a:rPr lang="en-US" sz="1800" b="0" i="0" u="none" strike="noStrike" baseline="30000" dirty="0">
                <a:latin typeface="NimbusRomNo9L-Regu"/>
              </a:rPr>
              <a:t>st</a:t>
            </a:r>
            <a:r>
              <a:rPr lang="en-US" sz="1800" b="0" i="0" u="none" strike="noStrike" baseline="0" dirty="0">
                <a:latin typeface="NimbusRomNo9L-Regu"/>
              </a:rPr>
              <a:t> is </a:t>
            </a:r>
            <a:r>
              <a:rPr lang="en-IN" sz="1800" b="0" i="0" u="none" strike="noStrike" baseline="0" dirty="0">
                <a:latin typeface="NimbusRomNo9L-Regu"/>
              </a:rPr>
              <a:t>RX model</a:t>
            </a:r>
            <a:r>
              <a:rPr lang="en-US" sz="1800" b="0" i="0" u="none" strike="noStrike" baseline="0" dirty="0">
                <a:latin typeface="NimbusRomNo9L-Regu"/>
              </a:rPr>
              <a:t>, which stands for </a:t>
            </a:r>
            <a:r>
              <a:rPr lang="en-IN" sz="1800" b="0" i="0" u="none" strike="noStrike" baseline="0" dirty="0">
                <a:latin typeface="NimbusRomNo9L-Regu"/>
              </a:rPr>
              <a:t>Reed-</a:t>
            </a:r>
            <a:r>
              <a:rPr lang="en-IN" sz="1800" b="0" i="0" u="none" strike="noStrike" baseline="0" dirty="0" err="1">
                <a:latin typeface="NimbusRomNo9L-Regu"/>
              </a:rPr>
              <a:t>Xiaoli</a:t>
            </a:r>
            <a:r>
              <a:rPr lang="en-IN" sz="1800" b="0" i="0" u="none" strike="noStrike" baseline="0" dirty="0">
                <a:latin typeface="NimbusRomNo9L-Regu"/>
              </a:rPr>
              <a:t>, a statistical-based </a:t>
            </a:r>
            <a:r>
              <a:rPr lang="en-IN" sz="1200" b="0" i="0" u="none" strike="noStrike" baseline="0" dirty="0">
                <a:latin typeface="NimbusRomNo9L-Regu"/>
              </a:rPr>
              <a:t>algorithm; 2</a:t>
            </a:r>
            <a:r>
              <a:rPr lang="en-IN" sz="1200" b="0" i="0" u="none" strike="noStrike" baseline="30000" dirty="0">
                <a:latin typeface="NimbusRomNo9L-Regu"/>
              </a:rPr>
              <a:t>nd</a:t>
            </a:r>
            <a:r>
              <a:rPr lang="en-IN" sz="1200" b="0" i="0" u="none" strike="noStrike" baseline="0" dirty="0">
                <a:latin typeface="NimbusRomNo9L-Regu"/>
              </a:rPr>
              <a:t> is </a:t>
            </a:r>
            <a:r>
              <a:rPr lang="en-IN" sz="1800" b="0" i="0" u="none" strike="noStrike" baseline="0" dirty="0">
                <a:latin typeface="NimbusRomNo9L-Regu"/>
              </a:rPr>
              <a:t>LSMAD model, an acronym for Low-Rank Decomposition in </a:t>
            </a:r>
            <a:r>
              <a:rPr lang="en-US" sz="1200" b="0" i="0" u="none" strike="noStrike" baseline="0" dirty="0">
                <a:latin typeface="NimbusRomNo9L-Regu"/>
              </a:rPr>
              <a:t>Hyperspectral Anomaly Detection and the 3</a:t>
            </a:r>
            <a:r>
              <a:rPr lang="en-US" sz="1200" b="0" i="0" u="none" strike="noStrike" baseline="30000" dirty="0">
                <a:latin typeface="NimbusRomNo9L-Regu"/>
              </a:rPr>
              <a:t>rd</a:t>
            </a:r>
            <a:r>
              <a:rPr lang="en-US" sz="1200" b="0" i="0" u="none" strike="noStrike" baseline="0" dirty="0">
                <a:latin typeface="NimbusRomNo9L-Regu"/>
              </a:rPr>
              <a:t> is </a:t>
            </a:r>
            <a:r>
              <a:rPr lang="en-IN" sz="1800" b="0" i="0" u="none" strike="noStrike" baseline="0" dirty="0">
                <a:latin typeface="NimbusRomNo9L-Regu"/>
              </a:rPr>
              <a:t>deep anomaly detection – the D.A.D model.</a:t>
            </a:r>
          </a:p>
          <a:p>
            <a:pPr algn="l"/>
            <a:endParaRPr lang="en-IN" sz="1800" b="0" i="0" u="none" strike="noStrike" baseline="0" dirty="0">
              <a:latin typeface="NimbusRomNo9L-Regu"/>
            </a:endParaRPr>
          </a:p>
          <a:p>
            <a:pPr algn="l"/>
            <a:r>
              <a:rPr lang="en-IN" sz="1800" b="0" i="0" u="none" strike="noStrike" baseline="0" dirty="0">
                <a:latin typeface="NimbusRomNo9L-Regu"/>
              </a:rPr>
              <a:t>The RX method assumes that </a:t>
            </a:r>
            <a:r>
              <a:rPr lang="en-US" sz="1800" b="0" i="0" u="none" strike="noStrike" baseline="0" dirty="0">
                <a:latin typeface="NimbusRomNo9L-Regu"/>
              </a:rPr>
              <a:t>the background obeys a multivariate Gaussian distribution. But with the actual complex land cover distribution of the HSIs, it becomes </a:t>
            </a:r>
            <a:r>
              <a:rPr lang="en-IN" sz="1800" b="0" i="0" u="none" strike="noStrike" baseline="0" dirty="0">
                <a:latin typeface="NimbusRomNo9L-Regu"/>
              </a:rPr>
              <a:t>difficult </a:t>
            </a:r>
            <a:r>
              <a:rPr lang="en-US" sz="1800" b="0" i="0" u="none" strike="noStrike" baseline="0" dirty="0">
                <a:latin typeface="NimbusRomNo9L-Regu"/>
              </a:rPr>
              <a:t>to estimate with such an ideal assumption.</a:t>
            </a:r>
            <a:r>
              <a:rPr lang="en-US" sz="1800" b="0" i="0" u="none" strike="noStrike" baseline="30000" dirty="0">
                <a:latin typeface="NimbusRomNo9L-Regu"/>
              </a:rPr>
              <a:t>[2]</a:t>
            </a:r>
          </a:p>
          <a:p>
            <a:pPr algn="l"/>
            <a:endParaRPr lang="en-US" sz="1800" b="0" i="0" u="none" strike="noStrike" baseline="0" dirty="0">
              <a:latin typeface="NimbusRomNo9L-Regu"/>
            </a:endParaRPr>
          </a:p>
          <a:p>
            <a:pPr algn="l"/>
            <a:r>
              <a:rPr lang="en-US" sz="1800" b="0" i="0" u="none" strike="noStrike" baseline="0" dirty="0">
                <a:latin typeface="NimbusRomNo9L-Regu"/>
              </a:rPr>
              <a:t>Then we have the LSMAD method. This method aims to set the background apart from anomalies through matrix decomposition where </a:t>
            </a:r>
            <a:r>
              <a:rPr lang="en-US" sz="1800" b="0" i="0" u="none" strike="noStrike" baseline="0" dirty="0">
                <a:latin typeface="Times New Roman" panose="02020603050405020304" pitchFamily="18" charset="0"/>
              </a:rPr>
              <a:t>a hyperspectral image is decomposed into two subspaces: a low rank dimensionality matrix representation for the image background, and a high rank dimensionality matrix representation for image anomalies. </a:t>
            </a:r>
            <a:r>
              <a:rPr lang="en-US" sz="1800" b="0" i="0" u="none" strike="noStrike" baseline="0" dirty="0">
                <a:latin typeface="NimbusRomNo9L-Regu"/>
              </a:rPr>
              <a:t>However, both these techniques cannot achieve the best separation due to shallow exploration and straightforward information.</a:t>
            </a:r>
            <a:r>
              <a:rPr lang="en-US" sz="1800" b="0" i="0" u="none" strike="noStrike" baseline="30000" dirty="0">
                <a:latin typeface="NimbusRomNo9L-Regu"/>
              </a:rPr>
              <a:t>[3]</a:t>
            </a:r>
          </a:p>
          <a:p>
            <a:pPr algn="l"/>
            <a:endParaRPr lang="en-US" sz="1800" b="0" i="0" u="none" strike="noStrike" baseline="0" dirty="0">
              <a:latin typeface="NimbusRomNo9L-Regu"/>
            </a:endParaRPr>
          </a:p>
          <a:p>
            <a:pPr algn="l"/>
            <a:r>
              <a:rPr lang="en-US" sz="1800" b="0" i="0" u="none" strike="noStrike" baseline="0" dirty="0">
                <a:latin typeface="NimbusRomNo9L-Regu"/>
              </a:rPr>
              <a:t>The DAD method, with its ability to learn deeper with its nonlinear characteristics, especially using the GANs</a:t>
            </a:r>
            <a:r>
              <a:rPr lang="en-US" sz="1800" b="0" i="0" u="none" strike="noStrike" baseline="30000" dirty="0">
                <a:latin typeface="NimbusRomNo9L-Regu"/>
              </a:rPr>
              <a:t>[4]</a:t>
            </a:r>
            <a:r>
              <a:rPr lang="en-US" sz="1800" b="0" i="0" u="none" strike="noStrike" baseline="0" dirty="0">
                <a:latin typeface="NimbusRomNo9L-Regu"/>
              </a:rPr>
              <a:t>, it is capable to learn the deeper structures and characters of the image. The use of </a:t>
            </a:r>
            <a:r>
              <a:rPr lang="en-IN" sz="1800" b="0" i="0" u="none" strike="noStrike" baseline="0" dirty="0">
                <a:latin typeface="NimbusRomNo9L-Regu"/>
              </a:rPr>
              <a:t>dual RX models with the discriminative semi-supervised GANs, the influence of atmospheric </a:t>
            </a:r>
            <a:r>
              <a:rPr lang="en-US" sz="1800" b="0" i="0" u="none" strike="noStrike" baseline="0" dirty="0">
                <a:latin typeface="NimbusRomNo9L-Regu"/>
              </a:rPr>
              <a:t>disturbances; imperfect equipment; availability and accuracy of labels for HSIs and manual identification and label marking can be mitigated. This use of predicted coarse labeled data can produce dominant </a:t>
            </a:r>
            <a:r>
              <a:rPr lang="en-IN" sz="1800" b="0" i="0" u="none" strike="noStrike" baseline="0" dirty="0">
                <a:latin typeface="NimbusRomNo9L-Regu"/>
              </a:rPr>
              <a:t>performance over unsupervised learning as well.</a:t>
            </a:r>
            <a:r>
              <a:rPr lang="en-IN" sz="1800" b="0" i="0" u="none" strike="noStrike" baseline="30000" dirty="0">
                <a:latin typeface="NimbusRomNo9L-Regu"/>
              </a:rPr>
              <a:t>[5]</a:t>
            </a:r>
            <a:endParaRPr lang="en-IN" baseline="30000" dirty="0"/>
          </a:p>
        </p:txBody>
      </p:sp>
      <p:sp>
        <p:nvSpPr>
          <p:cNvPr id="4" name="Slide Number Placeholder 3"/>
          <p:cNvSpPr>
            <a:spLocks noGrp="1"/>
          </p:cNvSpPr>
          <p:nvPr>
            <p:ph type="sldNum" sz="quarter" idx="5"/>
          </p:nvPr>
        </p:nvSpPr>
        <p:spPr/>
        <p:txBody>
          <a:bodyPr/>
          <a:lstStyle/>
          <a:p>
            <a:fld id="{5DAC788D-5B56-4EF4-9AB8-A69728BDA398}" type="slidenum">
              <a:rPr lang="en-IN" smtClean="0"/>
              <a:t>4</a:t>
            </a:fld>
            <a:endParaRPr lang="en-IN"/>
          </a:p>
        </p:txBody>
      </p:sp>
    </p:spTree>
    <p:extLst>
      <p:ext uri="{BB962C8B-B14F-4D97-AF65-F5344CB8AC3E}">
        <p14:creationId xmlns:p14="http://schemas.microsoft.com/office/powerpoint/2010/main" val="412534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latin typeface="NimbusRomNo9L-Medi"/>
              </a:rPr>
              <a:t>Coming to the methodology, this paper a </a:t>
            </a:r>
            <a:r>
              <a:rPr lang="en-US" sz="1800" b="0" i="0" u="none" strike="noStrike" baseline="0" dirty="0">
                <a:latin typeface="NimbusRomNo9L-Regu"/>
              </a:rPr>
              <a:t>consists of three major parts. As we can see in the slide, the first part is </a:t>
            </a:r>
            <a:r>
              <a:rPr lang="en-IN" sz="1200" b="0" i="0" u="none" strike="noStrike" baseline="0" dirty="0">
                <a:latin typeface="NimbusRomNo9L-Medi"/>
              </a:rPr>
              <a:t>Coarse RX Detector, 2</a:t>
            </a:r>
            <a:r>
              <a:rPr lang="en-IN" sz="1200" b="0" i="0" u="none" strike="noStrike" baseline="30000" dirty="0">
                <a:latin typeface="NimbusRomNo9L-Medi"/>
              </a:rPr>
              <a:t>nd</a:t>
            </a:r>
            <a:r>
              <a:rPr lang="en-IN" sz="1200" b="0" i="0" u="none" strike="noStrike" baseline="0" dirty="0">
                <a:latin typeface="NimbusRomNo9L-Medi"/>
              </a:rPr>
              <a:t> being Discriminative Semi-Supervised Learning GAN Network and third, the Refined RX Detector.</a:t>
            </a:r>
          </a:p>
        </p:txBody>
      </p:sp>
      <p:sp>
        <p:nvSpPr>
          <p:cNvPr id="4" name="Slide Number Placeholder 3"/>
          <p:cNvSpPr>
            <a:spLocks noGrp="1"/>
          </p:cNvSpPr>
          <p:nvPr>
            <p:ph type="sldNum" sz="quarter" idx="5"/>
          </p:nvPr>
        </p:nvSpPr>
        <p:spPr/>
        <p:txBody>
          <a:bodyPr/>
          <a:lstStyle/>
          <a:p>
            <a:fld id="{5DAC788D-5B56-4EF4-9AB8-A69728BDA398}" type="slidenum">
              <a:rPr lang="en-IN" smtClean="0"/>
              <a:t>5</a:t>
            </a:fld>
            <a:endParaRPr lang="en-IN"/>
          </a:p>
        </p:txBody>
      </p:sp>
    </p:spTree>
    <p:extLst>
      <p:ext uri="{BB962C8B-B14F-4D97-AF65-F5344CB8AC3E}">
        <p14:creationId xmlns:p14="http://schemas.microsoft.com/office/powerpoint/2010/main" val="2326725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So, the first step is to perform the Coarse RX detection. So, what is done here!?</a:t>
            </a:r>
          </a:p>
          <a:p>
            <a:pPr algn="l"/>
            <a:endParaRPr lang="en-US" sz="1800" b="0" i="0" u="none" strike="noStrike" baseline="0" dirty="0">
              <a:latin typeface="NimbusRomNo9L-Regu"/>
            </a:endParaRPr>
          </a:p>
          <a:p>
            <a:pPr algn="l"/>
            <a:r>
              <a:rPr lang="en-US" sz="1800" b="0" i="0" u="none" strike="noStrike" baseline="0" dirty="0">
                <a:latin typeface="NimbusRomNo9L-Regu"/>
              </a:rPr>
              <a:t>So, as we can see from the slide, the input HSI image is fed to the RX Detector model. The model implements a </a:t>
            </a:r>
            <a:r>
              <a:rPr lang="en-IN" sz="1800" b="0" i="0" u="none" strike="noStrike" baseline="0" dirty="0">
                <a:latin typeface="NimbusRomNo9L-Regu"/>
              </a:rPr>
              <a:t>Mahal-nobis distance-based RX detector</a:t>
            </a:r>
            <a:r>
              <a:rPr lang="en-IN" sz="1800" b="1" i="0" u="none" strike="noStrike" baseline="0" dirty="0">
                <a:latin typeface="NimbusRomNo9L-Regu"/>
              </a:rPr>
              <a:t> </a:t>
            </a:r>
            <a:r>
              <a:rPr lang="en-IN" sz="1800" b="0" i="0" u="none" strike="noStrike" baseline="0" dirty="0">
                <a:latin typeface="NimbusRomNo9L-Regu"/>
              </a:rPr>
              <a:t>to find the </a:t>
            </a:r>
            <a:r>
              <a:rPr lang="en-US" sz="2800" b="0" i="0" dirty="0">
                <a:solidFill>
                  <a:srgbClr val="777777"/>
                </a:solidFill>
                <a:effectLst/>
                <a:latin typeface="PT Sans" panose="020B0604020202020204" pitchFamily="34" charset="0"/>
              </a:rPr>
              <a:t>multivariate outliers, that  indicate unusual combinations of variables</a:t>
            </a:r>
            <a:r>
              <a:rPr lang="en-IN" sz="1800" b="0" i="0" u="none" strike="noStrike" baseline="0" dirty="0">
                <a:latin typeface="NimbusRomNo9L-Regu"/>
              </a:rPr>
              <a:t>. </a:t>
            </a:r>
          </a:p>
          <a:p>
            <a:pPr algn="l"/>
            <a:endParaRPr lang="en-IN" sz="1800" b="0" i="0" u="none" strike="noStrike" baseline="0" dirty="0">
              <a:latin typeface="NimbusRomNo9L-Regu"/>
            </a:endParaRPr>
          </a:p>
          <a:p>
            <a:pPr algn="l"/>
            <a:r>
              <a:rPr lang="en-IN" sz="1800" b="0" i="0" u="none" strike="noStrike" baseline="0" dirty="0">
                <a:latin typeface="NimbusRomNo9L-Regu"/>
              </a:rPr>
              <a:t>As we can see in the formula, let’s assume that the lower-case ‘x’ as a 3-dimensional input image vector having dimensions - M x N x L- with L being the number of samples. This image vector ‘x’ is subtracted with the </a:t>
            </a:r>
            <a:r>
              <a:rPr lang="en-IN" sz="2800" b="0" i="0" dirty="0">
                <a:solidFill>
                  <a:srgbClr val="777777"/>
                </a:solidFill>
                <a:effectLst/>
                <a:latin typeface="PT Sans" panose="020B0503020203020204" pitchFamily="34" charset="0"/>
              </a:rPr>
              <a:t>arithmetic mean vector, the lower case ‘m’,  which is of the dimension L x 1. The inverse </a:t>
            </a:r>
            <a:r>
              <a:rPr lang="en-US" sz="2800" b="0" i="0" dirty="0">
                <a:solidFill>
                  <a:srgbClr val="777777"/>
                </a:solidFill>
                <a:effectLst/>
                <a:latin typeface="PT Sans" panose="020B0503020203020204" pitchFamily="34" charset="0"/>
              </a:rPr>
              <a:t>covariance matrix – A-Inverse </a:t>
            </a:r>
            <a:r>
              <a:rPr lang="en-US" sz="2800" b="1" i="0" dirty="0">
                <a:solidFill>
                  <a:srgbClr val="777777"/>
                </a:solidFill>
                <a:effectLst/>
                <a:latin typeface="PT Sans" panose="020B0503020203020204" pitchFamily="34" charset="0"/>
              </a:rPr>
              <a:t>- </a:t>
            </a:r>
            <a:r>
              <a:rPr lang="en-US" sz="2800" b="0" i="0" dirty="0">
                <a:solidFill>
                  <a:srgbClr val="777777"/>
                </a:solidFill>
                <a:effectLst/>
                <a:latin typeface="PT Sans" panose="020B0503020203020204" pitchFamily="34" charset="0"/>
              </a:rPr>
              <a:t>with the dimensions</a:t>
            </a:r>
            <a:r>
              <a:rPr lang="en-US" sz="2800" b="1" i="0" dirty="0">
                <a:solidFill>
                  <a:srgbClr val="777777"/>
                </a:solidFill>
                <a:effectLst/>
                <a:latin typeface="PT Sans" panose="020B0503020203020204" pitchFamily="34" charset="0"/>
              </a:rPr>
              <a:t> – </a:t>
            </a:r>
            <a:r>
              <a:rPr lang="en-IN" sz="1800" b="0" i="0" u="none" strike="noStrike" baseline="0" dirty="0">
                <a:latin typeface="CMMI7"/>
              </a:rPr>
              <a:t>M x N x </a:t>
            </a:r>
            <a:r>
              <a:rPr lang="en-IN" sz="1800" b="0" i="0" u="none" strike="noStrike" baseline="0" dirty="0">
                <a:latin typeface="CMR7"/>
              </a:rPr>
              <a:t>1 -</a:t>
            </a:r>
            <a:r>
              <a:rPr lang="en-US" sz="2800" b="1" i="0" dirty="0">
                <a:solidFill>
                  <a:srgbClr val="777777"/>
                </a:solidFill>
                <a:effectLst/>
                <a:latin typeface="PT Sans" panose="020B0503020203020204" pitchFamily="34" charset="0"/>
              </a:rPr>
              <a:t> </a:t>
            </a:r>
            <a:r>
              <a:rPr lang="en-US" sz="2800" b="0" i="0" dirty="0">
                <a:solidFill>
                  <a:srgbClr val="777777"/>
                </a:solidFill>
                <a:effectLst/>
                <a:latin typeface="PT Sans" panose="020B0503020203020204" pitchFamily="34" charset="0"/>
              </a:rPr>
              <a:t>is a measure of the magnitude of variation between the independent variables. So, applying this formulation, the model produces an output C, that is the Coarse Detection Result.</a:t>
            </a:r>
          </a:p>
          <a:p>
            <a:pPr algn="l"/>
            <a:endParaRPr lang="en-US" sz="2800" b="0" i="0" u="none" strike="noStrike" baseline="0" dirty="0">
              <a:solidFill>
                <a:srgbClr val="777777"/>
              </a:solidFill>
              <a:effectLst/>
              <a:latin typeface="PT Sans" panose="020B0503020203020204" pitchFamily="34" charset="0"/>
            </a:endParaRPr>
          </a:p>
          <a:p>
            <a:pPr algn="l"/>
            <a:r>
              <a:rPr lang="en-IN" sz="1800" b="0" i="0" u="none" strike="noStrike" baseline="0" dirty="0">
                <a:latin typeface="NimbusRomNo9L-Regu"/>
              </a:rPr>
              <a:t>The outcome from the RX Detector is fed to an </a:t>
            </a:r>
            <a:r>
              <a:rPr lang="en-IN" sz="1800" b="0" i="0" u="none" strike="noStrike" baseline="0" dirty="0" err="1">
                <a:latin typeface="NimbusRomNo9L-Regu"/>
              </a:rPr>
              <a:t>Ostu</a:t>
            </a:r>
            <a:r>
              <a:rPr lang="en-IN" sz="1800" b="0" i="0" u="none" strike="noStrike" baseline="0" dirty="0">
                <a:latin typeface="NimbusRomNo9L-Regu"/>
              </a:rPr>
              <a:t> Thresholder model. An </a:t>
            </a:r>
            <a:r>
              <a:rPr lang="en-IN" sz="1800" b="0" i="0" u="none" strike="noStrike" baseline="0" dirty="0" err="1">
                <a:latin typeface="NimbusRomNo9L-Regu"/>
              </a:rPr>
              <a:t>Ostu</a:t>
            </a:r>
            <a:r>
              <a:rPr lang="en-IN" sz="1800" b="0" i="0" u="none" strike="noStrike" baseline="0" dirty="0">
                <a:latin typeface="NimbusRomNo9L-Regu"/>
              </a:rPr>
              <a:t> thresholder is a model that </a:t>
            </a:r>
            <a:r>
              <a:rPr lang="en-US" sz="2800" b="0" i="0" dirty="0">
                <a:solidFill>
                  <a:srgbClr val="111111"/>
                </a:solidFill>
                <a:effectLst/>
                <a:latin typeface="Arial" panose="020B0604020202020204" pitchFamily="34" charset="0"/>
              </a:rPr>
              <a:t>iterates through all the possible threshold pixel values and calculates a measure of spread for the pixel levels, each side of the threshold, that either fall in foreground or background. Its aim to find the threshold value where the sum of foreground and background spreads is at its minimum. It then </a:t>
            </a:r>
            <a:r>
              <a:rPr lang="en-US" sz="1800" b="0" i="0" u="none" strike="noStrike" baseline="0" dirty="0">
                <a:latin typeface="NimbusRomNo9L-Regu"/>
              </a:rPr>
              <a:t>labels the pixel values 0 and 1. </a:t>
            </a:r>
            <a:r>
              <a:rPr lang="en-US" sz="2800" b="0" i="0" dirty="0">
                <a:solidFill>
                  <a:srgbClr val="111111"/>
                </a:solidFill>
                <a:effectLst/>
                <a:latin typeface="Arial" panose="020B0604020202020204" pitchFamily="34" charset="0"/>
              </a:rPr>
              <a:t>So, all the foreground pixel values with labels 1 will be discarded and </a:t>
            </a:r>
            <a:r>
              <a:rPr lang="en-IN" sz="1800" b="0" i="0" u="none" strike="noStrike" baseline="0" dirty="0">
                <a:latin typeface="NimbusRomNo9L-Regu"/>
              </a:rPr>
              <a:t>the </a:t>
            </a:r>
            <a:r>
              <a:rPr lang="en-US" sz="1800" b="0" i="0" dirty="0">
                <a:solidFill>
                  <a:srgbClr val="111111"/>
                </a:solidFill>
                <a:effectLst/>
                <a:latin typeface="Arial" panose="020B0604020202020204" pitchFamily="34" charset="0"/>
              </a:rPr>
              <a:t>pixel values with labels 0 are selected as a </a:t>
            </a:r>
            <a:r>
              <a:rPr lang="en-US" sz="1800" b="0" i="0" u="none" strike="noStrike" baseline="0" dirty="0">
                <a:latin typeface="NimbusRomNo9L-Regu"/>
              </a:rPr>
              <a:t>coarse background pixels set,  which is named as vector B in the output. This B vector of dimension N subscript </a:t>
            </a:r>
            <a:r>
              <a:rPr lang="en-US" sz="1800" b="0" i="0" u="none" strike="noStrike" baseline="0" dirty="0" err="1">
                <a:latin typeface="NimbusRomNo9L-Regu"/>
              </a:rPr>
              <a:t>cb</a:t>
            </a:r>
            <a:r>
              <a:rPr lang="en-US" sz="1800" b="0" i="0" u="none" strike="noStrike" baseline="0" dirty="0">
                <a:latin typeface="NimbusRomNo9L-Regu"/>
              </a:rPr>
              <a:t> cross L consists of all the values from b1 till the total size of b including all the samples L, as shown in the figure.</a:t>
            </a:r>
          </a:p>
        </p:txBody>
      </p:sp>
      <p:sp>
        <p:nvSpPr>
          <p:cNvPr id="4" name="Slide Number Placeholder 3"/>
          <p:cNvSpPr>
            <a:spLocks noGrp="1"/>
          </p:cNvSpPr>
          <p:nvPr>
            <p:ph type="sldNum" sz="quarter" idx="5"/>
          </p:nvPr>
        </p:nvSpPr>
        <p:spPr/>
        <p:txBody>
          <a:bodyPr/>
          <a:lstStyle/>
          <a:p>
            <a:fld id="{5DAC788D-5B56-4EF4-9AB8-A69728BDA398}" type="slidenum">
              <a:rPr lang="en-IN" smtClean="0"/>
              <a:t>6</a:t>
            </a:fld>
            <a:endParaRPr lang="en-IN"/>
          </a:p>
        </p:txBody>
      </p:sp>
    </p:spTree>
    <p:extLst>
      <p:ext uri="{BB962C8B-B14F-4D97-AF65-F5344CB8AC3E}">
        <p14:creationId xmlns:p14="http://schemas.microsoft.com/office/powerpoint/2010/main" val="109908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So</a:t>
            </a:r>
            <a:r>
              <a:rPr lang="en-IN" sz="1800" b="0" i="0" u="none" strike="noStrike" baseline="0" dirty="0">
                <a:latin typeface="NimbusRomNo9L-Regu"/>
              </a:rPr>
              <a:t>, the output of RX Detector is fed to a Generative Adversarial Neural Network (GAN). Now what is a </a:t>
            </a:r>
            <a:r>
              <a:rPr lang="en-US" sz="1800" b="0" i="0" u="none" strike="noStrike" baseline="0" dirty="0">
                <a:latin typeface="NimbusRomNo9L-Regu"/>
              </a:rPr>
              <a:t>GAN?</a:t>
            </a:r>
          </a:p>
          <a:p>
            <a:pPr algn="l"/>
            <a:endParaRPr lang="en-US" sz="1800" b="0" i="0" u="none" strike="noStrike" baseline="0" dirty="0">
              <a:latin typeface="NimbusRomNo9L-Regu"/>
            </a:endParaRPr>
          </a:p>
          <a:p>
            <a:pPr algn="l"/>
            <a:r>
              <a:rPr lang="en-US" sz="1800" b="0" i="0" u="none" strike="noStrike" baseline="0" dirty="0">
                <a:latin typeface="NimbusRomNo9L-Regu"/>
              </a:rPr>
              <a:t>A GAN in simple words is </a:t>
            </a:r>
            <a:r>
              <a:rPr lang="en-US" sz="2800" b="0" i="0" dirty="0">
                <a:solidFill>
                  <a:srgbClr val="BDC1C6"/>
                </a:solidFill>
                <a:effectLst/>
                <a:latin typeface="arial" panose="020B0604020202020204" pitchFamily="34" charset="0"/>
              </a:rPr>
              <a:t>a machine learning model in which </a:t>
            </a:r>
            <a:r>
              <a:rPr lang="en-US" sz="2800" b="0" i="0" u="none" strike="noStrike" baseline="0" dirty="0">
                <a:latin typeface="NimbusRomNo9L-Regu"/>
              </a:rPr>
              <a:t>a combination of </a:t>
            </a:r>
            <a:r>
              <a:rPr lang="en-US" sz="2800" b="0" i="0" dirty="0">
                <a:solidFill>
                  <a:srgbClr val="BDC1C6"/>
                </a:solidFill>
                <a:effectLst/>
                <a:latin typeface="arial" panose="020B0604020202020204" pitchFamily="34" charset="0"/>
              </a:rPr>
              <a:t>two neural networks compete to become more accurate in their predictions. </a:t>
            </a:r>
          </a:p>
          <a:p>
            <a:pPr algn="l"/>
            <a:endParaRPr lang="en-US" sz="2800" b="0" i="0" dirty="0">
              <a:solidFill>
                <a:srgbClr val="BDC1C6"/>
              </a:solidFill>
              <a:effectLst/>
              <a:latin typeface="arial" panose="020B0604020202020204" pitchFamily="34" charset="0"/>
            </a:endParaRPr>
          </a:p>
          <a:p>
            <a:pPr algn="l"/>
            <a:r>
              <a:rPr lang="en-US" sz="2800" b="0" i="0" dirty="0">
                <a:solidFill>
                  <a:srgbClr val="BDC1C6"/>
                </a:solidFill>
                <a:effectLst/>
                <a:latin typeface="arial" panose="020B0604020202020204" pitchFamily="34" charset="0"/>
              </a:rPr>
              <a:t>A GAN </a:t>
            </a:r>
            <a:r>
              <a:rPr lang="en-US" sz="1800" b="0" i="0" u="none" strike="noStrike" baseline="0" dirty="0">
                <a:latin typeface="NimbusRomNo9L-Regu"/>
              </a:rPr>
              <a:t>mainly consists of a generator and a discriminator that participate in a zero-sum game. The generator creates samples like the real data to confuse the discriminator, while the discriminator tries to identify the generator’s trick to find the real ones. This process is continued over and over to making the model more and more robust with the newer data that generators keeps creating.</a:t>
            </a:r>
          </a:p>
          <a:p>
            <a:pPr algn="l"/>
            <a:endParaRPr lang="en-US" sz="1800" b="0" i="0" u="none" strike="noStrike" baseline="0" dirty="0">
              <a:latin typeface="NimbusRomNo9L-Regu"/>
            </a:endParaRPr>
          </a:p>
          <a:p>
            <a:pPr algn="l"/>
            <a:r>
              <a:rPr lang="en-US" sz="1800" b="0" i="0" u="none" strike="noStrike" baseline="0" dirty="0">
                <a:latin typeface="NimbusRomNo9L-Regu"/>
              </a:rPr>
              <a:t>In the experiment, due to the imbalance of GAN and the need for reconstruction, an auto-encoder (AE) is selected to construct GAN. That is, the Auto Encoder consists of an encoder</a:t>
            </a:r>
          </a:p>
          <a:p>
            <a:pPr algn="l"/>
            <a:r>
              <a:rPr lang="en-US" sz="1800" b="0" i="0" u="none" strike="noStrike" baseline="0" dirty="0">
                <a:latin typeface="NimbusRomNo9L-Regu"/>
              </a:rPr>
              <a:t>and a decoder that intends to minimize the variation between the input and output data to reconstruct the input image.</a:t>
            </a:r>
          </a:p>
          <a:p>
            <a:pPr algn="l"/>
            <a:endParaRPr lang="en-US" sz="1800" b="0" i="0" u="none" strike="noStrike" baseline="0" dirty="0">
              <a:latin typeface="NimbusRomNo9L-Regu"/>
            </a:endParaRPr>
          </a:p>
          <a:p>
            <a:pPr algn="l"/>
            <a:r>
              <a:rPr lang="en-US" sz="1800" b="0" i="0" u="none" strike="noStrike" baseline="0" dirty="0">
                <a:latin typeface="NimbusRomNo9L-Regu"/>
              </a:rPr>
              <a:t>Here, a GAN is designed to fit into the HSI characteristics with limited samples in order to extract more discriminative information. Only a HSI can be used in each learning process, and each pixel of HSI is treated as a sample. </a:t>
            </a:r>
          </a:p>
          <a:p>
            <a:pPr algn="l"/>
            <a:endParaRPr lang="en-US" sz="1800" b="0" i="0" u="none" strike="noStrike" baseline="0" dirty="0">
              <a:latin typeface="NimbusRomNo9L-Regu"/>
            </a:endParaRPr>
          </a:p>
          <a:p>
            <a:pPr algn="l"/>
            <a:r>
              <a:rPr lang="en-US" sz="1800" b="0" i="0" u="none" strike="noStrike" baseline="0" dirty="0">
                <a:latin typeface="NimbusRomNo9L-Regu"/>
              </a:rPr>
              <a:t>So, as seen on the slide, the discriminative network consists of an encoder </a:t>
            </a:r>
            <a:r>
              <a:rPr lang="en-US" sz="1800" b="0" i="0" u="none" strike="noStrike" baseline="0" dirty="0">
                <a:latin typeface="CMBX10"/>
              </a:rPr>
              <a:t>E</a:t>
            </a:r>
            <a:r>
              <a:rPr lang="en-US" sz="1800" b="0" i="0" u="none" strike="noStrike" baseline="0" dirty="0">
                <a:latin typeface="NimbusRomNo9L-Regu"/>
              </a:rPr>
              <a:t>, a decoder </a:t>
            </a:r>
            <a:r>
              <a:rPr lang="en-IN" sz="1800" b="0" i="0" u="none" strike="noStrike" baseline="0" dirty="0">
                <a:latin typeface="CMBX10"/>
              </a:rPr>
              <a:t>De, </a:t>
            </a:r>
            <a:r>
              <a:rPr lang="en-IN" sz="1800" b="0" i="0" u="none" strike="noStrike" baseline="0" dirty="0">
                <a:latin typeface="NimbusRomNo9L-Regu"/>
              </a:rPr>
              <a:t>a latent discriminator </a:t>
            </a:r>
            <a:r>
              <a:rPr lang="en-IN" sz="1800" b="0" i="0" u="none" strike="noStrike" baseline="0" dirty="0">
                <a:latin typeface="CMBX10"/>
              </a:rPr>
              <a:t>Dz</a:t>
            </a:r>
            <a:r>
              <a:rPr lang="en-IN" sz="1800" b="0" i="0" u="none" strike="noStrike" baseline="0" dirty="0">
                <a:latin typeface="NimbusRomNo9L-Regu"/>
              </a:rPr>
              <a:t>, and a spectral discriminator </a:t>
            </a:r>
            <a:r>
              <a:rPr lang="en-US" sz="1800" b="0" i="0" u="none" strike="noStrike" baseline="0" dirty="0">
                <a:latin typeface="CMBX10"/>
              </a:rPr>
              <a:t>Ds</a:t>
            </a:r>
            <a:r>
              <a:rPr lang="en-US" sz="1800" b="0" i="0" u="none" strike="noStrike" baseline="0" dirty="0">
                <a:latin typeface="NimbusRomNo9L-Regu"/>
              </a:rPr>
              <a:t>. </a:t>
            </a:r>
          </a:p>
          <a:p>
            <a:pPr algn="l"/>
            <a:endParaRPr lang="en-US" sz="1800" b="0" i="0" u="none" strike="noStrike" baseline="0" dirty="0">
              <a:latin typeface="NimbusRomNo9L-Regu"/>
            </a:endParaRPr>
          </a:p>
          <a:p>
            <a:pPr algn="l"/>
            <a:r>
              <a:rPr lang="en-US" sz="1800" b="0" i="0" u="none" strike="noStrike" baseline="0" dirty="0">
                <a:latin typeface="NimbusRomNo9L-Regu"/>
              </a:rPr>
              <a:t>The result of the network consists of two adversarial losses and one reconstruction losses. Now, let's understand these losses mathematically.</a:t>
            </a:r>
          </a:p>
          <a:p>
            <a:pPr algn="l"/>
            <a:endParaRPr lang="en-US" sz="1800" b="0" i="0" u="none" strike="noStrike" baseline="0" dirty="0">
              <a:latin typeface="NimbusRomNo9L-Regu"/>
            </a:endParaRPr>
          </a:p>
          <a:p>
            <a:pPr algn="l"/>
            <a:endParaRPr lang="en-US" sz="1800" b="0" i="0" u="none" strike="noStrike" baseline="0" dirty="0">
              <a:latin typeface="NimbusRomNo9L-Regu"/>
            </a:endParaRPr>
          </a:p>
        </p:txBody>
      </p:sp>
      <p:sp>
        <p:nvSpPr>
          <p:cNvPr id="4" name="Slide Number Placeholder 3"/>
          <p:cNvSpPr>
            <a:spLocks noGrp="1"/>
          </p:cNvSpPr>
          <p:nvPr>
            <p:ph type="sldNum" sz="quarter" idx="5"/>
          </p:nvPr>
        </p:nvSpPr>
        <p:spPr/>
        <p:txBody>
          <a:bodyPr/>
          <a:lstStyle/>
          <a:p>
            <a:fld id="{5DAC788D-5B56-4EF4-9AB8-A69728BDA398}" type="slidenum">
              <a:rPr lang="en-IN" smtClean="0"/>
              <a:t>7</a:t>
            </a:fld>
            <a:endParaRPr lang="en-IN"/>
          </a:p>
        </p:txBody>
      </p:sp>
    </p:spTree>
    <p:extLst>
      <p:ext uri="{BB962C8B-B14F-4D97-AF65-F5344CB8AC3E}">
        <p14:creationId xmlns:p14="http://schemas.microsoft.com/office/powerpoint/2010/main" val="14588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So, basically GANS </a:t>
            </a:r>
            <a:r>
              <a:rPr lang="en-US" b="0" i="0" dirty="0">
                <a:solidFill>
                  <a:srgbClr val="202124"/>
                </a:solidFill>
                <a:effectLst/>
                <a:latin typeface="Roboto" panose="02000000000000000000" pitchFamily="2" charset="0"/>
              </a:rPr>
              <a:t>try to replicate a probability distribution. In a GAN, the generator can only affect the probability distribution of the fake data. So, in the loss function, we make the generator to focus on minimizing the loss function and the discriminator to maximize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From the model, the GAN contributes to loss production</a:t>
            </a:r>
            <a:r>
              <a:rPr lang="en-IN" dirty="0"/>
              <a:t>. They are the </a:t>
            </a:r>
            <a:r>
              <a:rPr lang="en-IN" sz="1200" b="0" i="0" u="none" strike="noStrike" baseline="0" dirty="0">
                <a:latin typeface="Times New Roman" panose="02020603050405020304" pitchFamily="18" charset="0"/>
                <a:cs typeface="Times New Roman" panose="02020603050405020304" pitchFamily="18" charset="0"/>
              </a:rPr>
              <a:t>Latent Discriminator Loss, </a:t>
            </a:r>
            <a:r>
              <a:rPr lang="en-IN" dirty="0">
                <a:latin typeface="Times New Roman" panose="02020603050405020304" pitchFamily="18" charset="0"/>
                <a:cs typeface="Times New Roman" panose="02020603050405020304" pitchFamily="18" charset="0"/>
              </a:rPr>
              <a:t>Spectral</a:t>
            </a:r>
            <a:r>
              <a:rPr lang="en-IN" sz="1200" b="0" i="0" u="none" strike="noStrike" baseline="0" dirty="0">
                <a:latin typeface="Times New Roman" panose="02020603050405020304" pitchFamily="18" charset="0"/>
                <a:cs typeface="Times New Roman" panose="02020603050405020304" pitchFamily="18" charset="0"/>
              </a:rPr>
              <a:t> Discriminator Loss and the </a:t>
            </a:r>
            <a:r>
              <a:rPr lang="en-IN" dirty="0">
                <a:latin typeface="Times New Roman" panose="02020603050405020304" pitchFamily="18" charset="0"/>
                <a:cs typeface="Times New Roman" panose="02020603050405020304" pitchFamily="18" charset="0"/>
              </a:rPr>
              <a:t>Reconstruction </a:t>
            </a:r>
            <a:r>
              <a:rPr lang="en-IN" sz="1200" b="0" i="0" u="none" strike="noStrike" baseline="0" dirty="0">
                <a:latin typeface="Times New Roman" panose="02020603050405020304" pitchFamily="18" charset="0"/>
                <a:cs typeface="Times New Roman" panose="02020603050405020304" pitchFamily="18" charset="0"/>
              </a:rPr>
              <a:t>Loss.</a:t>
            </a:r>
          </a:p>
          <a:p>
            <a:pPr algn="l"/>
            <a:endParaRPr lang="en-IN" sz="1200" b="0" i="0" u="none" strike="noStrike" baseline="0" dirty="0">
              <a:latin typeface="Times New Roman" panose="02020603050405020304" pitchFamily="18" charset="0"/>
              <a:cs typeface="Times New Roman" panose="02020603050405020304" pitchFamily="18" charset="0"/>
            </a:endParaRPr>
          </a:p>
          <a:p>
            <a:pPr algn="l"/>
            <a:r>
              <a:rPr lang="en-IN" sz="1200" b="0" i="0" u="none" strike="noStrike" baseline="0" dirty="0">
                <a:latin typeface="Times New Roman" panose="02020603050405020304" pitchFamily="18" charset="0"/>
                <a:cs typeface="Times New Roman" panose="02020603050405020304" pitchFamily="18" charset="0"/>
              </a:rPr>
              <a:t>Now, considering the RXs assumption of the </a:t>
            </a:r>
            <a:r>
              <a:rPr lang="en-US" sz="1200" b="0" i="0" u="none" strike="noStrike" baseline="0" dirty="0">
                <a:latin typeface="NimbusRomNo9L-Regu"/>
              </a:rPr>
              <a:t>Hyperspectral Anomaly Detection </a:t>
            </a:r>
            <a:r>
              <a:rPr lang="en-IN" sz="1200" b="0" i="0" u="none" strike="noStrike" baseline="0" dirty="0">
                <a:latin typeface="Times New Roman" panose="02020603050405020304" pitchFamily="18" charset="0"/>
                <a:cs typeface="Times New Roman" panose="02020603050405020304" pitchFamily="18" charset="0"/>
              </a:rPr>
              <a:t>dataset following a </a:t>
            </a:r>
            <a:r>
              <a:rPr lang="en-IN" sz="1800" b="0" i="0" u="none" strike="noStrike" baseline="0" dirty="0">
                <a:latin typeface="NimbusRomNo9L-Regu"/>
              </a:rPr>
              <a:t>multivariate Gaussian Distribution, the latent discriminator is added in between the Encoder </a:t>
            </a:r>
            <a:r>
              <a:rPr lang="en-US" sz="1800" b="0" i="0" u="none" strike="noStrike" baseline="0" dirty="0">
                <a:latin typeface="CMBX10"/>
              </a:rPr>
              <a:t>E </a:t>
            </a:r>
            <a:r>
              <a:rPr lang="en-US" sz="1800" b="0" i="0" u="none" strike="noStrike" baseline="0" dirty="0">
                <a:latin typeface="NimbusRomNo9L-Regu"/>
              </a:rPr>
              <a:t>and the decoder </a:t>
            </a:r>
            <a:r>
              <a:rPr lang="en-US" sz="1800" b="0" i="0" u="none" strike="noStrike" baseline="0" dirty="0">
                <a:latin typeface="CMBX10"/>
              </a:rPr>
              <a:t>De </a:t>
            </a:r>
            <a:r>
              <a:rPr lang="en-US" sz="1800" b="0" i="0" u="none" strike="noStrike" baseline="0" dirty="0">
                <a:latin typeface="NimbusRomNo9L-Regu"/>
              </a:rPr>
              <a:t>to force </a:t>
            </a:r>
            <a:r>
              <a:rPr lang="en-US" sz="1800" b="0" i="0" u="none" strike="noStrike" baseline="0" dirty="0">
                <a:latin typeface="CMBX10"/>
              </a:rPr>
              <a:t>the encoder </a:t>
            </a:r>
            <a:r>
              <a:rPr lang="en-US" sz="1800" b="0" i="0" u="none" strike="noStrike" baseline="0" dirty="0">
                <a:latin typeface="NimbusRomNo9L-Regu"/>
              </a:rPr>
              <a:t>to follow a given multivariate </a:t>
            </a:r>
            <a:r>
              <a:rPr lang="en-IN" sz="1800" b="0" i="0" u="none" strike="noStrike" baseline="0" dirty="0">
                <a:latin typeface="NimbusRomNo9L-Regu"/>
              </a:rPr>
              <a:t>Gaussian distribution. </a:t>
            </a:r>
          </a:p>
          <a:p>
            <a:pPr algn="l"/>
            <a:endParaRPr lang="en-IN" sz="1800" b="0" i="0" u="none" strike="noStrike" baseline="0" dirty="0">
              <a:latin typeface="NimbusRomNo9L-Regu"/>
            </a:endParaRPr>
          </a:p>
          <a:p>
            <a:pPr algn="l"/>
            <a:r>
              <a:rPr lang="en-IN" sz="1800" b="0" i="0" u="none" strike="noStrike" baseline="0" dirty="0">
                <a:latin typeface="NimbusRomNo9L-Regu"/>
              </a:rPr>
              <a:t>In the adversarial loss function of the Latent Discriminator’s Loss, the log of </a:t>
            </a:r>
            <a:r>
              <a:rPr lang="en-US" sz="2800" b="0" i="0" dirty="0">
                <a:solidFill>
                  <a:srgbClr val="202124"/>
                </a:solidFill>
                <a:effectLst/>
                <a:latin typeface="Roboto" panose="02000000000000000000" pitchFamily="2" charset="0"/>
              </a:rPr>
              <a:t>probability estimation of the </a:t>
            </a:r>
            <a:r>
              <a:rPr lang="en-IN" sz="2800" b="0" i="0" u="none" strike="noStrike" baseline="0" dirty="0">
                <a:latin typeface="NimbusRomNo9L-Regu"/>
              </a:rPr>
              <a:t>latent discriminator (</a:t>
            </a:r>
            <a:r>
              <a:rPr lang="en-IN" sz="2800" b="0" i="0" u="none" strike="noStrike" baseline="0" dirty="0" err="1">
                <a:latin typeface="CMBX10"/>
              </a:rPr>
              <a:t>Dz</a:t>
            </a:r>
            <a:r>
              <a:rPr lang="en-IN" sz="2800" b="0" i="0" u="none" strike="noStrike" baseline="0" dirty="0">
                <a:latin typeface="CMBX10"/>
              </a:rPr>
              <a:t>), given by log(</a:t>
            </a:r>
            <a:r>
              <a:rPr lang="en-IN" sz="2800" b="0" i="0" u="none" strike="noStrike" baseline="0" dirty="0" err="1">
                <a:latin typeface="CMBX10"/>
              </a:rPr>
              <a:t>Dz</a:t>
            </a:r>
            <a:r>
              <a:rPr lang="en-IN" sz="2800" b="0" i="0" u="none" strike="noStrike" baseline="0" dirty="0">
                <a:latin typeface="CMBX10"/>
              </a:rPr>
              <a:t>),</a:t>
            </a:r>
            <a:r>
              <a:rPr lang="en-US" sz="2800" b="0" i="0" dirty="0">
                <a:solidFill>
                  <a:srgbClr val="202124"/>
                </a:solidFill>
                <a:effectLst/>
                <a:latin typeface="Roboto" panose="02000000000000000000" pitchFamily="2" charset="0"/>
              </a:rPr>
              <a:t> determines if that real data generated by the generator is real. And multiplying with the ‘eta’ of (O, </a:t>
            </a:r>
            <a:r>
              <a:rPr lang="en-US" sz="2800" b="0" i="0" dirty="0" err="1">
                <a:solidFill>
                  <a:srgbClr val="202124"/>
                </a:solidFill>
                <a:effectLst/>
                <a:latin typeface="Roboto" panose="02000000000000000000" pitchFamily="2" charset="0"/>
              </a:rPr>
              <a:t>i</a:t>
            </a:r>
            <a:r>
              <a:rPr lang="en-US" sz="2800" b="0" i="0" dirty="0">
                <a:solidFill>
                  <a:srgbClr val="202124"/>
                </a:solidFill>
                <a:effectLst/>
                <a:latin typeface="Roboto" panose="02000000000000000000" pitchFamily="2" charset="0"/>
              </a:rPr>
              <a:t>) forces all the values to vary in terms of Gaussian Distribution. Similarly, the </a:t>
            </a:r>
            <a:r>
              <a:rPr lang="en-IN" sz="1800" b="0" i="0" u="none" strike="noStrike" baseline="0" dirty="0">
                <a:latin typeface="NimbusRomNo9L-Regu"/>
              </a:rPr>
              <a:t>log of 1 subtracted by the </a:t>
            </a:r>
            <a:r>
              <a:rPr lang="en-US" sz="2800" b="0" i="0" dirty="0">
                <a:solidFill>
                  <a:srgbClr val="202124"/>
                </a:solidFill>
                <a:effectLst/>
                <a:latin typeface="Roboto" panose="02000000000000000000" pitchFamily="2" charset="0"/>
              </a:rPr>
              <a:t>probability estimation of the </a:t>
            </a:r>
            <a:r>
              <a:rPr lang="en-IN" sz="2800" b="0" i="0" u="none" strike="noStrike" baseline="0" dirty="0">
                <a:latin typeface="NimbusRomNo9L-Regu"/>
              </a:rPr>
              <a:t>latent discriminator (</a:t>
            </a:r>
            <a:r>
              <a:rPr lang="en-IN" sz="2800" b="0" i="0" u="none" strike="noStrike" baseline="0" dirty="0">
                <a:latin typeface="CMBX10"/>
              </a:rPr>
              <a:t>Dz) </a:t>
            </a:r>
            <a:r>
              <a:rPr lang="en-US" sz="2800" b="0" i="0" dirty="0">
                <a:solidFill>
                  <a:srgbClr val="202124"/>
                </a:solidFill>
                <a:effectLst/>
                <a:latin typeface="Roboto" panose="02000000000000000000" pitchFamily="2" charset="0"/>
              </a:rPr>
              <a:t>determines if the fake data is real. In the end, the variable </a:t>
            </a:r>
            <a:r>
              <a:rPr lang="en-US" sz="4000" b="0" i="0" dirty="0">
                <a:solidFill>
                  <a:srgbClr val="202124"/>
                </a:solidFill>
                <a:effectLst/>
                <a:latin typeface="Roboto" panose="02000000000000000000" pitchFamily="2" charset="0"/>
              </a:rPr>
              <a:t>E counts the expected value over all real data for the first term and the fake data for the second term.</a:t>
            </a:r>
          </a:p>
          <a:p>
            <a:pPr algn="l"/>
            <a:endParaRPr lang="en-US" sz="4000" b="0" i="0" dirty="0">
              <a:solidFill>
                <a:srgbClr val="202124"/>
              </a:solidFill>
              <a:effectLst/>
              <a:latin typeface="Roboto" panose="02000000000000000000" pitchFamily="2" charset="0"/>
            </a:endParaRPr>
          </a:p>
          <a:p>
            <a:pPr algn="l"/>
            <a:r>
              <a:rPr lang="en-US" sz="1800" b="0" i="0" u="none" strike="noStrike" baseline="0" dirty="0">
                <a:latin typeface="NimbusRomNo9L-Regu"/>
              </a:rPr>
              <a:t>Similarly, the Spectral discriminator </a:t>
            </a:r>
            <a:r>
              <a:rPr lang="en-US" sz="1800" b="0" i="0" u="none" strike="noStrike" baseline="0" dirty="0">
                <a:latin typeface="CMBX10"/>
              </a:rPr>
              <a:t>Ds </a:t>
            </a:r>
            <a:r>
              <a:rPr lang="en-US" sz="1800" b="0" i="0" u="none" strike="noStrike" baseline="0" dirty="0">
                <a:latin typeface="NimbusRomNo9L-Regu"/>
              </a:rPr>
              <a:t>is imposed to match the output of decoder </a:t>
            </a:r>
            <a:r>
              <a:rPr lang="en-US" sz="1800" b="0" i="0" u="none" strike="noStrike" baseline="0" dirty="0">
                <a:latin typeface="CMBX10"/>
              </a:rPr>
              <a:t>De </a:t>
            </a:r>
            <a:r>
              <a:rPr lang="en-US" sz="1800" b="0" i="0" u="none" strike="noStrike" baseline="0" dirty="0">
                <a:latin typeface="NimbusRomNo9L-Regu"/>
              </a:rPr>
              <a:t>with the distribution of </a:t>
            </a:r>
            <a:r>
              <a:rPr lang="en-US" sz="1800" b="0" i="0" u="none" strike="noStrike" baseline="0" dirty="0">
                <a:latin typeface="CMBX10"/>
              </a:rPr>
              <a:t>B. Hence, the same functioning takes place in the adversarial loss function for the Spectral Discriminator’s Loss.</a:t>
            </a:r>
            <a:endParaRPr lang="en-IN" sz="1800" b="0" i="0" u="none" strike="noStrike" baseline="0" dirty="0">
              <a:latin typeface="NimbusRomNo9L-Regu"/>
            </a:endParaRPr>
          </a:p>
          <a:p>
            <a:pPr algn="l"/>
            <a:endParaRPr lang="en-IN" sz="1800" b="0" i="0" u="none" strike="noStrike" baseline="0" dirty="0">
              <a:latin typeface="NimbusRomNo9L-Regu"/>
            </a:endParaRPr>
          </a:p>
          <a:p>
            <a:pPr algn="l"/>
            <a:r>
              <a:rPr lang="en-IN" sz="1800" b="0" i="0" u="none" strike="noStrike" baseline="0" dirty="0">
                <a:latin typeface="NimbusRomNo9L-Regu"/>
              </a:rPr>
              <a:t>And yet finally, the reconstruction loss </a:t>
            </a:r>
            <a:r>
              <a:rPr lang="en-IN" sz="800" b="0" i="0" u="none" strike="noStrike" baseline="0" dirty="0">
                <a:latin typeface="CMBX10"/>
              </a:rPr>
              <a:t>Dr is performed by a mean squared method where 1/dl is the spectral dimensionality of the input space. The beta variable is the </a:t>
            </a:r>
            <a:r>
              <a:rPr lang="en-IN" sz="1800" b="0" i="0" u="none" strike="noStrike" baseline="0" dirty="0">
                <a:latin typeface="NimbusRomNo9L-Regu"/>
              </a:rPr>
              <a:t>weight factor which is set to 10 on empirical methods.</a:t>
            </a:r>
          </a:p>
          <a:p>
            <a:pPr algn="l"/>
            <a:endParaRPr lang="en-IN" sz="1800" b="0" i="0" u="none" strike="noStrike" baseline="0" dirty="0">
              <a:latin typeface="NimbusRomNo9L-Regu"/>
            </a:endParaRPr>
          </a:p>
          <a:p>
            <a:pPr algn="l"/>
            <a:r>
              <a:rPr lang="en-US" sz="1800" b="0" i="0" u="none" strike="noStrike" baseline="0" dirty="0">
                <a:latin typeface="NimbusRomNo9L-Regu"/>
              </a:rPr>
              <a:t>The model then gives a reconstructed output X cap which is background homogenized, it’s discriminability being </a:t>
            </a:r>
            <a:r>
              <a:rPr lang="en-IN" sz="1800" b="0" i="0" u="none" strike="noStrike" baseline="0" dirty="0">
                <a:latin typeface="NimbusRomNo9L-Regu"/>
              </a:rPr>
              <a:t>enhanced, and anomalies being silenced. Further the output X cap is given as an input to the second RX Detector for refining.</a:t>
            </a:r>
            <a:endParaRPr lang="en-IN" sz="500" b="0" i="0" u="none" strike="noStrike" baseline="-25000" dirty="0">
              <a:latin typeface="NimbusRomNo9L-Regu"/>
            </a:endParaRPr>
          </a:p>
        </p:txBody>
      </p:sp>
      <p:sp>
        <p:nvSpPr>
          <p:cNvPr id="4" name="Slide Number Placeholder 3"/>
          <p:cNvSpPr>
            <a:spLocks noGrp="1"/>
          </p:cNvSpPr>
          <p:nvPr>
            <p:ph type="sldNum" sz="quarter" idx="5"/>
          </p:nvPr>
        </p:nvSpPr>
        <p:spPr/>
        <p:txBody>
          <a:bodyPr/>
          <a:lstStyle/>
          <a:p>
            <a:fld id="{5DAC788D-5B56-4EF4-9AB8-A69728BDA398}" type="slidenum">
              <a:rPr lang="en-IN" smtClean="0"/>
              <a:t>8</a:t>
            </a:fld>
            <a:endParaRPr lang="en-IN"/>
          </a:p>
        </p:txBody>
      </p:sp>
    </p:spTree>
    <p:extLst>
      <p:ext uri="{BB962C8B-B14F-4D97-AF65-F5344CB8AC3E}">
        <p14:creationId xmlns:p14="http://schemas.microsoft.com/office/powerpoint/2010/main" val="3283010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In the last step of refinement, the input X cap is given as an input to the second RX detector to perform the refined </a:t>
            </a:r>
            <a:r>
              <a:rPr lang="en-IN" sz="1800" b="0" i="0" u="none" strike="noStrike" baseline="0" dirty="0">
                <a:latin typeface="NimbusRomNo9L-Regu"/>
              </a:rPr>
              <a:t>detection on </a:t>
            </a:r>
            <a:r>
              <a:rPr lang="en-IN" sz="1800" b="0" i="0" u="none" strike="noStrike" baseline="0" dirty="0">
                <a:latin typeface="CMBX10"/>
              </a:rPr>
              <a:t>X cap. S</a:t>
            </a:r>
            <a:r>
              <a:rPr lang="en-US" sz="1800" b="0" i="0" u="none" strike="noStrike" baseline="0" dirty="0">
                <a:latin typeface="NimbusRomNo9L-Regu"/>
              </a:rPr>
              <a:t>ince there is more discriminative information </a:t>
            </a:r>
            <a:r>
              <a:rPr lang="en-IN" sz="1800" b="0" i="0" u="none" strike="noStrike" baseline="0" dirty="0">
                <a:latin typeface="NimbusRomNo9L-Regu"/>
              </a:rPr>
              <a:t>in </a:t>
            </a:r>
            <a:r>
              <a:rPr lang="en-IN" sz="1800" b="0" i="0" u="none" strike="noStrike" baseline="0" dirty="0">
                <a:latin typeface="CMBX10"/>
              </a:rPr>
              <a:t>X cap </a:t>
            </a:r>
            <a:r>
              <a:rPr lang="en-US" sz="1800" b="0" i="0" u="none" strike="noStrike" baseline="0" dirty="0">
                <a:latin typeface="NimbusRomNo9L-Regu"/>
              </a:rPr>
              <a:t>than </a:t>
            </a:r>
            <a:r>
              <a:rPr lang="en-US" sz="1800" b="0" i="0" u="none" strike="noStrike" baseline="0" dirty="0">
                <a:latin typeface="CMBX10"/>
              </a:rPr>
              <a:t>X</a:t>
            </a:r>
            <a:r>
              <a:rPr lang="en-US" sz="1800" b="0" i="0" u="none" strike="noStrike" baseline="0" dirty="0">
                <a:latin typeface="NimbusRomNo9L-Regu"/>
              </a:rPr>
              <a:t>, the anomalies detected by the RX detector this time are clearer with less background interference. </a:t>
            </a:r>
          </a:p>
          <a:p>
            <a:pPr algn="l"/>
            <a:endParaRPr lang="en-US" sz="1800" b="0" i="0" u="none" strike="noStrike" baseline="0" dirty="0">
              <a:latin typeface="NimbusRomNo9L-Regu"/>
            </a:endParaRPr>
          </a:p>
          <a:p>
            <a:pPr algn="l"/>
            <a:r>
              <a:rPr lang="en-US" sz="1800" b="0" i="0" u="none" strike="noStrike" baseline="0" dirty="0">
                <a:latin typeface="NimbusRomNo9L-Regu"/>
              </a:rPr>
              <a:t>The input format for </a:t>
            </a:r>
            <a:r>
              <a:rPr lang="en-US" sz="1800" b="0" i="0" u="none" strike="noStrike" baseline="0" dirty="0">
                <a:latin typeface="CMBX10"/>
              </a:rPr>
              <a:t>X cap is </a:t>
            </a:r>
            <a:r>
              <a:rPr lang="en-US" sz="1800" b="0" i="0" u="none" strike="noStrike" baseline="0" dirty="0">
                <a:latin typeface="NimbusRomNo9L-Regu"/>
              </a:rPr>
              <a:t>similar to the Coarse RX Detector. Hence the same </a:t>
            </a:r>
            <a:r>
              <a:rPr lang="en-IN" sz="1800" b="0" i="0" u="none" strike="noStrike" baseline="0" dirty="0">
                <a:latin typeface="NimbusRomNo9L-Regu"/>
              </a:rPr>
              <a:t>Mahal-nobis distance formulation is applied to the X cap which will take the place of the lower-case x for all the input samples i. The output D is the refined detection result of the dimension M x N x 1.</a:t>
            </a:r>
            <a:endParaRPr lang="en-US" sz="1800" b="0" i="0" u="none" strike="noStrike" baseline="0" dirty="0">
              <a:latin typeface="NimbusRomNo9L-Regu"/>
            </a:endParaRPr>
          </a:p>
        </p:txBody>
      </p:sp>
      <p:sp>
        <p:nvSpPr>
          <p:cNvPr id="4" name="Slide Number Placeholder 3"/>
          <p:cNvSpPr>
            <a:spLocks noGrp="1"/>
          </p:cNvSpPr>
          <p:nvPr>
            <p:ph type="sldNum" sz="quarter" idx="5"/>
          </p:nvPr>
        </p:nvSpPr>
        <p:spPr/>
        <p:txBody>
          <a:bodyPr/>
          <a:lstStyle/>
          <a:p>
            <a:fld id="{5DAC788D-5B56-4EF4-9AB8-A69728BDA398}" type="slidenum">
              <a:rPr lang="en-IN" smtClean="0"/>
              <a:t>9</a:t>
            </a:fld>
            <a:endParaRPr lang="en-IN"/>
          </a:p>
        </p:txBody>
      </p:sp>
    </p:spTree>
    <p:extLst>
      <p:ext uri="{BB962C8B-B14F-4D97-AF65-F5344CB8AC3E}">
        <p14:creationId xmlns:p14="http://schemas.microsoft.com/office/powerpoint/2010/main" val="3178116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June 8,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7527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June 8,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4870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June 8,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4992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June 8,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83940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June 8,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35570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June 8,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8677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June 8,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5534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June 8,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99819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June 8,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20413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June 8,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7901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June 8,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1119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June 8,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69190500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1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2.png"/><Relationship Id="rId15" Type="http://schemas.openxmlformats.org/officeDocument/2006/relationships/customXml" Target="../ink/ink7.xml"/><Relationship Id="rId10" Type="http://schemas.openxmlformats.org/officeDocument/2006/relationships/image" Target="../media/image4.png"/><Relationship Id="rId4" Type="http://schemas.openxmlformats.org/officeDocument/2006/relationships/customXml" Target="../ink/ink1.xml"/><Relationship Id="rId9" Type="http://schemas.openxmlformats.org/officeDocument/2006/relationships/customXml" Target="../ink/ink4.xml"/><Relationship Id="rId1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9D2CF4-BD6D-4BF0-B047-74AA7043CF1B}"/>
              </a:ext>
            </a:extLst>
          </p:cNvPr>
          <p:cNvSpPr>
            <a:spLocks noGrp="1"/>
          </p:cNvSpPr>
          <p:nvPr>
            <p:ph type="title"/>
          </p:nvPr>
        </p:nvSpPr>
        <p:spPr>
          <a:xfrm>
            <a:off x="706311" y="2873436"/>
            <a:ext cx="11091862" cy="1200329"/>
          </a:xfrm>
        </p:spPr>
        <p:txBody>
          <a:bodyPr anchor="b">
            <a:noAutofit/>
          </a:bodyPr>
          <a:lstStyle/>
          <a:p>
            <a:pPr algn="ctr"/>
            <a:r>
              <a:rPr lang="en-IN" sz="2800" b="1" i="0" u="none" strike="noStrike" baseline="0" dirty="0">
                <a:solidFill>
                  <a:schemeClr val="tx1">
                    <a:lumMod val="85000"/>
                  </a:schemeClr>
                </a:solidFill>
                <a:latin typeface="Times New Roman" panose="02020603050405020304" pitchFamily="18" charset="0"/>
                <a:cs typeface="Times New Roman" panose="02020603050405020304" pitchFamily="18" charset="0"/>
              </a:rPr>
              <a:t>Discriminative Semi-Supervised Generative Adversarial Network </a:t>
            </a:r>
            <a:br>
              <a:rPr lang="en-IN" sz="2800" b="1" i="0" u="none" strike="noStrike" baseline="0" dirty="0">
                <a:solidFill>
                  <a:schemeClr val="tx1">
                    <a:lumMod val="85000"/>
                  </a:schemeClr>
                </a:solidFill>
                <a:latin typeface="Times New Roman" panose="02020603050405020304" pitchFamily="18" charset="0"/>
                <a:cs typeface="Times New Roman" panose="02020603050405020304" pitchFamily="18" charset="0"/>
              </a:rPr>
            </a:br>
            <a:r>
              <a:rPr lang="en-IN" sz="2800" b="1" i="0" u="none" strike="noStrike" baseline="0" dirty="0">
                <a:solidFill>
                  <a:schemeClr val="tx1">
                    <a:lumMod val="85000"/>
                  </a:schemeClr>
                </a:solidFill>
                <a:latin typeface="Times New Roman" panose="02020603050405020304" pitchFamily="18" charset="0"/>
                <a:cs typeface="Times New Roman" panose="02020603050405020304" pitchFamily="18" charset="0"/>
              </a:rPr>
              <a:t>for</a:t>
            </a:r>
            <a:br>
              <a:rPr lang="en-IN" sz="2800" b="1" i="0" u="none" strike="noStrike" baseline="0" dirty="0">
                <a:solidFill>
                  <a:schemeClr val="tx1">
                    <a:lumMod val="85000"/>
                  </a:schemeClr>
                </a:solidFill>
                <a:latin typeface="Times New Roman" panose="02020603050405020304" pitchFamily="18" charset="0"/>
                <a:cs typeface="Times New Roman" panose="02020603050405020304" pitchFamily="18" charset="0"/>
              </a:rPr>
            </a:br>
            <a:r>
              <a:rPr lang="en-IN" sz="2800" b="1" i="0" u="none" strike="noStrike" baseline="0" dirty="0">
                <a:solidFill>
                  <a:schemeClr val="tx1">
                    <a:lumMod val="85000"/>
                  </a:schemeClr>
                </a:solidFill>
                <a:latin typeface="Times New Roman" panose="02020603050405020304" pitchFamily="18" charset="0"/>
                <a:cs typeface="Times New Roman" panose="02020603050405020304" pitchFamily="18" charset="0"/>
              </a:rPr>
              <a:t>Hyperspectral Anomaly Detection</a:t>
            </a:r>
            <a:endParaRPr lang="en-IN" sz="6000" b="1"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A6886C9-B353-458E-9956-E9997E419632}"/>
              </a:ext>
            </a:extLst>
          </p:cNvPr>
          <p:cNvSpPr txBox="1"/>
          <p:nvPr/>
        </p:nvSpPr>
        <p:spPr>
          <a:xfrm>
            <a:off x="1023937" y="4912114"/>
            <a:ext cx="2177199" cy="861774"/>
          </a:xfrm>
          <a:prstGeom prst="rect">
            <a:avLst/>
          </a:prstGeom>
          <a:noFill/>
        </p:spPr>
        <p:txBody>
          <a:bodyPr wrap="none" rtlCol="0">
            <a:spAutoFit/>
          </a:bodyPr>
          <a:lstStyle/>
          <a:p>
            <a:r>
              <a:rPr lang="en-IN" sz="2000" b="1" dirty="0"/>
              <a:t>By.</a:t>
            </a:r>
          </a:p>
          <a:p>
            <a:endParaRPr lang="en-IN" sz="1000" b="1" dirty="0"/>
          </a:p>
          <a:p>
            <a:r>
              <a:rPr lang="en-IN" sz="2000" b="1" dirty="0"/>
              <a:t>Sharath K Prabhu</a:t>
            </a:r>
          </a:p>
        </p:txBody>
      </p:sp>
      <p:sp>
        <p:nvSpPr>
          <p:cNvPr id="6" name="Title 1">
            <a:extLst>
              <a:ext uri="{FF2B5EF4-FFF2-40B4-BE49-F238E27FC236}">
                <a16:creationId xmlns:a16="http://schemas.microsoft.com/office/drawing/2014/main" id="{F91A4B0D-CA82-466C-AB81-CEA504CEDBCF}"/>
              </a:ext>
            </a:extLst>
          </p:cNvPr>
          <p:cNvSpPr txBox="1">
            <a:spLocks/>
          </p:cNvSpPr>
          <p:nvPr/>
        </p:nvSpPr>
        <p:spPr>
          <a:xfrm>
            <a:off x="1023937" y="1084112"/>
            <a:ext cx="10214039" cy="950976"/>
          </a:xfrm>
          <a:prstGeom prst="rect">
            <a:avLst/>
          </a:prstGeom>
        </p:spPr>
        <p:txBody>
          <a:bodyPr vert="horz" wrap="square" lIns="0" tIns="0" rIns="0" bIns="0" rtlCol="0" anchor="b" anchorCtr="0">
            <a:no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pPr algn="ctr"/>
            <a:r>
              <a:rPr lang="en-IN" sz="6000" b="1" dirty="0">
                <a:solidFill>
                  <a:schemeClr val="tx1">
                    <a:lumMod val="85000"/>
                  </a:schemeClr>
                </a:solidFill>
                <a:latin typeface="Times New Roman" panose="02020603050405020304" pitchFamily="18" charset="0"/>
                <a:cs typeface="Times New Roman" panose="02020603050405020304" pitchFamily="18" charset="0"/>
              </a:rPr>
              <a:t>Durham College</a:t>
            </a:r>
          </a:p>
          <a:p>
            <a:pPr algn="ctr"/>
            <a:r>
              <a:rPr lang="en-IN" sz="2800" dirty="0">
                <a:solidFill>
                  <a:schemeClr val="tx1">
                    <a:lumMod val="85000"/>
                  </a:schemeClr>
                </a:solidFill>
                <a:latin typeface="Times New Roman" panose="02020603050405020304" pitchFamily="18" charset="0"/>
                <a:cs typeface="Times New Roman" panose="02020603050405020304" pitchFamily="18" charset="0"/>
              </a:rPr>
              <a:t>Oshawa</a:t>
            </a:r>
          </a:p>
        </p:txBody>
      </p:sp>
    </p:spTree>
    <p:extLst>
      <p:ext uri="{BB962C8B-B14F-4D97-AF65-F5344CB8AC3E}">
        <p14:creationId xmlns:p14="http://schemas.microsoft.com/office/powerpoint/2010/main" val="374060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9118-62EF-4436-9EA8-9C0A3255B683}"/>
              </a:ext>
            </a:extLst>
          </p:cNvPr>
          <p:cNvSpPr>
            <a:spLocks noGrp="1"/>
          </p:cNvSpPr>
          <p:nvPr>
            <p:ph type="title"/>
          </p:nvPr>
        </p:nvSpPr>
        <p:spPr>
          <a:xfrm>
            <a:off x="948010" y="1417238"/>
            <a:ext cx="4191127" cy="827969"/>
          </a:xfrm>
        </p:spPr>
        <p:txBody>
          <a:bodyPr>
            <a:normAutofit/>
          </a:bodyPr>
          <a:lstStyle/>
          <a:p>
            <a:pPr algn="ctr"/>
            <a:r>
              <a:rPr lang="en-IN" sz="4400" dirty="0">
                <a:solidFill>
                  <a:schemeClr val="tx1">
                    <a:lumMod val="85000"/>
                  </a:schemeClr>
                </a:solidFill>
                <a:latin typeface="Times New Roman" panose="02020603050405020304" pitchFamily="18" charset="0"/>
                <a:cs typeface="Times New Roman" panose="02020603050405020304" pitchFamily="18" charset="0"/>
              </a:rPr>
              <a:t>Experimentation</a:t>
            </a:r>
          </a:p>
        </p:txBody>
      </p:sp>
      <p:pic>
        <p:nvPicPr>
          <p:cNvPr id="9" name="Picture 8">
            <a:extLst>
              <a:ext uri="{FF2B5EF4-FFF2-40B4-BE49-F238E27FC236}">
                <a16:creationId xmlns:a16="http://schemas.microsoft.com/office/drawing/2014/main" id="{3F0E3C56-9CEB-4BF1-98BC-B8D4D0584F11}"/>
              </a:ext>
            </a:extLst>
          </p:cNvPr>
          <p:cNvPicPr>
            <a:picLocks noChangeAspect="1"/>
          </p:cNvPicPr>
          <p:nvPr/>
        </p:nvPicPr>
        <p:blipFill>
          <a:blip r:embed="rId3"/>
          <a:stretch>
            <a:fillRect/>
          </a:stretch>
        </p:blipFill>
        <p:spPr>
          <a:xfrm>
            <a:off x="297379" y="3573258"/>
            <a:ext cx="7446029" cy="2913883"/>
          </a:xfrm>
          <a:prstGeom prst="rect">
            <a:avLst/>
          </a:prstGeom>
        </p:spPr>
      </p:pic>
      <p:sp>
        <p:nvSpPr>
          <p:cNvPr id="10" name="TextBox 9">
            <a:extLst>
              <a:ext uri="{FF2B5EF4-FFF2-40B4-BE49-F238E27FC236}">
                <a16:creationId xmlns:a16="http://schemas.microsoft.com/office/drawing/2014/main" id="{118CDDAD-E7E9-49FB-9893-66A676A367ED}"/>
              </a:ext>
            </a:extLst>
          </p:cNvPr>
          <p:cNvSpPr txBox="1"/>
          <p:nvPr/>
        </p:nvSpPr>
        <p:spPr>
          <a:xfrm>
            <a:off x="297379" y="6487141"/>
            <a:ext cx="3661580" cy="246221"/>
          </a:xfrm>
          <a:prstGeom prst="rect">
            <a:avLst/>
          </a:prstGeom>
          <a:noFill/>
        </p:spPr>
        <p:txBody>
          <a:bodyPr wrap="none" rtlCol="0">
            <a:spAutoFit/>
          </a:bodyPr>
          <a:lstStyle/>
          <a:p>
            <a:r>
              <a:rPr lang="en-IN" sz="1000" dirty="0">
                <a:solidFill>
                  <a:schemeClr val="tx1">
                    <a:lumMod val="85000"/>
                  </a:schemeClr>
                </a:solidFill>
              </a:rPr>
              <a:t>Source - https://ieeexplore.ieee.org/abstract/document/9323688</a:t>
            </a:r>
          </a:p>
        </p:txBody>
      </p:sp>
      <p:pic>
        <p:nvPicPr>
          <p:cNvPr id="12" name="Picture 11">
            <a:extLst>
              <a:ext uri="{FF2B5EF4-FFF2-40B4-BE49-F238E27FC236}">
                <a16:creationId xmlns:a16="http://schemas.microsoft.com/office/drawing/2014/main" id="{EAF770C2-E6BA-4E0B-B0BE-ECDDC446CD94}"/>
              </a:ext>
            </a:extLst>
          </p:cNvPr>
          <p:cNvPicPr>
            <a:picLocks noChangeAspect="1"/>
          </p:cNvPicPr>
          <p:nvPr/>
        </p:nvPicPr>
        <p:blipFill>
          <a:blip r:embed="rId4"/>
          <a:stretch>
            <a:fillRect/>
          </a:stretch>
        </p:blipFill>
        <p:spPr>
          <a:xfrm>
            <a:off x="6096000" y="775303"/>
            <a:ext cx="5906947" cy="2299975"/>
          </a:xfrm>
          <a:prstGeom prst="rect">
            <a:avLst/>
          </a:prstGeom>
        </p:spPr>
      </p:pic>
      <p:sp>
        <p:nvSpPr>
          <p:cNvPr id="14" name="TextBox 13">
            <a:extLst>
              <a:ext uri="{FF2B5EF4-FFF2-40B4-BE49-F238E27FC236}">
                <a16:creationId xmlns:a16="http://schemas.microsoft.com/office/drawing/2014/main" id="{063E6087-0BCF-40E5-A6BC-B8A46BD2E850}"/>
              </a:ext>
            </a:extLst>
          </p:cNvPr>
          <p:cNvSpPr txBox="1"/>
          <p:nvPr/>
        </p:nvSpPr>
        <p:spPr>
          <a:xfrm>
            <a:off x="297379" y="3203926"/>
            <a:ext cx="1684307" cy="369332"/>
          </a:xfrm>
          <a:prstGeom prst="rect">
            <a:avLst/>
          </a:prstGeom>
          <a:noFill/>
        </p:spPr>
        <p:txBody>
          <a:bodyPr wrap="none" rtlCol="0">
            <a:spAutoFit/>
          </a:bodyPr>
          <a:lstStyle/>
          <a:p>
            <a:r>
              <a:rPr lang="en-IN" sz="1800" b="1" i="0" u="none" strike="noStrike" baseline="0" dirty="0">
                <a:solidFill>
                  <a:schemeClr val="tx1">
                    <a:lumMod val="85000"/>
                  </a:schemeClr>
                </a:solidFill>
                <a:latin typeface="NimbusRomNo9L-Regu"/>
              </a:rPr>
              <a:t>Detection maps</a:t>
            </a:r>
            <a:endParaRPr lang="en-IN" b="1" dirty="0">
              <a:solidFill>
                <a:schemeClr val="tx1">
                  <a:lumMod val="85000"/>
                </a:schemeClr>
              </a:solidFill>
            </a:endParaRPr>
          </a:p>
        </p:txBody>
      </p:sp>
      <p:sp>
        <p:nvSpPr>
          <p:cNvPr id="15" name="TextBox 14">
            <a:extLst>
              <a:ext uri="{FF2B5EF4-FFF2-40B4-BE49-F238E27FC236}">
                <a16:creationId xmlns:a16="http://schemas.microsoft.com/office/drawing/2014/main" id="{DBE06BE1-B37F-431F-B34D-6D6E9F282946}"/>
              </a:ext>
            </a:extLst>
          </p:cNvPr>
          <p:cNvSpPr txBox="1"/>
          <p:nvPr/>
        </p:nvSpPr>
        <p:spPr>
          <a:xfrm>
            <a:off x="5912618" y="405971"/>
            <a:ext cx="6279382" cy="369332"/>
          </a:xfrm>
          <a:prstGeom prst="rect">
            <a:avLst/>
          </a:prstGeom>
          <a:noFill/>
        </p:spPr>
        <p:txBody>
          <a:bodyPr wrap="square" rtlCol="0">
            <a:spAutoFit/>
          </a:bodyPr>
          <a:lstStyle/>
          <a:p>
            <a:pPr algn="l"/>
            <a:r>
              <a:rPr lang="en-US" sz="1800" b="1" i="0" u="none" strike="noStrike" baseline="0" dirty="0">
                <a:solidFill>
                  <a:schemeClr val="tx1">
                    <a:lumMod val="85000"/>
                  </a:schemeClr>
                </a:solidFill>
                <a:latin typeface="NimbusRomNo9L-Regu"/>
              </a:rPr>
              <a:t>Anomaly-background separability maps of the RX and </a:t>
            </a:r>
            <a:r>
              <a:rPr lang="en-IN" sz="1800" b="1" i="0" u="none" strike="noStrike" baseline="0" dirty="0">
                <a:solidFill>
                  <a:schemeClr val="tx1">
                    <a:lumMod val="85000"/>
                  </a:schemeClr>
                </a:solidFill>
                <a:latin typeface="NimbusRomNo9L-Regu"/>
              </a:rPr>
              <a:t>semiDRX</a:t>
            </a:r>
            <a:endParaRPr lang="en-IN" b="1" dirty="0">
              <a:solidFill>
                <a:schemeClr val="tx1">
                  <a:lumMod val="85000"/>
                </a:schemeClr>
              </a:solidFill>
            </a:endParaRPr>
          </a:p>
        </p:txBody>
      </p:sp>
      <p:sp>
        <p:nvSpPr>
          <p:cNvPr id="19" name="TextBox 18">
            <a:extLst>
              <a:ext uri="{FF2B5EF4-FFF2-40B4-BE49-F238E27FC236}">
                <a16:creationId xmlns:a16="http://schemas.microsoft.com/office/drawing/2014/main" id="{3D01DA29-EEBF-4BD2-A343-6DF7FDC37571}"/>
              </a:ext>
            </a:extLst>
          </p:cNvPr>
          <p:cNvSpPr txBox="1"/>
          <p:nvPr/>
        </p:nvSpPr>
        <p:spPr>
          <a:xfrm>
            <a:off x="8341367" y="3092863"/>
            <a:ext cx="3661580" cy="246221"/>
          </a:xfrm>
          <a:prstGeom prst="rect">
            <a:avLst/>
          </a:prstGeom>
          <a:noFill/>
        </p:spPr>
        <p:txBody>
          <a:bodyPr wrap="none" rtlCol="0">
            <a:spAutoFit/>
          </a:bodyPr>
          <a:lstStyle/>
          <a:p>
            <a:r>
              <a:rPr lang="en-IN" sz="1000" dirty="0">
                <a:solidFill>
                  <a:schemeClr val="tx1">
                    <a:lumMod val="85000"/>
                  </a:schemeClr>
                </a:solidFill>
              </a:rPr>
              <a:t>Source - https://ieeexplore.ieee.org/abstract/document/9323688</a:t>
            </a:r>
          </a:p>
        </p:txBody>
      </p:sp>
    </p:spTree>
    <p:extLst>
      <p:ext uri="{BB962C8B-B14F-4D97-AF65-F5344CB8AC3E}">
        <p14:creationId xmlns:p14="http://schemas.microsoft.com/office/powerpoint/2010/main" val="3068265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2E5829-352B-49AA-8CBC-B95C0C08E404}"/>
              </a:ext>
            </a:extLst>
          </p:cNvPr>
          <p:cNvPicPr>
            <a:picLocks noChangeAspect="1"/>
          </p:cNvPicPr>
          <p:nvPr/>
        </p:nvPicPr>
        <p:blipFill rotWithShape="1">
          <a:blip r:embed="rId3"/>
          <a:srcRect t="13235"/>
          <a:stretch/>
        </p:blipFill>
        <p:spPr>
          <a:xfrm>
            <a:off x="560584" y="2335530"/>
            <a:ext cx="5334961" cy="1429705"/>
          </a:xfrm>
          <a:prstGeom prst="rect">
            <a:avLst/>
          </a:prstGeom>
        </p:spPr>
      </p:pic>
      <p:sp>
        <p:nvSpPr>
          <p:cNvPr id="6" name="Title 1">
            <a:extLst>
              <a:ext uri="{FF2B5EF4-FFF2-40B4-BE49-F238E27FC236}">
                <a16:creationId xmlns:a16="http://schemas.microsoft.com/office/drawing/2014/main" id="{13941C70-5B44-48D8-852D-080CCF11E425}"/>
              </a:ext>
            </a:extLst>
          </p:cNvPr>
          <p:cNvSpPr>
            <a:spLocks noGrp="1"/>
          </p:cNvSpPr>
          <p:nvPr>
            <p:ph type="title"/>
          </p:nvPr>
        </p:nvSpPr>
        <p:spPr>
          <a:xfrm>
            <a:off x="3541592" y="588302"/>
            <a:ext cx="4191127" cy="827969"/>
          </a:xfrm>
        </p:spPr>
        <p:txBody>
          <a:bodyPr>
            <a:normAutofit/>
          </a:bodyPr>
          <a:lstStyle/>
          <a:p>
            <a:pPr algn="ctr"/>
            <a:r>
              <a:rPr lang="en-IN" sz="4400" dirty="0">
                <a:solidFill>
                  <a:schemeClr val="tx1">
                    <a:lumMod val="85000"/>
                  </a:schemeClr>
                </a:solidFill>
                <a:latin typeface="Times New Roman" panose="02020603050405020304" pitchFamily="18" charset="0"/>
                <a:cs typeface="Times New Roman" panose="02020603050405020304" pitchFamily="18" charset="0"/>
              </a:rPr>
              <a:t>Conclusions</a:t>
            </a:r>
          </a:p>
        </p:txBody>
      </p:sp>
      <p:sp>
        <p:nvSpPr>
          <p:cNvPr id="7" name="TextBox 6">
            <a:extLst>
              <a:ext uri="{FF2B5EF4-FFF2-40B4-BE49-F238E27FC236}">
                <a16:creationId xmlns:a16="http://schemas.microsoft.com/office/drawing/2014/main" id="{7282225F-C03A-46B9-8C79-7B53B5039023}"/>
              </a:ext>
            </a:extLst>
          </p:cNvPr>
          <p:cNvSpPr txBox="1"/>
          <p:nvPr/>
        </p:nvSpPr>
        <p:spPr>
          <a:xfrm>
            <a:off x="1397274" y="3765235"/>
            <a:ext cx="3661580" cy="246221"/>
          </a:xfrm>
          <a:prstGeom prst="rect">
            <a:avLst/>
          </a:prstGeom>
          <a:noFill/>
        </p:spPr>
        <p:txBody>
          <a:bodyPr wrap="none" rtlCol="0">
            <a:spAutoFit/>
          </a:bodyPr>
          <a:lstStyle/>
          <a:p>
            <a:r>
              <a:rPr lang="en-IN" sz="1000" dirty="0">
                <a:solidFill>
                  <a:schemeClr val="tx1">
                    <a:lumMod val="85000"/>
                  </a:schemeClr>
                </a:solidFill>
              </a:rPr>
              <a:t>Source - https://ieeexplore.ieee.org/abstract/document/9323688</a:t>
            </a:r>
          </a:p>
        </p:txBody>
      </p:sp>
      <p:pic>
        <p:nvPicPr>
          <p:cNvPr id="9" name="Picture 8">
            <a:extLst>
              <a:ext uri="{FF2B5EF4-FFF2-40B4-BE49-F238E27FC236}">
                <a16:creationId xmlns:a16="http://schemas.microsoft.com/office/drawing/2014/main" id="{3AD692C9-BB14-444F-BB58-3B5D88721D05}"/>
              </a:ext>
            </a:extLst>
          </p:cNvPr>
          <p:cNvPicPr>
            <a:picLocks noChangeAspect="1"/>
          </p:cNvPicPr>
          <p:nvPr/>
        </p:nvPicPr>
        <p:blipFill>
          <a:blip r:embed="rId4"/>
          <a:stretch>
            <a:fillRect/>
          </a:stretch>
        </p:blipFill>
        <p:spPr>
          <a:xfrm>
            <a:off x="5637155" y="4149527"/>
            <a:ext cx="6095998" cy="2026227"/>
          </a:xfrm>
          <a:prstGeom prst="rect">
            <a:avLst/>
          </a:prstGeom>
        </p:spPr>
      </p:pic>
      <p:sp>
        <p:nvSpPr>
          <p:cNvPr id="10" name="TextBox 9">
            <a:extLst>
              <a:ext uri="{FF2B5EF4-FFF2-40B4-BE49-F238E27FC236}">
                <a16:creationId xmlns:a16="http://schemas.microsoft.com/office/drawing/2014/main" id="{E661CD9A-8087-4D92-BDD5-1F3092955E61}"/>
              </a:ext>
            </a:extLst>
          </p:cNvPr>
          <p:cNvSpPr txBox="1"/>
          <p:nvPr/>
        </p:nvSpPr>
        <p:spPr>
          <a:xfrm>
            <a:off x="8071573" y="6156448"/>
            <a:ext cx="3661580" cy="246221"/>
          </a:xfrm>
          <a:prstGeom prst="rect">
            <a:avLst/>
          </a:prstGeom>
          <a:noFill/>
        </p:spPr>
        <p:txBody>
          <a:bodyPr wrap="none" rtlCol="0">
            <a:spAutoFit/>
          </a:bodyPr>
          <a:lstStyle/>
          <a:p>
            <a:r>
              <a:rPr lang="en-IN" sz="1000" dirty="0">
                <a:solidFill>
                  <a:schemeClr val="tx1">
                    <a:lumMod val="85000"/>
                  </a:schemeClr>
                </a:solidFill>
              </a:rPr>
              <a:t>Source - https://ieeexplore.ieee.org/abstract/document/9323688</a:t>
            </a:r>
          </a:p>
        </p:txBody>
      </p:sp>
      <p:sp>
        <p:nvSpPr>
          <p:cNvPr id="11" name="TextBox 10">
            <a:extLst>
              <a:ext uri="{FF2B5EF4-FFF2-40B4-BE49-F238E27FC236}">
                <a16:creationId xmlns:a16="http://schemas.microsoft.com/office/drawing/2014/main" id="{535F18E0-CB32-48A1-AFB9-F571D665C3CD}"/>
              </a:ext>
            </a:extLst>
          </p:cNvPr>
          <p:cNvSpPr txBox="1"/>
          <p:nvPr/>
        </p:nvSpPr>
        <p:spPr>
          <a:xfrm>
            <a:off x="1731564" y="1966198"/>
            <a:ext cx="2992999" cy="369332"/>
          </a:xfrm>
          <a:prstGeom prst="rect">
            <a:avLst/>
          </a:prstGeom>
          <a:noFill/>
        </p:spPr>
        <p:txBody>
          <a:bodyPr wrap="none" rtlCol="0">
            <a:spAutoFit/>
          </a:bodyPr>
          <a:lstStyle/>
          <a:p>
            <a:r>
              <a:rPr lang="en-US" sz="1800" b="0" i="0" u="none" strike="noStrike" baseline="0" dirty="0">
                <a:solidFill>
                  <a:schemeClr val="tx1">
                    <a:lumMod val="85000"/>
                  </a:schemeClr>
                </a:solidFill>
                <a:latin typeface="NimbusRomNo9L-Regu"/>
              </a:rPr>
              <a:t>AUC Values on the 3 Datasets</a:t>
            </a:r>
            <a:endParaRPr lang="en-IN" dirty="0">
              <a:solidFill>
                <a:schemeClr val="tx1">
                  <a:lumMod val="85000"/>
                </a:schemeClr>
              </a:solidFill>
            </a:endParaRPr>
          </a:p>
        </p:txBody>
      </p:sp>
      <p:sp>
        <p:nvSpPr>
          <p:cNvPr id="12" name="TextBox 11">
            <a:extLst>
              <a:ext uri="{FF2B5EF4-FFF2-40B4-BE49-F238E27FC236}">
                <a16:creationId xmlns:a16="http://schemas.microsoft.com/office/drawing/2014/main" id="{125B2E81-4EB0-4C66-8D6B-CE5011B89201}"/>
              </a:ext>
            </a:extLst>
          </p:cNvPr>
          <p:cNvSpPr txBox="1"/>
          <p:nvPr/>
        </p:nvSpPr>
        <p:spPr>
          <a:xfrm>
            <a:off x="7325423" y="3826790"/>
            <a:ext cx="2719462" cy="369332"/>
          </a:xfrm>
          <a:prstGeom prst="rect">
            <a:avLst/>
          </a:prstGeom>
          <a:noFill/>
        </p:spPr>
        <p:txBody>
          <a:bodyPr wrap="none" rtlCol="0">
            <a:spAutoFit/>
          </a:bodyPr>
          <a:lstStyle/>
          <a:p>
            <a:r>
              <a:rPr lang="en-IN" sz="1800" b="0" i="0" u="none" strike="noStrike" baseline="0" dirty="0">
                <a:solidFill>
                  <a:schemeClr val="tx1">
                    <a:lumMod val="85000"/>
                  </a:schemeClr>
                </a:solidFill>
                <a:latin typeface="NimbusRomNo9L-Regu"/>
              </a:rPr>
              <a:t>ROC curves for comparison</a:t>
            </a:r>
            <a:endParaRPr lang="en-IN" dirty="0">
              <a:solidFill>
                <a:schemeClr val="tx1">
                  <a:lumMod val="85000"/>
                </a:schemeClr>
              </a:solidFill>
            </a:endParaRPr>
          </a:p>
        </p:txBody>
      </p:sp>
    </p:spTree>
    <p:extLst>
      <p:ext uri="{BB962C8B-B14F-4D97-AF65-F5344CB8AC3E}">
        <p14:creationId xmlns:p14="http://schemas.microsoft.com/office/powerpoint/2010/main" val="4157144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95EE8A0-BC76-4F5C-8FF6-20BC9AE18A5C}"/>
              </a:ext>
            </a:extLst>
          </p:cNvPr>
          <p:cNvSpPr>
            <a:spLocks noGrp="1"/>
          </p:cNvSpPr>
          <p:nvPr>
            <p:ph type="title"/>
          </p:nvPr>
        </p:nvSpPr>
        <p:spPr>
          <a:xfrm>
            <a:off x="550862" y="439000"/>
            <a:ext cx="11091600" cy="737658"/>
          </a:xfrm>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9" name="TextBox 8">
            <a:extLst>
              <a:ext uri="{FF2B5EF4-FFF2-40B4-BE49-F238E27FC236}">
                <a16:creationId xmlns:a16="http://schemas.microsoft.com/office/drawing/2014/main" id="{14B1A4C8-2CBF-4D69-9CB1-C97D50B60DBD}"/>
              </a:ext>
            </a:extLst>
          </p:cNvPr>
          <p:cNvSpPr txBox="1"/>
          <p:nvPr/>
        </p:nvSpPr>
        <p:spPr>
          <a:xfrm>
            <a:off x="250371" y="1443841"/>
            <a:ext cx="11691257" cy="3970318"/>
          </a:xfrm>
          <a:prstGeom prst="rect">
            <a:avLst/>
          </a:prstGeom>
          <a:noFill/>
        </p:spPr>
        <p:txBody>
          <a:bodyPr wrap="square" rtlCol="0">
            <a:spAutoFit/>
          </a:bodyPr>
          <a:lstStyle/>
          <a:p>
            <a:pPr algn="l"/>
            <a:r>
              <a:rPr lang="en-US" sz="1800" b="0" i="0" u="none" strike="noStrike" baseline="0" dirty="0">
                <a:latin typeface="NimbusRomNo9L-Regu"/>
              </a:rPr>
              <a:t>[1] A. F. Goetz, G. Vane, J. E. Solomon, and B. N. Rock, “Imaging spectrometry for earth remote sensing,” </a:t>
            </a:r>
            <a:r>
              <a:rPr lang="en-US" sz="1800" b="0" i="0" u="none" strike="noStrike" baseline="0" dirty="0">
                <a:latin typeface="NimbusRomNo9L-ReguItal"/>
              </a:rPr>
              <a:t>Science</a:t>
            </a:r>
            <a:r>
              <a:rPr lang="en-US" sz="1800" b="0" i="0" u="none" strike="noStrike" baseline="0" dirty="0">
                <a:latin typeface="NimbusRomNo9L-Regu"/>
              </a:rPr>
              <a:t>, </a:t>
            </a:r>
            <a:r>
              <a:rPr lang="en-IN" sz="1800" b="0" i="0" u="none" strike="noStrike" baseline="0" dirty="0">
                <a:latin typeface="NimbusRomNo9L-Regu"/>
              </a:rPr>
              <a:t>vol. 228, no. 4704, pp. 1147–1153, 1985.</a:t>
            </a:r>
          </a:p>
          <a:p>
            <a:pPr algn="l"/>
            <a:endParaRPr lang="en-IN" sz="1800" b="0" i="0" u="none" strike="noStrike" baseline="0" dirty="0">
              <a:latin typeface="NimbusRomNo9L-Regu"/>
            </a:endParaRPr>
          </a:p>
          <a:p>
            <a:pPr algn="l"/>
            <a:r>
              <a:rPr lang="en-US" sz="1800" b="0" i="0" u="none" strike="noStrike" baseline="0" dirty="0">
                <a:latin typeface="NimbusRomNo9L-Regu"/>
              </a:rPr>
              <a:t>[2] I. S. Reed and X. Yu, “Adaptive multiple-band </a:t>
            </a:r>
            <a:r>
              <a:rPr lang="en-US" sz="1800" b="0" i="0" u="none" strike="noStrike" baseline="0" dirty="0" err="1">
                <a:latin typeface="NimbusRomNo9L-Regu"/>
              </a:rPr>
              <a:t>cfar</a:t>
            </a:r>
            <a:r>
              <a:rPr lang="en-US" sz="1800" b="0" i="0" u="none" strike="noStrike" baseline="0" dirty="0">
                <a:latin typeface="NimbusRomNo9L-Regu"/>
              </a:rPr>
              <a:t> detection of an optical pattern with unknown spectral distribution,” </a:t>
            </a:r>
            <a:r>
              <a:rPr lang="en-US" sz="1800" b="0" i="0" u="none" strike="noStrike" baseline="0" dirty="0">
                <a:latin typeface="NimbusRomNo9L-ReguItal"/>
              </a:rPr>
              <a:t>IEEE Trans. </a:t>
            </a:r>
            <a:r>
              <a:rPr lang="en-US" sz="1800" b="0" i="0" u="none" strike="noStrike" baseline="0" dirty="0" err="1">
                <a:latin typeface="NimbusRomNo9L-ReguItal"/>
              </a:rPr>
              <a:t>Acoust</a:t>
            </a:r>
            <a:r>
              <a:rPr lang="en-US" sz="1800" b="0" i="0" u="none" strike="noStrike" baseline="0" dirty="0">
                <a:latin typeface="NimbusRomNo9L-ReguItal"/>
              </a:rPr>
              <a:t>. Speech Signal Process.</a:t>
            </a:r>
            <a:r>
              <a:rPr lang="en-US" sz="1800" b="0" i="0" u="none" strike="noStrike" baseline="0" dirty="0">
                <a:latin typeface="NimbusRomNo9L-Regu"/>
              </a:rPr>
              <a:t>, </a:t>
            </a:r>
            <a:r>
              <a:rPr lang="en-IN" sz="1800" b="0" i="0" u="none" strike="noStrike" baseline="0" dirty="0">
                <a:latin typeface="NimbusRomNo9L-Regu"/>
              </a:rPr>
              <a:t>vol. 38, no. 10, pp. 1760–1770, 1990.</a:t>
            </a:r>
          </a:p>
          <a:p>
            <a:pPr algn="l"/>
            <a:endParaRPr lang="en-IN" sz="1800" b="0" i="0" u="none" strike="noStrike" baseline="0" dirty="0">
              <a:latin typeface="NimbusRomNo9L-Regu"/>
            </a:endParaRPr>
          </a:p>
          <a:p>
            <a:pPr algn="l"/>
            <a:r>
              <a:rPr lang="en-US" sz="1800" b="0" i="0" u="none" strike="noStrike" baseline="0" dirty="0">
                <a:latin typeface="NimbusRomNo9L-Regu"/>
              </a:rPr>
              <a:t>[3] Y. Zhang, B. Du, L. Zhang, and S. Wang, “A low-rank and sparse matrix decomposition-based </a:t>
            </a:r>
            <a:r>
              <a:rPr lang="en-US" sz="1800" b="0" i="0" u="none" strike="noStrike" baseline="0" dirty="0" err="1">
                <a:latin typeface="NimbusRomNo9L-Regu"/>
              </a:rPr>
              <a:t>mahalanobis</a:t>
            </a:r>
            <a:r>
              <a:rPr lang="en-US" sz="1800" b="0" i="0" u="none" strike="noStrike" baseline="0" dirty="0">
                <a:latin typeface="NimbusRomNo9L-Regu"/>
              </a:rPr>
              <a:t> distance  </a:t>
            </a:r>
            <a:r>
              <a:rPr lang="en-US" sz="1800" b="0" i="0" u="none" strike="noStrike" baseline="0" dirty="0" err="1">
                <a:latin typeface="NimbusRomNo9L-Regu"/>
              </a:rPr>
              <a:t>ethod</a:t>
            </a:r>
            <a:r>
              <a:rPr lang="en-US" sz="1800" b="0" i="0" u="none" strike="noStrike" baseline="0" dirty="0">
                <a:latin typeface="NimbusRomNo9L-Regu"/>
              </a:rPr>
              <a:t> for hyperspectral anomaly detection,” </a:t>
            </a:r>
            <a:r>
              <a:rPr lang="en-IN" sz="1800" b="0" i="0" u="none" strike="noStrike" baseline="0" dirty="0">
                <a:latin typeface="NimbusRomNo9L-ReguItal"/>
              </a:rPr>
              <a:t>IEEE Trans. </a:t>
            </a:r>
            <a:r>
              <a:rPr lang="en-IN" sz="1800" b="0" i="0" u="none" strike="noStrike" baseline="0" dirty="0" err="1">
                <a:latin typeface="NimbusRomNo9L-ReguItal"/>
              </a:rPr>
              <a:t>Geosci</a:t>
            </a:r>
            <a:r>
              <a:rPr lang="en-IN" sz="1800" b="0" i="0" u="none" strike="noStrike" baseline="0" dirty="0">
                <a:latin typeface="NimbusRomNo9L-ReguItal"/>
              </a:rPr>
              <a:t>. Remote Sens.</a:t>
            </a:r>
            <a:r>
              <a:rPr lang="en-IN" sz="1800" b="0" i="0" u="none" strike="noStrike" baseline="0" dirty="0">
                <a:latin typeface="NimbusRomNo9L-Regu"/>
              </a:rPr>
              <a:t>, vol. 54, no. 3, pp. 1376–1389, 2015.</a:t>
            </a:r>
          </a:p>
          <a:p>
            <a:pPr algn="l"/>
            <a:endParaRPr lang="en-IN" sz="1800" b="0" i="0" u="none" strike="noStrike" baseline="0" dirty="0">
              <a:latin typeface="NimbusRomNo9L-Regu"/>
            </a:endParaRPr>
          </a:p>
          <a:p>
            <a:pPr algn="l"/>
            <a:r>
              <a:rPr lang="en-IN" sz="1800" b="0" i="0" u="none" strike="noStrike" baseline="0" dirty="0">
                <a:latin typeface="NimbusRomNo9L-Regu"/>
              </a:rPr>
              <a:t>[4] I. Goodfellow, J. </a:t>
            </a:r>
            <a:r>
              <a:rPr lang="en-IN" sz="1800" b="0" i="0" u="none" strike="noStrike" baseline="0" dirty="0" err="1">
                <a:latin typeface="NimbusRomNo9L-Regu"/>
              </a:rPr>
              <a:t>Pouget</a:t>
            </a:r>
            <a:r>
              <a:rPr lang="en-IN" sz="1800" b="0" i="0" u="none" strike="noStrike" baseline="0" dirty="0">
                <a:latin typeface="NimbusRomNo9L-Regu"/>
              </a:rPr>
              <a:t>-Abadie, M. Mirza, B. Xu, </a:t>
            </a:r>
            <a:r>
              <a:rPr lang="en-US" sz="1800" b="0" i="0" u="none" strike="noStrike" baseline="0" dirty="0">
                <a:latin typeface="NimbusRomNo9L-Regu"/>
              </a:rPr>
              <a:t>D. </a:t>
            </a:r>
            <a:r>
              <a:rPr lang="en-US" sz="1800" b="0" i="0" u="none" strike="noStrike" baseline="0" dirty="0" err="1">
                <a:latin typeface="NimbusRomNo9L-Regu"/>
              </a:rPr>
              <a:t>Warde</a:t>
            </a:r>
            <a:r>
              <a:rPr lang="en-US" sz="1800" b="0" i="0" u="none" strike="noStrike" baseline="0" dirty="0">
                <a:latin typeface="NimbusRomNo9L-Regu"/>
              </a:rPr>
              <a:t>-Farley, S. </a:t>
            </a:r>
            <a:r>
              <a:rPr lang="en-US" sz="1800" b="0" i="0" u="none" strike="noStrike" baseline="0" dirty="0" err="1">
                <a:latin typeface="NimbusRomNo9L-Regu"/>
              </a:rPr>
              <a:t>Ozair</a:t>
            </a:r>
            <a:r>
              <a:rPr lang="en-US" sz="1800" b="0" i="0" u="none" strike="noStrike" baseline="0" dirty="0">
                <a:latin typeface="NimbusRomNo9L-Regu"/>
              </a:rPr>
              <a:t>, A. Courville, and Y. </a:t>
            </a:r>
            <a:r>
              <a:rPr lang="en-US" sz="1800" b="0" i="0" u="none" strike="noStrike" baseline="0" dirty="0" err="1">
                <a:latin typeface="NimbusRomNo9L-Regu"/>
              </a:rPr>
              <a:t>Bengio</a:t>
            </a:r>
            <a:r>
              <a:rPr lang="en-US" sz="1800" b="0" i="0" u="none" strike="noStrike" baseline="0" dirty="0">
                <a:latin typeface="NimbusRomNo9L-Regu"/>
              </a:rPr>
              <a:t>, “Generative  </a:t>
            </a:r>
            <a:r>
              <a:rPr lang="en-US" sz="1800" b="0" i="0" u="none" strike="noStrike" baseline="0" dirty="0" err="1">
                <a:latin typeface="NimbusRomNo9L-Regu"/>
              </a:rPr>
              <a:t>dversarial</a:t>
            </a:r>
            <a:r>
              <a:rPr lang="en-US" sz="1800" b="0" i="0" u="none" strike="noStrike" baseline="0" dirty="0">
                <a:latin typeface="NimbusRomNo9L-Regu"/>
              </a:rPr>
              <a:t> nets,” in </a:t>
            </a:r>
            <a:r>
              <a:rPr lang="en-US" sz="1800" b="0" i="0" u="none" strike="noStrike" baseline="0" dirty="0">
                <a:latin typeface="NimbusRomNo9L-ReguItal"/>
              </a:rPr>
              <a:t>Proc. Adv. Neural Inf. </a:t>
            </a:r>
            <a:r>
              <a:rPr lang="sv-SE" sz="1800" b="0" i="0" u="none" strike="noStrike" baseline="0" dirty="0">
                <a:latin typeface="NimbusRomNo9L-ReguItal"/>
              </a:rPr>
              <a:t>Process. Syst.</a:t>
            </a:r>
            <a:r>
              <a:rPr lang="sv-SE" sz="1800" b="0" i="0" u="none" strike="noStrike" baseline="0" dirty="0">
                <a:latin typeface="NimbusRomNo9L-Regu"/>
              </a:rPr>
              <a:t>, 2014, pp. 2672–2680.</a:t>
            </a:r>
          </a:p>
          <a:p>
            <a:pPr algn="l"/>
            <a:endParaRPr lang="sv-SE" sz="1800" b="0" i="0" u="none" strike="noStrike" baseline="0" dirty="0">
              <a:latin typeface="NimbusRomNo9L-Regu"/>
            </a:endParaRPr>
          </a:p>
          <a:p>
            <a:pPr algn="l"/>
            <a:r>
              <a:rPr lang="en-US" sz="1800" b="0" i="0" u="none" strike="noStrike" baseline="0" dirty="0">
                <a:latin typeface="NimbusRomNo9L-Regu"/>
              </a:rPr>
              <a:t>[5] </a:t>
            </a:r>
            <a:r>
              <a:rPr lang="it-IT" sz="1800" b="0" i="0" u="none" strike="noStrike" baseline="0" dirty="0">
                <a:latin typeface="NimbusRomNo9L-Regu"/>
              </a:rPr>
              <a:t>H. Vu, D. Ueta, K. Hashimoto, K. Maeno, S. Pranata, </a:t>
            </a:r>
            <a:r>
              <a:rPr lang="en-US" sz="1800" b="0" i="0" u="none" strike="noStrike" baseline="0" dirty="0">
                <a:latin typeface="NimbusRomNo9L-Regu"/>
              </a:rPr>
              <a:t>and S. Shen, “Anomaly detection with adversarial dual </a:t>
            </a:r>
            <a:r>
              <a:rPr lang="fr-FR" sz="1800" b="0" i="0" u="none" strike="noStrike" baseline="0" dirty="0" err="1">
                <a:latin typeface="NimbusRomNo9L-Regu"/>
              </a:rPr>
              <a:t>autoencoders</a:t>
            </a:r>
            <a:r>
              <a:rPr lang="fr-FR" sz="1800" b="0" i="0" u="none" strike="noStrike" baseline="0" dirty="0">
                <a:latin typeface="NimbusRomNo9L-Regu"/>
              </a:rPr>
              <a:t>,” </a:t>
            </a:r>
            <a:r>
              <a:rPr lang="fr-FR" sz="1800" b="0" i="0" u="none" strike="noStrike" baseline="0" dirty="0" err="1">
                <a:latin typeface="NimbusRomNo9L-ReguItal"/>
              </a:rPr>
              <a:t>arXiv</a:t>
            </a:r>
            <a:r>
              <a:rPr lang="fr-FR" sz="1800" b="0" i="0" u="none" strike="noStrike" baseline="0" dirty="0">
                <a:latin typeface="NimbusRomNo9L-ReguItal"/>
              </a:rPr>
              <a:t> </a:t>
            </a:r>
            <a:r>
              <a:rPr lang="fr-FR" sz="1800" b="0" i="0" u="none" strike="noStrike" baseline="0" dirty="0" err="1">
                <a:latin typeface="NimbusRomNo9L-ReguItal"/>
              </a:rPr>
              <a:t>preprint</a:t>
            </a:r>
            <a:r>
              <a:rPr lang="fr-FR" sz="1800" b="0" i="0" u="none" strike="noStrike" baseline="0" dirty="0">
                <a:latin typeface="NimbusRomNo9L-ReguItal"/>
              </a:rPr>
              <a:t> arXiv:1902.06924</a:t>
            </a:r>
            <a:r>
              <a:rPr lang="fr-FR" sz="1800" b="0" i="0" u="none" strike="noStrike" baseline="0" dirty="0">
                <a:latin typeface="NimbusRomNo9L-Regu"/>
              </a:rPr>
              <a:t>, 2019.</a:t>
            </a:r>
            <a:endParaRPr lang="en-IN" dirty="0"/>
          </a:p>
        </p:txBody>
      </p:sp>
    </p:spTree>
    <p:extLst>
      <p:ext uri="{BB962C8B-B14F-4D97-AF65-F5344CB8AC3E}">
        <p14:creationId xmlns:p14="http://schemas.microsoft.com/office/powerpoint/2010/main" val="3525540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4D43F3-A782-4E4C-9898-59AECBF5E8C2}"/>
              </a:ext>
            </a:extLst>
          </p:cNvPr>
          <p:cNvSpPr txBox="1"/>
          <p:nvPr/>
        </p:nvSpPr>
        <p:spPr>
          <a:xfrm>
            <a:off x="3289270" y="2828835"/>
            <a:ext cx="5613460" cy="1200329"/>
          </a:xfrm>
          <a:prstGeom prst="rect">
            <a:avLst/>
          </a:prstGeom>
          <a:noFill/>
        </p:spPr>
        <p:txBody>
          <a:bodyPr wrap="none" rtlCol="0">
            <a:sp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7121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A3D66-FF5A-44C6-B360-A8ECA87AA6AC}"/>
              </a:ext>
            </a:extLst>
          </p:cNvPr>
          <p:cNvSpPr>
            <a:spLocks noGrp="1"/>
          </p:cNvSpPr>
          <p:nvPr>
            <p:ph type="title"/>
          </p:nvPr>
        </p:nvSpPr>
        <p:spPr>
          <a:xfrm>
            <a:off x="550862" y="549275"/>
            <a:ext cx="11091600" cy="895477"/>
          </a:xfrm>
        </p:spPr>
        <p:txBody>
          <a:bodyPr>
            <a:noAutofit/>
          </a:bodyPr>
          <a:lstStyle/>
          <a:p>
            <a:pPr algn="ctr"/>
            <a:r>
              <a:rPr lang="en-IN" sz="4400" i="0" u="none" strike="noStrike" baseline="0" dirty="0">
                <a:solidFill>
                  <a:schemeClr val="tx1">
                    <a:lumMod val="85000"/>
                  </a:schemeClr>
                </a:solidFill>
                <a:latin typeface="Times New Roman" panose="02020603050405020304" pitchFamily="18" charset="0"/>
                <a:cs typeface="Times New Roman" panose="02020603050405020304" pitchFamily="18" charset="0"/>
              </a:rPr>
              <a:t>What is Hyperspectral Anomaly Detection?</a:t>
            </a:r>
            <a:endParaRPr lang="en-IN" sz="4400"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502AC8-5551-47EF-9BDF-DB2FD10F7928}"/>
              </a:ext>
            </a:extLst>
          </p:cNvPr>
          <p:cNvSpPr>
            <a:spLocks noGrp="1"/>
          </p:cNvSpPr>
          <p:nvPr>
            <p:ph idx="1"/>
          </p:nvPr>
        </p:nvSpPr>
        <p:spPr>
          <a:xfrm>
            <a:off x="1072225" y="4853516"/>
            <a:ext cx="9913902" cy="874294"/>
          </a:xfrm>
        </p:spPr>
        <p:txBody>
          <a:bodyPr/>
          <a:lstStyle/>
          <a:p>
            <a:pPr marL="0" indent="0" algn="ctr">
              <a:buNone/>
            </a:pPr>
            <a:r>
              <a:rPr lang="en-US" dirty="0">
                <a:solidFill>
                  <a:srgbClr val="BDC1C6"/>
                </a:solidFill>
                <a:latin typeface="Times New Roman" panose="02020603050405020304" pitchFamily="18" charset="0"/>
                <a:cs typeface="Times New Roman" panose="02020603050405020304" pitchFamily="18" charset="0"/>
              </a:rPr>
              <a:t>The process of extracting anomalies</a:t>
            </a:r>
            <a:r>
              <a:rPr lang="en-US" i="0" dirty="0">
                <a:solidFill>
                  <a:srgbClr val="BDC1C6"/>
                </a:solidFill>
                <a:effectLst/>
                <a:latin typeface="Times New Roman" panose="02020603050405020304" pitchFamily="18" charset="0"/>
                <a:cs typeface="Times New Roman" panose="02020603050405020304" pitchFamily="18" charset="0"/>
              </a:rPr>
              <a:t> or differences the spectral features of images on processing the images at different levels. </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3B59945D-487D-4ABE-B2F3-BA4A286240AB}"/>
              </a:ext>
            </a:extLst>
          </p:cNvPr>
          <p:cNvPicPr>
            <a:picLocks noChangeAspect="1"/>
          </p:cNvPicPr>
          <p:nvPr/>
        </p:nvPicPr>
        <p:blipFill rotWithShape="1">
          <a:blip r:embed="rId3"/>
          <a:srcRect t="43268" b="16891"/>
          <a:stretch/>
        </p:blipFill>
        <p:spPr>
          <a:xfrm>
            <a:off x="800602" y="1953530"/>
            <a:ext cx="10590796" cy="2160864"/>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D21C3F0-CD9F-4703-B243-E186DBB7A1D0}"/>
                  </a:ext>
                </a:extLst>
              </p14:cNvPr>
              <p14:cNvContentPartPr/>
              <p14:nvPr/>
            </p14:nvContentPartPr>
            <p14:xfrm>
              <a:off x="7337236" y="4853516"/>
              <a:ext cx="360" cy="360"/>
            </p14:xfrm>
          </p:contentPart>
        </mc:Choice>
        <mc:Fallback xmlns="">
          <p:pic>
            <p:nvPicPr>
              <p:cNvPr id="4" name="Ink 3">
                <a:extLst>
                  <a:ext uri="{FF2B5EF4-FFF2-40B4-BE49-F238E27FC236}">
                    <a16:creationId xmlns:a16="http://schemas.microsoft.com/office/drawing/2014/main" id="{1D21C3F0-CD9F-4703-B243-E186DBB7A1D0}"/>
                  </a:ext>
                </a:extLst>
              </p:cNvPr>
              <p:cNvPicPr/>
              <p:nvPr/>
            </p:nvPicPr>
            <p:blipFill>
              <a:blip r:embed="rId5"/>
              <a:stretch>
                <a:fillRect/>
              </a:stretch>
            </p:blipFill>
            <p:spPr>
              <a:xfrm>
                <a:off x="7247596" y="46738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718D4AB-1A21-466B-844D-36E03FD3B678}"/>
                  </a:ext>
                </a:extLst>
              </p14:cNvPr>
              <p14:cNvContentPartPr/>
              <p14:nvPr/>
            </p14:nvContentPartPr>
            <p14:xfrm>
              <a:off x="7337236" y="4876556"/>
              <a:ext cx="360" cy="156600"/>
            </p14:xfrm>
          </p:contentPart>
        </mc:Choice>
        <mc:Fallback xmlns="">
          <p:pic>
            <p:nvPicPr>
              <p:cNvPr id="5" name="Ink 4">
                <a:extLst>
                  <a:ext uri="{FF2B5EF4-FFF2-40B4-BE49-F238E27FC236}">
                    <a16:creationId xmlns:a16="http://schemas.microsoft.com/office/drawing/2014/main" id="{4718D4AB-1A21-466B-844D-36E03FD3B678}"/>
                  </a:ext>
                </a:extLst>
              </p:cNvPr>
              <p:cNvPicPr/>
              <p:nvPr/>
            </p:nvPicPr>
            <p:blipFill>
              <a:blip r:embed="rId7"/>
              <a:stretch>
                <a:fillRect/>
              </a:stretch>
            </p:blipFill>
            <p:spPr>
              <a:xfrm>
                <a:off x="7247596" y="4696916"/>
                <a:ext cx="18000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2245FF15-A834-4658-9F3B-FFC69AD296B7}"/>
                  </a:ext>
                </a:extLst>
              </p14:cNvPr>
              <p14:cNvContentPartPr/>
              <p14:nvPr/>
            </p14:nvContentPartPr>
            <p14:xfrm>
              <a:off x="-2382044" y="417596"/>
              <a:ext cx="360" cy="360"/>
            </p14:xfrm>
          </p:contentPart>
        </mc:Choice>
        <mc:Fallback xmlns="">
          <p:pic>
            <p:nvPicPr>
              <p:cNvPr id="6" name="Ink 5">
                <a:extLst>
                  <a:ext uri="{FF2B5EF4-FFF2-40B4-BE49-F238E27FC236}">
                    <a16:creationId xmlns:a16="http://schemas.microsoft.com/office/drawing/2014/main" id="{2245FF15-A834-4658-9F3B-FFC69AD296B7}"/>
                  </a:ext>
                </a:extLst>
              </p:cNvPr>
              <p:cNvPicPr/>
              <p:nvPr/>
            </p:nvPicPr>
            <p:blipFill>
              <a:blip r:embed="rId5"/>
              <a:stretch>
                <a:fillRect/>
              </a:stretch>
            </p:blipFill>
            <p:spPr>
              <a:xfrm>
                <a:off x="-2472044" y="2375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CBF13CDC-5F65-49D6-B7E0-B5ADF92158C9}"/>
                  </a:ext>
                </a:extLst>
              </p14:cNvPr>
              <p14:cNvContentPartPr/>
              <p14:nvPr/>
            </p14:nvContentPartPr>
            <p14:xfrm>
              <a:off x="7334716" y="4898876"/>
              <a:ext cx="48240" cy="118440"/>
            </p14:xfrm>
          </p:contentPart>
        </mc:Choice>
        <mc:Fallback xmlns="">
          <p:pic>
            <p:nvPicPr>
              <p:cNvPr id="7" name="Ink 6">
                <a:extLst>
                  <a:ext uri="{FF2B5EF4-FFF2-40B4-BE49-F238E27FC236}">
                    <a16:creationId xmlns:a16="http://schemas.microsoft.com/office/drawing/2014/main" id="{CBF13CDC-5F65-49D6-B7E0-B5ADF92158C9}"/>
                  </a:ext>
                </a:extLst>
              </p:cNvPr>
              <p:cNvPicPr/>
              <p:nvPr/>
            </p:nvPicPr>
            <p:blipFill>
              <a:blip r:embed="rId10"/>
              <a:stretch>
                <a:fillRect/>
              </a:stretch>
            </p:blipFill>
            <p:spPr>
              <a:xfrm>
                <a:off x="7244716" y="4719236"/>
                <a:ext cx="22788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A04EA3A1-E9DE-4879-9241-BCFC1A70CC3F}"/>
                  </a:ext>
                </a:extLst>
              </p14:cNvPr>
              <p14:cNvContentPartPr/>
              <p14:nvPr/>
            </p14:nvContentPartPr>
            <p14:xfrm>
              <a:off x="7213036" y="4910396"/>
              <a:ext cx="360" cy="9360"/>
            </p14:xfrm>
          </p:contentPart>
        </mc:Choice>
        <mc:Fallback xmlns="">
          <p:pic>
            <p:nvPicPr>
              <p:cNvPr id="8" name="Ink 7">
                <a:extLst>
                  <a:ext uri="{FF2B5EF4-FFF2-40B4-BE49-F238E27FC236}">
                    <a16:creationId xmlns:a16="http://schemas.microsoft.com/office/drawing/2014/main" id="{A04EA3A1-E9DE-4879-9241-BCFC1A70CC3F}"/>
                  </a:ext>
                </a:extLst>
              </p:cNvPr>
              <p:cNvPicPr/>
              <p:nvPr/>
            </p:nvPicPr>
            <p:blipFill>
              <a:blip r:embed="rId12"/>
              <a:stretch>
                <a:fillRect/>
              </a:stretch>
            </p:blipFill>
            <p:spPr>
              <a:xfrm>
                <a:off x="7123036" y="4730396"/>
                <a:ext cx="1800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6D34E950-06E7-4E8C-809F-92AAE5495586}"/>
                  </a:ext>
                </a:extLst>
              </p14:cNvPr>
              <p14:cNvContentPartPr/>
              <p14:nvPr/>
            </p14:nvContentPartPr>
            <p14:xfrm>
              <a:off x="7311676" y="4955396"/>
              <a:ext cx="33120" cy="49680"/>
            </p14:xfrm>
          </p:contentPart>
        </mc:Choice>
        <mc:Fallback xmlns="">
          <p:pic>
            <p:nvPicPr>
              <p:cNvPr id="9" name="Ink 8">
                <a:extLst>
                  <a:ext uri="{FF2B5EF4-FFF2-40B4-BE49-F238E27FC236}">
                    <a16:creationId xmlns:a16="http://schemas.microsoft.com/office/drawing/2014/main" id="{6D34E950-06E7-4E8C-809F-92AAE5495586}"/>
                  </a:ext>
                </a:extLst>
              </p:cNvPr>
              <p:cNvPicPr/>
              <p:nvPr/>
            </p:nvPicPr>
            <p:blipFill>
              <a:blip r:embed="rId14"/>
              <a:stretch>
                <a:fillRect/>
              </a:stretch>
            </p:blipFill>
            <p:spPr>
              <a:xfrm>
                <a:off x="7221676" y="4775756"/>
                <a:ext cx="21276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7F5C5D87-F1DC-435C-8C05-3CFD93625944}"/>
                  </a:ext>
                </a:extLst>
              </p14:cNvPr>
              <p14:cNvContentPartPr/>
              <p14:nvPr/>
            </p14:nvContentPartPr>
            <p14:xfrm>
              <a:off x="7439116" y="4876556"/>
              <a:ext cx="360" cy="4680"/>
            </p14:xfrm>
          </p:contentPart>
        </mc:Choice>
        <mc:Fallback xmlns="">
          <p:pic>
            <p:nvPicPr>
              <p:cNvPr id="11" name="Ink 10">
                <a:extLst>
                  <a:ext uri="{FF2B5EF4-FFF2-40B4-BE49-F238E27FC236}">
                    <a16:creationId xmlns:a16="http://schemas.microsoft.com/office/drawing/2014/main" id="{7F5C5D87-F1DC-435C-8C05-3CFD93625944}"/>
                  </a:ext>
                </a:extLst>
              </p:cNvPr>
              <p:cNvPicPr/>
              <p:nvPr/>
            </p:nvPicPr>
            <p:blipFill>
              <a:blip r:embed="rId18"/>
              <a:stretch>
                <a:fillRect/>
              </a:stretch>
            </p:blipFill>
            <p:spPr>
              <a:xfrm>
                <a:off x="7349116" y="4696916"/>
                <a:ext cx="180000" cy="364320"/>
              </a:xfrm>
              <a:prstGeom prst="rect">
                <a:avLst/>
              </a:prstGeom>
            </p:spPr>
          </p:pic>
        </mc:Fallback>
      </mc:AlternateContent>
      <p:sp>
        <p:nvSpPr>
          <p:cNvPr id="20" name="TextBox 19">
            <a:extLst>
              <a:ext uri="{FF2B5EF4-FFF2-40B4-BE49-F238E27FC236}">
                <a16:creationId xmlns:a16="http://schemas.microsoft.com/office/drawing/2014/main" id="{6364636B-F286-4E57-9B0A-4B9071FF86A1}"/>
              </a:ext>
            </a:extLst>
          </p:cNvPr>
          <p:cNvSpPr txBox="1"/>
          <p:nvPr/>
        </p:nvSpPr>
        <p:spPr>
          <a:xfrm>
            <a:off x="5154640" y="4090822"/>
            <a:ext cx="2058396" cy="246221"/>
          </a:xfrm>
          <a:prstGeom prst="rect">
            <a:avLst/>
          </a:prstGeom>
          <a:noFill/>
        </p:spPr>
        <p:txBody>
          <a:bodyPr wrap="square" rtlCol="0">
            <a:spAutoFit/>
          </a:bodyPr>
          <a:lstStyle/>
          <a:p>
            <a:r>
              <a:rPr lang="en-IN" sz="1000" dirty="0">
                <a:solidFill>
                  <a:schemeClr val="tx1">
                    <a:lumMod val="85000"/>
                  </a:schemeClr>
                </a:solidFill>
              </a:rPr>
              <a:t>Sources – https://www.mdpi.com</a:t>
            </a:r>
          </a:p>
        </p:txBody>
      </p:sp>
    </p:spTree>
    <p:extLst>
      <p:ext uri="{BB962C8B-B14F-4D97-AF65-F5344CB8AC3E}">
        <p14:creationId xmlns:p14="http://schemas.microsoft.com/office/powerpoint/2010/main" val="406778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9118-62EF-4436-9EA8-9C0A3255B683}"/>
              </a:ext>
            </a:extLst>
          </p:cNvPr>
          <p:cNvSpPr>
            <a:spLocks noGrp="1"/>
          </p:cNvSpPr>
          <p:nvPr>
            <p:ph type="title"/>
          </p:nvPr>
        </p:nvSpPr>
        <p:spPr>
          <a:xfrm>
            <a:off x="1038101" y="509764"/>
            <a:ext cx="10198858" cy="827969"/>
          </a:xfrm>
        </p:spPr>
        <p:txBody>
          <a:bodyPr>
            <a:normAutofit/>
          </a:bodyPr>
          <a:lstStyle/>
          <a:p>
            <a:pPr algn="ctr"/>
            <a:r>
              <a:rPr lang="en-IN" sz="4400" dirty="0">
                <a:solidFill>
                  <a:schemeClr val="tx1">
                    <a:lumMod val="85000"/>
                  </a:schemeClr>
                </a:solidFill>
                <a:latin typeface="Times New Roman" panose="02020603050405020304" pitchFamily="18" charset="0"/>
                <a:cs typeface="Times New Roman" panose="02020603050405020304" pitchFamily="18" charset="0"/>
              </a:rPr>
              <a:t>Abstract</a:t>
            </a:r>
          </a:p>
        </p:txBody>
      </p:sp>
      <p:pic>
        <p:nvPicPr>
          <p:cNvPr id="5" name="Content Placeholder 4">
            <a:extLst>
              <a:ext uri="{FF2B5EF4-FFF2-40B4-BE49-F238E27FC236}">
                <a16:creationId xmlns:a16="http://schemas.microsoft.com/office/drawing/2014/main" id="{799970DB-57FC-48B9-960D-E4230684663F}"/>
              </a:ext>
            </a:extLst>
          </p:cNvPr>
          <p:cNvPicPr>
            <a:picLocks noGrp="1" noChangeAspect="1"/>
          </p:cNvPicPr>
          <p:nvPr>
            <p:ph idx="1"/>
          </p:nvPr>
        </p:nvPicPr>
        <p:blipFill rotWithShape="1">
          <a:blip r:embed="rId3"/>
          <a:srcRect t="9028"/>
          <a:stretch/>
        </p:blipFill>
        <p:spPr>
          <a:xfrm>
            <a:off x="1038101" y="1618721"/>
            <a:ext cx="3942489" cy="3901546"/>
          </a:xfrm>
        </p:spPr>
      </p:pic>
      <p:pic>
        <p:nvPicPr>
          <p:cNvPr id="6" name="Picture 5">
            <a:extLst>
              <a:ext uri="{FF2B5EF4-FFF2-40B4-BE49-F238E27FC236}">
                <a16:creationId xmlns:a16="http://schemas.microsoft.com/office/drawing/2014/main" id="{9F76F6C6-8969-41C3-B22B-F93DB872D435}"/>
              </a:ext>
            </a:extLst>
          </p:cNvPr>
          <p:cNvPicPr>
            <a:picLocks noChangeAspect="1"/>
          </p:cNvPicPr>
          <p:nvPr/>
        </p:nvPicPr>
        <p:blipFill rotWithShape="1">
          <a:blip r:embed="rId4"/>
          <a:srcRect l="1589" t="2292" r="1159" b="9093"/>
          <a:stretch/>
        </p:blipFill>
        <p:spPr>
          <a:xfrm>
            <a:off x="5508080" y="2282295"/>
            <a:ext cx="6220178" cy="2293409"/>
          </a:xfrm>
          <a:prstGeom prst="rect">
            <a:avLst/>
          </a:prstGeom>
        </p:spPr>
      </p:pic>
      <p:sp>
        <p:nvSpPr>
          <p:cNvPr id="8" name="TextBox 7">
            <a:extLst>
              <a:ext uri="{FF2B5EF4-FFF2-40B4-BE49-F238E27FC236}">
                <a16:creationId xmlns:a16="http://schemas.microsoft.com/office/drawing/2014/main" id="{05BBC536-C0E3-4668-AC77-9C68B6D0F54E}"/>
              </a:ext>
            </a:extLst>
          </p:cNvPr>
          <p:cNvSpPr txBox="1"/>
          <p:nvPr/>
        </p:nvSpPr>
        <p:spPr>
          <a:xfrm>
            <a:off x="7211412" y="4575704"/>
            <a:ext cx="2600960" cy="246221"/>
          </a:xfrm>
          <a:prstGeom prst="rect">
            <a:avLst/>
          </a:prstGeom>
          <a:noFill/>
        </p:spPr>
        <p:txBody>
          <a:bodyPr wrap="square">
            <a:spAutoFit/>
          </a:bodyPr>
          <a:lstStyle/>
          <a:p>
            <a:r>
              <a:rPr lang="en-IN" sz="1000" dirty="0">
                <a:solidFill>
                  <a:schemeClr val="tx1">
                    <a:lumMod val="85000"/>
                  </a:schemeClr>
                </a:solidFill>
              </a:rPr>
              <a:t>Source -  https://www.spiedigitallibrary.org/</a:t>
            </a:r>
          </a:p>
        </p:txBody>
      </p:sp>
    </p:spTree>
    <p:extLst>
      <p:ext uri="{BB962C8B-B14F-4D97-AF65-F5344CB8AC3E}">
        <p14:creationId xmlns:p14="http://schemas.microsoft.com/office/powerpoint/2010/main" val="366429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A72A0A-2408-4AC9-B5F4-FDFC9A28E6EA}"/>
              </a:ext>
            </a:extLst>
          </p:cNvPr>
          <p:cNvPicPr>
            <a:picLocks noChangeAspect="1"/>
          </p:cNvPicPr>
          <p:nvPr/>
        </p:nvPicPr>
        <p:blipFill>
          <a:blip r:embed="rId3"/>
          <a:stretch>
            <a:fillRect/>
          </a:stretch>
        </p:blipFill>
        <p:spPr>
          <a:xfrm>
            <a:off x="375617" y="1208128"/>
            <a:ext cx="6085891" cy="1976804"/>
          </a:xfrm>
          <a:prstGeom prst="rect">
            <a:avLst/>
          </a:prstGeom>
        </p:spPr>
      </p:pic>
      <p:sp>
        <p:nvSpPr>
          <p:cNvPr id="8" name="Title 1">
            <a:extLst>
              <a:ext uri="{FF2B5EF4-FFF2-40B4-BE49-F238E27FC236}">
                <a16:creationId xmlns:a16="http://schemas.microsoft.com/office/drawing/2014/main" id="{3625D420-0FF2-43D6-A5E9-2464189ACD08}"/>
              </a:ext>
            </a:extLst>
          </p:cNvPr>
          <p:cNvSpPr>
            <a:spLocks noGrp="1"/>
          </p:cNvSpPr>
          <p:nvPr>
            <p:ph type="title"/>
          </p:nvPr>
        </p:nvSpPr>
        <p:spPr>
          <a:xfrm>
            <a:off x="996571" y="356396"/>
            <a:ext cx="10198858" cy="827969"/>
          </a:xfrm>
        </p:spPr>
        <p:txBody>
          <a:bodyPr>
            <a:normAutofit/>
          </a:bodyPr>
          <a:lstStyle/>
          <a:p>
            <a:pPr algn="ctr"/>
            <a:r>
              <a:rPr lang="en-IN" sz="4400" dirty="0">
                <a:solidFill>
                  <a:schemeClr val="tx1">
                    <a:lumMod val="85000"/>
                  </a:schemeClr>
                </a:solidFill>
                <a:latin typeface="Times New Roman" panose="02020603050405020304" pitchFamily="18" charset="0"/>
                <a:cs typeface="Times New Roman" panose="02020603050405020304" pitchFamily="18" charset="0"/>
              </a:rPr>
              <a:t>Introduction</a:t>
            </a:r>
          </a:p>
        </p:txBody>
      </p:sp>
      <p:sp>
        <p:nvSpPr>
          <p:cNvPr id="9" name="TextBox 8">
            <a:extLst>
              <a:ext uri="{FF2B5EF4-FFF2-40B4-BE49-F238E27FC236}">
                <a16:creationId xmlns:a16="http://schemas.microsoft.com/office/drawing/2014/main" id="{D22CDFEC-B1DB-4765-8AB0-392A2865F305}"/>
              </a:ext>
            </a:extLst>
          </p:cNvPr>
          <p:cNvSpPr txBox="1"/>
          <p:nvPr/>
        </p:nvSpPr>
        <p:spPr>
          <a:xfrm>
            <a:off x="2205485" y="3207715"/>
            <a:ext cx="2319655" cy="246221"/>
          </a:xfrm>
          <a:prstGeom prst="rect">
            <a:avLst/>
          </a:prstGeom>
          <a:noFill/>
        </p:spPr>
        <p:txBody>
          <a:bodyPr wrap="square">
            <a:spAutoFit/>
          </a:bodyPr>
          <a:lstStyle/>
          <a:p>
            <a:r>
              <a:rPr lang="en-IN" sz="1000" dirty="0">
                <a:solidFill>
                  <a:schemeClr val="tx1">
                    <a:lumMod val="85000"/>
                  </a:schemeClr>
                </a:solidFill>
              </a:rPr>
              <a:t>Source - https://www.researchgate.net/</a:t>
            </a:r>
          </a:p>
        </p:txBody>
      </p:sp>
      <p:pic>
        <p:nvPicPr>
          <p:cNvPr id="11" name="Picture 10">
            <a:extLst>
              <a:ext uri="{FF2B5EF4-FFF2-40B4-BE49-F238E27FC236}">
                <a16:creationId xmlns:a16="http://schemas.microsoft.com/office/drawing/2014/main" id="{DF1138C6-E1CC-457F-9DD3-1A08E84A0676}"/>
              </a:ext>
            </a:extLst>
          </p:cNvPr>
          <p:cNvPicPr>
            <a:picLocks noChangeAspect="1"/>
          </p:cNvPicPr>
          <p:nvPr/>
        </p:nvPicPr>
        <p:blipFill>
          <a:blip r:embed="rId4"/>
          <a:stretch>
            <a:fillRect/>
          </a:stretch>
        </p:blipFill>
        <p:spPr>
          <a:xfrm>
            <a:off x="7326921" y="1848184"/>
            <a:ext cx="4066354" cy="3695336"/>
          </a:xfrm>
          <a:prstGeom prst="rect">
            <a:avLst/>
          </a:prstGeom>
        </p:spPr>
      </p:pic>
      <p:sp>
        <p:nvSpPr>
          <p:cNvPr id="12" name="TextBox 11">
            <a:extLst>
              <a:ext uri="{FF2B5EF4-FFF2-40B4-BE49-F238E27FC236}">
                <a16:creationId xmlns:a16="http://schemas.microsoft.com/office/drawing/2014/main" id="{48E97DA7-4328-4F12-A912-2EC2971FBDAD}"/>
              </a:ext>
            </a:extLst>
          </p:cNvPr>
          <p:cNvSpPr txBox="1"/>
          <p:nvPr/>
        </p:nvSpPr>
        <p:spPr>
          <a:xfrm>
            <a:off x="8337249" y="5543520"/>
            <a:ext cx="2045697" cy="246221"/>
          </a:xfrm>
          <a:prstGeom prst="rect">
            <a:avLst/>
          </a:prstGeom>
          <a:noFill/>
        </p:spPr>
        <p:txBody>
          <a:bodyPr wrap="square">
            <a:spAutoFit/>
          </a:bodyPr>
          <a:lstStyle/>
          <a:p>
            <a:r>
              <a:rPr lang="en-IN" sz="1000" dirty="0">
                <a:solidFill>
                  <a:schemeClr val="tx1">
                    <a:lumMod val="85000"/>
                  </a:schemeClr>
                </a:solidFill>
              </a:rPr>
              <a:t>Source - https://thegradient.pub/</a:t>
            </a:r>
          </a:p>
        </p:txBody>
      </p:sp>
      <p:pic>
        <p:nvPicPr>
          <p:cNvPr id="1026" name="Picture 2">
            <a:extLst>
              <a:ext uri="{FF2B5EF4-FFF2-40B4-BE49-F238E27FC236}">
                <a16:creationId xmlns:a16="http://schemas.microsoft.com/office/drawing/2014/main" id="{EF2BDD9D-5F9F-4155-8608-628385A5083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89" t="10095" r="6212" b="13901"/>
          <a:stretch/>
        </p:blipFill>
        <p:spPr bwMode="auto">
          <a:xfrm>
            <a:off x="1236130" y="3695852"/>
            <a:ext cx="4258363" cy="255693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02AB653-B44B-4444-9887-7D3CF2496DBB}"/>
              </a:ext>
            </a:extLst>
          </p:cNvPr>
          <p:cNvSpPr txBox="1"/>
          <p:nvPr/>
        </p:nvSpPr>
        <p:spPr>
          <a:xfrm>
            <a:off x="2205485" y="6255383"/>
            <a:ext cx="2442341" cy="246221"/>
          </a:xfrm>
          <a:prstGeom prst="rect">
            <a:avLst/>
          </a:prstGeom>
          <a:noFill/>
        </p:spPr>
        <p:txBody>
          <a:bodyPr wrap="square">
            <a:spAutoFit/>
          </a:bodyPr>
          <a:lstStyle/>
          <a:p>
            <a:r>
              <a:rPr lang="en-IN" sz="1000" dirty="0">
                <a:solidFill>
                  <a:schemeClr val="tx1">
                    <a:lumMod val="85000"/>
                  </a:schemeClr>
                </a:solidFill>
                <a:cs typeface="Times New Roman" panose="02020603050405020304" pitchFamily="18" charset="0"/>
              </a:rPr>
              <a:t>Source - https://developer.squareup.com/</a:t>
            </a:r>
          </a:p>
        </p:txBody>
      </p:sp>
    </p:spTree>
    <p:extLst>
      <p:ext uri="{BB962C8B-B14F-4D97-AF65-F5344CB8AC3E}">
        <p14:creationId xmlns:p14="http://schemas.microsoft.com/office/powerpoint/2010/main" val="87446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BE94-88C0-400D-8941-3BD34F2E8A66}"/>
              </a:ext>
            </a:extLst>
          </p:cNvPr>
          <p:cNvSpPr>
            <a:spLocks noGrp="1"/>
          </p:cNvSpPr>
          <p:nvPr>
            <p:ph type="title"/>
          </p:nvPr>
        </p:nvSpPr>
        <p:spPr>
          <a:xfrm>
            <a:off x="550199" y="384392"/>
            <a:ext cx="11091600" cy="720725"/>
          </a:xfrm>
        </p:spPr>
        <p:txBody>
          <a:bodyPr>
            <a:normAutofit fontScale="90000"/>
          </a:bodyPr>
          <a:lstStyle/>
          <a:p>
            <a:pPr algn="ctr"/>
            <a:r>
              <a:rPr lang="en-IN" dirty="0">
                <a:solidFill>
                  <a:schemeClr val="tx1">
                    <a:lumMod val="85000"/>
                  </a:schemeClr>
                </a:solidFill>
              </a:rPr>
              <a:t>Methodology</a:t>
            </a:r>
          </a:p>
        </p:txBody>
      </p:sp>
      <p:pic>
        <p:nvPicPr>
          <p:cNvPr id="5" name="Content Placeholder 4">
            <a:extLst>
              <a:ext uri="{FF2B5EF4-FFF2-40B4-BE49-F238E27FC236}">
                <a16:creationId xmlns:a16="http://schemas.microsoft.com/office/drawing/2014/main" id="{3F374D70-F8D5-44A0-9497-2825FC4D00BC}"/>
              </a:ext>
            </a:extLst>
          </p:cNvPr>
          <p:cNvPicPr>
            <a:picLocks noGrp="1" noChangeAspect="1"/>
          </p:cNvPicPr>
          <p:nvPr>
            <p:ph idx="1"/>
          </p:nvPr>
        </p:nvPicPr>
        <p:blipFill rotWithShape="1">
          <a:blip r:embed="rId3"/>
          <a:srcRect t="8602"/>
          <a:stretch/>
        </p:blipFill>
        <p:spPr>
          <a:xfrm>
            <a:off x="675274" y="1400157"/>
            <a:ext cx="10841451" cy="3637492"/>
          </a:xfrm>
        </p:spPr>
      </p:pic>
      <p:sp>
        <p:nvSpPr>
          <p:cNvPr id="7" name="TextBox 6">
            <a:extLst>
              <a:ext uri="{FF2B5EF4-FFF2-40B4-BE49-F238E27FC236}">
                <a16:creationId xmlns:a16="http://schemas.microsoft.com/office/drawing/2014/main" id="{3B0D3C71-F084-4B03-BD2A-029E8E1365CF}"/>
              </a:ext>
            </a:extLst>
          </p:cNvPr>
          <p:cNvSpPr txBox="1"/>
          <p:nvPr/>
        </p:nvSpPr>
        <p:spPr>
          <a:xfrm>
            <a:off x="776359" y="5195357"/>
            <a:ext cx="4184593" cy="369332"/>
          </a:xfrm>
          <a:prstGeom prst="rect">
            <a:avLst/>
          </a:prstGeom>
          <a:noFill/>
        </p:spPr>
        <p:txBody>
          <a:bodyPr wrap="square" rtlCol="0">
            <a:spAutoFit/>
          </a:bodyPr>
          <a:lstStyle/>
          <a:p>
            <a:pPr algn="ctr"/>
            <a:r>
              <a:rPr lang="en-IN" sz="1800" b="0" i="0" u="none" strike="noStrike" baseline="0" dirty="0">
                <a:solidFill>
                  <a:schemeClr val="tx1">
                    <a:lumMod val="85000"/>
                  </a:schemeClr>
                </a:solidFill>
                <a:latin typeface="NimbusRomNo9L-Medi"/>
              </a:rPr>
              <a:t>Coarse RX Detection </a:t>
            </a:r>
            <a:endParaRPr lang="en-IN" dirty="0">
              <a:solidFill>
                <a:schemeClr val="tx1">
                  <a:lumMod val="85000"/>
                </a:schemeClr>
              </a:solidFill>
            </a:endParaRPr>
          </a:p>
        </p:txBody>
      </p:sp>
      <p:sp>
        <p:nvSpPr>
          <p:cNvPr id="8" name="TextBox 7">
            <a:extLst>
              <a:ext uri="{FF2B5EF4-FFF2-40B4-BE49-F238E27FC236}">
                <a16:creationId xmlns:a16="http://schemas.microsoft.com/office/drawing/2014/main" id="{69608C15-F483-4DE2-B5CE-91AD357D654D}"/>
              </a:ext>
            </a:extLst>
          </p:cNvPr>
          <p:cNvSpPr txBox="1"/>
          <p:nvPr/>
        </p:nvSpPr>
        <p:spPr>
          <a:xfrm>
            <a:off x="5062037" y="5211002"/>
            <a:ext cx="4184593" cy="646331"/>
          </a:xfrm>
          <a:prstGeom prst="rect">
            <a:avLst/>
          </a:prstGeom>
          <a:noFill/>
        </p:spPr>
        <p:txBody>
          <a:bodyPr wrap="square" rtlCol="0">
            <a:spAutoFit/>
          </a:bodyPr>
          <a:lstStyle/>
          <a:p>
            <a:pPr algn="ctr"/>
            <a:r>
              <a:rPr lang="en-IN" sz="1800" b="0" i="0" u="none" strike="noStrike" baseline="0" dirty="0">
                <a:solidFill>
                  <a:schemeClr val="tx1">
                    <a:lumMod val="85000"/>
                  </a:schemeClr>
                </a:solidFill>
                <a:latin typeface="NimbusRomNo9L-Medi"/>
              </a:rPr>
              <a:t>Discriminative Semi-Supervised Learning GAN Network</a:t>
            </a:r>
            <a:endParaRPr lang="en-IN" dirty="0">
              <a:solidFill>
                <a:schemeClr val="tx1">
                  <a:lumMod val="85000"/>
                </a:schemeClr>
              </a:solidFill>
            </a:endParaRPr>
          </a:p>
        </p:txBody>
      </p:sp>
      <p:sp>
        <p:nvSpPr>
          <p:cNvPr id="9" name="TextBox 8">
            <a:extLst>
              <a:ext uri="{FF2B5EF4-FFF2-40B4-BE49-F238E27FC236}">
                <a16:creationId xmlns:a16="http://schemas.microsoft.com/office/drawing/2014/main" id="{7787E01E-0A6C-4527-9AD3-3D3649619DBD}"/>
              </a:ext>
            </a:extLst>
          </p:cNvPr>
          <p:cNvSpPr txBox="1"/>
          <p:nvPr/>
        </p:nvSpPr>
        <p:spPr>
          <a:xfrm>
            <a:off x="9448800" y="5211002"/>
            <a:ext cx="2067925" cy="646331"/>
          </a:xfrm>
          <a:prstGeom prst="rect">
            <a:avLst/>
          </a:prstGeom>
          <a:noFill/>
        </p:spPr>
        <p:txBody>
          <a:bodyPr wrap="square" rtlCol="0">
            <a:spAutoFit/>
          </a:bodyPr>
          <a:lstStyle/>
          <a:p>
            <a:pPr algn="ctr"/>
            <a:r>
              <a:rPr lang="en-IN" sz="1800" b="0" i="0" u="none" strike="noStrike" baseline="0" dirty="0">
                <a:solidFill>
                  <a:schemeClr val="tx1">
                    <a:lumMod val="85000"/>
                  </a:schemeClr>
                </a:solidFill>
                <a:latin typeface="NimbusRomNo9L-Medi"/>
              </a:rPr>
              <a:t>Refined RX Detection</a:t>
            </a:r>
            <a:endParaRPr lang="en-IN" dirty="0">
              <a:solidFill>
                <a:schemeClr val="tx1">
                  <a:lumMod val="85000"/>
                </a:schemeClr>
              </a:solidFill>
            </a:endParaRPr>
          </a:p>
        </p:txBody>
      </p:sp>
      <p:sp>
        <p:nvSpPr>
          <p:cNvPr id="10" name="TextBox 9">
            <a:extLst>
              <a:ext uri="{FF2B5EF4-FFF2-40B4-BE49-F238E27FC236}">
                <a16:creationId xmlns:a16="http://schemas.microsoft.com/office/drawing/2014/main" id="{C7621245-97C3-4DBA-AE2D-F1EBBCE00D57}"/>
              </a:ext>
            </a:extLst>
          </p:cNvPr>
          <p:cNvSpPr txBox="1"/>
          <p:nvPr/>
        </p:nvSpPr>
        <p:spPr>
          <a:xfrm>
            <a:off x="7855145" y="1140404"/>
            <a:ext cx="3661580" cy="246221"/>
          </a:xfrm>
          <a:prstGeom prst="rect">
            <a:avLst/>
          </a:prstGeom>
          <a:noFill/>
        </p:spPr>
        <p:txBody>
          <a:bodyPr wrap="none" rtlCol="0">
            <a:spAutoFit/>
          </a:bodyPr>
          <a:lstStyle/>
          <a:p>
            <a:r>
              <a:rPr lang="en-IN" sz="1000" dirty="0">
                <a:solidFill>
                  <a:schemeClr val="tx1">
                    <a:lumMod val="85000"/>
                  </a:schemeClr>
                </a:solidFill>
              </a:rPr>
              <a:t>Source - https://ieeexplore.ieee.org/abstract/document/9323688</a:t>
            </a:r>
          </a:p>
        </p:txBody>
      </p:sp>
    </p:spTree>
    <p:extLst>
      <p:ext uri="{BB962C8B-B14F-4D97-AF65-F5344CB8AC3E}">
        <p14:creationId xmlns:p14="http://schemas.microsoft.com/office/powerpoint/2010/main" val="2576969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3D0B-3262-4B65-B93E-8CC9B752FAA6}"/>
              </a:ext>
            </a:extLst>
          </p:cNvPr>
          <p:cNvSpPr>
            <a:spLocks noGrp="1"/>
          </p:cNvSpPr>
          <p:nvPr>
            <p:ph type="title"/>
          </p:nvPr>
        </p:nvSpPr>
        <p:spPr>
          <a:xfrm>
            <a:off x="550862" y="439000"/>
            <a:ext cx="11091600" cy="737658"/>
          </a:xfrm>
        </p:spPr>
        <p:txBody>
          <a:bodyPr/>
          <a:lstStyle/>
          <a:p>
            <a:pPr algn="ctr"/>
            <a:r>
              <a:rPr lang="en-IN" dirty="0">
                <a:solidFill>
                  <a:schemeClr val="tx1">
                    <a:lumMod val="85000"/>
                  </a:schemeClr>
                </a:solidFill>
                <a:latin typeface="Times New Roman" panose="02020603050405020304" pitchFamily="18" charset="0"/>
                <a:cs typeface="Times New Roman" panose="02020603050405020304" pitchFamily="18" charset="0"/>
              </a:rPr>
              <a:t>I.</a:t>
            </a:r>
            <a:r>
              <a:rPr lang="en-IN" sz="4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 Coarse RX Detection</a:t>
            </a:r>
            <a:endParaRPr lang="en-IN"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6E556FC-18BF-4C5D-8138-D1637DB932CD}"/>
              </a:ext>
            </a:extLst>
          </p:cNvPr>
          <p:cNvPicPr>
            <a:picLocks noGrp="1" noChangeAspect="1"/>
          </p:cNvPicPr>
          <p:nvPr>
            <p:ph idx="1"/>
          </p:nvPr>
        </p:nvPicPr>
        <p:blipFill rotWithShape="1">
          <a:blip r:embed="rId3"/>
          <a:srcRect r="61246"/>
          <a:stretch/>
        </p:blipFill>
        <p:spPr>
          <a:xfrm>
            <a:off x="1056171" y="1703002"/>
            <a:ext cx="4201525" cy="3979862"/>
          </a:xfrm>
        </p:spPr>
      </p:pic>
      <p:sp>
        <p:nvSpPr>
          <p:cNvPr id="6" name="TextBox 5">
            <a:extLst>
              <a:ext uri="{FF2B5EF4-FFF2-40B4-BE49-F238E27FC236}">
                <a16:creationId xmlns:a16="http://schemas.microsoft.com/office/drawing/2014/main" id="{3231B19D-892E-4613-8D31-A04895BD97E3}"/>
              </a:ext>
            </a:extLst>
          </p:cNvPr>
          <p:cNvSpPr txBox="1"/>
          <p:nvPr/>
        </p:nvSpPr>
        <p:spPr>
          <a:xfrm>
            <a:off x="1326143" y="5682864"/>
            <a:ext cx="3661580" cy="246221"/>
          </a:xfrm>
          <a:prstGeom prst="rect">
            <a:avLst/>
          </a:prstGeom>
          <a:noFill/>
        </p:spPr>
        <p:txBody>
          <a:bodyPr wrap="none" rtlCol="0">
            <a:spAutoFit/>
          </a:bodyPr>
          <a:lstStyle/>
          <a:p>
            <a:r>
              <a:rPr lang="en-IN" sz="1000" dirty="0">
                <a:solidFill>
                  <a:schemeClr val="tx1">
                    <a:lumMod val="85000"/>
                  </a:schemeClr>
                </a:solidFill>
              </a:rPr>
              <a:t>Source - https://ieeexplore.ieee.org/abstract/document/9323688</a:t>
            </a:r>
          </a:p>
        </p:txBody>
      </p:sp>
      <p:sp>
        <p:nvSpPr>
          <p:cNvPr id="9" name="TextBox 8">
            <a:extLst>
              <a:ext uri="{FF2B5EF4-FFF2-40B4-BE49-F238E27FC236}">
                <a16:creationId xmlns:a16="http://schemas.microsoft.com/office/drawing/2014/main" id="{3EAB1EFB-24A0-4B08-A7D4-6677C14462A4}"/>
              </a:ext>
            </a:extLst>
          </p:cNvPr>
          <p:cNvSpPr txBox="1"/>
          <p:nvPr/>
        </p:nvSpPr>
        <p:spPr>
          <a:xfrm>
            <a:off x="7110883" y="1959846"/>
            <a:ext cx="3473515" cy="400110"/>
          </a:xfrm>
          <a:prstGeom prst="rect">
            <a:avLst/>
          </a:prstGeom>
          <a:noFill/>
        </p:spPr>
        <p:txBody>
          <a:bodyPr wrap="none" rtlCol="0">
            <a:spAutoFit/>
          </a:bodyPr>
          <a:lstStyle/>
          <a:p>
            <a:r>
              <a:rPr lang="en-IN" sz="2000" b="1" i="0" u="none" strike="noStrike" baseline="0" dirty="0">
                <a:latin typeface="NimbusRomNo9L-Regu"/>
              </a:rPr>
              <a:t>Mahalanobis</a:t>
            </a:r>
            <a:r>
              <a:rPr lang="en-IN" sz="2000" b="0" i="0" u="none" strike="noStrike" baseline="0" dirty="0">
                <a:latin typeface="NimbusRomNo9L-Regu"/>
              </a:rPr>
              <a:t> </a:t>
            </a:r>
            <a:r>
              <a:rPr lang="en-IN" sz="2000" b="1" dirty="0">
                <a:latin typeface="NimbusRomNo9L-Regu"/>
              </a:rPr>
              <a:t>D</a:t>
            </a:r>
            <a:r>
              <a:rPr lang="en-IN" sz="2000" b="1" i="0" u="none" strike="noStrike" baseline="0" dirty="0">
                <a:latin typeface="NimbusRomNo9L-Regu"/>
              </a:rPr>
              <a:t>istance Formula</a:t>
            </a:r>
            <a:endParaRPr lang="en-IN" sz="2000" dirty="0">
              <a:solidFill>
                <a:schemeClr val="tx1">
                  <a:lumMod val="85000"/>
                </a:schemeClr>
              </a:solidFill>
            </a:endParaRPr>
          </a:p>
        </p:txBody>
      </p:sp>
      <p:pic>
        <p:nvPicPr>
          <p:cNvPr id="10" name="Picture 9">
            <a:extLst>
              <a:ext uri="{FF2B5EF4-FFF2-40B4-BE49-F238E27FC236}">
                <a16:creationId xmlns:a16="http://schemas.microsoft.com/office/drawing/2014/main" id="{2979F592-754B-4FA7-95EA-EA509AA0D113}"/>
              </a:ext>
            </a:extLst>
          </p:cNvPr>
          <p:cNvPicPr>
            <a:picLocks noChangeAspect="1"/>
          </p:cNvPicPr>
          <p:nvPr/>
        </p:nvPicPr>
        <p:blipFill>
          <a:blip r:embed="rId4"/>
          <a:stretch>
            <a:fillRect/>
          </a:stretch>
        </p:blipFill>
        <p:spPr>
          <a:xfrm>
            <a:off x="5798054" y="2359956"/>
            <a:ext cx="5844408" cy="2408545"/>
          </a:xfrm>
          <a:prstGeom prst="rect">
            <a:avLst/>
          </a:prstGeom>
        </p:spPr>
      </p:pic>
    </p:spTree>
    <p:extLst>
      <p:ext uri="{BB962C8B-B14F-4D97-AF65-F5344CB8AC3E}">
        <p14:creationId xmlns:p14="http://schemas.microsoft.com/office/powerpoint/2010/main" val="291269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3D0B-3262-4B65-B93E-8CC9B752FAA6}"/>
              </a:ext>
            </a:extLst>
          </p:cNvPr>
          <p:cNvSpPr>
            <a:spLocks noGrp="1"/>
          </p:cNvSpPr>
          <p:nvPr>
            <p:ph type="title"/>
          </p:nvPr>
        </p:nvSpPr>
        <p:spPr>
          <a:xfrm>
            <a:off x="550862" y="439000"/>
            <a:ext cx="11091600" cy="737658"/>
          </a:xfrm>
        </p:spPr>
        <p:txBody>
          <a:bodyPr/>
          <a:lstStyle/>
          <a:p>
            <a:pPr algn="ctr"/>
            <a:r>
              <a:rPr lang="en-IN" dirty="0">
                <a:solidFill>
                  <a:schemeClr val="tx1">
                    <a:lumMod val="85000"/>
                  </a:schemeClr>
                </a:solidFill>
                <a:latin typeface="Times New Roman" panose="02020603050405020304" pitchFamily="18" charset="0"/>
                <a:cs typeface="Times New Roman" panose="02020603050405020304" pitchFamily="18" charset="0"/>
              </a:rPr>
              <a:t>II.</a:t>
            </a:r>
            <a:r>
              <a:rPr lang="en-IN" sz="4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 (a) Discriminative Semi-Supervised GAN</a:t>
            </a:r>
            <a:endParaRPr lang="en-IN"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231B19D-892E-4613-8D31-A04895BD97E3}"/>
              </a:ext>
            </a:extLst>
          </p:cNvPr>
          <p:cNvSpPr txBox="1"/>
          <p:nvPr/>
        </p:nvSpPr>
        <p:spPr>
          <a:xfrm>
            <a:off x="4265209" y="5896948"/>
            <a:ext cx="3661580" cy="246221"/>
          </a:xfrm>
          <a:prstGeom prst="rect">
            <a:avLst/>
          </a:prstGeom>
          <a:noFill/>
        </p:spPr>
        <p:txBody>
          <a:bodyPr wrap="none" rtlCol="0">
            <a:spAutoFit/>
          </a:bodyPr>
          <a:lstStyle/>
          <a:p>
            <a:r>
              <a:rPr lang="en-IN" sz="1000" dirty="0">
                <a:solidFill>
                  <a:schemeClr val="tx1">
                    <a:lumMod val="85000"/>
                  </a:schemeClr>
                </a:solidFill>
              </a:rPr>
              <a:t>Source - https://ieeexplore.ieee.org/abstract/document/9323688</a:t>
            </a:r>
          </a:p>
        </p:txBody>
      </p:sp>
      <p:pic>
        <p:nvPicPr>
          <p:cNvPr id="8" name="Picture 7">
            <a:extLst>
              <a:ext uri="{FF2B5EF4-FFF2-40B4-BE49-F238E27FC236}">
                <a16:creationId xmlns:a16="http://schemas.microsoft.com/office/drawing/2014/main" id="{A3C5E248-CC84-48D7-AC9F-8B39930C9DDC}"/>
              </a:ext>
            </a:extLst>
          </p:cNvPr>
          <p:cNvPicPr>
            <a:picLocks noChangeAspect="1"/>
          </p:cNvPicPr>
          <p:nvPr/>
        </p:nvPicPr>
        <p:blipFill>
          <a:blip r:embed="rId3"/>
          <a:stretch>
            <a:fillRect/>
          </a:stretch>
        </p:blipFill>
        <p:spPr>
          <a:xfrm>
            <a:off x="3940236" y="1717964"/>
            <a:ext cx="4311527" cy="4088010"/>
          </a:xfrm>
          <a:prstGeom prst="rect">
            <a:avLst/>
          </a:prstGeom>
        </p:spPr>
      </p:pic>
    </p:spTree>
    <p:extLst>
      <p:ext uri="{BB962C8B-B14F-4D97-AF65-F5344CB8AC3E}">
        <p14:creationId xmlns:p14="http://schemas.microsoft.com/office/powerpoint/2010/main" val="164599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DABA4B-7BB2-4C89-AAFC-F24C53BB6608}"/>
              </a:ext>
            </a:extLst>
          </p:cNvPr>
          <p:cNvPicPr>
            <a:picLocks noChangeAspect="1"/>
          </p:cNvPicPr>
          <p:nvPr/>
        </p:nvPicPr>
        <p:blipFill rotWithShape="1">
          <a:blip r:embed="rId3"/>
          <a:srcRect t="10582" b="7993"/>
          <a:stretch/>
        </p:blipFill>
        <p:spPr>
          <a:xfrm>
            <a:off x="558357" y="1827712"/>
            <a:ext cx="6105246" cy="295282"/>
          </a:xfrm>
          <a:prstGeom prst="rect">
            <a:avLst/>
          </a:prstGeom>
        </p:spPr>
      </p:pic>
      <p:pic>
        <p:nvPicPr>
          <p:cNvPr id="7" name="Picture 6">
            <a:extLst>
              <a:ext uri="{FF2B5EF4-FFF2-40B4-BE49-F238E27FC236}">
                <a16:creationId xmlns:a16="http://schemas.microsoft.com/office/drawing/2014/main" id="{08F03186-2A83-4F82-9194-F0C50D8F56A7}"/>
              </a:ext>
            </a:extLst>
          </p:cNvPr>
          <p:cNvPicPr>
            <a:picLocks noChangeAspect="1"/>
          </p:cNvPicPr>
          <p:nvPr/>
        </p:nvPicPr>
        <p:blipFill rotWithShape="1">
          <a:blip r:embed="rId4"/>
          <a:srcRect l="1664" t="14672" b="8320"/>
          <a:stretch/>
        </p:blipFill>
        <p:spPr>
          <a:xfrm>
            <a:off x="558357" y="2747741"/>
            <a:ext cx="6105246" cy="561233"/>
          </a:xfrm>
          <a:prstGeom prst="rect">
            <a:avLst/>
          </a:prstGeom>
        </p:spPr>
      </p:pic>
      <p:pic>
        <p:nvPicPr>
          <p:cNvPr id="9" name="Picture 8">
            <a:extLst>
              <a:ext uri="{FF2B5EF4-FFF2-40B4-BE49-F238E27FC236}">
                <a16:creationId xmlns:a16="http://schemas.microsoft.com/office/drawing/2014/main" id="{005AE2D1-C1AA-4D92-885C-950CC6DE58C2}"/>
              </a:ext>
            </a:extLst>
          </p:cNvPr>
          <p:cNvPicPr>
            <a:picLocks noChangeAspect="1"/>
          </p:cNvPicPr>
          <p:nvPr/>
        </p:nvPicPr>
        <p:blipFill rotWithShape="1">
          <a:blip r:embed="rId5"/>
          <a:srcRect t="3253" b="10544"/>
          <a:stretch/>
        </p:blipFill>
        <p:spPr>
          <a:xfrm>
            <a:off x="1749116" y="4044150"/>
            <a:ext cx="3707397" cy="886418"/>
          </a:xfrm>
          <a:prstGeom prst="rect">
            <a:avLst/>
          </a:prstGeom>
        </p:spPr>
      </p:pic>
      <p:sp>
        <p:nvSpPr>
          <p:cNvPr id="10" name="Title 1">
            <a:extLst>
              <a:ext uri="{FF2B5EF4-FFF2-40B4-BE49-F238E27FC236}">
                <a16:creationId xmlns:a16="http://schemas.microsoft.com/office/drawing/2014/main" id="{A135969D-F341-40D8-8765-98C43F250984}"/>
              </a:ext>
            </a:extLst>
          </p:cNvPr>
          <p:cNvSpPr>
            <a:spLocks noGrp="1"/>
          </p:cNvSpPr>
          <p:nvPr>
            <p:ph type="title"/>
          </p:nvPr>
        </p:nvSpPr>
        <p:spPr>
          <a:xfrm>
            <a:off x="550200" y="387048"/>
            <a:ext cx="11091600" cy="737658"/>
          </a:xfrm>
        </p:spPr>
        <p:txBody>
          <a:bodyPr/>
          <a:lstStyle/>
          <a:p>
            <a:pPr algn="ctr"/>
            <a:r>
              <a:rPr lang="en-IN" dirty="0">
                <a:solidFill>
                  <a:schemeClr val="tx1">
                    <a:lumMod val="85000"/>
                  </a:schemeClr>
                </a:solidFill>
                <a:latin typeface="Times New Roman" panose="02020603050405020304" pitchFamily="18" charset="0"/>
                <a:cs typeface="Times New Roman" panose="02020603050405020304" pitchFamily="18" charset="0"/>
              </a:rPr>
              <a:t>III. Loss Function Evaluation</a:t>
            </a:r>
          </a:p>
        </p:txBody>
      </p:sp>
      <p:sp>
        <p:nvSpPr>
          <p:cNvPr id="11" name="TextBox 10">
            <a:extLst>
              <a:ext uri="{FF2B5EF4-FFF2-40B4-BE49-F238E27FC236}">
                <a16:creationId xmlns:a16="http://schemas.microsoft.com/office/drawing/2014/main" id="{F1EC9110-A5F6-43A8-9A1D-7588DA35A511}"/>
              </a:ext>
            </a:extLst>
          </p:cNvPr>
          <p:cNvSpPr txBox="1"/>
          <p:nvPr/>
        </p:nvSpPr>
        <p:spPr>
          <a:xfrm>
            <a:off x="1989078" y="1462294"/>
            <a:ext cx="3243803" cy="369332"/>
          </a:xfrm>
          <a:prstGeom prst="rect">
            <a:avLst/>
          </a:prstGeom>
          <a:noFill/>
        </p:spPr>
        <p:txBody>
          <a:bodyPr wrap="square" rtlCol="0">
            <a:spAutoFit/>
          </a:bodyPr>
          <a:lstStyle/>
          <a:p>
            <a:r>
              <a:rPr lang="en-IN" sz="1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Latent Discriminator Loss L</a:t>
            </a:r>
            <a:r>
              <a:rPr lang="en-IN" sz="2500" b="0" i="0" u="none" strike="noStrike" baseline="-15000" dirty="0">
                <a:solidFill>
                  <a:schemeClr val="tx1">
                    <a:lumMod val="85000"/>
                  </a:schemeClr>
                </a:solidFill>
                <a:latin typeface="Times New Roman" panose="02020603050405020304" pitchFamily="18" charset="0"/>
                <a:cs typeface="Times New Roman" panose="02020603050405020304" pitchFamily="18" charset="0"/>
              </a:rPr>
              <a:t>D</a:t>
            </a:r>
            <a:r>
              <a:rPr lang="en-IN" baseline="-25000" dirty="0">
                <a:solidFill>
                  <a:schemeClr val="tx1">
                    <a:lumMod val="85000"/>
                  </a:schemeClr>
                </a:solidFill>
                <a:latin typeface="Times New Roman" panose="02020603050405020304" pitchFamily="18" charset="0"/>
                <a:cs typeface="Times New Roman" panose="02020603050405020304" pitchFamily="18" charset="0"/>
              </a:rPr>
              <a:t>Z</a:t>
            </a:r>
          </a:p>
        </p:txBody>
      </p:sp>
      <p:sp>
        <p:nvSpPr>
          <p:cNvPr id="12" name="TextBox 11">
            <a:extLst>
              <a:ext uri="{FF2B5EF4-FFF2-40B4-BE49-F238E27FC236}">
                <a16:creationId xmlns:a16="http://schemas.microsoft.com/office/drawing/2014/main" id="{76435915-C4A3-4A8F-BC42-FFB9BB2707AE}"/>
              </a:ext>
            </a:extLst>
          </p:cNvPr>
          <p:cNvSpPr txBox="1"/>
          <p:nvPr/>
        </p:nvSpPr>
        <p:spPr>
          <a:xfrm>
            <a:off x="1894587" y="2399516"/>
            <a:ext cx="3243803" cy="369332"/>
          </a:xfrm>
          <a:prstGeom prst="rect">
            <a:avLst/>
          </a:prstGeom>
          <a:noFill/>
        </p:spPr>
        <p:txBody>
          <a:bodyPr wrap="square" rtlCol="0">
            <a:spAutoFit/>
          </a:bodyPr>
          <a:lstStyle/>
          <a:p>
            <a:r>
              <a:rPr lang="en-IN" dirty="0">
                <a:solidFill>
                  <a:schemeClr val="tx1">
                    <a:lumMod val="85000"/>
                  </a:schemeClr>
                </a:solidFill>
                <a:latin typeface="Times New Roman" panose="02020603050405020304" pitchFamily="18" charset="0"/>
                <a:cs typeface="Times New Roman" panose="02020603050405020304" pitchFamily="18" charset="0"/>
              </a:rPr>
              <a:t>Spectral</a:t>
            </a:r>
            <a:r>
              <a:rPr lang="en-IN" sz="1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 Discriminator Loss L</a:t>
            </a:r>
            <a:r>
              <a:rPr lang="en-IN" sz="2500" b="0" i="0" u="none" strike="noStrike" baseline="-15000" dirty="0">
                <a:solidFill>
                  <a:schemeClr val="tx1">
                    <a:lumMod val="85000"/>
                  </a:schemeClr>
                </a:solidFill>
                <a:latin typeface="Times New Roman" panose="02020603050405020304" pitchFamily="18" charset="0"/>
                <a:cs typeface="Times New Roman" panose="02020603050405020304" pitchFamily="18" charset="0"/>
              </a:rPr>
              <a:t>D</a:t>
            </a:r>
            <a:r>
              <a:rPr lang="en-IN" baseline="-25000" dirty="0">
                <a:solidFill>
                  <a:schemeClr val="tx1">
                    <a:lumMod val="85000"/>
                  </a:schemeClr>
                </a:solidFill>
                <a:latin typeface="Times New Roman" panose="02020603050405020304" pitchFamily="18" charset="0"/>
                <a:cs typeface="Times New Roman" panose="02020603050405020304" pitchFamily="18" charset="0"/>
              </a:rPr>
              <a:t>S</a:t>
            </a:r>
          </a:p>
        </p:txBody>
      </p:sp>
      <p:sp>
        <p:nvSpPr>
          <p:cNvPr id="13" name="TextBox 12">
            <a:extLst>
              <a:ext uri="{FF2B5EF4-FFF2-40B4-BE49-F238E27FC236}">
                <a16:creationId xmlns:a16="http://schemas.microsoft.com/office/drawing/2014/main" id="{54C6CA3A-8F20-4DF7-B2BD-E02E73FA63C9}"/>
              </a:ext>
            </a:extLst>
          </p:cNvPr>
          <p:cNvSpPr txBox="1"/>
          <p:nvPr/>
        </p:nvSpPr>
        <p:spPr>
          <a:xfrm>
            <a:off x="2419542" y="3688869"/>
            <a:ext cx="2366544" cy="369332"/>
          </a:xfrm>
          <a:prstGeom prst="rect">
            <a:avLst/>
          </a:prstGeom>
          <a:noFill/>
        </p:spPr>
        <p:txBody>
          <a:bodyPr wrap="square" rtlCol="0">
            <a:spAutoFit/>
          </a:bodyPr>
          <a:lstStyle/>
          <a:p>
            <a:r>
              <a:rPr lang="en-IN" dirty="0">
                <a:solidFill>
                  <a:schemeClr val="tx1">
                    <a:lumMod val="85000"/>
                  </a:schemeClr>
                </a:solidFill>
                <a:latin typeface="Times New Roman" panose="02020603050405020304" pitchFamily="18" charset="0"/>
                <a:cs typeface="Times New Roman" panose="02020603050405020304" pitchFamily="18" charset="0"/>
              </a:rPr>
              <a:t>Reconstruction </a:t>
            </a:r>
            <a:r>
              <a:rPr lang="en-IN" sz="1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Loss L</a:t>
            </a:r>
            <a:r>
              <a:rPr lang="en-IN" sz="1800" b="0" i="0" u="none" strike="noStrike" baseline="-25000" dirty="0">
                <a:solidFill>
                  <a:schemeClr val="tx1">
                    <a:lumMod val="85000"/>
                  </a:schemeClr>
                </a:solidFill>
                <a:latin typeface="Times New Roman" panose="02020603050405020304" pitchFamily="18" charset="0"/>
                <a:cs typeface="Times New Roman" panose="02020603050405020304" pitchFamily="18" charset="0"/>
              </a:rPr>
              <a:t>R</a:t>
            </a:r>
            <a:endParaRPr lang="en-IN" baseline="-25000"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9A48A938-A421-4B35-9CA2-21EF0E8E3F10}"/>
              </a:ext>
            </a:extLst>
          </p:cNvPr>
          <p:cNvPicPr>
            <a:picLocks noChangeAspect="1"/>
          </p:cNvPicPr>
          <p:nvPr/>
        </p:nvPicPr>
        <p:blipFill>
          <a:blip r:embed="rId6"/>
          <a:stretch>
            <a:fillRect/>
          </a:stretch>
        </p:blipFill>
        <p:spPr>
          <a:xfrm>
            <a:off x="7099703" y="1753102"/>
            <a:ext cx="4412010" cy="4183283"/>
          </a:xfrm>
          <a:prstGeom prst="rect">
            <a:avLst/>
          </a:prstGeom>
        </p:spPr>
      </p:pic>
      <p:pic>
        <p:nvPicPr>
          <p:cNvPr id="16" name="Picture 15">
            <a:extLst>
              <a:ext uri="{FF2B5EF4-FFF2-40B4-BE49-F238E27FC236}">
                <a16:creationId xmlns:a16="http://schemas.microsoft.com/office/drawing/2014/main" id="{F1B8C5AD-6449-4495-81F5-3BA3BA4487C6}"/>
              </a:ext>
            </a:extLst>
          </p:cNvPr>
          <p:cNvPicPr>
            <a:picLocks noChangeAspect="1"/>
          </p:cNvPicPr>
          <p:nvPr/>
        </p:nvPicPr>
        <p:blipFill>
          <a:blip r:embed="rId7"/>
          <a:stretch>
            <a:fillRect/>
          </a:stretch>
        </p:blipFill>
        <p:spPr>
          <a:xfrm>
            <a:off x="2067241" y="5498458"/>
            <a:ext cx="3071149" cy="437927"/>
          </a:xfrm>
          <a:prstGeom prst="rect">
            <a:avLst/>
          </a:prstGeom>
        </p:spPr>
      </p:pic>
      <p:sp>
        <p:nvSpPr>
          <p:cNvPr id="17" name="TextBox 16">
            <a:extLst>
              <a:ext uri="{FF2B5EF4-FFF2-40B4-BE49-F238E27FC236}">
                <a16:creationId xmlns:a16="http://schemas.microsoft.com/office/drawing/2014/main" id="{CA71A97D-9566-42C1-A34F-27D603D10694}"/>
              </a:ext>
            </a:extLst>
          </p:cNvPr>
          <p:cNvSpPr txBox="1"/>
          <p:nvPr/>
        </p:nvSpPr>
        <p:spPr>
          <a:xfrm>
            <a:off x="2503341" y="5129126"/>
            <a:ext cx="2366544" cy="369332"/>
          </a:xfrm>
          <a:prstGeom prst="rect">
            <a:avLst/>
          </a:prstGeom>
          <a:noFill/>
        </p:spPr>
        <p:txBody>
          <a:bodyPr wrap="square" rtlCol="0">
            <a:spAutoFit/>
          </a:bodyPr>
          <a:lstStyle/>
          <a:p>
            <a:pPr algn="ctr"/>
            <a:r>
              <a:rPr lang="en-IN" dirty="0">
                <a:solidFill>
                  <a:schemeClr val="tx1">
                    <a:lumMod val="85000"/>
                  </a:schemeClr>
                </a:solidFill>
                <a:latin typeface="Times New Roman" panose="02020603050405020304" pitchFamily="18" charset="0"/>
                <a:cs typeface="Times New Roman" panose="02020603050405020304" pitchFamily="18" charset="0"/>
              </a:rPr>
              <a:t>Overall Loss</a:t>
            </a:r>
            <a:endParaRPr lang="en-IN" baseline="-25000"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1939447-567C-4A5F-9B3C-48D2B6519C68}"/>
              </a:ext>
            </a:extLst>
          </p:cNvPr>
          <p:cNvSpPr txBox="1"/>
          <p:nvPr/>
        </p:nvSpPr>
        <p:spPr>
          <a:xfrm>
            <a:off x="7474918" y="5994962"/>
            <a:ext cx="3661580" cy="246221"/>
          </a:xfrm>
          <a:prstGeom prst="rect">
            <a:avLst/>
          </a:prstGeom>
          <a:noFill/>
        </p:spPr>
        <p:txBody>
          <a:bodyPr wrap="none" rtlCol="0">
            <a:spAutoFit/>
          </a:bodyPr>
          <a:lstStyle/>
          <a:p>
            <a:r>
              <a:rPr lang="en-IN" sz="1000" dirty="0">
                <a:solidFill>
                  <a:schemeClr val="tx1">
                    <a:lumMod val="85000"/>
                  </a:schemeClr>
                </a:solidFill>
              </a:rPr>
              <a:t>Source - https://ieeexplore.ieee.org/abstract/document/9323688</a:t>
            </a:r>
          </a:p>
        </p:txBody>
      </p:sp>
    </p:spTree>
    <p:extLst>
      <p:ext uri="{BB962C8B-B14F-4D97-AF65-F5344CB8AC3E}">
        <p14:creationId xmlns:p14="http://schemas.microsoft.com/office/powerpoint/2010/main" val="28404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3D0B-3262-4B65-B93E-8CC9B752FAA6}"/>
              </a:ext>
            </a:extLst>
          </p:cNvPr>
          <p:cNvSpPr>
            <a:spLocks noGrp="1"/>
          </p:cNvSpPr>
          <p:nvPr>
            <p:ph type="title"/>
          </p:nvPr>
        </p:nvSpPr>
        <p:spPr>
          <a:xfrm>
            <a:off x="550862" y="286664"/>
            <a:ext cx="11091600" cy="737658"/>
          </a:xfrm>
        </p:spPr>
        <p:txBody>
          <a:bodyPr/>
          <a:lstStyle/>
          <a:p>
            <a:pPr algn="ctr"/>
            <a:r>
              <a:rPr lang="en-IN" dirty="0">
                <a:solidFill>
                  <a:schemeClr val="tx1">
                    <a:lumMod val="85000"/>
                  </a:schemeClr>
                </a:solidFill>
                <a:latin typeface="Times New Roman" panose="02020603050405020304" pitchFamily="18" charset="0"/>
                <a:cs typeface="Times New Roman" panose="02020603050405020304" pitchFamily="18" charset="0"/>
              </a:rPr>
              <a:t>III.</a:t>
            </a:r>
            <a:r>
              <a:rPr lang="en-IN" sz="4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 Redefined RX Detection</a:t>
            </a:r>
            <a:endParaRPr lang="en-IN"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231B19D-892E-4613-8D31-A04895BD97E3}"/>
              </a:ext>
            </a:extLst>
          </p:cNvPr>
          <p:cNvSpPr txBox="1"/>
          <p:nvPr/>
        </p:nvSpPr>
        <p:spPr>
          <a:xfrm>
            <a:off x="1208748" y="6448225"/>
            <a:ext cx="3661580" cy="246221"/>
          </a:xfrm>
          <a:prstGeom prst="rect">
            <a:avLst/>
          </a:prstGeom>
          <a:noFill/>
        </p:spPr>
        <p:txBody>
          <a:bodyPr wrap="none" rtlCol="0">
            <a:spAutoFit/>
          </a:bodyPr>
          <a:lstStyle/>
          <a:p>
            <a:r>
              <a:rPr lang="en-IN" sz="1000" dirty="0">
                <a:solidFill>
                  <a:schemeClr val="tx1">
                    <a:lumMod val="85000"/>
                  </a:schemeClr>
                </a:solidFill>
              </a:rPr>
              <a:t>Source - https://ieeexplore.ieee.org/abstract/document/9323688</a:t>
            </a:r>
          </a:p>
        </p:txBody>
      </p:sp>
      <p:pic>
        <p:nvPicPr>
          <p:cNvPr id="8" name="Picture 7">
            <a:extLst>
              <a:ext uri="{FF2B5EF4-FFF2-40B4-BE49-F238E27FC236}">
                <a16:creationId xmlns:a16="http://schemas.microsoft.com/office/drawing/2014/main" id="{DC7F3AA1-6EC8-4FCE-9F6D-95C58B57292E}"/>
              </a:ext>
            </a:extLst>
          </p:cNvPr>
          <p:cNvPicPr>
            <a:picLocks noChangeAspect="1"/>
          </p:cNvPicPr>
          <p:nvPr/>
        </p:nvPicPr>
        <p:blipFill>
          <a:blip r:embed="rId3"/>
          <a:stretch>
            <a:fillRect/>
          </a:stretch>
        </p:blipFill>
        <p:spPr>
          <a:xfrm>
            <a:off x="1710460" y="1261641"/>
            <a:ext cx="2658156" cy="5152504"/>
          </a:xfrm>
          <a:prstGeom prst="rect">
            <a:avLst/>
          </a:prstGeom>
        </p:spPr>
      </p:pic>
      <p:pic>
        <p:nvPicPr>
          <p:cNvPr id="13" name="Picture 12">
            <a:extLst>
              <a:ext uri="{FF2B5EF4-FFF2-40B4-BE49-F238E27FC236}">
                <a16:creationId xmlns:a16="http://schemas.microsoft.com/office/drawing/2014/main" id="{1A982945-5B71-40BA-BD99-9FACBE928164}"/>
              </a:ext>
            </a:extLst>
          </p:cNvPr>
          <p:cNvPicPr>
            <a:picLocks noChangeAspect="1"/>
          </p:cNvPicPr>
          <p:nvPr/>
        </p:nvPicPr>
        <p:blipFill rotWithShape="1">
          <a:blip r:embed="rId4"/>
          <a:srcRect l="25444" t="797" r="25305" b="83711"/>
          <a:stretch/>
        </p:blipFill>
        <p:spPr>
          <a:xfrm>
            <a:off x="5185457" y="3331162"/>
            <a:ext cx="6250329" cy="810223"/>
          </a:xfrm>
          <a:prstGeom prst="rect">
            <a:avLst/>
          </a:prstGeom>
        </p:spPr>
      </p:pic>
      <p:sp>
        <p:nvSpPr>
          <p:cNvPr id="14" name="TextBox 13">
            <a:extLst>
              <a:ext uri="{FF2B5EF4-FFF2-40B4-BE49-F238E27FC236}">
                <a16:creationId xmlns:a16="http://schemas.microsoft.com/office/drawing/2014/main" id="{DB0D572D-9A03-4D2B-BF3C-7AC2194541AA}"/>
              </a:ext>
            </a:extLst>
          </p:cNvPr>
          <p:cNvSpPr txBox="1"/>
          <p:nvPr/>
        </p:nvSpPr>
        <p:spPr>
          <a:xfrm>
            <a:off x="5286422" y="3338099"/>
            <a:ext cx="555585" cy="707886"/>
          </a:xfrm>
          <a:prstGeom prst="rect">
            <a:avLst/>
          </a:prstGeom>
          <a:solidFill>
            <a:schemeClr val="tx1"/>
          </a:solid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D</a:t>
            </a:r>
          </a:p>
        </p:txBody>
      </p:sp>
      <p:sp>
        <p:nvSpPr>
          <p:cNvPr id="15" name="TextBox 14">
            <a:extLst>
              <a:ext uri="{FF2B5EF4-FFF2-40B4-BE49-F238E27FC236}">
                <a16:creationId xmlns:a16="http://schemas.microsoft.com/office/drawing/2014/main" id="{89F4B8ED-C39C-498A-A394-198A639AE05D}"/>
              </a:ext>
            </a:extLst>
          </p:cNvPr>
          <p:cNvSpPr txBox="1"/>
          <p:nvPr/>
        </p:nvSpPr>
        <p:spPr>
          <a:xfrm>
            <a:off x="6269164" y="2961830"/>
            <a:ext cx="4082913" cy="369332"/>
          </a:xfrm>
          <a:prstGeom prst="rect">
            <a:avLst/>
          </a:prstGeom>
          <a:noFill/>
        </p:spPr>
        <p:txBody>
          <a:bodyPr wrap="none" rtlCol="0">
            <a:spAutoFit/>
          </a:bodyPr>
          <a:lstStyle/>
          <a:p>
            <a:r>
              <a:rPr lang="en-IN" sz="1800" b="1" i="0" u="none" strike="noStrike" baseline="0" dirty="0">
                <a:solidFill>
                  <a:schemeClr val="tx1">
                    <a:lumMod val="85000"/>
                  </a:schemeClr>
                </a:solidFill>
                <a:latin typeface="NimbusRomNo9L-Regu"/>
              </a:rPr>
              <a:t>Mahalanobis distance-based RX detector</a:t>
            </a:r>
            <a:endParaRPr lang="en-IN" sz="2000" b="1" dirty="0">
              <a:solidFill>
                <a:schemeClr val="tx1">
                  <a:lumMod val="85000"/>
                </a:schemeClr>
              </a:solidFill>
            </a:endParaRPr>
          </a:p>
        </p:txBody>
      </p:sp>
    </p:spTree>
    <p:extLst>
      <p:ext uri="{BB962C8B-B14F-4D97-AF65-F5344CB8AC3E}">
        <p14:creationId xmlns:p14="http://schemas.microsoft.com/office/powerpoint/2010/main" val="888895182"/>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C2B31"/>
      </a:dk2>
      <a:lt2>
        <a:srgbClr val="F0F3F2"/>
      </a:lt2>
      <a:accent1>
        <a:srgbClr val="C34D80"/>
      </a:accent1>
      <a:accent2>
        <a:srgbClr val="B13BA0"/>
      </a:accent2>
      <a:accent3>
        <a:srgbClr val="A34DC3"/>
      </a:accent3>
      <a:accent4>
        <a:srgbClr val="6541B4"/>
      </a:accent4>
      <a:accent5>
        <a:srgbClr val="4D59C3"/>
      </a:accent5>
      <a:accent6>
        <a:srgbClr val="3B78B1"/>
      </a:accent6>
      <a:hlink>
        <a:srgbClr val="473FBF"/>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TotalTime>
  <Words>3058</Words>
  <Application>Microsoft Office PowerPoint</Application>
  <PresentationFormat>Widescreen</PresentationFormat>
  <Paragraphs>145</Paragraphs>
  <Slides>13</Slides>
  <Notes>13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13</vt:i4>
      </vt:variant>
    </vt:vector>
  </HeadingPairs>
  <TitlesOfParts>
    <vt:vector size="31" baseType="lpstr">
      <vt:lpstr>Arial</vt:lpstr>
      <vt:lpstr>Arial</vt:lpstr>
      <vt:lpstr>Calibri</vt:lpstr>
      <vt:lpstr>CMBX10</vt:lpstr>
      <vt:lpstr>CMMI7</vt:lpstr>
      <vt:lpstr>CMR10</vt:lpstr>
      <vt:lpstr>CMR7</vt:lpstr>
      <vt:lpstr>CMSY10</vt:lpstr>
      <vt:lpstr>Helvetica Neue</vt:lpstr>
      <vt:lpstr>NimbusRomNo9L-Medi</vt:lpstr>
      <vt:lpstr>NimbusRomNo9L-Regu</vt:lpstr>
      <vt:lpstr>NimbusRomNo9L-ReguItal</vt:lpstr>
      <vt:lpstr>PT Sans</vt:lpstr>
      <vt:lpstr>Roboto</vt:lpstr>
      <vt:lpstr>Sitka Heading</vt:lpstr>
      <vt:lpstr>Source Sans Pro</vt:lpstr>
      <vt:lpstr>Times New Roman</vt:lpstr>
      <vt:lpstr>3DFloatVTI</vt:lpstr>
      <vt:lpstr>Discriminative Semi-Supervised Generative Adversarial Network  for Hyperspectral Anomaly Detection</vt:lpstr>
      <vt:lpstr>What is Hyperspectral Anomaly Detection?</vt:lpstr>
      <vt:lpstr>Abstract</vt:lpstr>
      <vt:lpstr>Introduction</vt:lpstr>
      <vt:lpstr>Methodology</vt:lpstr>
      <vt:lpstr>I. Coarse RX Detection</vt:lpstr>
      <vt:lpstr>II. (a) Discriminative Semi-Supervised GAN</vt:lpstr>
      <vt:lpstr>III. Loss Function Evaluation</vt:lpstr>
      <vt:lpstr>III. Redefined RX Detection</vt:lpstr>
      <vt:lpstr>Experimentation</vt:lpstr>
      <vt:lpstr>Conclusions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Discriminative Semi-Supervised Generative Adversarial Network  for Hyperspectral Anomaly Detection</dc:title>
  <dc:creator>Maverick</dc:creator>
  <cp:lastModifiedBy>Maverick</cp:lastModifiedBy>
  <cp:revision>182</cp:revision>
  <dcterms:created xsi:type="dcterms:W3CDTF">2022-03-30T02:53:27Z</dcterms:created>
  <dcterms:modified xsi:type="dcterms:W3CDTF">2022-06-09T02:55:27Z</dcterms:modified>
</cp:coreProperties>
</file>