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797675" cy="9926638"/>
  <p:embeddedFontLst>
    <p:embeddedFont>
      <p:font typeface="Quicksand" panose="020B0604020202020204" charset="0"/>
      <p:regular r:id="rId42"/>
      <p:bold r:id="rId43"/>
    </p:embeddedFont>
    <p:embeddedFont>
      <p:font typeface="Sarabun" panose="020B0604020202020204" charset="-34"/>
      <p:regular r:id="rId44"/>
      <p:bold r:id="rId45"/>
      <p:italic r:id="rId46"/>
      <p:boldItalic r:id="rId47"/>
    </p:embeddedFont>
    <p:embeddedFont>
      <p:font typeface="Tahoma" panose="020B0604030504040204" pitchFamily="34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736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000000"/>
          </p15:clr>
        </p15:guide>
        <p15:guide id="2" pos="2141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iOv2Lrm0eZxE7jCVcS4y4f/H+c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B2002C-24D2-4428-97F8-10572B8BA18C}">
  <a:tblStyle styleId="{C2B2002C-24D2-4428-97F8-10572B8BA1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37" cy="446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887" cy="370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37" cy="4462462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887" cy="370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0c36894b2_0_34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17" name="Google Shape;117;g90c36894b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0597d3979_3_4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90597d3979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0597d3979_5_418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90597d3979_5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0c36894b2_0_43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90c36894b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0597d3979_7_12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90597d3979_7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171b7a291_0_0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9171b7a2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0597d3979_5_412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feature นั้นเป็นส่วนหนึ่งของวิธี wrapper method ที่ได้กล่าวไปในตอนต้น แล้วมันทำงานยังไงหล่ะ หลักการขอวมันจะทำโดยการที่เราจะกำหนดจำนวน feature ที่เราต้องการในตอนท้ายขึ้นมา ต่อมาเริ่มจาก subset เปล่าก่อน และ เพิ่ม feature เข้าไปและ วัด performance  ที่ดีที่สุดวนไปเรื่อยจนกว่าจะๆด้ครบตามจำนวน feature ที่เราต้องการ ถ้ายังไม่เห็นภาพเรามาดูตัวอย่างกันครับ</a:t>
            </a:r>
            <a:endParaRPr/>
          </a:p>
        </p:txBody>
      </p:sp>
      <p:sp>
        <p:nvSpPr>
          <p:cNvPr id="151" name="Google Shape;151;g90597d3979_5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171b7a291_0_6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9171b7a29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171b7a291_0_15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9171b7a2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171b7a291_0_111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9171b7a29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37" cy="4462462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888" cy="3706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171b7a291_0_59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9171b7a29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171b7a291_0_101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9171b7a29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171b7a291_0_133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9171b7a29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888" cy="3706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0597d3979_5_400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90597d3979_5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171b7a204_0_0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9171b7a2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171b7a204_0_8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9171b7a20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888" cy="3706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171b7a204_0_21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9171b7a20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888" cy="3706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171b7a291_3_5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9171b7a291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888" cy="3706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888" cy="3706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0c36894b2_0_0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90c36894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171b7a291_0_141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9171b7a29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171b7a291_0_152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9171b7a291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0597d3979_3_15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90597d3979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162a65706_0_11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9162a6570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162a65706_0_5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9162a6570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0597d3979_3_19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90597d3979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0597d3979_7_1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90597d3979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0597d3979_7_7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90597d3979_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0c36894b2_0_12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90c36894b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171b7a291_0_82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171b7a29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171b7a291_0_95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9171b7a29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0597d3979_0_11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Sarabun"/>
              <a:buAutoNum type="arabicPeriod"/>
            </a:pPr>
            <a:r>
              <a:rPr lang="en-US" sz="1400">
                <a:latin typeface="Sarabun"/>
                <a:ea typeface="Sarabun"/>
                <a:cs typeface="Sarabun"/>
                <a:sym typeface="Sarabun"/>
              </a:rPr>
              <a:t>เกณฑ์ในการเลือก</a:t>
            </a:r>
            <a:endParaRPr sz="1400"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91" name="Google Shape;91;g90597d397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0c36894b2_0_16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01" name="Google Shape;101;g90c36894b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0c36894b2_0_26:notes"/>
          <p:cNvSpPr txBox="1">
            <a:spLocks noGrp="1"/>
          </p:cNvSpPr>
          <p:nvPr>
            <p:ph type="body" idx="1"/>
          </p:nvPr>
        </p:nvSpPr>
        <p:spPr>
          <a:xfrm>
            <a:off x="904875" y="4714875"/>
            <a:ext cx="4986300" cy="44625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09" name="Google Shape;109;g90c36894b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2475"/>
            <a:ext cx="4941900" cy="37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90597d3979_2_10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90597d3979_2_100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90597d3979_2_10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90597d3979_2_135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90597d3979_2_135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90597d3979_2_1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0597d3979_2_1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0597d3979_2_14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90597d3979_2_141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 rtl="0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8610" algn="l" rtl="0">
              <a:spcBef>
                <a:spcPts val="4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0597d3979_2_10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g90597d3979_2_10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90597d3979_2_10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90597d3979_2_10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90597d3979_2_10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90597d3979_2_11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90597d3979_2_1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90597d3979_2_111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90597d3979_2_1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90597d3979_2_1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90597d3979_2_1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90597d3979_2_11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90597d3979_2_11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90597d3979_2_1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90597d3979_2_12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90597d3979_2_1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90597d3979_2_126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90597d3979_2_126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90597d3979_2_126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90597d3979_2_126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g90597d3979_2_1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90597d3979_2_13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90597d3979_2_1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0597d3979_2_9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90597d3979_2_9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90597d3979_2_9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rnondora.in.th/feature-selection-machine-learning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edium.com/@witchapongdaroontham/%E0%B9%80%E0%B8%88%E0%B8%B2%E0%B8%B0%E0%B8%A5%E0%B8%B6%E0%B8%81-random-forest-part-2-of-%E0%B8%A3%E0%B8%B9%E0%B9%89%E0%B8%88%E0%B8%B1%E0%B8%81-decision-tree-random-forest-%E0%B9%81%E0%B8%A5%E0%B8%B0-xgboost-79b9f41a1c1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340725" y="285325"/>
            <a:ext cx="8305800" cy="11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1800" i="0" u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Group Assignment #</a:t>
            </a:r>
            <a:r>
              <a:rPr lang="en-US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r>
              <a:rPr lang="en-US" sz="1800" i="0" u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br>
              <a:rPr lang="en-US" sz="1800" i="0" u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US" sz="1800" i="0" u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Pre-processing </a:t>
            </a:r>
            <a:r>
              <a:rPr lang="en-US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( Feature Selection )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0" y="2100750"/>
            <a:ext cx="9144000" cy="3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600" b="1" i="0" u="none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6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Random Forest </a:t>
            </a:r>
            <a:endParaRPr sz="36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6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and </a:t>
            </a:r>
            <a:endParaRPr sz="36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6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Forward Feature Selection</a:t>
            </a:r>
            <a:endParaRPr sz="3600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endParaRPr sz="36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endParaRPr sz="36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03625" y="596875"/>
            <a:ext cx="137100" cy="56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6B26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0c36894b2_0_34"/>
          <p:cNvSpPr txBox="1"/>
          <p:nvPr/>
        </p:nvSpPr>
        <p:spPr>
          <a:xfrm>
            <a:off x="708000" y="679800"/>
            <a:ext cx="77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28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Embedded Method</a:t>
            </a:r>
            <a:endParaRPr sz="28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0" name="Google Shape;120;g90c36894b2_0_34"/>
          <p:cNvSpPr txBox="1">
            <a:spLocks noGrp="1"/>
          </p:cNvSpPr>
          <p:nvPr>
            <p:ph type="body" idx="4294967295"/>
          </p:nvPr>
        </p:nvSpPr>
        <p:spPr>
          <a:xfrm>
            <a:off x="708000" y="4194825"/>
            <a:ext cx="7800900" cy="18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Quicksand"/>
              <a:buChar char="●"/>
            </a:pPr>
            <a:r>
              <a:rPr lang="en-US" sz="2000" b="1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Combine filter and wrapper together</a:t>
            </a:r>
            <a:endParaRPr sz="2000" b="1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endParaRPr sz="2000" b="1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1" name="Google Shape;121;g90c36894b2_0_34"/>
          <p:cNvCxnSpPr/>
          <p:nvPr/>
        </p:nvCxnSpPr>
        <p:spPr>
          <a:xfrm>
            <a:off x="0" y="1441900"/>
            <a:ext cx="4113000" cy="0"/>
          </a:xfrm>
          <a:prstGeom prst="straightConnector1">
            <a:avLst/>
          </a:prstGeom>
          <a:noFill/>
          <a:ln w="28575" cap="flat" cmpd="sng">
            <a:solidFill>
              <a:srgbClr val="FCE5C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2" name="Google Shape;122;g90c36894b2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50" y="1913699"/>
            <a:ext cx="8065474" cy="1866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0597d3979_3_4"/>
          <p:cNvSpPr txBox="1"/>
          <p:nvPr/>
        </p:nvSpPr>
        <p:spPr>
          <a:xfrm>
            <a:off x="708000" y="2376450"/>
            <a:ext cx="7728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Compare your technique </a:t>
            </a:r>
            <a:endParaRPr sz="28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with other technique(s) of same category</a:t>
            </a: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0597d3979_5_418"/>
          <p:cNvSpPr txBox="1"/>
          <p:nvPr/>
        </p:nvSpPr>
        <p:spPr>
          <a:xfrm>
            <a:off x="0" y="1726975"/>
            <a:ext cx="9144000" cy="3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Random</a:t>
            </a:r>
            <a:r>
              <a:rPr lang="en-US" sz="36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Forest</a:t>
            </a:r>
            <a:r>
              <a:rPr lang="en-US" sz="36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36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and</a:t>
            </a:r>
            <a:endParaRPr sz="36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Forward Feature </a:t>
            </a:r>
            <a:r>
              <a:rPr lang="en-US" sz="36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Selection</a:t>
            </a:r>
            <a:endParaRPr sz="36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0c36894b2_0_43"/>
          <p:cNvSpPr txBox="1"/>
          <p:nvPr/>
        </p:nvSpPr>
        <p:spPr>
          <a:xfrm>
            <a:off x="886800" y="2999100"/>
            <a:ext cx="73704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6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Random </a:t>
            </a:r>
            <a:r>
              <a:rPr lang="en-US" sz="36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Forest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90597d3979_7_12"/>
          <p:cNvPicPr preferRelativeResize="0"/>
          <p:nvPr/>
        </p:nvPicPr>
        <p:blipFill rotWithShape="1">
          <a:blip r:embed="rId3">
            <a:alphaModFix/>
          </a:blip>
          <a:srcRect l="7066" t="3836" r="9013" b="7549"/>
          <a:stretch/>
        </p:blipFill>
        <p:spPr>
          <a:xfrm>
            <a:off x="853300" y="1455975"/>
            <a:ext cx="7437400" cy="4555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90597d3979_7_12"/>
          <p:cNvSpPr txBox="1"/>
          <p:nvPr/>
        </p:nvSpPr>
        <p:spPr>
          <a:xfrm>
            <a:off x="708000" y="679800"/>
            <a:ext cx="77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Random Forest</a:t>
            </a:r>
            <a:r>
              <a:rPr lang="en-US" sz="2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with example(s) &amp; figure(s)</a:t>
            </a: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9171b7a29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325" y="152400"/>
            <a:ext cx="7033336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0597d3979_5_412"/>
          <p:cNvSpPr txBox="1"/>
          <p:nvPr/>
        </p:nvSpPr>
        <p:spPr>
          <a:xfrm>
            <a:off x="886800" y="2999100"/>
            <a:ext cx="73704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6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Forward Feature </a:t>
            </a:r>
            <a:r>
              <a:rPr lang="en-US" sz="36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171b7a291_0_6"/>
          <p:cNvSpPr txBox="1"/>
          <p:nvPr/>
        </p:nvSpPr>
        <p:spPr>
          <a:xfrm>
            <a:off x="708000" y="914925"/>
            <a:ext cx="77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Example Feature : </a:t>
            </a:r>
            <a:r>
              <a:rPr lang="en-US" sz="27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{ 1, 2, 3, 4, 5 }</a:t>
            </a: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9" name="Google Shape;159;g9171b7a291_0_6"/>
          <p:cNvSpPr txBox="1"/>
          <p:nvPr/>
        </p:nvSpPr>
        <p:spPr>
          <a:xfrm>
            <a:off x="708000" y="2105825"/>
            <a:ext cx="77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Subset of Feature : </a:t>
            </a:r>
            <a:r>
              <a:rPr lang="en-US" sz="27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{ }</a:t>
            </a: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0" name="Google Shape;160;g9171b7a291_0_6"/>
          <p:cNvSpPr txBox="1"/>
          <p:nvPr/>
        </p:nvSpPr>
        <p:spPr>
          <a:xfrm>
            <a:off x="708000" y="3429000"/>
            <a:ext cx="77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Number of Feature : </a:t>
            </a:r>
            <a:r>
              <a:rPr lang="en-US" sz="27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171b7a291_0_15"/>
          <p:cNvSpPr txBox="1"/>
          <p:nvPr/>
        </p:nvSpPr>
        <p:spPr>
          <a:xfrm>
            <a:off x="708000" y="914925"/>
            <a:ext cx="77280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{  1  ,  2  ,  3  ,  4  ,  5  }</a:t>
            </a:r>
            <a:endParaRPr sz="46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6" name="Google Shape;166;g9171b7a291_0_15"/>
          <p:cNvSpPr/>
          <p:nvPr/>
        </p:nvSpPr>
        <p:spPr>
          <a:xfrm>
            <a:off x="2057400" y="914925"/>
            <a:ext cx="529200" cy="803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9171b7a291_0_15"/>
          <p:cNvSpPr/>
          <p:nvPr/>
        </p:nvSpPr>
        <p:spPr>
          <a:xfrm>
            <a:off x="3516525" y="3429000"/>
            <a:ext cx="1943400" cy="803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g9171b7a291_0_15"/>
          <p:cNvSpPr txBox="1"/>
          <p:nvPr/>
        </p:nvSpPr>
        <p:spPr>
          <a:xfrm>
            <a:off x="708000" y="5682375"/>
            <a:ext cx="77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Number of Feature : </a:t>
            </a:r>
            <a:r>
              <a:rPr lang="en-US" sz="27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171b7a291_0_111"/>
          <p:cNvSpPr txBox="1"/>
          <p:nvPr/>
        </p:nvSpPr>
        <p:spPr>
          <a:xfrm>
            <a:off x="708000" y="914925"/>
            <a:ext cx="77280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{   2  ,  3  ,  4  ,  5  }</a:t>
            </a:r>
            <a:endParaRPr sz="46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" name="Google Shape;174;g9171b7a291_0_111"/>
          <p:cNvSpPr/>
          <p:nvPr/>
        </p:nvSpPr>
        <p:spPr>
          <a:xfrm>
            <a:off x="3457725" y="5001975"/>
            <a:ext cx="1943400" cy="803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Quicksand"/>
                <a:ea typeface="Quicksand"/>
                <a:cs typeface="Quicksand"/>
                <a:sym typeface="Quicksand"/>
              </a:rPr>
              <a:t>1 , 5</a:t>
            </a:r>
            <a:endParaRPr sz="3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5" name="Google Shape;175;g9171b7a291_0_111"/>
          <p:cNvSpPr/>
          <p:nvPr/>
        </p:nvSpPr>
        <p:spPr>
          <a:xfrm>
            <a:off x="708000" y="3088788"/>
            <a:ext cx="1943400" cy="803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Quicksand"/>
                <a:ea typeface="Quicksand"/>
                <a:cs typeface="Quicksand"/>
                <a:sym typeface="Quicksand"/>
              </a:rPr>
              <a:t>1 , 2</a:t>
            </a:r>
            <a:endParaRPr sz="3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6" name="Google Shape;176;g9171b7a291_0_111"/>
          <p:cNvSpPr/>
          <p:nvPr/>
        </p:nvSpPr>
        <p:spPr>
          <a:xfrm>
            <a:off x="3457725" y="3088788"/>
            <a:ext cx="1943400" cy="803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Quicksand"/>
                <a:ea typeface="Quicksand"/>
                <a:cs typeface="Quicksand"/>
                <a:sym typeface="Quicksand"/>
              </a:rPr>
              <a:t>1 , 3</a:t>
            </a:r>
            <a:endParaRPr sz="3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7" name="Google Shape;177;g9171b7a291_0_111"/>
          <p:cNvSpPr/>
          <p:nvPr/>
        </p:nvSpPr>
        <p:spPr>
          <a:xfrm>
            <a:off x="6207450" y="3088800"/>
            <a:ext cx="1943400" cy="803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Quicksand"/>
                <a:ea typeface="Quicksand"/>
                <a:cs typeface="Quicksand"/>
                <a:sym typeface="Quicksand"/>
              </a:rPr>
              <a:t>1 , 4</a:t>
            </a:r>
            <a:endParaRPr sz="3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8" name="Google Shape;178;g9171b7a291_0_111"/>
          <p:cNvSpPr txBox="1"/>
          <p:nvPr/>
        </p:nvSpPr>
        <p:spPr>
          <a:xfrm>
            <a:off x="708000" y="5995850"/>
            <a:ext cx="77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Number of Feature : </a:t>
            </a:r>
            <a:r>
              <a:rPr lang="en-US" sz="27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9" name="Google Shape;179;g9171b7a291_0_111"/>
          <p:cNvSpPr/>
          <p:nvPr/>
        </p:nvSpPr>
        <p:spPr>
          <a:xfrm>
            <a:off x="346600" y="3027300"/>
            <a:ext cx="2617800" cy="969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body" idx="1"/>
          </p:nvPr>
        </p:nvSpPr>
        <p:spPr>
          <a:xfrm>
            <a:off x="708000" y="2145600"/>
            <a:ext cx="8140200" cy="3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6010502691 	</a:t>
            </a:r>
            <a:r>
              <a:rPr lang="en-US" sz="2000" dirty="0" err="1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Sivakorn</a:t>
            </a:r>
            <a:r>
              <a:rPr lang="en-US" sz="2000" dirty="0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Thaitare</a:t>
            </a:r>
            <a:r>
              <a:rPr lang="en-US" sz="2000" dirty="0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  (research data)</a:t>
            </a:r>
            <a:endParaRPr sz="2000" dirty="0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6010502560	</a:t>
            </a:r>
            <a:r>
              <a:rPr lang="en-US" sz="2000" dirty="0" err="1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Nattamon</a:t>
            </a:r>
            <a:r>
              <a:rPr lang="en-US" sz="2000" dirty="0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Chinprasatsak</a:t>
            </a:r>
            <a:r>
              <a:rPr lang="en-US" sz="2000" dirty="0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  (pre process)</a:t>
            </a:r>
            <a:endParaRPr sz="2000" dirty="0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6010504767	</a:t>
            </a:r>
            <a:r>
              <a:rPr lang="en-US" sz="2000" dirty="0" err="1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Noraset</a:t>
            </a:r>
            <a:r>
              <a:rPr lang="en-US" sz="2000" dirty="0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000" dirty="0" err="1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Potong</a:t>
            </a:r>
            <a:r>
              <a:rPr lang="en-US" sz="2000" dirty="0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  (random forest)</a:t>
            </a:r>
            <a:endParaRPr sz="2000" dirty="0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6010502543	Chitsanupong Voravijitchaikul  </a:t>
            </a:r>
            <a:endParaRPr sz="2000" dirty="0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(forward feature selection)</a:t>
            </a:r>
            <a:endParaRPr sz="2000" dirty="0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6010502501	</a:t>
            </a:r>
            <a:r>
              <a:rPr lang="en-US" sz="2000" dirty="0" err="1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Kharit</a:t>
            </a:r>
            <a:r>
              <a:rPr lang="en-US" sz="2000" dirty="0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  <a:r>
              <a:rPr lang="en-US" sz="2000" dirty="0" err="1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Puchpangram</a:t>
            </a:r>
            <a:r>
              <a:rPr lang="en-US" sz="2000" dirty="0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  (evaluation)</a:t>
            </a:r>
            <a:endParaRPr sz="2000" dirty="0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endParaRPr sz="2000" dirty="0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endParaRPr sz="2000" dirty="0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5" name="Google Shape;65;p2"/>
          <p:cNvCxnSpPr/>
          <p:nvPr/>
        </p:nvCxnSpPr>
        <p:spPr>
          <a:xfrm rot="10800000" flipH="1">
            <a:off x="653875" y="1438000"/>
            <a:ext cx="8504700" cy="3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2"/>
          <p:cNvSpPr txBox="1"/>
          <p:nvPr/>
        </p:nvSpPr>
        <p:spPr>
          <a:xfrm>
            <a:off x="708000" y="679800"/>
            <a:ext cx="77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2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Members + Responsibility of each </a:t>
            </a: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171b7a291_0_59"/>
          <p:cNvSpPr txBox="1"/>
          <p:nvPr/>
        </p:nvSpPr>
        <p:spPr>
          <a:xfrm>
            <a:off x="708000" y="914925"/>
            <a:ext cx="77280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{   3  ,  4  ,  5  }</a:t>
            </a:r>
            <a:endParaRPr sz="46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5" name="Google Shape;185;g9171b7a291_0_59"/>
          <p:cNvSpPr/>
          <p:nvPr/>
        </p:nvSpPr>
        <p:spPr>
          <a:xfrm>
            <a:off x="708000" y="3088788"/>
            <a:ext cx="1943400" cy="803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Quicksand"/>
                <a:ea typeface="Quicksand"/>
                <a:cs typeface="Quicksand"/>
                <a:sym typeface="Quicksand"/>
              </a:rPr>
              <a:t>1 , 2 , 3</a:t>
            </a:r>
            <a:endParaRPr sz="3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6" name="Google Shape;186;g9171b7a291_0_59"/>
          <p:cNvSpPr/>
          <p:nvPr/>
        </p:nvSpPr>
        <p:spPr>
          <a:xfrm>
            <a:off x="3457725" y="3088788"/>
            <a:ext cx="1943400" cy="803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Quicksand"/>
                <a:ea typeface="Quicksand"/>
                <a:cs typeface="Quicksand"/>
                <a:sym typeface="Quicksand"/>
              </a:rPr>
              <a:t>1 , 2 , 4</a:t>
            </a:r>
            <a:endParaRPr sz="3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7" name="Google Shape;187;g9171b7a291_0_59"/>
          <p:cNvSpPr/>
          <p:nvPr/>
        </p:nvSpPr>
        <p:spPr>
          <a:xfrm>
            <a:off x="6207450" y="3088800"/>
            <a:ext cx="1943400" cy="803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Quicksand"/>
                <a:ea typeface="Quicksand"/>
                <a:cs typeface="Quicksand"/>
                <a:sym typeface="Quicksand"/>
              </a:rPr>
              <a:t>1 , 2 , 5 </a:t>
            </a:r>
            <a:endParaRPr sz="3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8" name="Google Shape;188;g9171b7a291_0_59"/>
          <p:cNvSpPr txBox="1"/>
          <p:nvPr/>
        </p:nvSpPr>
        <p:spPr>
          <a:xfrm>
            <a:off x="708000" y="5760725"/>
            <a:ext cx="77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Number of Feature : </a:t>
            </a:r>
            <a:r>
              <a:rPr lang="en-US" sz="27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9" name="Google Shape;189;g9171b7a291_0_59"/>
          <p:cNvSpPr/>
          <p:nvPr/>
        </p:nvSpPr>
        <p:spPr>
          <a:xfrm>
            <a:off x="3120525" y="3005700"/>
            <a:ext cx="2617800" cy="969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171b7a291_0_101"/>
          <p:cNvSpPr txBox="1"/>
          <p:nvPr/>
        </p:nvSpPr>
        <p:spPr>
          <a:xfrm>
            <a:off x="708000" y="914925"/>
            <a:ext cx="77280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{   3   ,  5  }</a:t>
            </a:r>
            <a:endParaRPr sz="46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5" name="Google Shape;195;g9171b7a291_0_101"/>
          <p:cNvSpPr/>
          <p:nvPr/>
        </p:nvSpPr>
        <p:spPr>
          <a:xfrm>
            <a:off x="994750" y="3088788"/>
            <a:ext cx="1943400" cy="803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Quicksand"/>
                <a:ea typeface="Quicksand"/>
                <a:cs typeface="Quicksand"/>
                <a:sym typeface="Quicksand"/>
              </a:rPr>
              <a:t>1,2,4,3</a:t>
            </a:r>
            <a:endParaRPr sz="3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6" name="Google Shape;196;g9171b7a291_0_101"/>
          <p:cNvSpPr/>
          <p:nvPr/>
        </p:nvSpPr>
        <p:spPr>
          <a:xfrm>
            <a:off x="6207450" y="3088800"/>
            <a:ext cx="1943400" cy="803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Quicksand"/>
                <a:ea typeface="Quicksand"/>
                <a:cs typeface="Quicksand"/>
                <a:sym typeface="Quicksand"/>
              </a:rPr>
              <a:t>1,2,4,5 </a:t>
            </a:r>
            <a:endParaRPr sz="3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7" name="Google Shape;197;g9171b7a291_0_101"/>
          <p:cNvSpPr txBox="1"/>
          <p:nvPr/>
        </p:nvSpPr>
        <p:spPr>
          <a:xfrm>
            <a:off x="708000" y="5760725"/>
            <a:ext cx="77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Number of Feature : </a:t>
            </a:r>
            <a:r>
              <a:rPr lang="en-US" sz="27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8" name="Google Shape;198;g9171b7a291_0_101"/>
          <p:cNvSpPr/>
          <p:nvPr/>
        </p:nvSpPr>
        <p:spPr>
          <a:xfrm>
            <a:off x="5870250" y="3005700"/>
            <a:ext cx="2617800" cy="969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171b7a291_0_133"/>
          <p:cNvSpPr txBox="1">
            <a:spLocks noGrp="1"/>
          </p:cNvSpPr>
          <p:nvPr>
            <p:ph type="title"/>
          </p:nvPr>
        </p:nvSpPr>
        <p:spPr>
          <a:xfrm>
            <a:off x="1141750" y="2547300"/>
            <a:ext cx="7745400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22860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7000" b="1" i="0" u="none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lang="en-US" sz="7000" b="1" dirty="0">
                <a:latin typeface="Quicksand"/>
                <a:ea typeface="Quicksand"/>
                <a:cs typeface="Quicksand"/>
                <a:sym typeface="Quicksand"/>
              </a:rPr>
              <a:t>ata </a:t>
            </a:r>
            <a:r>
              <a:rPr lang="en-US" sz="7000" b="1" i="0" u="none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7000" b="1" dirty="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4" name="Google Shape;204;g9171b7a291_0_133"/>
          <p:cNvSpPr/>
          <p:nvPr/>
        </p:nvSpPr>
        <p:spPr>
          <a:xfrm>
            <a:off x="3559250" y="3149336"/>
            <a:ext cx="137100" cy="6237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6B26B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50" y="2020600"/>
            <a:ext cx="8416901" cy="28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"/>
          <p:cNvSpPr txBox="1"/>
          <p:nvPr/>
        </p:nvSpPr>
        <p:spPr>
          <a:xfrm>
            <a:off x="708000" y="679800"/>
            <a:ext cx="77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Show dataset</a:t>
            </a: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0597d3979_5_400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45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1" i="0" u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Show datase</a:t>
            </a:r>
            <a:r>
              <a:rPr lang="en-US" b="1">
                <a:latin typeface="Quicksand"/>
                <a:ea typeface="Quicksand"/>
                <a:cs typeface="Quicksand"/>
                <a:sym typeface="Quicksand"/>
              </a:rPr>
              <a:t>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16" name="Google Shape;216;g90597d3979_5_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158762"/>
            <a:ext cx="5334000" cy="51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171b7a204_0_0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How to </a:t>
            </a:r>
            <a:r>
              <a:rPr lang="en-US" sz="5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Measure</a:t>
            </a:r>
            <a:r>
              <a:rPr lang="en-US" sz="5200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 Result </a:t>
            </a:r>
            <a:r>
              <a:rPr lang="en-US" sz="5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sz="52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9171b7a204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38" y="2298350"/>
            <a:ext cx="823912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1;g90c36894b2_0_26">
            <a:extLst>
              <a:ext uri="{FF2B5EF4-FFF2-40B4-BE49-F238E27FC236}">
                <a16:creationId xmlns:a16="http://schemas.microsoft.com/office/drawing/2014/main" id="{722C0125-0452-4E51-96F6-22C48A5FC2BE}"/>
              </a:ext>
            </a:extLst>
          </p:cNvPr>
          <p:cNvSpPr txBox="1"/>
          <p:nvPr/>
        </p:nvSpPr>
        <p:spPr>
          <a:xfrm>
            <a:off x="708000" y="679800"/>
            <a:ext cx="77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2800" b="1" dirty="0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Measure result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8" name="Google Shape;95;g90597d3979_0_11">
            <a:extLst>
              <a:ext uri="{FF2B5EF4-FFF2-40B4-BE49-F238E27FC236}">
                <a16:creationId xmlns:a16="http://schemas.microsoft.com/office/drawing/2014/main" id="{AF39582F-CB63-4C89-8063-19396FEA1B0F}"/>
              </a:ext>
            </a:extLst>
          </p:cNvPr>
          <p:cNvCxnSpPr>
            <a:cxnSpLocks/>
          </p:cNvCxnSpPr>
          <p:nvPr/>
        </p:nvCxnSpPr>
        <p:spPr>
          <a:xfrm>
            <a:off x="-18288" y="1441900"/>
            <a:ext cx="4498848" cy="0"/>
          </a:xfrm>
          <a:prstGeom prst="straightConnector1">
            <a:avLst/>
          </a:prstGeom>
          <a:noFill/>
          <a:ln w="28575" cap="flat" cmpd="sng">
            <a:solidFill>
              <a:srgbClr val="FCE5C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9171b7a204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25" y="1872450"/>
            <a:ext cx="3833225" cy="34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9171b7a204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775" y="3081087"/>
            <a:ext cx="4177263" cy="8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1;g90c36894b2_0_26">
            <a:extLst>
              <a:ext uri="{FF2B5EF4-FFF2-40B4-BE49-F238E27FC236}">
                <a16:creationId xmlns:a16="http://schemas.microsoft.com/office/drawing/2014/main" id="{F9F494B1-F1B0-4DE9-A6E9-D80E032422E4}"/>
              </a:ext>
            </a:extLst>
          </p:cNvPr>
          <p:cNvSpPr txBox="1"/>
          <p:nvPr/>
        </p:nvSpPr>
        <p:spPr>
          <a:xfrm>
            <a:off x="708000" y="679800"/>
            <a:ext cx="77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2800" b="1" dirty="0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RMSE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9171b7a291_3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38" y="2686050"/>
            <a:ext cx="42767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1;g90c36894b2_0_26">
            <a:extLst>
              <a:ext uri="{FF2B5EF4-FFF2-40B4-BE49-F238E27FC236}">
                <a16:creationId xmlns:a16="http://schemas.microsoft.com/office/drawing/2014/main" id="{12DD7772-A188-4E89-A2BA-9BD5A2937FD2}"/>
              </a:ext>
            </a:extLst>
          </p:cNvPr>
          <p:cNvSpPr txBox="1"/>
          <p:nvPr/>
        </p:nvSpPr>
        <p:spPr>
          <a:xfrm>
            <a:off x="708000" y="679800"/>
            <a:ext cx="77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2800" b="1" dirty="0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R </a:t>
            </a:r>
            <a:r>
              <a:rPr lang="en-US" sz="2800" b="1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Square Score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8" name="Google Shape;95;g90597d3979_0_11">
            <a:extLst>
              <a:ext uri="{FF2B5EF4-FFF2-40B4-BE49-F238E27FC236}">
                <a16:creationId xmlns:a16="http://schemas.microsoft.com/office/drawing/2014/main" id="{F612DC16-E735-47C8-BA1E-F452B30D2DD9}"/>
              </a:ext>
            </a:extLst>
          </p:cNvPr>
          <p:cNvCxnSpPr>
            <a:cxnSpLocks/>
          </p:cNvCxnSpPr>
          <p:nvPr/>
        </p:nvCxnSpPr>
        <p:spPr>
          <a:xfrm>
            <a:off x="-932688" y="1441900"/>
            <a:ext cx="4498848" cy="0"/>
          </a:xfrm>
          <a:prstGeom prst="straightConnector1">
            <a:avLst/>
          </a:prstGeom>
          <a:noFill/>
          <a:ln w="28575" cap="flat" cmpd="sng">
            <a:solidFill>
              <a:srgbClr val="FCE5C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"/>
          <p:cNvSpPr txBox="1">
            <a:spLocks noGrp="1"/>
          </p:cNvSpPr>
          <p:nvPr>
            <p:ph type="title"/>
          </p:nvPr>
        </p:nvSpPr>
        <p:spPr>
          <a:xfrm>
            <a:off x="699300" y="2547300"/>
            <a:ext cx="7745400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7000" b="1" i="0" u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Demo </a:t>
            </a:r>
            <a:endParaRPr sz="7000"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3153376" y="3158480"/>
            <a:ext cx="137100" cy="6237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6B26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0c36894b2_0_0"/>
          <p:cNvSpPr txBox="1"/>
          <p:nvPr/>
        </p:nvSpPr>
        <p:spPr>
          <a:xfrm>
            <a:off x="0" y="1872150"/>
            <a:ext cx="9144000" cy="3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600" b="1" i="0" u="none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6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What is </a:t>
            </a:r>
            <a:r>
              <a:rPr lang="en-US" sz="36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Feature Selection ?</a:t>
            </a:r>
            <a:endParaRPr sz="3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endParaRPr sz="36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endParaRPr sz="36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>
            <a:spLocks noGrp="1"/>
          </p:cNvSpPr>
          <p:nvPr>
            <p:ph type="title"/>
          </p:nvPr>
        </p:nvSpPr>
        <p:spPr>
          <a:xfrm>
            <a:off x="698550" y="2491950"/>
            <a:ext cx="7746900" cy="18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1" i="0" u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Show dataset(s) </a:t>
            </a:r>
            <a:br>
              <a:rPr lang="en-US" sz="2800" b="1" i="0" u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US" sz="2800" b="1" i="0" u="none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after pre-processed or explored</a:t>
            </a:r>
            <a:endParaRPr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171b7a291_0_141"/>
          <p:cNvSpPr txBox="1"/>
          <p:nvPr/>
        </p:nvSpPr>
        <p:spPr>
          <a:xfrm>
            <a:off x="708000" y="679800"/>
            <a:ext cx="77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Forward Feature</a:t>
            </a:r>
            <a:r>
              <a:rPr lang="en-US" sz="2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Selection</a:t>
            </a: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58" name="Google Shape;258;g9171b7a291_0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000" y="1926875"/>
            <a:ext cx="6347999" cy="32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171b7a291_0_152"/>
          <p:cNvSpPr txBox="1"/>
          <p:nvPr/>
        </p:nvSpPr>
        <p:spPr>
          <a:xfrm>
            <a:off x="708000" y="679800"/>
            <a:ext cx="77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Random </a:t>
            </a:r>
            <a:r>
              <a:rPr lang="en-US" sz="2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Forest</a:t>
            </a: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64" name="Google Shape;264;g9171b7a291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525" y="1962150"/>
            <a:ext cx="6310225" cy="31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0597d3979_3_15"/>
          <p:cNvSpPr txBox="1">
            <a:spLocks noGrp="1"/>
          </p:cNvSpPr>
          <p:nvPr>
            <p:ph type="title"/>
          </p:nvPr>
        </p:nvSpPr>
        <p:spPr>
          <a:xfrm>
            <a:off x="699300" y="2547300"/>
            <a:ext cx="7745400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7000" b="1">
                <a:latin typeface="Quicksand"/>
                <a:ea typeface="Quicksand"/>
                <a:cs typeface="Quicksand"/>
                <a:sym typeface="Quicksand"/>
              </a:rPr>
              <a:t>Sum</a:t>
            </a:r>
            <a:r>
              <a:rPr lang="en-US" sz="70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ma</a:t>
            </a:r>
            <a:r>
              <a:rPr lang="en-US" sz="7000" b="1">
                <a:latin typeface="Quicksand"/>
                <a:ea typeface="Quicksand"/>
                <a:cs typeface="Quicksand"/>
                <a:sym typeface="Quicksand"/>
              </a:rPr>
              <a:t>ry</a:t>
            </a:r>
            <a:r>
              <a:rPr lang="en-US" sz="7000" b="1" i="0" u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7000" b="1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9162a65706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75" y="1744438"/>
            <a:ext cx="5091699" cy="367392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9162a65706_0_11"/>
          <p:cNvSpPr txBox="1"/>
          <p:nvPr/>
        </p:nvSpPr>
        <p:spPr>
          <a:xfrm>
            <a:off x="5405725" y="1726500"/>
            <a:ext cx="3884400" cy="3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X1 -&gt; heart_rate_start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X2 -&gt; speed_past_60_second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X3 -&gt; speed_past_600_second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X4 -&gt; speed_past_3600_second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X5 -&gt; speed_stop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X6 -&gt; avg_speed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X7 -&gt; heart_rate_past_60_second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X8 -&gt; heart_rate_past_600_second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X9 -&gt; heart_rate_past_3600_second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g9162a65706_0_11"/>
          <p:cNvSpPr txBox="1"/>
          <p:nvPr/>
        </p:nvSpPr>
        <p:spPr>
          <a:xfrm>
            <a:off x="0" y="632000"/>
            <a:ext cx="91440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Compare</a:t>
            </a:r>
            <a:r>
              <a:rPr lang="en-US"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Feature set</a:t>
            </a:r>
            <a:r>
              <a:rPr lang="en-US" sz="28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/>
          </a:p>
        </p:txBody>
      </p:sp>
      <p:sp>
        <p:nvSpPr>
          <p:cNvPr id="277" name="Google Shape;277;g9162a65706_0_11"/>
          <p:cNvSpPr txBox="1"/>
          <p:nvPr/>
        </p:nvSpPr>
        <p:spPr>
          <a:xfrm>
            <a:off x="493625" y="1904025"/>
            <a:ext cx="15339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Feature Selection</a:t>
            </a:r>
            <a:endParaRPr/>
          </a:p>
        </p:txBody>
      </p:sp>
      <p:sp>
        <p:nvSpPr>
          <p:cNvPr id="278" name="Google Shape;278;g9162a65706_0_11"/>
          <p:cNvSpPr txBox="1"/>
          <p:nvPr/>
        </p:nvSpPr>
        <p:spPr>
          <a:xfrm>
            <a:off x="3805050" y="1904025"/>
            <a:ext cx="15339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g9162a65706_0_5"/>
          <p:cNvGraphicFramePr/>
          <p:nvPr/>
        </p:nvGraphicFramePr>
        <p:xfrm>
          <a:off x="952500" y="198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{C2B2002C-24D2-4428-97F8-10572B8BA18C}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method</a:t>
                      </a:r>
                      <a:endParaRPr sz="2100" b="1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 - square</a:t>
                      </a:r>
                      <a:endParaRPr sz="1600" b="1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RMSE</a:t>
                      </a:r>
                      <a:endParaRPr sz="1600" b="1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6B26B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Forward Feature </a:t>
                      </a:r>
                      <a:r>
                        <a:rPr lang="en-US" sz="16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Selection</a:t>
                      </a:r>
                      <a:endParaRPr sz="16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84.45</a:t>
                      </a:r>
                      <a:endParaRPr sz="1600" b="1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6.44</a:t>
                      </a:r>
                      <a:endParaRPr sz="1600" b="1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6B26B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Random</a:t>
                      </a:r>
                      <a:r>
                        <a:rPr lang="en-US" sz="16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Forest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84.24</a:t>
                      </a:r>
                      <a:endParaRPr sz="1600" b="1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6.43</a:t>
                      </a:r>
                      <a:endParaRPr sz="1600" b="1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4" name="Google Shape;284;g9162a65706_0_5"/>
          <p:cNvSpPr txBox="1"/>
          <p:nvPr/>
        </p:nvSpPr>
        <p:spPr>
          <a:xfrm>
            <a:off x="0" y="708200"/>
            <a:ext cx="91440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Compare</a:t>
            </a:r>
            <a:r>
              <a:rPr lang="en-US"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Accuracy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0597d3979_3_19"/>
          <p:cNvSpPr txBox="1">
            <a:spLocks noGrp="1"/>
          </p:cNvSpPr>
          <p:nvPr>
            <p:ph type="body" idx="1"/>
          </p:nvPr>
        </p:nvSpPr>
        <p:spPr>
          <a:xfrm>
            <a:off x="353275" y="2054800"/>
            <a:ext cx="8318400" cy="38187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93C47D"/>
                </a:solidFill>
                <a:latin typeface="Quicksand"/>
                <a:ea typeface="Quicksand"/>
                <a:cs typeface="Quicksand"/>
                <a:sym typeface="Quicksand"/>
              </a:rPr>
              <a:t>Advantage</a:t>
            </a:r>
            <a:endParaRPr sz="2000" b="1">
              <a:solidFill>
                <a:srgbClr val="93C47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○"/>
            </a:pPr>
            <a:r>
              <a:rPr lang="en-US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Simplified and interpretable model</a:t>
            </a:r>
            <a:endParaRPr sz="20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○"/>
            </a:pPr>
            <a:r>
              <a:rPr lang="en-US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Provide best performance</a:t>
            </a:r>
            <a:endParaRPr sz="20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EA9999"/>
                </a:solidFill>
                <a:latin typeface="Quicksand"/>
                <a:ea typeface="Quicksand"/>
                <a:cs typeface="Quicksand"/>
                <a:sym typeface="Quicksand"/>
              </a:rPr>
              <a:t>disadvantage</a:t>
            </a:r>
            <a:endParaRPr sz="2000" b="1">
              <a:solidFill>
                <a:srgbClr val="EA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○"/>
            </a:pPr>
            <a:r>
              <a:rPr lang="en-US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 takes a very long time to process.</a:t>
            </a:r>
            <a:endParaRPr sz="20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○"/>
            </a:pPr>
            <a:r>
              <a:rPr lang="en-US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1+N(N+1)/2</a:t>
            </a:r>
            <a:endParaRPr sz="20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○"/>
            </a:pPr>
            <a:r>
              <a:rPr lang="en-US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overfitting</a:t>
            </a:r>
            <a:endParaRPr sz="20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16161"/>
              </a:solidFill>
              <a:highlight>
                <a:srgbClr val="FAFAFA"/>
              </a:highlight>
            </a:endParaRPr>
          </a:p>
        </p:txBody>
      </p:sp>
      <p:sp>
        <p:nvSpPr>
          <p:cNvPr id="290" name="Google Shape;290;g90597d3979_3_19"/>
          <p:cNvSpPr txBox="1"/>
          <p:nvPr/>
        </p:nvSpPr>
        <p:spPr>
          <a:xfrm>
            <a:off x="391875" y="299675"/>
            <a:ext cx="83394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90597d3979_3_19"/>
          <p:cNvSpPr txBox="1"/>
          <p:nvPr/>
        </p:nvSpPr>
        <p:spPr>
          <a:xfrm>
            <a:off x="391875" y="512275"/>
            <a:ext cx="8318400" cy="14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Forward Feature </a:t>
            </a:r>
            <a:r>
              <a:rPr lang="en-US"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Selection</a:t>
            </a:r>
            <a:endParaRPr sz="28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Wrapper Method</a:t>
            </a:r>
            <a:endParaRPr sz="2800" b="1">
              <a:solidFill>
                <a:srgbClr val="42424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endParaRPr sz="28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endParaRPr sz="28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endParaRPr sz="28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92" name="Google Shape;292;g90597d3979_3_19"/>
          <p:cNvCxnSpPr/>
          <p:nvPr/>
        </p:nvCxnSpPr>
        <p:spPr>
          <a:xfrm>
            <a:off x="2086225" y="1157725"/>
            <a:ext cx="48525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0597d3979_7_1"/>
          <p:cNvSpPr txBox="1">
            <a:spLocks noGrp="1"/>
          </p:cNvSpPr>
          <p:nvPr>
            <p:ph type="body" idx="1"/>
          </p:nvPr>
        </p:nvSpPr>
        <p:spPr>
          <a:xfrm>
            <a:off x="412800" y="1866625"/>
            <a:ext cx="8318400" cy="45843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93C47D"/>
                </a:solidFill>
                <a:latin typeface="Quicksand"/>
                <a:ea typeface="Quicksand"/>
                <a:cs typeface="Quicksand"/>
                <a:sym typeface="Quicksand"/>
              </a:rPr>
              <a:t>Advantage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914400" lvl="0" indent="-314325" algn="l" rtl="0">
              <a:lnSpc>
                <a:spcPct val="15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Quicksand"/>
              <a:buChar char="●"/>
            </a:pPr>
            <a:r>
              <a:rPr lang="en-US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Run fast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9144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Quicksand"/>
              <a:buChar char="●"/>
            </a:pPr>
            <a:r>
              <a:rPr lang="en-US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Support both regression and classification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EA9999"/>
                </a:solidFill>
                <a:latin typeface="Quicksand"/>
                <a:ea typeface="Quicksand"/>
                <a:cs typeface="Quicksand"/>
                <a:sym typeface="Quicksand"/>
              </a:rPr>
              <a:t>disadvantage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914400" lvl="1" indent="-368300" algn="l" rtl="0">
              <a:lnSpc>
                <a:spcPct val="15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○"/>
            </a:pPr>
            <a:r>
              <a:rPr lang="en-US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Feature set selection is not flexible because  depends on the classification algorithm.</a:t>
            </a:r>
            <a:endParaRPr sz="18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○"/>
            </a:pPr>
            <a:r>
              <a:rPr lang="en-US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Might overfitting if the tree is very deep</a:t>
            </a:r>
            <a:endParaRPr sz="18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○"/>
            </a:pPr>
            <a:r>
              <a:rPr lang="en-US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Might not get best </a:t>
            </a:r>
            <a:r>
              <a:rPr lang="en-US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performance</a:t>
            </a:r>
            <a:endParaRPr sz="18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50000"/>
              </a:lnSpc>
              <a:spcBef>
                <a:spcPts val="180"/>
              </a:spcBef>
              <a:spcAft>
                <a:spcPts val="400"/>
              </a:spcAft>
              <a:buNone/>
            </a:pP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8" name="Google Shape;298;g90597d3979_7_1"/>
          <p:cNvSpPr txBox="1"/>
          <p:nvPr/>
        </p:nvSpPr>
        <p:spPr>
          <a:xfrm>
            <a:off x="391875" y="299675"/>
            <a:ext cx="83394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90597d3979_7_1"/>
          <p:cNvSpPr txBox="1"/>
          <p:nvPr/>
        </p:nvSpPr>
        <p:spPr>
          <a:xfrm>
            <a:off x="412800" y="448825"/>
            <a:ext cx="8318400" cy="14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Random</a:t>
            </a:r>
            <a:r>
              <a:rPr lang="en-US"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Forest</a:t>
            </a:r>
            <a:r>
              <a:rPr lang="en-US" sz="28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28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Embedded Method</a:t>
            </a:r>
            <a:endParaRPr sz="2800" b="1">
              <a:solidFill>
                <a:srgbClr val="42424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00" name="Google Shape;300;g90597d3979_7_1"/>
          <p:cNvCxnSpPr/>
          <p:nvPr/>
        </p:nvCxnSpPr>
        <p:spPr>
          <a:xfrm>
            <a:off x="2701125" y="1157725"/>
            <a:ext cx="3699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0597d3979_7_7"/>
          <p:cNvSpPr txBox="1">
            <a:spLocks noGrp="1"/>
          </p:cNvSpPr>
          <p:nvPr>
            <p:ph type="body" idx="1"/>
          </p:nvPr>
        </p:nvSpPr>
        <p:spPr>
          <a:xfrm>
            <a:off x="412800" y="2528700"/>
            <a:ext cx="8318400" cy="1657800"/>
          </a:xfrm>
          <a:prstGeom prst="rect">
            <a:avLst/>
          </a:prstGeom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4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WHICH ONE </a:t>
            </a:r>
            <a:r>
              <a:rPr lang="en-US" sz="4500" b="1">
                <a:solidFill>
                  <a:schemeClr val="dk1"/>
                </a:solidFill>
                <a:highlight>
                  <a:srgbClr val="F6B26B"/>
                </a:highlight>
                <a:latin typeface="Quicksand"/>
                <a:ea typeface="Quicksand"/>
                <a:cs typeface="Quicksand"/>
                <a:sym typeface="Quicksand"/>
              </a:rPr>
              <a:t> IS </a:t>
            </a:r>
            <a:r>
              <a:rPr lang="en-US" sz="4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BETTER ?</a:t>
            </a:r>
            <a:endParaRPr sz="27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"/>
          <p:cNvSpPr txBox="1"/>
          <p:nvPr/>
        </p:nvSpPr>
        <p:spPr>
          <a:xfrm>
            <a:off x="708000" y="679800"/>
            <a:ext cx="77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28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List of references and/or website(s)</a:t>
            </a:r>
            <a:endParaRPr sz="28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28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1" name="Google Shape;311;p8"/>
          <p:cNvSpPr txBox="1">
            <a:spLocks noGrp="1"/>
          </p:cNvSpPr>
          <p:nvPr>
            <p:ph type="body" idx="1"/>
          </p:nvPr>
        </p:nvSpPr>
        <p:spPr>
          <a:xfrm>
            <a:off x="708000" y="1647150"/>
            <a:ext cx="7800900" cy="4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457200" lvl="0" indent="-31432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Quicksand"/>
              <a:buChar char="●"/>
            </a:pPr>
            <a:r>
              <a:rPr lang="en-US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https://medium.com/@doohpim/03-feature-selection-การเลือกคุณลักษณะ-446f8f0c094b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1432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Quicksand"/>
              <a:buChar char="●"/>
            </a:pPr>
            <a:r>
              <a:rPr lang="en-US" b="1">
                <a:solidFill>
                  <a:srgbClr val="FFFFFF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https://arnondora.in.th/feature-selection-machine-learning/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1432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Quicksand"/>
              <a:buChar char="●"/>
            </a:pPr>
            <a:r>
              <a:rPr lang="en-US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https://arnondora.in.th/machine-learning-series-how-to-get-started/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1432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Quicksand"/>
              <a:buChar char="●"/>
            </a:pPr>
            <a:r>
              <a:rPr lang="en-US" b="1">
                <a:solidFill>
                  <a:srgbClr val="FFFFFF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/>
              </a:rPr>
              <a:t>https://medium.com/@witchapongdaroontham/เจาะลึก-random-forest-part-2-of-รู้จัก-decision-tree-random-forest-และ-xgboost-79b9f41a1c1c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1432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Quicksand"/>
              <a:buChar char="●"/>
            </a:pPr>
            <a:r>
              <a:rPr lang="en-US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https://blog.paperspace.com/random-forests/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0c36894b2_0_12"/>
          <p:cNvSpPr txBox="1"/>
          <p:nvPr/>
        </p:nvSpPr>
        <p:spPr>
          <a:xfrm>
            <a:off x="0" y="1872150"/>
            <a:ext cx="9144000" cy="3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600" b="1" i="0" u="none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6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Feature Selection </a:t>
            </a:r>
            <a:r>
              <a:rPr lang="en-US" sz="36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Benefit</a:t>
            </a:r>
            <a:endParaRPr sz="3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endParaRPr sz="36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endParaRPr sz="36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171b7a291_0_82"/>
          <p:cNvSpPr txBox="1"/>
          <p:nvPr/>
        </p:nvSpPr>
        <p:spPr>
          <a:xfrm>
            <a:off x="0" y="1872150"/>
            <a:ext cx="9144000" cy="3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600" b="1" i="0" u="none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6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How many </a:t>
            </a:r>
            <a:r>
              <a:rPr lang="en-US" sz="36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Feature ?</a:t>
            </a:r>
            <a:endParaRPr sz="3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endParaRPr sz="36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endParaRPr sz="36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71b7a291_0_95"/>
          <p:cNvSpPr txBox="1"/>
          <p:nvPr/>
        </p:nvSpPr>
        <p:spPr>
          <a:xfrm>
            <a:off x="708000" y="2452650"/>
            <a:ext cx="7728000" cy="1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Dog - White hair, 4 legs, have tail, 30-45 kg</a:t>
            </a: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7" name="Google Shape;87;g9171b7a291_0_95"/>
          <p:cNvSpPr txBox="1"/>
          <p:nvPr/>
        </p:nvSpPr>
        <p:spPr>
          <a:xfrm>
            <a:off x="708000" y="679800"/>
            <a:ext cx="77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6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Overfitting</a:t>
            </a:r>
            <a:endParaRPr sz="36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" name="Google Shape;88;g9171b7a291_0_95"/>
          <p:cNvSpPr txBox="1"/>
          <p:nvPr/>
        </p:nvSpPr>
        <p:spPr>
          <a:xfrm>
            <a:off x="708000" y="3430100"/>
            <a:ext cx="7728000" cy="1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Dog - White hair, 4 legs, have tail, 15 kg</a:t>
            </a: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0597d3979_0_11"/>
          <p:cNvSpPr txBox="1"/>
          <p:nvPr/>
        </p:nvSpPr>
        <p:spPr>
          <a:xfrm>
            <a:off x="708000" y="679800"/>
            <a:ext cx="77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28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Requirement</a:t>
            </a:r>
            <a:endParaRPr sz="28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4" name="Google Shape;94;g90597d3979_0_11"/>
          <p:cNvSpPr txBox="1">
            <a:spLocks noGrp="1"/>
          </p:cNvSpPr>
          <p:nvPr>
            <p:ph type="body" idx="4294967295"/>
          </p:nvPr>
        </p:nvSpPr>
        <p:spPr>
          <a:xfrm>
            <a:off x="708000" y="1938050"/>
            <a:ext cx="7728000" cy="18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icksand"/>
              <a:buChar char="●"/>
            </a:pPr>
            <a:r>
              <a:rPr lang="en-US" sz="20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Criterion</a:t>
            </a:r>
            <a:r>
              <a:rPr lang="en-US" sz="2000" b="1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 to select the best </a:t>
            </a:r>
            <a:endParaRPr sz="2000" b="1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icksand"/>
              <a:buChar char="●"/>
            </a:pPr>
            <a:r>
              <a:rPr lang="en-US" sz="20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Algorithm</a:t>
            </a:r>
            <a:r>
              <a:rPr lang="en-US" sz="2000" b="1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 to select features</a:t>
            </a:r>
            <a:endParaRPr sz="2000" b="1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endParaRPr sz="2000" b="1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95" name="Google Shape;95;g90597d3979_0_11"/>
          <p:cNvCxnSpPr/>
          <p:nvPr/>
        </p:nvCxnSpPr>
        <p:spPr>
          <a:xfrm>
            <a:off x="0" y="1441900"/>
            <a:ext cx="3131700" cy="0"/>
          </a:xfrm>
          <a:prstGeom prst="straightConnector1">
            <a:avLst/>
          </a:prstGeom>
          <a:noFill/>
          <a:ln w="28575" cap="flat" cmpd="sng">
            <a:solidFill>
              <a:srgbClr val="FCE5C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g90597d3979_0_11"/>
          <p:cNvSpPr txBox="1">
            <a:spLocks noGrp="1"/>
          </p:cNvSpPr>
          <p:nvPr>
            <p:ph type="body" idx="4294967295"/>
          </p:nvPr>
        </p:nvSpPr>
        <p:spPr>
          <a:xfrm>
            <a:off x="5181650" y="3657600"/>
            <a:ext cx="3131700" cy="27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Quicksand"/>
              <a:buChar char="●"/>
            </a:pPr>
            <a:r>
              <a:rPr lang="en-US" sz="2000" b="1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Filter</a:t>
            </a:r>
            <a:endParaRPr sz="2000" b="1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Quicksand"/>
              <a:buChar char="●"/>
            </a:pPr>
            <a:r>
              <a:rPr lang="en-US" sz="2000" b="1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Wrapper</a:t>
            </a:r>
            <a:endParaRPr sz="2000" b="1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Quicksand"/>
              <a:buChar char="●"/>
            </a:pPr>
            <a:r>
              <a:rPr lang="en-US" sz="2000" b="1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Embedded</a:t>
            </a:r>
            <a:endParaRPr sz="2000" b="1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endParaRPr sz="2000" b="1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endParaRPr sz="2000" b="1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g90597d3979_0_11"/>
          <p:cNvSpPr txBox="1"/>
          <p:nvPr/>
        </p:nvSpPr>
        <p:spPr>
          <a:xfrm>
            <a:off x="708000" y="3063775"/>
            <a:ext cx="77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28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Common methods</a:t>
            </a:r>
            <a:endParaRPr sz="28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98" name="Google Shape;98;g90597d3979_0_11"/>
          <p:cNvCxnSpPr/>
          <p:nvPr/>
        </p:nvCxnSpPr>
        <p:spPr>
          <a:xfrm>
            <a:off x="0" y="3782750"/>
            <a:ext cx="8452200" cy="0"/>
          </a:xfrm>
          <a:prstGeom prst="straightConnector1">
            <a:avLst/>
          </a:prstGeom>
          <a:noFill/>
          <a:ln w="28575" cap="flat" cmpd="sng">
            <a:solidFill>
              <a:srgbClr val="FCE5C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0c36894b2_0_16"/>
          <p:cNvSpPr txBox="1"/>
          <p:nvPr/>
        </p:nvSpPr>
        <p:spPr>
          <a:xfrm>
            <a:off x="708000" y="679800"/>
            <a:ext cx="77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2800" b="1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Filter Method</a:t>
            </a:r>
            <a:endParaRPr sz="2800" b="1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4" name="Google Shape;104;g90c36894b2_0_16"/>
          <p:cNvSpPr txBox="1">
            <a:spLocks noGrp="1"/>
          </p:cNvSpPr>
          <p:nvPr>
            <p:ph type="body" idx="4294967295"/>
          </p:nvPr>
        </p:nvSpPr>
        <p:spPr>
          <a:xfrm>
            <a:off x="708000" y="3966225"/>
            <a:ext cx="7728000" cy="18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icksand"/>
              <a:buChar char="●"/>
            </a:pPr>
            <a:r>
              <a:rPr lang="en-US" sz="2000" b="1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Use </a:t>
            </a:r>
            <a:r>
              <a:rPr lang="en-US" sz="20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scoring function </a:t>
            </a:r>
            <a:r>
              <a:rPr lang="en-US" sz="2000" b="1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to assign ranks to each feature</a:t>
            </a:r>
            <a:endParaRPr sz="2000" b="1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Quicksand"/>
              <a:buChar char="●"/>
            </a:pPr>
            <a:r>
              <a:rPr lang="en-US" sz="2000" b="1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Remove features with lowest ranks</a:t>
            </a:r>
            <a:endParaRPr sz="2000" b="1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endParaRPr sz="2000" b="1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05" name="Google Shape;105;g90c36894b2_0_16"/>
          <p:cNvCxnSpPr/>
          <p:nvPr/>
        </p:nvCxnSpPr>
        <p:spPr>
          <a:xfrm>
            <a:off x="0" y="1441900"/>
            <a:ext cx="3179100" cy="0"/>
          </a:xfrm>
          <a:prstGeom prst="straightConnector1">
            <a:avLst/>
          </a:prstGeom>
          <a:noFill/>
          <a:ln w="28575" cap="flat" cmpd="sng">
            <a:solidFill>
              <a:srgbClr val="FCE5C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6" name="Google Shape;106;g90c36894b2_0_16"/>
          <p:cNvPicPr preferRelativeResize="0"/>
          <p:nvPr/>
        </p:nvPicPr>
        <p:blipFill rotWithShape="1">
          <a:blip r:embed="rId3">
            <a:alphaModFix/>
          </a:blip>
          <a:srcRect l="1690"/>
          <a:stretch/>
        </p:blipFill>
        <p:spPr>
          <a:xfrm>
            <a:off x="539250" y="2070525"/>
            <a:ext cx="8065477" cy="13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0c36894b2_0_26"/>
          <p:cNvSpPr txBox="1"/>
          <p:nvPr/>
        </p:nvSpPr>
        <p:spPr>
          <a:xfrm>
            <a:off x="708000" y="679800"/>
            <a:ext cx="77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2800" b="1" dirty="0">
                <a:solidFill>
                  <a:srgbClr val="F6B26B"/>
                </a:solidFill>
                <a:latin typeface="Quicksand"/>
                <a:ea typeface="Quicksand"/>
                <a:cs typeface="Quicksand"/>
                <a:sym typeface="Quicksand"/>
              </a:rPr>
              <a:t>Wrapper Method</a:t>
            </a:r>
            <a:endParaRPr sz="2800" b="1" dirty="0">
              <a:solidFill>
                <a:srgbClr val="F6B2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2" name="Google Shape;112;g90c36894b2_0_26"/>
          <p:cNvSpPr txBox="1">
            <a:spLocks noGrp="1"/>
          </p:cNvSpPr>
          <p:nvPr>
            <p:ph type="body" idx="4294967295"/>
          </p:nvPr>
        </p:nvSpPr>
        <p:spPr>
          <a:xfrm>
            <a:off x="708000" y="4118625"/>
            <a:ext cx="7800900" cy="18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Quicksand"/>
              <a:buChar char="●"/>
            </a:pPr>
            <a:r>
              <a:rPr lang="en-US" sz="2000" b="1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Repetitively select subset of features and test with learning model</a:t>
            </a:r>
            <a:endParaRPr sz="2000" b="1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Quicksand"/>
              <a:buChar char="●"/>
            </a:pPr>
            <a:r>
              <a:rPr lang="en-US" sz="2000" b="1">
                <a:solidFill>
                  <a:srgbClr val="D9D9D9"/>
                </a:solidFill>
                <a:latin typeface="Quicksand"/>
                <a:ea typeface="Quicksand"/>
                <a:cs typeface="Quicksand"/>
                <a:sym typeface="Quicksand"/>
              </a:rPr>
              <a:t>Computationally intensive</a:t>
            </a:r>
            <a:endParaRPr sz="2000" b="1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endParaRPr sz="2000" b="1">
              <a:solidFill>
                <a:srgbClr val="D9D9D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3" name="Google Shape;113;g90c36894b2_0_26"/>
          <p:cNvCxnSpPr/>
          <p:nvPr/>
        </p:nvCxnSpPr>
        <p:spPr>
          <a:xfrm>
            <a:off x="0" y="1441900"/>
            <a:ext cx="3792300" cy="0"/>
          </a:xfrm>
          <a:prstGeom prst="straightConnector1">
            <a:avLst/>
          </a:prstGeom>
          <a:noFill/>
          <a:ln w="28575" cap="flat" cmpd="sng">
            <a:solidFill>
              <a:srgbClr val="FCE5C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4" name="Google Shape;114;g90c36894b2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50" y="1997025"/>
            <a:ext cx="8065477" cy="172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Microsoft Office PowerPoint</Application>
  <PresentationFormat>On-screen Show (4:3)</PresentationFormat>
  <Paragraphs>133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Quicksand</vt:lpstr>
      <vt:lpstr>Tahoma</vt:lpstr>
      <vt:lpstr>Courier New</vt:lpstr>
      <vt:lpstr>Sarabun</vt:lpstr>
      <vt:lpstr>Simple Dark</vt:lpstr>
      <vt:lpstr>Group Assignment #7:  Pre-processing ( Feature Selection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 </vt:lpstr>
      <vt:lpstr>PowerPoint Presentation</vt:lpstr>
      <vt:lpstr>Show dataset</vt:lpstr>
      <vt:lpstr>PowerPoint Presentation</vt:lpstr>
      <vt:lpstr>PowerPoint Presentation</vt:lpstr>
      <vt:lpstr>PowerPoint Presentation</vt:lpstr>
      <vt:lpstr>PowerPoint Presentation</vt:lpstr>
      <vt:lpstr>Demo </vt:lpstr>
      <vt:lpstr>Show dataset(s)  after pre-processed or explored</vt:lpstr>
      <vt:lpstr>PowerPoint Presentation</vt:lpstr>
      <vt:lpstr>PowerPoint Presentation</vt:lpstr>
      <vt:lpstr>Summary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Assignment #7:  Pre-processing ( Feature Selection )</dc:title>
  <dc:creator>Computations</dc:creator>
  <cp:lastModifiedBy>chitsanupong voravijitchaikul</cp:lastModifiedBy>
  <cp:revision>1</cp:revision>
  <dcterms:created xsi:type="dcterms:W3CDTF">1998-03-18T13:44:31Z</dcterms:created>
  <dcterms:modified xsi:type="dcterms:W3CDTF">2020-08-19T06:06:51Z</dcterms:modified>
</cp:coreProperties>
</file>