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A78-4031-4BC2-A6FF-BDA090FE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AE6C8-52A4-456B-98D6-B595808A9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C2D9-B5FA-47BA-ADA6-0DEE209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930-4058-41E9-8703-E78D660C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AB76-BB9C-447A-88C7-730E0A0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FE51-D32E-4B63-A318-55BAB5EB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6FB4-4C21-41BF-B7FD-99BBE4A9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6601-BC73-483C-BE5F-DB0F4581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5F59-5B07-4E27-9A32-B5B77E90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03D9-0763-4E1F-9CD7-8141DF50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50CE7-5C1F-4CDE-805B-45B4310CA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05F02-50BC-4426-BEF0-96F96EA3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ACF-2DCA-4DA9-B169-C07F34CE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EAAC-561E-4C51-828E-16E6740A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6B41-06E5-40BE-BE29-27502A28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9A50-1657-427A-8C99-87702EF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418E-A34B-485A-983E-6B80BD3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B796-3731-4556-BD04-AC92931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A903-490C-43B2-8B58-B9823131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1979-0314-4F10-A60B-22B8E63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D5D-E27B-4BD8-AC7B-76F300F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7138-6556-45C9-BCF6-EA9FF538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6A14-F342-475C-B296-A96EF82D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8637-4BCA-41C0-AD49-13A9A35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7FF6-CEFC-4130-B382-C8376B9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ADEF-2831-4FFA-AB26-00664FA6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65BF-0DAC-4AA5-94BA-E98E93694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3925-2927-42D5-A351-5FB1650A9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C7EDC-E67D-4942-882D-0CE1D23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51A7-2249-4431-8674-0FCB0304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F70F9-8084-4521-ACD6-80300DD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4808-1198-4C0F-8965-B3D97BBF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A3B1-D6CC-4D74-A27D-3F023FC7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AD69-84A3-4F87-B5F4-3D1D8579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7720-6338-435C-9BAF-B77D2B46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1D39-E747-4548-A018-6022B6754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0170E-D423-4CB9-A1F9-2F4412F7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2A8AF-9E26-441F-A458-6183A4EA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E65B6-AA6F-4349-A4AB-46C3E30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6B4B-4995-40AA-88A7-2951E638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1E2D0-1893-4202-83F5-37F6DA01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08C5-3157-421D-B656-DE6EA9A0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E115-E28D-40DB-844B-A7F1EB71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5B937-434B-491F-989F-08FC3CAC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79DA8-963D-4181-9645-CA0BE22C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17FC-D386-4080-94D9-D05532D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B48B-2AD5-4291-BFF4-FB309B3D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5C9D-ECFA-437B-89C2-E5DADA7D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E341-B8CB-473F-990A-7FA06E2C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3383-DD08-4B4D-BCEF-F4B784C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A6A8-16BE-465E-A219-9EA6630B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857C-3BB1-44D2-BEB3-3CAC41A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BB49-9327-4E47-B769-744E04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BF0C-3E61-4C64-AB0E-59B43535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09D4-DD07-440C-BA31-F25C51BF2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041EA-0FEF-4A29-926F-4238779D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8858-756E-46F3-94C4-B239A167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D582-BB7C-496E-9B1A-E76323CB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5FAE3-E337-492F-B0D4-45BAD30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334D-D2FC-4912-AD98-D0296E9B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1A9C-9E5B-45E3-8EF0-D784E1DD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98F3-8CD0-49AE-8529-1633519F9A96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7F3C-9941-4258-A0E0-50A745A3E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F1E5-E800-4DF2-881A-14AA5F36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042C-47F3-4F71-8168-40BF57F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227-456B-486E-8318-4FBEEC59D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ECB-A201-482B-9140-B10664D96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Kane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65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20F725-FD81-41D1-8F27-C7BDDE29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5" t="10389" b="16440"/>
          <a:stretch/>
        </p:blipFill>
        <p:spPr>
          <a:xfrm>
            <a:off x="6152115" y="1539855"/>
            <a:ext cx="4804632" cy="2936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A8686-5049-4EC3-9AFF-3ABC18DF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Overall Status of Loans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B3F17-A286-4020-93BC-B09A77B10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5" t="30928" r="16649" b="34570"/>
          <a:stretch/>
        </p:blipFill>
        <p:spPr>
          <a:xfrm>
            <a:off x="1404594" y="4901938"/>
            <a:ext cx="8936610" cy="1902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76766-26E0-4386-A31E-C43323D0B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87"/>
          <a:stretch/>
        </p:blipFill>
        <p:spPr>
          <a:xfrm>
            <a:off x="1869887" y="1408818"/>
            <a:ext cx="3016237" cy="3198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8D4D8-86B0-48D0-A98F-4A30ABE95396}"/>
              </a:ext>
            </a:extLst>
          </p:cNvPr>
          <p:cNvSpPr txBox="1"/>
          <p:nvPr/>
        </p:nvSpPr>
        <p:spPr>
          <a:xfrm>
            <a:off x="2084567" y="1330156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Status of Loans Disbursed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0091-03D4-4A2B-80B6-FE07DABDFFDE}"/>
              </a:ext>
            </a:extLst>
          </p:cNvPr>
          <p:cNvSpPr txBox="1"/>
          <p:nvPr/>
        </p:nvSpPr>
        <p:spPr>
          <a:xfrm>
            <a:off x="6324142" y="1355189"/>
            <a:ext cx="37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Cost-wise Status of Loans Disbursed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6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1A2D-8814-489E-9FDF-E69B8F5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1113-3788-4B7A-B18C-0020A06F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14% of loans are defaulted</a:t>
            </a:r>
          </a:p>
          <a:p>
            <a:r>
              <a:rPr lang="en-US" dirty="0"/>
              <a:t>During comparison, any factor that has an effect higher than 14% is considered an influencer</a:t>
            </a:r>
          </a:p>
          <a:p>
            <a:r>
              <a:rPr lang="en-US" dirty="0"/>
              <a:t>Bivariate analysis was undertaken in two major categories viz. Aspects related to loan (</a:t>
            </a:r>
            <a:r>
              <a:rPr lang="en-US" dirty="0" err="1"/>
              <a:t>eg</a:t>
            </a:r>
            <a:r>
              <a:rPr lang="en-US" dirty="0"/>
              <a:t> Loan Amount, Installment, Term, </a:t>
            </a:r>
            <a:r>
              <a:rPr lang="en-US" dirty="0" err="1"/>
              <a:t>etc</a:t>
            </a:r>
            <a:r>
              <a:rPr lang="en-US" dirty="0"/>
              <a:t>) and Aspects related to individuals (</a:t>
            </a:r>
            <a:r>
              <a:rPr lang="en-US" dirty="0" err="1"/>
              <a:t>eg</a:t>
            </a:r>
            <a:r>
              <a:rPr lang="en-US" dirty="0"/>
              <a:t> Address, Employment Status, Open </a:t>
            </a:r>
            <a:r>
              <a:rPr lang="en-US" dirty="0" err="1"/>
              <a:t>Accouts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Variables such as Int Rate, Installment, Annual Increment, </a:t>
            </a:r>
            <a:r>
              <a:rPr lang="en-US" dirty="0" err="1"/>
              <a:t>etc</a:t>
            </a:r>
            <a:r>
              <a:rPr lang="en-US" dirty="0"/>
              <a:t> have been binned for better ordered categorical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686-5049-4EC3-9AFF-3ABC18DF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Influence of Loan Aspects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25A76-BDDF-4694-B67D-E7F70F7B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7" y="4491319"/>
            <a:ext cx="5202807" cy="2270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576F6-B6C0-4A07-AC59-B82D8BC2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151" y="1829692"/>
            <a:ext cx="3191236" cy="3232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A524A-5C20-4317-989C-E71E0AEE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404" y="1869376"/>
            <a:ext cx="3317004" cy="2572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E94006-C077-4772-9504-8C4546F8B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24" y="1829692"/>
            <a:ext cx="3752654" cy="2572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0EBA94-B7ED-4557-AB8D-6C6EFE4865F0}"/>
              </a:ext>
            </a:extLst>
          </p:cNvPr>
          <p:cNvSpPr txBox="1"/>
          <p:nvPr/>
        </p:nvSpPr>
        <p:spPr>
          <a:xfrm>
            <a:off x="1896921" y="4491319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Interest Rate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95445-08FC-4C72-95EF-B41EA0FFD40F}"/>
              </a:ext>
            </a:extLst>
          </p:cNvPr>
          <p:cNvSpPr txBox="1"/>
          <p:nvPr/>
        </p:nvSpPr>
        <p:spPr>
          <a:xfrm>
            <a:off x="1738741" y="1620249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Loan Amount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06AB0-138E-4234-B930-E4B513BAE78B}"/>
              </a:ext>
            </a:extLst>
          </p:cNvPr>
          <p:cNvSpPr txBox="1"/>
          <p:nvPr/>
        </p:nvSpPr>
        <p:spPr>
          <a:xfrm>
            <a:off x="5440839" y="1595260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Loan Term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DA30E-2421-4010-913E-B9603205962D}"/>
              </a:ext>
            </a:extLst>
          </p:cNvPr>
          <p:cNvSpPr txBox="1"/>
          <p:nvPr/>
        </p:nvSpPr>
        <p:spPr>
          <a:xfrm>
            <a:off x="9078998" y="1506022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Loan Grade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686-5049-4EC3-9AFF-3ABC18DF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Influence of Individual/ Member’s Aspects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B49E-BAE4-4B61-866B-FC596042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9" y="1597026"/>
            <a:ext cx="5644807" cy="293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C8709-43A0-45EA-AD82-AC069D34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5" y="1597026"/>
            <a:ext cx="6246589" cy="3297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7C98F1-F4B4-45AF-B6D0-E6092CA8BFFD}"/>
              </a:ext>
            </a:extLst>
          </p:cNvPr>
          <p:cNvSpPr txBox="1"/>
          <p:nvPr/>
        </p:nvSpPr>
        <p:spPr>
          <a:xfrm>
            <a:off x="1738741" y="1337446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Loan Purpose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A1D4A-DB5B-4D58-8502-94769DD2D2FD}"/>
              </a:ext>
            </a:extLst>
          </p:cNvPr>
          <p:cNvSpPr txBox="1"/>
          <p:nvPr/>
        </p:nvSpPr>
        <p:spPr>
          <a:xfrm>
            <a:off x="7651702" y="1364842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Address State of Member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90FB6-03EF-4C2B-ABDE-930F0EFEF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39" t="45223" r="11083" b="12990"/>
          <a:stretch/>
        </p:blipFill>
        <p:spPr>
          <a:xfrm>
            <a:off x="1580720" y="4534295"/>
            <a:ext cx="3600271" cy="22341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47578E-1A00-4AC2-8F37-1881CD8DD48E}"/>
              </a:ext>
            </a:extLst>
          </p:cNvPr>
          <p:cNvSpPr txBox="1"/>
          <p:nvPr/>
        </p:nvSpPr>
        <p:spPr>
          <a:xfrm>
            <a:off x="1980076" y="4518205"/>
            <a:ext cx="28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Annual Increment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Lending Club Case Study</vt:lpstr>
      <vt:lpstr>Overall Status of Loans</vt:lpstr>
      <vt:lpstr>Assumptions for Analysis</vt:lpstr>
      <vt:lpstr>Influence of Loan Aspects</vt:lpstr>
      <vt:lpstr>Influence of Individual/ Member’s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Nikhil Kane</dc:creator>
  <cp:lastModifiedBy>Nikhil Kane</cp:lastModifiedBy>
  <cp:revision>2</cp:revision>
  <dcterms:created xsi:type="dcterms:W3CDTF">2022-01-05T08:04:13Z</dcterms:created>
  <dcterms:modified xsi:type="dcterms:W3CDTF">2022-01-05T11:28:14Z</dcterms:modified>
</cp:coreProperties>
</file>